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Klikněte pro úpravu formátu komentářů</a:t>
            </a:r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cs-CZ"/>
              <a:t>&lt;záhlaví&gt;</a:t>
            </a:r>
            <a:endParaRPr/>
          </a:p>
        </p:txBody>
      </p:sp>
      <p:sp>
        <p:nvSpPr>
          <p:cNvPr id="11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cs-CZ"/>
              <a:t>&lt;datum/čas&gt;</a:t>
            </a:r>
            <a:endParaRPr/>
          </a:p>
        </p:txBody>
      </p:sp>
      <p:sp>
        <p:nvSpPr>
          <p:cNvPr id="12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cs-CZ"/>
              <a:t>&lt;zápatí&gt;</a:t>
            </a:r>
            <a:endParaRPr/>
          </a:p>
        </p:txBody>
      </p:sp>
      <p:sp>
        <p:nvSpPr>
          <p:cNvPr id="12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77A82120-C600-4DC5-9B2D-A73E05A03502}" type="slidenum">
              <a:rPr lang="cs-CZ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2521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4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2F7607FA-5CD7-476A-B062-46FADD8A2DBB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6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89A4150D-82AB-43F2-9825-D0CFD9DB11F1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8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F316B14-3911-4858-80D7-7DBDA24EC996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0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81A3442C-FEC3-43AA-86EC-B58E06C0A551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72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59333D-7011-4CC8-9D7E-A5A1A913887E}" type="slidenum">
              <a:rPr lang="cs-CZ" sz="1200">
                <a:solidFill>
                  <a:srgbClr val="000000"/>
                </a:solidFill>
                <a:latin typeface="+mn-lt"/>
                <a:ea typeface="+mn-ea"/>
              </a:rPr>
              <a:t>15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5" name="Obrázek 3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36" name="Obrázek 3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3" name="Obrázek 72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4" name="Obrázek 73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5" name="Obrázek 114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6" name="Obrázek 115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136520" y="1265040"/>
            <a:ext cx="7383240" cy="4316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8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685800" y="3309480"/>
            <a:ext cx="6632280" cy="145224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2200">
                <a:solidFill>
                  <a:srgbClr val="CCCCCC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Sedmá úroveň16/12/14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>
                <a:solidFill>
                  <a:srgbClr val="000000"/>
                </a:solidFill>
                <a:latin typeface="Calibri"/>
              </a:rPr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Šestá úroveň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Sedmá úroveňClick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–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»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title"/>
          </p:nvPr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50416DE-003B-451E-BAA3-EFB3598CB657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136520" y="1265040"/>
            <a:ext cx="73832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Klikněte pro úpravu formátu textu nadpisuClick to edit Master title style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ftr"/>
          </p:nvPr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7" name="CustomShape 3"/>
          <p:cNvSpPr/>
          <p:nvPr/>
        </p:nvSpPr>
        <p:spPr>
          <a:xfrm>
            <a:off x="161280" y="5839920"/>
            <a:ext cx="331164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Centrum pro regionální rozvoj České republiky</a:t>
            </a:r>
            <a:endParaRPr/>
          </a:p>
        </p:txBody>
      </p:sp>
      <p:sp>
        <p:nvSpPr>
          <p:cNvPr id="78" name="CustomShape 4"/>
          <p:cNvSpPr/>
          <p:nvPr/>
        </p:nvSpPr>
        <p:spPr>
          <a:xfrm>
            <a:off x="3591360" y="5839920"/>
            <a:ext cx="246456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Vinohradská 46, 120 00  Praha 2</a:t>
            </a:r>
            <a:endParaRPr/>
          </a:p>
        </p:txBody>
      </p:sp>
      <p:sp>
        <p:nvSpPr>
          <p:cNvPr id="79" name="CustomShape 5"/>
          <p:cNvSpPr/>
          <p:nvPr/>
        </p:nvSpPr>
        <p:spPr>
          <a:xfrm>
            <a:off x="6140520" y="5839920"/>
            <a:ext cx="1747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tel.: +420 221 580 201</a:t>
            </a:r>
            <a:endParaRPr/>
          </a:p>
        </p:txBody>
      </p:sp>
      <p:sp>
        <p:nvSpPr>
          <p:cNvPr id="80" name="CustomShape 6"/>
          <p:cNvSpPr/>
          <p:nvPr/>
        </p:nvSpPr>
        <p:spPr>
          <a:xfrm>
            <a:off x="8048160" y="5828760"/>
            <a:ext cx="1000080" cy="40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300">
                <a:solidFill>
                  <a:srgbClr val="FFFFFF"/>
                </a:solidFill>
                <a:latin typeface="Calibri"/>
              </a:rPr>
              <a:t>www.crr.cz</a:t>
            </a:r>
            <a:endParaRPr/>
          </a:p>
        </p:txBody>
      </p:sp>
      <p:sp>
        <p:nvSpPr>
          <p:cNvPr id="81" name="PlaceHolder 7"/>
          <p:cNvSpPr>
            <a:spLocks noGrp="1"/>
          </p:cNvSpPr>
          <p:nvPr>
            <p:ph type="sldNum"/>
          </p:nvPr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B5989AF-E6BB-46CF-917B-AF94C1EC0C15}" type="slidenum">
              <a:rPr lang="cs-CZ" sz="1200">
                <a:solidFill>
                  <a:srgbClr val="00529C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82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Klikněte pro úpravu formátu textu osnovy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Druhá úroveň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Třetí úroveň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Čtvrtá úroveň osnovy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Pátá úroveň osnovy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Šestá úroveň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Představení 
Centra pro regionální rozvoj 
České republiky</a:t>
            </a:r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</a:t>
            </a:r>
            <a:endParaRPr/>
          </a:p>
        </p:txBody>
      </p:sp>
      <p:sp>
        <p:nvSpPr>
          <p:cNvPr id="124" name="TextShape 3"/>
          <p:cNvSpPr txBox="1"/>
          <p:nvPr/>
        </p:nvSpPr>
        <p:spPr>
          <a:xfrm>
            <a:off x="685800" y="3309480"/>
            <a:ext cx="7886520" cy="185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CCCCCC"/>
                </a:solidFill>
                <a:latin typeface="Calibri"/>
              </a:rPr>
              <a:t>Kolová výzva č. 13
Revitalizace vybraných památek </a:t>
            </a:r>
            <a:endParaRPr/>
          </a:p>
        </p:txBody>
      </p:sp>
      <p:sp>
        <p:nvSpPr>
          <p:cNvPr id="125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>
                <a:solidFill>
                  <a:srgbClr val="00529C"/>
                </a:solidFill>
                <a:latin typeface="Calibri"/>
              </a:rPr>
              <a:t>3. Jsou doloženy všechny povinné přílohy a obsahově splňují požadované náležitosti</a:t>
            </a:r>
            <a:endParaRPr/>
          </a:p>
          <a:p>
            <a:endParaRPr/>
          </a:p>
          <a:p>
            <a:pPr algn="just">
              <a:lnSpc>
                <a:spcPct val="110000"/>
              </a:lnSpc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</a:rPr>
              <a:t>Dokumentace k zadávacím a výběrovým řízením </a:t>
            </a:r>
            <a:endParaRPr/>
          </a:p>
          <a:p>
            <a:pPr>
              <a:lnSpc>
                <a:spcPct val="11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	Žadatel dokládá dokumentaci k zahájeným a ukončeným zadávacím 
a výběrovým řízením, která provedl před podáním žádosti o podporu. </a:t>
            </a:r>
            <a:r>
              <a:rPr lang="en-US">
                <a:solidFill>
                  <a:srgbClr val="FF0000"/>
                </a:solidFill>
                <a:latin typeface="Calibri"/>
              </a:rPr>
              <a:t>
</a:t>
            </a:r>
            <a:r>
              <a:rPr lang="en-US">
                <a:solidFill>
                  <a:srgbClr val="000000"/>
                </a:solidFill>
                <a:latin typeface="Calibri"/>
              </a:rPr>
              <a:t>Výčet dokumentace k předložení je uveden v kap. 5 Obecných pravidel.</a:t>
            </a:r>
            <a:endParaRPr/>
          </a:p>
          <a:p>
            <a:pPr algn="just">
              <a:lnSpc>
                <a:spcPct val="110000"/>
              </a:lnSpc>
            </a:pP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</a:rPr>
              <a:t>Doklady o právní subjektivitě žadatele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Právní subjektivitu nemusí dokládat: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kraje a jimi zřizované organizace,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obce a jimi zřizované organizace,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organizační složky státu,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příspěvkové organizace organizačních složek státu,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státní podniky,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státní organizace.</a:t>
            </a:r>
            <a:endParaRPr/>
          </a:p>
          <a:p>
            <a:pPr algn="just">
              <a:lnSpc>
                <a:spcPct val="11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5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  <p:sp>
        <p:nvSpPr>
          <p:cNvPr id="16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4B76620-5AEA-4211-891C-7D72EA953B4A}" type="slidenum">
              <a:rPr lang="cs-CZ" sz="1200">
                <a:solidFill>
                  <a:srgbClr val="00529C"/>
                </a:solidFill>
                <a:latin typeface="Calibri"/>
              </a:rPr>
              <a:t>10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360000" y="1113840"/>
            <a:ext cx="8529840" cy="4928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0000"/>
              </a:lnSpc>
              <a:buFont typeface="Courier New"/>
              <a:buChar char="o"/>
            </a:pPr>
            <a:r>
              <a:rPr lang="en-US" b="1">
                <a:solidFill>
                  <a:srgbClr val="000000"/>
                </a:solidFill>
                <a:latin typeface="Calibri"/>
              </a:rPr>
              <a:t>Doklady o právní subjektivitě žadatele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1700" b="1">
                <a:solidFill>
                  <a:srgbClr val="000000"/>
                </a:solidFill>
                <a:latin typeface="Calibri"/>
              </a:rPr>
              <a:t>Nestátní neziskové organizace: 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zakladatelskou smlouvu, zakládací či zřizovací listinu nebo jiný dokument o založení a </a:t>
            </a:r>
            <a:r>
              <a:rPr lang="en-US" sz="1700">
                <a:solidFill>
                  <a:srgbClr val="000000"/>
                </a:solidFill>
                <a:latin typeface="Calibri"/>
                <a:ea typeface="Times New Roman"/>
              </a:rPr>
              <a:t>stanovy, ve kterých musí být ustanovení o vypořádání majetku při zániku organizace, jestliže to nevyplývá ze zákona.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1700" b="1">
                <a:solidFill>
                  <a:srgbClr val="000000"/>
                </a:solidFill>
                <a:latin typeface="Calibri"/>
              </a:rPr>
              <a:t>Církve </a:t>
            </a:r>
            <a:r>
              <a:rPr lang="en-US" sz="1700" b="1">
                <a:solidFill>
                  <a:srgbClr val="000000"/>
                </a:solidFill>
                <a:latin typeface="Calibri"/>
                <a:ea typeface="Microsoft YaHei"/>
              </a:rPr>
              <a:t>a náboženské společnosti, evidované (církevní) právnické osoby</a:t>
            </a:r>
            <a:r>
              <a:rPr lang="en-US" sz="1700" b="1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výpis z Rejstříku evidovaných církví a náboženských společností nebo výpis z Rejstříku evidovaných právnických osob.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1700" b="1">
                <a:solidFill>
                  <a:srgbClr val="000000"/>
                </a:solidFill>
                <a:latin typeface="Calibri"/>
              </a:rPr>
              <a:t>Dobrovolné svazky obcí a jimi zřizované a zakládané organizace: 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zřizovací či zakládací listinu nebo jiný dokument o založení.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1700" b="1">
                <a:solidFill>
                  <a:srgbClr val="000000"/>
                </a:solidFill>
                <a:latin typeface="Calibri"/>
              </a:rPr>
              <a:t>Organizace zakládané obcemi nebo kraji: 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zřizovací či zakládací listinu nebo jiný dokument o založení.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1700" b="1">
                <a:solidFill>
                  <a:srgbClr val="000000"/>
                </a:solidFill>
                <a:latin typeface="Calibri"/>
              </a:rPr>
              <a:t>Organizace zakládané obcemi nebo kraji: 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zřizovací či zakládací listinu nebo jiný dokument o založení.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1700" b="1">
                <a:solidFill>
                  <a:srgbClr val="000000"/>
                </a:solidFill>
                <a:latin typeface="Calibri"/>
              </a:rPr>
              <a:t>Veřejná výzkumná instituce: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 zakladatelskou smlouvu, zakládací či zřizovací listinu nebo jiný dokument o založení.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  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"/>
            </a:pPr>
            <a:endParaRPr/>
          </a:p>
        </p:txBody>
      </p:sp>
      <p:sp>
        <p:nvSpPr>
          <p:cNvPr id="168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9" name="TextShape 3"/>
          <p:cNvSpPr txBox="1"/>
          <p:nvPr/>
        </p:nvSpPr>
        <p:spPr>
          <a:xfrm>
            <a:off x="457200" y="26244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  <p:sp>
        <p:nvSpPr>
          <p:cNvPr id="170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838D562-34D7-47D9-A1C3-04FBBF1B1D60}" type="slidenum">
              <a:rPr lang="cs-CZ" sz="1200">
                <a:solidFill>
                  <a:srgbClr val="00529C"/>
                </a:solidFill>
                <a:latin typeface="Calibri"/>
              </a:rPr>
              <a:t>11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720000" y="1080000"/>
            <a:ext cx="7704000" cy="41094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1600" b="1" i="1" dirty="0" err="1">
                <a:solidFill>
                  <a:srgbClr val="00529C"/>
                </a:solidFill>
                <a:latin typeface="Calibri"/>
              </a:rPr>
              <a:t>Upozornění</a:t>
            </a:r>
            <a:r>
              <a:rPr lang="en-US" sz="1600" b="1" i="1" dirty="0">
                <a:solidFill>
                  <a:srgbClr val="00529C"/>
                </a:solidFill>
                <a:latin typeface="Calibri"/>
              </a:rPr>
              <a:t>!</a:t>
            </a:r>
            <a:endParaRPr dirty="0"/>
          </a:p>
          <a:p>
            <a:pPr algn="just">
              <a:lnSpc>
                <a:spcPct val="100000"/>
              </a:lnSpc>
            </a:pPr>
            <a:r>
              <a:rPr lang="en-US" sz="1600" i="1" dirty="0">
                <a:solidFill>
                  <a:srgbClr val="00529C"/>
                </a:solidFill>
                <a:latin typeface="Calibri"/>
              </a:rPr>
              <a:t>V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dokumentech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musí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být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ustanovení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,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které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doloží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veřejně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prospěšnou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činnost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organizace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endParaRPr lang="cs-CZ" sz="1600" i="1" dirty="0" smtClean="0">
              <a:solidFill>
                <a:srgbClr val="00529C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en-US" sz="1600" i="1" dirty="0" smtClean="0">
                <a:solidFill>
                  <a:srgbClr val="00529C"/>
                </a:solidFill>
                <a:latin typeface="Calibri"/>
              </a:rPr>
              <a:t>v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oblasti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ochrany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kulturního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dědictví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, a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prokáže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,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že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účelem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hlavní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činnosti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není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1600" i="1" dirty="0" err="1">
                <a:solidFill>
                  <a:srgbClr val="00529C"/>
                </a:solidFill>
                <a:latin typeface="Calibri"/>
              </a:rPr>
              <a:t>vytváření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 </a:t>
            </a:r>
            <a:endParaRPr lang="cs-CZ" sz="1600" i="1" dirty="0" smtClean="0">
              <a:solidFill>
                <a:srgbClr val="00529C"/>
              </a:solidFill>
              <a:latin typeface="Calibri"/>
            </a:endParaRPr>
          </a:p>
          <a:p>
            <a:pPr algn="just">
              <a:lnSpc>
                <a:spcPct val="100000"/>
              </a:lnSpc>
            </a:pPr>
            <a:r>
              <a:rPr lang="en-US" sz="1600" i="1" dirty="0" err="1" smtClean="0">
                <a:solidFill>
                  <a:srgbClr val="00529C"/>
                </a:solidFill>
                <a:latin typeface="Calibri"/>
              </a:rPr>
              <a:t>zisku</a:t>
            </a:r>
            <a:r>
              <a:rPr lang="en-US" sz="1600" i="1" dirty="0">
                <a:solidFill>
                  <a:srgbClr val="00529C"/>
                </a:solidFill>
                <a:latin typeface="Calibri"/>
              </a:rPr>
              <a:t>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r>
              <a:rPr lang="cs-CZ" sz="1600" b="1" dirty="0">
                <a:solidFill>
                  <a:srgbClr val="000000"/>
                </a:solidFill>
                <a:latin typeface="Calibri"/>
              </a:rPr>
              <a:t>Ostatní výše neuvedené právnické osoby: </a:t>
            </a:r>
            <a:r>
              <a:rPr lang="cs-CZ" sz="1600" dirty="0">
                <a:solidFill>
                  <a:srgbClr val="000000"/>
                </a:solidFill>
                <a:latin typeface="Calibri"/>
              </a:rPr>
              <a:t>výpis z Obchodního rejstříku, který v době </a:t>
            </a:r>
            <a:endParaRPr lang="cs-CZ" sz="1600" dirty="0" smtClean="0">
              <a:solidFill>
                <a:srgbClr val="000000"/>
              </a:solidFill>
              <a:latin typeface="Calibri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podání </a:t>
            </a:r>
            <a:r>
              <a:rPr lang="cs-CZ" sz="1600" dirty="0">
                <a:solidFill>
                  <a:srgbClr val="000000"/>
                </a:solidFill>
                <a:latin typeface="Calibri"/>
              </a:rPr>
              <a:t>žádosti nesmí být starší 3 měsíců. </a:t>
            </a:r>
            <a:endParaRPr dirty="0"/>
          </a:p>
          <a:p>
            <a:endParaRPr dirty="0"/>
          </a:p>
          <a:p>
            <a:r>
              <a:rPr lang="cs-CZ" sz="1600" b="1" dirty="0">
                <a:solidFill>
                  <a:srgbClr val="000000"/>
                </a:solidFill>
                <a:latin typeface="Calibri"/>
              </a:rPr>
              <a:t>Fyzické osoby podnikající: </a:t>
            </a:r>
            <a:r>
              <a:rPr lang="cs-CZ" sz="1600" dirty="0">
                <a:solidFill>
                  <a:srgbClr val="000000"/>
                </a:solidFill>
                <a:latin typeface="Calibri"/>
              </a:rPr>
              <a:t>výpis z Živnostenského rejstříku, který v době podání žádosti </a:t>
            </a:r>
            <a:endParaRPr lang="cs-CZ" sz="1600" dirty="0" smtClean="0">
              <a:solidFill>
                <a:srgbClr val="000000"/>
              </a:solidFill>
              <a:latin typeface="Calibri"/>
            </a:endParaRPr>
          </a:p>
          <a:p>
            <a:r>
              <a:rPr lang="cs-CZ" sz="1600" dirty="0" smtClean="0">
                <a:solidFill>
                  <a:srgbClr val="000000"/>
                </a:solidFill>
                <a:latin typeface="Calibri"/>
              </a:rPr>
              <a:t>nesmí </a:t>
            </a:r>
            <a:r>
              <a:rPr lang="cs-CZ" sz="1600" dirty="0">
                <a:solidFill>
                  <a:srgbClr val="000000"/>
                </a:solidFill>
                <a:latin typeface="Calibri"/>
              </a:rPr>
              <a:t>být starší 3 měsíců.</a:t>
            </a:r>
            <a:endParaRPr dirty="0"/>
          </a:p>
        </p:txBody>
      </p:sp>
      <p:sp>
        <p:nvSpPr>
          <p:cNvPr id="172" name="TextShape 2"/>
          <p:cNvSpPr txBox="1"/>
          <p:nvPr/>
        </p:nvSpPr>
        <p:spPr>
          <a:xfrm>
            <a:off x="1008000" y="375840"/>
            <a:ext cx="734400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>
                <a:solidFill>
                  <a:srgbClr val="00529C"/>
                </a:solidFill>
                <a:latin typeface="Calibri"/>
              </a:rPr>
              <a:t>3. Jsou doloženy všechny povinné přílohy a obsahově splňují požadované náležitosti</a:t>
            </a: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</a:rPr>
              <a:t>Studie proveditelnosti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	Osnova Studie proveditelnosti je přílohou č. 2 Specifických pravidel pro žadatele a příjemce.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	Slouží k posouzení realizovatelnosti a potřebnosti projektu.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o"/>
            </a:pP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</a:rPr>
              <a:t>Výpis z rejstříku trestů</a:t>
            </a:r>
            <a:endParaRPr/>
          </a:p>
          <a:p>
            <a:pPr algn="just">
              <a:lnSpc>
                <a:spcPct val="100000"/>
              </a:lnSpc>
            </a:pPr>
            <a:r>
              <a:rPr lang="en-US">
                <a:solidFill>
                  <a:srgbClr val="FF0000"/>
                </a:solidFill>
                <a:latin typeface="Calibri"/>
              </a:rPr>
              <a:t>	</a:t>
            </a:r>
            <a:r>
              <a:rPr lang="en-US">
                <a:solidFill>
                  <a:srgbClr val="000000"/>
                </a:solidFill>
                <a:latin typeface="Calibri"/>
              </a:rPr>
              <a:t>Dokládají všichni statutární zástupci organizací zakládaných krajem, obcí nebo dobrovolným svazkem obcí, nestátních neziskových organizací, církví 
a církevních organizací. </a:t>
            </a:r>
            <a:endParaRPr/>
          </a:p>
          <a:p>
            <a:pPr algn="just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Výpis z rejstříku trestů v době podání žádosti nesmí být starší 3 měsíců</a:t>
            </a:r>
            <a:r>
              <a:rPr lang="en-US">
                <a:solidFill>
                  <a:srgbClr val="FF0000"/>
                </a:solidFill>
                <a:latin typeface="Calibri"/>
              </a:rPr>
              <a:t>. </a:t>
            </a:r>
            <a:endParaRPr/>
          </a:p>
          <a:p>
            <a:pPr algn="just">
              <a:lnSpc>
                <a:spcPct val="110000"/>
              </a:lnSpc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4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75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  <p:sp>
        <p:nvSpPr>
          <p:cNvPr id="176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1598DFD8-A1E8-44F2-A0B4-F3BFCB886470}" type="slidenum">
              <a:rPr lang="cs-CZ" sz="1200">
                <a:solidFill>
                  <a:srgbClr val="00529C"/>
                </a:solidFill>
                <a:latin typeface="Calibri"/>
              </a:rPr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>
                <a:solidFill>
                  <a:srgbClr val="00529C"/>
                </a:solidFill>
                <a:latin typeface="Calibri"/>
              </a:rPr>
              <a:t>3. Jsou doloženy všechny povinné přílohy a obsahově splňují požadované náležitosti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</a:rPr>
              <a:t>Doklad o prokázání právních vztahů k majetku, který je předmětem projektu: </a:t>
            </a:r>
            <a:endParaRPr/>
          </a:p>
          <a:p>
            <a:pPr lvl="1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Výpisy z katastru nemovitostí a list vlastnictví k nemovitosti, která bude předmětem projektu. </a:t>
            </a:r>
            <a:endParaRPr/>
          </a:p>
          <a:p>
            <a:pPr lvl="1"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Nájemní smlouvu – nájemní vztah musí být v době podání žádosti zapsán v katastru nemovitostí. Pronajímatelem nesmí být fyzická osoba nepodnikající.    </a:t>
            </a:r>
            <a:endParaRPr/>
          </a:p>
          <a:p>
            <a:pPr algn="just">
              <a:lnSpc>
                <a:spcPct val="100000"/>
              </a:lnSpc>
            </a:pPr>
            <a:r>
              <a:rPr lang="en-US" sz="1600" b="1" i="1">
                <a:solidFill>
                  <a:srgbClr val="00529C"/>
                </a:solidFill>
                <a:latin typeface="Calibri"/>
                <a:ea typeface="Arial"/>
              </a:rPr>
              <a:t>Upozornění!</a:t>
            </a:r>
            <a:endParaRPr/>
          </a:p>
          <a:p>
            <a:pPr algn="just">
              <a:lnSpc>
                <a:spcPct val="100000"/>
              </a:lnSpc>
            </a:pPr>
            <a:r>
              <a:rPr lang="en-US" sz="1600" i="1">
                <a:solidFill>
                  <a:srgbClr val="00529C"/>
                </a:solidFill>
                <a:latin typeface="Calibri"/>
              </a:rPr>
              <a:t>Povede-li projekt k technickému zhodnocení pronajatého majetku, je nutné, aby možnost provádět technické zhodnocení na cizím majetku byla uvedena v nájemní smlouvě, a to s podmínkou zachování výstupů minimálně po dobu udržitelnosti projektu.</a:t>
            </a:r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79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  <p:sp>
        <p:nvSpPr>
          <p:cNvPr id="180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5F78847-BA4D-4E27-8443-D01CA0F34BB4}" type="slidenum">
              <a:rPr lang="cs-CZ" sz="1200">
                <a:solidFill>
                  <a:srgbClr val="00529C"/>
                </a:solidFill>
                <a:latin typeface="Calibri"/>
              </a:rPr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576000" y="1306800"/>
            <a:ext cx="8064000" cy="461088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</a:rPr>
              <a:t>Žádost o stavební povolení </a:t>
            </a:r>
            <a:r>
              <a:rPr lang="en-US" b="1">
                <a:solidFill>
                  <a:srgbClr val="000000"/>
                </a:solidFill>
                <a:latin typeface="Calibri"/>
                <a:ea typeface="Arial"/>
              </a:rPr>
              <a:t>nebo ohlášení, případně stavební povolení nebo souhlas s provedením ohlášeného stavebního záměru nebo</a:t>
            </a:r>
            <a:r>
              <a:rPr lang="en-US" b="1">
                <a:solidFill>
                  <a:srgbClr val="000000"/>
                </a:solidFill>
                <a:latin typeface="Calibri"/>
              </a:rPr>
              <a:t> veřejnoprávní smlouva nahrazující s</a:t>
            </a:r>
            <a:r>
              <a:rPr lang="en-US" b="1">
                <a:solidFill>
                  <a:srgbClr val="000000"/>
                </a:solidFill>
                <a:latin typeface="Calibri"/>
                <a:ea typeface="Arial"/>
              </a:rPr>
              <a:t>tavební povolení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  <a:ea typeface="Arial"/>
              </a:rPr>
              <a:t>Projektová dokumentace pro vydání stavebního povolení nebo pro ohlášení stavby v podrobnosti pro vydání stavebního povolení. 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  <a:ea typeface="Arial"/>
              </a:rPr>
              <a:t> Položkový rozpočet stavby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  <a:ea typeface="Arial"/>
              </a:rPr>
              <a:t>Souhlasné závazné stanovisko příslušného orgánu památkové péče podle § 14 zákona č. 20/1987 Sb., o státní památkové péči, v platném znění</a:t>
            </a:r>
            <a:endParaRPr/>
          </a:p>
        </p:txBody>
      </p:sp>
      <p:sp>
        <p:nvSpPr>
          <p:cNvPr id="182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83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  <p:sp>
        <p:nvSpPr>
          <p:cNvPr id="184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BAD946A-8D9E-4086-95B2-7A7644171DA6}" type="slidenum">
              <a:rPr lang="cs-CZ" sz="1200">
                <a:solidFill>
                  <a:srgbClr val="00529C"/>
                </a:solidFill>
                <a:latin typeface="Calibri"/>
              </a:rPr>
              <a:t>15</a:t>
            </a:fld>
            <a:endParaRPr/>
          </a:p>
        </p:txBody>
      </p:sp>
      <p:sp>
        <p:nvSpPr>
          <p:cNvPr id="185" name="TextShape 5"/>
          <p:cNvSpPr txBox="1"/>
          <p:nvPr/>
        </p:nvSpPr>
        <p:spPr>
          <a:xfrm>
            <a:off x="551880" y="4740480"/>
            <a:ext cx="8232120" cy="587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en-US" sz="1600" b="1" i="1">
                <a:solidFill>
                  <a:srgbClr val="00529C"/>
                </a:solidFill>
                <a:latin typeface="Calibri"/>
              </a:rPr>
              <a:t>Upozornění!</a:t>
            </a:r>
            <a:endParaRPr/>
          </a:p>
          <a:p>
            <a:pPr algn="just">
              <a:lnSpc>
                <a:spcPct val="100000"/>
              </a:lnSpc>
            </a:pPr>
            <a:r>
              <a:rPr lang="en-US" sz="1600" i="1">
                <a:solidFill>
                  <a:srgbClr val="00529C"/>
                </a:solidFill>
                <a:latin typeface="Calibri"/>
              </a:rPr>
              <a:t>Stavební povolení, pak musí být doloženo nejpozději do dne vydání Rozhodnutí o poskytnutí dotace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1440000" y="432000"/>
            <a:ext cx="579672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  <p:sp>
        <p:nvSpPr>
          <p:cNvPr id="187" name="TextShape 2"/>
          <p:cNvSpPr txBox="1"/>
          <p:nvPr/>
        </p:nvSpPr>
        <p:spPr>
          <a:xfrm>
            <a:off x="864000" y="1152000"/>
            <a:ext cx="7560000" cy="4896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r>
              <a:rPr lang="en-US" sz="2000" b="1" dirty="0">
                <a:solidFill>
                  <a:srgbClr val="00529C"/>
                </a:solidFill>
                <a:latin typeface="Calibri"/>
              </a:rPr>
              <a:t>3.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Jsou</a:t>
            </a:r>
            <a:r>
              <a:rPr lang="en-US" sz="2000" b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doloženy</a:t>
            </a:r>
            <a:r>
              <a:rPr lang="en-US" sz="2000" b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všechny</a:t>
            </a:r>
            <a:r>
              <a:rPr lang="en-US" sz="2000" b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povinné</a:t>
            </a:r>
            <a:r>
              <a:rPr lang="en-US" sz="2000" b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přílohy</a:t>
            </a:r>
            <a:r>
              <a:rPr lang="en-US" sz="2000" b="1" dirty="0">
                <a:solidFill>
                  <a:srgbClr val="00529C"/>
                </a:solidFill>
                <a:latin typeface="Calibri"/>
              </a:rPr>
              <a:t> a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obsahově</a:t>
            </a:r>
            <a:r>
              <a:rPr lang="en-US" sz="2000" b="1" dirty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splňují</a:t>
            </a:r>
            <a:r>
              <a:rPr lang="en-US" sz="2000" b="1" dirty="0">
                <a:solidFill>
                  <a:srgbClr val="00529C"/>
                </a:solidFill>
                <a:latin typeface="Calibri"/>
              </a:rPr>
              <a:t> </a:t>
            </a:r>
            <a:endParaRPr lang="cs-CZ" sz="2000" b="1" dirty="0" smtClean="0">
              <a:solidFill>
                <a:srgbClr val="00529C"/>
              </a:solidFill>
              <a:latin typeface="Calibri"/>
            </a:endParaRPr>
          </a:p>
          <a:p>
            <a:r>
              <a:rPr lang="en-US" sz="2000" b="1" dirty="0" err="1" smtClean="0">
                <a:solidFill>
                  <a:srgbClr val="00529C"/>
                </a:solidFill>
                <a:latin typeface="Calibri"/>
              </a:rPr>
              <a:t>požadované</a:t>
            </a:r>
            <a:r>
              <a:rPr lang="en-US" sz="2000" b="1" dirty="0" smtClean="0">
                <a:solidFill>
                  <a:srgbClr val="00529C"/>
                </a:solidFill>
                <a:latin typeface="Calibr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</a:rPr>
              <a:t>náležitosti</a:t>
            </a: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b="1" dirty="0" err="1">
                <a:solidFill>
                  <a:srgbClr val="000000"/>
                </a:solidFill>
                <a:latin typeface="Calibri"/>
              </a:rPr>
              <a:t>Seznam</a:t>
            </a:r>
            <a:r>
              <a:rPr lang="en-US" b="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</a:rPr>
              <a:t>objednávek</a:t>
            </a:r>
            <a:r>
              <a:rPr lang="en-US" b="1" dirty="0">
                <a:solidFill>
                  <a:srgbClr val="000000"/>
                </a:solidFill>
                <a:latin typeface="Calibri"/>
                <a:ea typeface="Arial"/>
              </a:rPr>
              <a:t> –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Arial"/>
              </a:rPr>
              <a:t>přímých</a:t>
            </a:r>
            <a:r>
              <a:rPr lang="en-US" b="1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Arial"/>
              </a:rPr>
              <a:t>nákupů</a:t>
            </a:r>
            <a:r>
              <a:rPr lang="en-US" b="1" dirty="0">
                <a:solidFill>
                  <a:srgbClr val="000000"/>
                </a:solidFill>
                <a:latin typeface="Calibri"/>
                <a:ea typeface="Arial"/>
              </a:rPr>
              <a:t>:</a:t>
            </a:r>
            <a:r>
              <a:rPr lang="en-US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Arial"/>
              </a:rPr>
              <a:t>ž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adatel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formuláře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viz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příloha</a:t>
            </a: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č. 10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Obecných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pravidel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vypíše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všechny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Arial"/>
              </a:rPr>
              <a:t>uskutečněné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objednávky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přímé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nákupy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výši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ea typeface="Arial"/>
              </a:rPr>
              <a:t>od 100 tis. do 400 tis.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Arial"/>
              </a:rPr>
              <a:t>Kč</a:t>
            </a:r>
            <a:r>
              <a:rPr lang="en-US" dirty="0">
                <a:solidFill>
                  <a:srgbClr val="000000"/>
                </a:solidFill>
                <a:latin typeface="Calibri"/>
                <a:ea typeface="Arial"/>
              </a:rPr>
              <a:t> bez DPH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které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vztahují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k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, </a:t>
            </a: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provedl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před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podáním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žádosti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podporu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</a:t>
            </a: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b="1" dirty="0" err="1">
                <a:solidFill>
                  <a:srgbClr val="000000"/>
                </a:solidFill>
                <a:latin typeface="Calibri"/>
              </a:rPr>
              <a:t>Průzkum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</a:rPr>
              <a:t>trhu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dokládá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se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pouze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vztahu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k 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Arial"/>
              </a:rPr>
              <a:t>plánovaným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výdajům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Arial"/>
              </a:rPr>
              <a:t>hlavních</a:t>
            </a:r>
            <a:r>
              <a:rPr lang="en-US" dirty="0">
                <a:solidFill>
                  <a:srgbClr val="000000"/>
                </a:solidFill>
                <a:latin typeface="Calibri"/>
                <a:ea typeface="Arial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Arial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Arial"/>
              </a:rPr>
              <a:t>aktivit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které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nejsou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položkového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rozpočtu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stavby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 </a:t>
            </a: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Žadatel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popíše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mechanismus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odvození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jednotlivých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cenových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položek</a:t>
            </a:r>
            <a:endParaRPr lang="cs-CZ" dirty="0" smtClean="0">
              <a:solidFill>
                <a:srgbClr val="000000"/>
              </a:solidFill>
              <a:latin typeface="Calibri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v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rozpočtu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vztahu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k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provedenému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průzkumu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trhu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</a:t>
            </a:r>
            <a:r>
              <a:rPr lang="en-US" b="1" dirty="0">
                <a:solidFill>
                  <a:srgbClr val="000000"/>
                </a:solidFill>
                <a:latin typeface="Calibri"/>
              </a:rPr>
              <a:t>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Projekt je svým zaměřením v souladu s cíli a podporovanými       aktivitami výzvy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  <a:ea typeface="Microsoft YaHei"/>
              </a:rPr>
              <a:t>Projekt zaměřen na podporu revitalizace a zatraktivnění památek zapsaných na seznam UNESCO, památek zapsaných na Indikativní seznam světového dědictví UNESCO v kategorii kulturní dědictví, národní kulturní památky k 1. 1. 2014 nebo památek zapsaných na Indikativní seznam národních kulturních památek k 1. 1. 2014.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Projekt je v souladu s podmínkami výzvy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zahájení/ukončení realizace projektu (1. 1. 2014 - 31. 12. 2020);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termín ukončení realizace projektu je po datu podání žádosti o podporu;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dodržení procentní míry podpory pode typu žadatele;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cílové skupiny jsou v souladu s cílovými skupinami uvedenými ve výzvě;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na záložce Popis projektu jsou popsány plánované výsledky projektu;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správně zvolený indikátor projektu a způsob jeho výpočtu;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místo realizace projektu – území ČR mimo území hl. města Prahy.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0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Obecná kritéria přijatelnosti</a:t>
            </a:r>
            <a:endParaRPr/>
          </a:p>
        </p:txBody>
      </p:sp>
      <p:sp>
        <p:nvSpPr>
          <p:cNvPr id="19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6C0AA6FA-CA48-429D-BABF-8D7736C8312B}" type="slidenum">
              <a:rPr lang="cs-CZ" sz="1200">
                <a:solidFill>
                  <a:srgbClr val="00529C"/>
                </a:solidFill>
                <a:latin typeface="Calibri"/>
              </a:rPr>
              <a:t>17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986400" y="1296000"/>
            <a:ext cx="7700040" cy="4951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Žadatel splňuje definici oprávněného příjemce 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Nejedná se o fyzickou osobu nepodnikající</a:t>
            </a:r>
            <a:endParaRPr/>
          </a:p>
          <a:p>
            <a:pPr lvl="1" algn="just"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Žadatel je vlastníkem předmětu projektu nebo </a:t>
            </a:r>
            <a:endParaRPr/>
          </a:p>
          <a:p>
            <a:pPr lvl="1" algn="just"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subjektem s právem hospodaření zapsaným v KN nebo</a:t>
            </a:r>
            <a:endParaRPr/>
          </a:p>
          <a:p>
            <a:pPr lvl="1" algn="just"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pronajímatelem, přičemž nájemní právo je ke dni podání žádosti zapsáno v KN a pronajímatelem není fyzická osoba nepodnikající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Projekt respektuje minimální a maximální hranici celkových výdajů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Min. výše celkových </a:t>
            </a:r>
            <a:r>
              <a:rPr lang="en-US" b="1">
                <a:solidFill>
                  <a:srgbClr val="000000"/>
                </a:solidFill>
                <a:latin typeface="Calibri"/>
              </a:rPr>
              <a:t>způsobilých</a:t>
            </a:r>
            <a:r>
              <a:rPr lang="en-US">
                <a:solidFill>
                  <a:srgbClr val="000000"/>
                </a:solidFill>
                <a:latin typeface="Calibri"/>
              </a:rPr>
              <a:t> výdajů: </a:t>
            </a:r>
            <a:r>
              <a:rPr lang="en-US" b="1">
                <a:solidFill>
                  <a:srgbClr val="000000"/>
                </a:solidFill>
                <a:latin typeface="Calibri"/>
              </a:rPr>
              <a:t>5 mil. Kč;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Max. výše </a:t>
            </a:r>
            <a:r>
              <a:rPr lang="en-US" b="1" u="sng">
                <a:solidFill>
                  <a:srgbClr val="000000"/>
                </a:solidFill>
                <a:latin typeface="Calibri"/>
              </a:rPr>
              <a:t>celkových</a:t>
            </a:r>
            <a:r>
              <a:rPr lang="en-US">
                <a:solidFill>
                  <a:srgbClr val="000000"/>
                </a:solidFill>
                <a:latin typeface="Calibri"/>
              </a:rPr>
              <a:t> výdajů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seznam národních kulturních památek, indikativní seznam NKP, indikativní seznam UNESCO: </a:t>
            </a:r>
            <a:r>
              <a:rPr lang="en-US" b="1">
                <a:solidFill>
                  <a:srgbClr val="000000"/>
                </a:solidFill>
                <a:latin typeface="Calibri"/>
              </a:rPr>
              <a:t>123 282 000 Kč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seznam UNESCO:</a:t>
            </a:r>
            <a:r>
              <a:rPr lang="en-US" b="1">
                <a:solidFill>
                  <a:srgbClr val="000000"/>
                </a:solidFill>
                <a:latin typeface="Calibri"/>
              </a:rPr>
              <a:t> 246 565 000 Kč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4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Obecná kritéria přijatelnosti</a:t>
            </a:r>
            <a:endParaRPr/>
          </a:p>
        </p:txBody>
      </p:sp>
      <p:sp>
        <p:nvSpPr>
          <p:cNvPr id="19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EEDE011-6071-409A-A84C-A24B0F814952}" type="slidenum">
              <a:rPr lang="cs-CZ" sz="1200">
                <a:solidFill>
                  <a:srgbClr val="00529C"/>
                </a:solidFill>
                <a:latin typeface="Calibri"/>
              </a:rPr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986400" y="1306800"/>
            <a:ext cx="7700040" cy="4839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  <a:ea typeface="Calibri"/>
              </a:rPr>
              <a:t>Výsledky projektu jsou udržitelné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Calibri"/>
                <a:ea typeface="Calibri"/>
              </a:rPr>
              <a:t>     Bude popsáno ve studii proveditelnosti.</a:t>
            </a:r>
            <a:endParaRPr/>
          </a:p>
          <a:p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000" b="1">
                <a:solidFill>
                  <a:srgbClr val="00529C"/>
                </a:solidFill>
                <a:latin typeface="Calibri"/>
                <a:ea typeface="Calibri"/>
              </a:rPr>
              <a:t>Projekt nemá negativní vliv na žádnou z horizontálních priorit IROP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Calibri"/>
                <a:ea typeface="Calibri"/>
              </a:rPr>
              <a:t>       Udržitelný rozvoj, rovné příležitosti a zákaz diskriminace, rovnost mužů a žen.</a:t>
            </a:r>
            <a:endParaRPr/>
          </a:p>
          <a:p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000" b="1">
                <a:solidFill>
                  <a:srgbClr val="004586"/>
                </a:solidFill>
                <a:latin typeface="Calibri"/>
                <a:ea typeface="Calibri"/>
              </a:rPr>
              <a:t>Potřebnost realizace projektu je odůvodněná </a:t>
            </a:r>
            <a:endParaRPr/>
          </a:p>
          <a:p>
            <a:r>
              <a:rPr lang="en-US" sz="2000">
                <a:solidFill>
                  <a:srgbClr val="000000"/>
                </a:solidFill>
                <a:latin typeface="Calibri"/>
                <a:ea typeface="Calibri"/>
              </a:rPr>
              <a:t>       Bude popsáno ve studii proveditelnosti.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9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98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Obecná kritéria přijatelnosti</a:t>
            </a:r>
            <a:endParaRPr/>
          </a:p>
        </p:txBody>
      </p:sp>
      <p:sp>
        <p:nvSpPr>
          <p:cNvPr id="19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2F74023-531F-474C-BC6A-1F3F0AF1FFA4}" type="slidenum">
              <a:rPr lang="cs-CZ" sz="1200">
                <a:solidFill>
                  <a:srgbClr val="00529C"/>
                </a:solidFill>
                <a:latin typeface="Calibri"/>
              </a:rPr>
              <a:t>19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Státní příspěvková organizace zřízená Zákonem č. 248/2000 Sb., o podpoře regionálního rozvoje, a řízená Ministerstvem pro místní rozvoj ČR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zprostředkující subjekt pro vybrané operační programy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konzultační a informační činnost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kontrola a monitoring realizace projektů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(2014-2020) Integrovaný regionální operační program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(2007-2013) Integrovaný operační program, OP Technická pomoc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(2004-2006) Společný regionální operační program, OP JPD2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(1998-2004) předvstupní programy (PHARE, ISPA, SAPARD)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kontrolní subjekt pro operační programy Cíle 3 (nyní Cíl 2)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hostitelská organizace pro pracoviště Enterprise Europe Network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poradenství pro malé a střední podnikatele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správa Regionálního informačního servisu (RIS) a Mapového serveru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rozsáhlá pravidelně aktualizovaná databáze regionálních dat a jejich zobrazení v mapě</a:t>
            </a:r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8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Centrum pro regionální rozvoj České republiky</a:t>
            </a:r>
            <a:endParaRPr/>
          </a:p>
        </p:txBody>
      </p:sp>
      <p:sp>
        <p:nvSpPr>
          <p:cNvPr id="129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8013DBF-F672-4C8B-B20A-8BA5C9BA7137}" type="slidenum">
              <a:rPr lang="cs-CZ" sz="1200">
                <a:solidFill>
                  <a:srgbClr val="00529C"/>
                </a:solidFill>
                <a:latin typeface="Calibri"/>
              </a:rPr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986400" y="1306800"/>
            <a:ext cx="7700040" cy="42174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Projekt je v souladu s pravidly veřejné podpory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Žadatel doloží: 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Čestné prohlášení žadatele o vypořádání finančních závazků z jiných projektů financovaných z komunitárních programů nebo jiných fondů Evropské unie,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Čestné prohlášení žadatele, že nesplňuje definici podniku v obtížích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Statutární zástupce žadatele je trestně bezúhonný </a:t>
            </a:r>
            <a:endParaRPr/>
          </a:p>
          <a:p>
            <a:pPr lvl="1"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Výpis z RT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0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02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Obecná kritéria přijatelnosti</a:t>
            </a:r>
            <a:endParaRPr/>
          </a:p>
        </p:txBody>
      </p:sp>
      <p:sp>
        <p:nvSpPr>
          <p:cNvPr id="20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7AE1EED-0A1A-4986-A2DE-3BF12AA14FDB}" type="slidenum">
              <a:rPr lang="cs-CZ" sz="1200">
                <a:solidFill>
                  <a:srgbClr val="00529C"/>
                </a:solidFill>
                <a:latin typeface="Calibri"/>
              </a:rPr>
              <a:t>20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200" b="1">
                <a:solidFill>
                  <a:srgbClr val="00529C"/>
                </a:solidFill>
                <a:latin typeface="Calibri"/>
              </a:rPr>
              <a:t>Projekt je v souladu s Integrovanou strategií podpory kultury do roku 2020</a:t>
            </a: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1900">
                <a:solidFill>
                  <a:srgbClr val="000000"/>
                </a:solidFill>
                <a:latin typeface="Calibri"/>
              </a:rPr>
              <a:t>Ve Studi proveditelnosti je uvedena vazba projektu na konkrétní kapitolu Integrované strategie pro podporu kultury do roku 2020.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200" b="1">
                <a:solidFill>
                  <a:srgbClr val="00529C"/>
                </a:solidFill>
                <a:latin typeface="Calibri"/>
              </a:rPr>
              <a:t>Projekt není zaměřen na podporu komerčních turistických zařízení, jako jsou volnočasová zařízení, lázeňskénprovozy, ubytovací a stravovací kapacity</a:t>
            </a: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1900">
                <a:solidFill>
                  <a:srgbClr val="000000"/>
                </a:solidFill>
                <a:latin typeface="Calibri"/>
              </a:rPr>
              <a:t>Bude popsáno ve Studii proveditelnosti.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200" b="1">
                <a:solidFill>
                  <a:srgbClr val="00529C"/>
                </a:solidFill>
                <a:latin typeface="Calibri"/>
              </a:rPr>
              <a:t>Výdaje na hlavní aktivity odpovídají tržním cenám</a:t>
            </a: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1900">
                <a:solidFill>
                  <a:srgbClr val="000000"/>
                </a:solidFill>
                <a:latin typeface="Calibri"/>
              </a:rPr>
              <a:t>Bude ověřeno z průzkumů trhu. </a:t>
            </a:r>
            <a:endParaRPr/>
          </a:p>
          <a:p>
            <a:pPr algn="just">
              <a:lnSpc>
                <a:spcPct val="100000"/>
              </a:lnSpc>
              <a:buFont typeface="Courier New"/>
              <a:buChar char="o"/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en-US" sz="2200" b="1">
                <a:solidFill>
                  <a:srgbClr val="00529C"/>
                </a:solidFill>
                <a:latin typeface="Calibri"/>
              </a:rPr>
              <a:t>Cílové hodnoty indikátorů odpovídají cílům projektu</a:t>
            </a:r>
            <a:r>
              <a:rPr lang="en-US" sz="1900">
                <a:solidFill>
                  <a:srgbClr val="000000"/>
                </a:solidFill>
                <a:latin typeface="Calibri"/>
              </a:rPr>
              <a:t>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</p:txBody>
      </p:sp>
      <p:sp>
        <p:nvSpPr>
          <p:cNvPr id="20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06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/>
          </a:p>
        </p:txBody>
      </p:sp>
      <p:sp>
        <p:nvSpPr>
          <p:cNvPr id="20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C4A7BB6-5A70-4FD1-A3D9-0D5CEF2FD6FC}" type="slidenum">
              <a:rPr lang="cs-CZ" sz="1200">
                <a:solidFill>
                  <a:srgbClr val="00529C"/>
                </a:solidFill>
                <a:latin typeface="Calibri"/>
              </a:rPr>
              <a:t>21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000" b="1">
                <a:solidFill>
                  <a:srgbClr val="00529C"/>
                </a:solidFill>
                <a:latin typeface="Calibri"/>
                <a:ea typeface="Microsoft YaHei"/>
              </a:rPr>
              <a:t>Žadatel má zajištěnou administrativní, finanční a provozní kapacitu k realizaci a udržitelnosti projektu.</a:t>
            </a: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Bude popsáno ve studi proveditelnosti.</a:t>
            </a:r>
            <a:endParaRPr/>
          </a:p>
          <a:p>
            <a:pPr>
              <a:buSzPct val="25000"/>
              <a:buFont typeface="StarSymbol"/>
              <a:buChar char=""/>
            </a:pP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 sz="2000" b="1">
                <a:solidFill>
                  <a:srgbClr val="00529C"/>
                </a:solidFill>
                <a:latin typeface="Calibri"/>
                <a:ea typeface="Calibri"/>
              </a:rPr>
              <a:t>Minimálně 85 % způsobilých výdajů projektu je zaměřeno na hlavní aktivity projektu.</a:t>
            </a: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Bude ověřeno ze studie proveditelnosti a z rozpočtu projektu. U každé položky musí být uvedeno, zda se vztahuje k hlavní nebo vedlejší aktivitě.  </a:t>
            </a:r>
            <a:endParaRPr/>
          </a:p>
          <a:p>
            <a:pPr>
              <a:buSzPct val="25000"/>
              <a:buFont typeface="StarSymbol"/>
              <a:buChar char=""/>
            </a:pP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09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0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/>
          </a:p>
        </p:txBody>
      </p:sp>
      <p:sp>
        <p:nvSpPr>
          <p:cNvPr id="211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9E4D26A-5E5B-4D2E-98A6-5BB2E246AB37}" type="slidenum">
              <a:rPr lang="cs-CZ" sz="1200">
                <a:solidFill>
                  <a:srgbClr val="00529C"/>
                </a:solidFill>
                <a:latin typeface="Calibri"/>
              </a:rPr>
              <a:t>22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>
              <a:buSzPct val="25000"/>
              <a:buFont typeface="StarSymbol"/>
              <a:buChar char=""/>
            </a:pPr>
            <a:r>
              <a:rPr lang="en-US" sz="2000" b="1">
                <a:solidFill>
                  <a:srgbClr val="00529C"/>
                </a:solidFill>
                <a:latin typeface="Calibri"/>
                <a:ea typeface="Calibri"/>
              </a:rPr>
              <a:t>V hodnocení eCBA/finanční analýze projekt dosáhne minimálně hodnoty ukazatelů, stanovené ve výzvě.</a:t>
            </a:r>
            <a:endParaRPr/>
          </a:p>
          <a:p>
            <a:pPr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Finanční čistá současná hodnota je nižší než 0 a ekonomická čistá současná hodnota je vyšší než 0. Pokud je ekonomická čistá současná hodnota nižší než 0, žadatel ve studii proveditelnosti zdůvodní proč a popíše v čem spočívají přínosy projektu, které nebylo možné kvantitativně vyjádřit. 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Památka je uvedena na některém z níže uvedených seznamů: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Seznam světového dědictví UNESCO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Indikativní seznam světového dědictví UNESCO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Seznam národních kulturních památek k 1.1.2014</a:t>
            </a:r>
            <a:endParaRPr/>
          </a:p>
          <a:p>
            <a:pPr lvl="2"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Indikativní seznam národních kulturních památek k 1.1.2014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Žadatel zpracoval plán zpřístupnění podpořené památky 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Bude součástí studie proveditelnosti.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13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14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Specifická kritéria přijatelnosti</a:t>
            </a:r>
            <a:endParaRPr/>
          </a:p>
        </p:txBody>
      </p:sp>
      <p:sp>
        <p:nvSpPr>
          <p:cNvPr id="215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2FE607E-DDB2-4C36-A615-E1701A9DC1D6}" type="slidenum">
              <a:rPr lang="cs-CZ" sz="1200">
                <a:solidFill>
                  <a:srgbClr val="00529C"/>
                </a:solidFill>
                <a:latin typeface="Calibri"/>
              </a:rPr>
              <a:t>23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1396440" y="504000"/>
            <a:ext cx="594756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věcného hodnocení</a:t>
            </a:r>
            <a:endParaRPr/>
          </a:p>
        </p:txBody>
      </p:sp>
      <p:sp>
        <p:nvSpPr>
          <p:cNvPr id="217" name="TextShape 2"/>
          <p:cNvSpPr txBox="1"/>
          <p:nvPr/>
        </p:nvSpPr>
        <p:spPr>
          <a:xfrm>
            <a:off x="360000" y="1440000"/>
            <a:ext cx="8280000" cy="4680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řeší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stavebně-technický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stav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památky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20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řeší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havarijní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stavebně-technický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řeší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nevyhovující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stavebně-technický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neřeší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havarijní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nevyhovující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stavebně-technický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velmi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dobrém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vyhovujícím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stavebně-technickém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,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velmi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dobrém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vyhovujícím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stavebně-technickém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stavu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, ale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není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zaměřen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jeho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řešení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).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zpřístupní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dosud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nezpřístupněné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prostory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památky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zpřístupní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dosud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nezpřístupněné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prostory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pro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veřejnost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nezpřístupňuje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dosud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nezpřístupněné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prostory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pro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veřejnost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656000" y="591840"/>
            <a:ext cx="540036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věcného hodnocení</a:t>
            </a:r>
            <a:endParaRPr/>
          </a:p>
        </p:txBody>
      </p:sp>
      <p:sp>
        <p:nvSpPr>
          <p:cNvPr id="219" name="TextShape 2"/>
          <p:cNvSpPr txBox="1"/>
          <p:nvPr/>
        </p:nvSpPr>
        <p:spPr>
          <a:xfrm>
            <a:off x="648000" y="1296000"/>
            <a:ext cx="7920000" cy="538452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řeší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dobu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zpřístupnění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památky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zpřístupní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pro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veřejnost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alespoň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3 a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více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dnů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u="sng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u="sng" dirty="0" err="1" smtClean="0">
                <a:solidFill>
                  <a:srgbClr val="000000"/>
                </a:solidFill>
                <a:latin typeface="Calibri"/>
                <a:ea typeface="Microsoft YaHei"/>
              </a:rPr>
              <a:t>týdně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v 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průběhu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celého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roku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každý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den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dobu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alespoň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5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hodin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).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5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zpřístupní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pro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veřejnost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2 a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méně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dnů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v 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týdnu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v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průběhu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celého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roku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každý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den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dobu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alespoň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5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hodin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).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3 body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umožňuje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pouze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nepravidelné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sezonní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zpřístupnění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pro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veřejnost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řeší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obnovu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památkových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hodnot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památky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řeší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obnovu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exteriéru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i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interiéru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jsou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restaurátorské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práce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5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řeší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obnovu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exteriéru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u="sng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u="sng" dirty="0" err="1">
                <a:solidFill>
                  <a:srgbClr val="000000"/>
                </a:solidFill>
                <a:latin typeface="Calibri"/>
                <a:ea typeface="Microsoft YaHei"/>
              </a:rPr>
              <a:t>interiéru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restaurátorské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práce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/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umožňuje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obnovu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exteriéru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interiéru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restaurátorské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práce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zaměřen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obnovu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exteriéru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ani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interiéru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řeší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obnovu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parků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a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zahrad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u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památek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obnova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parků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zahrad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památek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obnova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parků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zahrad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u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památek</a:t>
            </a:r>
            <a:endParaRPr dirty="0"/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2015640" y="663840"/>
            <a:ext cx="540036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věcného hodnocení</a:t>
            </a:r>
            <a:endParaRPr/>
          </a:p>
        </p:txBody>
      </p:sp>
      <p:sp>
        <p:nvSpPr>
          <p:cNvPr id="221" name="TextShape 2"/>
          <p:cNvSpPr txBox="1"/>
          <p:nvPr/>
        </p:nvSpPr>
        <p:spPr>
          <a:xfrm>
            <a:off x="576000" y="1440000"/>
            <a:ext cx="7848000" cy="48240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zvyšuje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ochranu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památky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a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její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zabezpečení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zvyšuje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ochranu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její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zabezpečení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nezvyšuje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ochranu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její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zabezpečení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řeší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rekonstrukci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nebo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budování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expozic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a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depozitářů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řeší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rekonstrukci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stávajících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expozic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depozitářů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budování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nových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expozic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depozitářů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neřeší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rekonstrukci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stávajících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expozic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depozitářů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budování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nových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expozic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depozitářů</a:t>
            </a: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je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zaměřen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na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digitalizaci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památky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a/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nebo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mobiliáře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endParaRPr lang="cs-CZ" sz="2000" b="1" dirty="0" smtClean="0">
              <a:solidFill>
                <a:srgbClr val="00529C"/>
              </a:solidFill>
              <a:latin typeface="Calibri"/>
              <a:ea typeface="Microsoft YaHei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a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zpřístupnění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výstupů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digitalizace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digitalizace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/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mobiliáře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,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včetně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zpřístupnění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výstupů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digitalizace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5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digitalizace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/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nebo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mobiliáře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, bez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zpřístupnění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výstupů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digitalizace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Součástí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digitalizace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památky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ani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mobiliáře</a:t>
            </a:r>
            <a:endParaRPr dirty="0"/>
          </a:p>
          <a:p>
            <a:pPr>
              <a:buSzPct val="2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872000" y="576000"/>
            <a:ext cx="5400360" cy="560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věcného hodnocení</a:t>
            </a:r>
            <a:endParaRPr/>
          </a:p>
        </p:txBody>
      </p:sp>
      <p:sp>
        <p:nvSpPr>
          <p:cNvPr id="223" name="TextShape 2"/>
          <p:cNvSpPr txBox="1"/>
          <p:nvPr/>
        </p:nvSpPr>
        <p:spPr>
          <a:xfrm>
            <a:off x="504000" y="1368000"/>
            <a:ext cx="8280000" cy="4942800"/>
          </a:xfrm>
          <a:prstGeom prst="rect">
            <a:avLst/>
          </a:prstGeom>
        </p:spPr>
        <p:txBody>
          <a:bodyPr wrap="none"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Harmonogram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realizace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projektu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je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reálný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a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proveditelný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10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Harmonogram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realizace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je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reálný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proveditelný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respektuje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technologické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prodlevy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v 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závislosti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charakteru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např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roční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období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specifické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postupy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technologie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).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Harmonogram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realizace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reálný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proveditelný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>
              <a:buSzPct val="25000"/>
              <a:buFont typeface="StarSymbol"/>
              <a:buChar char=""/>
            </a:pP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V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projektu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jsou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uvedena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hlavní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rizika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v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realizační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fázi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i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ve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fázi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udržitelnosti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endParaRPr lang="cs-CZ" sz="2000" b="1" dirty="0" smtClean="0">
              <a:solidFill>
                <a:srgbClr val="00529C"/>
              </a:solidFill>
              <a:latin typeface="Calibri"/>
              <a:ea typeface="Microsoft YaHei"/>
            </a:endParaRPr>
          </a:p>
          <a:p>
            <a:pPr>
              <a:buSzPct val="25000"/>
              <a:buFont typeface="StarSymbol"/>
              <a:buChar char=""/>
            </a:pPr>
            <a:r>
              <a:rPr lang="en-US" sz="2000" b="1" dirty="0" smtClean="0">
                <a:solidFill>
                  <a:srgbClr val="00529C"/>
                </a:solidFill>
                <a:latin typeface="Calibri"/>
                <a:ea typeface="Microsoft YaHei"/>
              </a:rPr>
              <a:t>a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způsoby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jejich</a:t>
            </a:r>
            <a:r>
              <a:rPr lang="en-US" sz="2000" b="1" dirty="0">
                <a:solidFill>
                  <a:srgbClr val="00529C"/>
                </a:solidFill>
                <a:latin typeface="Calibri"/>
                <a:ea typeface="Microsoft YaHei"/>
              </a:rPr>
              <a:t> </a:t>
            </a:r>
            <a:r>
              <a:rPr lang="en-US" sz="2000" b="1" dirty="0" err="1">
                <a:solidFill>
                  <a:srgbClr val="00529C"/>
                </a:solidFill>
                <a:latin typeface="Calibri"/>
                <a:ea typeface="Microsoft YaHei"/>
              </a:rPr>
              <a:t>eliminace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5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V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uvedena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hlavní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rizika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v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realizační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fázi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fázi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udržitelnosti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uvedeny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způsoby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jejich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eliminace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3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V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uvedena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hlavní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rizika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v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realizační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fázi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fázi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udržitelnosti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, ale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uvedeny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způsoby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jejich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eliminace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0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- V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projektu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uvedena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hlavní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rizika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v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realizační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fázi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ve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fázi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endParaRPr lang="cs-CZ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pPr lvl="1">
              <a:buSzPct val="25000"/>
              <a:buFont typeface="StarSymbol"/>
              <a:buChar char=""/>
            </a:pPr>
            <a:r>
              <a:rPr lang="en-US" dirty="0" err="1" smtClean="0">
                <a:solidFill>
                  <a:srgbClr val="000000"/>
                </a:solidFill>
                <a:latin typeface="Calibri"/>
                <a:ea typeface="Microsoft YaHei"/>
              </a:rPr>
              <a:t>udržitelnosti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a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nejsou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uvedeny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způsoby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jejich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alibri"/>
                <a:ea typeface="Microsoft YaHei"/>
              </a:rPr>
              <a:t>eliminace</a:t>
            </a:r>
            <a:r>
              <a:rPr lang="en-US" dirty="0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dirty="0"/>
          </a:p>
          <a:p>
            <a:pPr lvl="1">
              <a:buSzPct val="25000"/>
              <a:buFont typeface="StarSymbol"/>
              <a:buChar char=""/>
            </a:pPr>
            <a:endParaRPr dirty="0"/>
          </a:p>
          <a:p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Minimální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počet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bodů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,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kterého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musí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žádost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ve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věcném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hodnocení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dosáhnout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, </a:t>
            </a:r>
            <a:endParaRPr lang="cs-CZ" b="1" dirty="0" smtClean="0">
              <a:solidFill>
                <a:srgbClr val="000000"/>
              </a:solidFill>
              <a:latin typeface="Calibri"/>
              <a:ea typeface="Microsoft YaHei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Calibri"/>
                <a:ea typeface="Microsoft YaHei"/>
              </a:rPr>
              <a:t>je 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55 </a:t>
            </a:r>
            <a:r>
              <a:rPr lang="en-US" b="1" dirty="0" err="1">
                <a:solidFill>
                  <a:srgbClr val="000000"/>
                </a:solidFill>
                <a:latin typeface="Calibri"/>
                <a:ea typeface="Microsoft YaHei"/>
              </a:rPr>
              <a:t>ze</a:t>
            </a:r>
            <a:r>
              <a:rPr lang="en-US" b="1" dirty="0">
                <a:solidFill>
                  <a:srgbClr val="000000"/>
                </a:solidFill>
                <a:latin typeface="Calibri"/>
                <a:ea typeface="Microsoft YaHei"/>
              </a:rPr>
              <a:t> 105.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Provádí CRR.</a:t>
            </a:r>
            <a:endParaRPr/>
          </a:p>
          <a:p>
            <a:pPr lvl="1">
              <a:lnSpc>
                <a:spcPct val="11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Pro projekty, které prošly úspěšně hodnocením.</a:t>
            </a:r>
            <a:endParaRPr/>
          </a:p>
          <a:p>
            <a:pPr lvl="1">
              <a:lnSpc>
                <a:spcPct val="110000"/>
              </a:lnSpc>
              <a:buFont typeface="Wingdings" charset="2"/>
              <a:buChar char=""/>
            </a:pPr>
            <a:r>
              <a:rPr lang="en-US">
                <a:solidFill>
                  <a:srgbClr val="000000"/>
                </a:solidFill>
                <a:latin typeface="Calibri"/>
              </a:rPr>
              <a:t>Na základě jejího výsledku provede u vybraných projektů ex-ante  kontrolu.</a:t>
            </a:r>
            <a:endParaRPr/>
          </a:p>
          <a:p>
            <a:endParaRPr/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Ověřuje se riziko: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nedosažení výstupů a realizace projektu v předloženém harmonogramu,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nesouladu realizace projektu s Podmínkami právního aktu a dalšími závaznými postupy a pokyny pro příjemce,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nedodržení podmínek zadávacího řízení podle platného zákona 
o veřejných zakázkách,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vzniku nezpůsobilých výdajů při realizaci projektu,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vzniku dvojího financování projektu,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nenaplnění udržitelnosti projektu,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nedosažení plánovaných indikátorů,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podvodu a korupčního jednání,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nehospodárnosti a neefektivnosti.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2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26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Ex-ante analýza rizik</a:t>
            </a:r>
            <a:endParaRPr/>
          </a:p>
        </p:txBody>
      </p:sp>
      <p:sp>
        <p:nvSpPr>
          <p:cNvPr id="22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6F13060-5EB7-4488-9C37-3723C1229E4D}" type="slidenum">
              <a:rPr lang="cs-CZ" sz="1200">
                <a:solidFill>
                  <a:srgbClr val="00529C"/>
                </a:solidFill>
                <a:latin typeface="Calibri"/>
              </a:rPr>
              <a:t>28</a:t>
            </a:fld>
            <a:endParaRPr/>
          </a:p>
        </p:txBody>
      </p:sp>
      <p:pic>
        <p:nvPicPr>
          <p:cNvPr id="22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Provádí se na základě výsledků ex-ante analýzy rizik.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Zahrnuje oblasti, které ex-ante analýza rizik vyhodnotila jako rizikové.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Forma: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administrativního ověření – ověření na základě předložených dokladů,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kontroly na místě – veřejnosprávní kontrola.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Možné krácení výdajů na základě výsledku kontroly: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ve způsobilých výdajích jsou zahrnuty nezpůsobilé aktivity,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aktivity, které mohly být nebo již byly realizovány na základě chybně provedeného výběrového řízení,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výdaje nebyly vynaloženy v souladu se zásadami 3E.</a:t>
            </a:r>
            <a:endParaRPr/>
          </a:p>
          <a:p>
            <a:endParaRPr/>
          </a:p>
          <a:p>
            <a:r>
              <a:rPr lang="en-US" sz="1600" b="1" i="1">
                <a:solidFill>
                  <a:srgbClr val="00529C"/>
                </a:solidFill>
                <a:latin typeface="Calibri"/>
              </a:rPr>
              <a:t>Upozornění!</a:t>
            </a:r>
            <a:endParaRPr/>
          </a:p>
          <a:p>
            <a:r>
              <a:rPr lang="en-US" sz="1600" i="1">
                <a:solidFill>
                  <a:srgbClr val="00529C"/>
                </a:solidFill>
                <a:latin typeface="Calibri"/>
              </a:rPr>
              <a:t>Projekt může být vyřazen z procesu hodnocení, pokud ex-ante kontrola zjistí porušení podmínek stanovených výzvou.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1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Ex-ante kontrola</a:t>
            </a:r>
            <a:endParaRPr/>
          </a:p>
        </p:txBody>
      </p:sp>
      <p:sp>
        <p:nvSpPr>
          <p:cNvPr id="23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BCE6B154-3A5D-4678-87A4-9D7048DE94C9}" type="slidenum">
              <a:rPr lang="cs-CZ" sz="1200">
                <a:solidFill>
                  <a:srgbClr val="00529C"/>
                </a:solidFill>
                <a:latin typeface="Calibri"/>
              </a:rPr>
              <a:t>29</a:t>
            </a:fld>
            <a:endParaRPr/>
          </a:p>
        </p:txBody>
      </p:sp>
      <p:pic>
        <p:nvPicPr>
          <p:cNvPr id="23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Konzultace před vyhlášením výzvy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Příjem žádostí o podporu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Hodnocení žádostí o podporu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Administrace změn v projektech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Administrativní ověření zpráv o realizaci/zpráv o udržitelnosti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Provádění kontrol na místě</a:t>
            </a:r>
            <a:endParaRPr/>
          </a:p>
        </p:txBody>
      </p:sp>
      <p:sp>
        <p:nvSpPr>
          <p:cNvPr id="131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2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Role CRR</a:t>
            </a:r>
            <a:endParaRPr/>
          </a:p>
        </p:txBody>
      </p:sp>
      <p:sp>
        <p:nvSpPr>
          <p:cNvPr id="133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E4E699E-CAD7-4030-B269-E6D1A5D825D8}" type="slidenum">
              <a:rPr lang="cs-CZ" sz="1200">
                <a:solidFill>
                  <a:srgbClr val="00529C"/>
                </a:solidFill>
                <a:latin typeface="Calibri"/>
              </a:rPr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Provádí ŘO IROP na základě výsledků hodnocení provedeného CRR.</a:t>
            </a:r>
            <a:endParaRPr/>
          </a:p>
          <a:p>
            <a:r>
              <a:rPr lang="en-US" b="1">
                <a:solidFill>
                  <a:srgbClr val="000000"/>
                </a:solidFill>
                <a:latin typeface="Calibri"/>
              </a:rPr>
              <a:t>Podkladem pro výběr je: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zápis, podepsaný ředitelem CRR, který deklaruje, že hodnocení 
a kontroly projektů proběhly podle stanovených postupů,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seznam všech projektů, které prošly hodnocením, v rozdělení 
na projekty doporučené a nedoporučené k financování,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seznam náhradních projektů.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Ve fázi výběru projektů není možné měnit hodnocení žádostí 
o podporu!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Počet podpořených projektů je limitován výši alokace na výzvu.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ŘO IROP znovu nehodnotí.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36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Výběr projektů</a:t>
            </a:r>
            <a:endParaRPr/>
          </a:p>
        </p:txBody>
      </p:sp>
      <p:sp>
        <p:nvSpPr>
          <p:cNvPr id="23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203E5DD-2F26-418B-A2B0-B9DBDF3D3AFB}" type="slidenum">
              <a:rPr lang="cs-CZ" sz="1200">
                <a:solidFill>
                  <a:srgbClr val="00529C"/>
                </a:solidFill>
                <a:latin typeface="Calibri"/>
              </a:rPr>
              <a:t>30</a:t>
            </a:fld>
            <a:endParaRPr/>
          </a:p>
        </p:txBody>
      </p:sp>
      <p:pic>
        <p:nvPicPr>
          <p:cNvPr id="2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rPr lang="en-US" sz="2000" b="1">
                <a:solidFill>
                  <a:srgbClr val="00529C"/>
                </a:solidFill>
                <a:latin typeface="Calibri"/>
              </a:rPr>
              <a:t>Právní akt upravuje minimálně tyto oblasti: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informace o příjemci;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informace o projektu;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povinnosti a práva příjemce;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povinnosti a práva ŘO IROP;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sankce za neplnění povinností.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1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Vydání právního aktu – Rozhodnutí o poskytnutí dotace</a:t>
            </a:r>
            <a:endParaRPr/>
          </a:p>
        </p:txBody>
      </p:sp>
      <p:sp>
        <p:nvSpPr>
          <p:cNvPr id="2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39FA246B-DC6B-44C3-AEBE-4FECA7B6F7B4}" type="slidenum">
              <a:rPr lang="cs-CZ" sz="1200">
                <a:solidFill>
                  <a:srgbClr val="00529C"/>
                </a:solidFill>
                <a:latin typeface="Calibri"/>
              </a:rPr>
              <a:t>31</a:t>
            </a:fld>
            <a:endParaRPr/>
          </a:p>
        </p:txBody>
      </p:sp>
      <p:pic>
        <p:nvPicPr>
          <p:cNvPr id="2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986400" y="1306800"/>
            <a:ext cx="7700040" cy="4971600"/>
          </a:xfrm>
          <a:prstGeom prst="rect">
            <a:avLst/>
          </a:prstGeom>
        </p:spPr>
        <p:txBody>
          <a:bodyPr/>
          <a:lstStyle/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400" b="1">
                <a:solidFill>
                  <a:srgbClr val="00529C"/>
                </a:solidFill>
                <a:latin typeface="Calibri"/>
              </a:rPr>
              <a:t>Žadatel může podat žádost o přezkum hodnocení v každé části hodnocení žádosti, ve které neuspěl:</a:t>
            </a:r>
            <a:endParaRPr/>
          </a:p>
          <a:p>
            <a:pPr lvl="1" algn="just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po kontrole přijatelnosti a formálních náležitostí,</a:t>
            </a:r>
            <a:endParaRPr/>
          </a:p>
          <a:p>
            <a:pPr lvl="1" algn="just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po věcném hodnocení, </a:t>
            </a:r>
            <a:endParaRPr/>
          </a:p>
          <a:p>
            <a:pPr lvl="1" algn="just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po ex-ante kontrole</a:t>
            </a:r>
            <a:r>
              <a:rPr lang="en-US" sz="2400" b="1">
                <a:solidFill>
                  <a:srgbClr val="00529C"/>
                </a:solidFill>
                <a:latin typeface="Calibri"/>
              </a:rPr>
              <a:t>.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400" b="1">
                <a:solidFill>
                  <a:srgbClr val="00529C"/>
                </a:solidFill>
                <a:latin typeface="Calibri"/>
              </a:rPr>
              <a:t>Podává se do 14 kalendářních dnů ode dne doručení výsledku,  a to: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elektronicky v MS2014+,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prostřednictvím odkazu na webových stránkách </a:t>
            </a:r>
            <a:r>
              <a:rPr lang="en-US" sz="2400" u="sng">
                <a:solidFill>
                  <a:srgbClr val="0000FF"/>
                </a:solidFill>
                <a:latin typeface="Calibri"/>
                <a:hlinkClick r:id="rId2"/>
              </a:rPr>
              <a:t>www.dotaceeu.cz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,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písemně prostřednictvím formuláře uvedeného na webových stránkách </a:t>
            </a:r>
            <a:r>
              <a:rPr lang="en-US" sz="2400" u="sng">
                <a:solidFill>
                  <a:srgbClr val="0000FF"/>
                </a:solidFill>
                <a:latin typeface="Calibri"/>
                <a:hlinkClick r:id="rId2"/>
              </a:rPr>
              <a:t>www.dotaceeu.cz</a:t>
            </a:r>
            <a:r>
              <a:rPr lang="en-US" sz="2400">
                <a:solidFill>
                  <a:srgbClr val="000000"/>
                </a:solidFill>
                <a:latin typeface="Calibri"/>
              </a:rPr>
              <a:t>.</a:t>
            </a:r>
            <a:endParaRPr/>
          </a:p>
          <a:p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400" b="1">
                <a:solidFill>
                  <a:srgbClr val="00529C"/>
                </a:solidFill>
                <a:latin typeface="Calibri"/>
              </a:rPr>
              <a:t>Přezkumné řízení provádí ŘO IROP: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do 30 kalendářních dní od doručení žádosti o přezkum (ve složitějších případech do 60 pracovních dní).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b="1">
                <a:solidFill>
                  <a:srgbClr val="00529C"/>
                </a:solidFill>
                <a:latin typeface="Calibri"/>
              </a:rPr>
              <a:t>Na základě výsledku přezkumného řízení: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žádost postoupí do další fáze hodnocení,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žádost je vyřazena z dalšího procesu hodnocení</a:t>
            </a:r>
            <a:r>
              <a:rPr lang="en-US" sz="2300">
                <a:solidFill>
                  <a:srgbClr val="000000"/>
                </a:solidFill>
                <a:latin typeface="Calibri"/>
              </a:rPr>
              <a:t>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4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46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Žádost o přezkum výsledku hodnocení</a:t>
            </a:r>
            <a:endParaRPr/>
          </a:p>
        </p:txBody>
      </p:sp>
      <p:sp>
        <p:nvSpPr>
          <p:cNvPr id="24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D7DF0DCC-2E2F-43BE-8D1B-F7A3444B1B01}" type="slidenum">
              <a:rPr lang="cs-CZ" sz="1200">
                <a:solidFill>
                  <a:srgbClr val="00529C"/>
                </a:solidFill>
                <a:latin typeface="Calibri"/>
              </a:rPr>
              <a:t>32</a:t>
            </a:fld>
            <a:endParaRPr/>
          </a:p>
        </p:txBody>
      </p:sp>
      <p:pic>
        <p:nvPicPr>
          <p:cNvPr id="248" name="Obrázek 6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1700" b="1">
                <a:solidFill>
                  <a:srgbClr val="00529C"/>
                </a:solidFill>
                <a:latin typeface="Calibri"/>
              </a:rPr>
              <a:t>Může iniciovat žadatel/příjemce, CRR, ŘO IROP.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Oznámení provádí žadatel/příjemce prostřednictvím MS2014+ na záložce Žádost o změnu.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Pokud je iniciátorem změny ŘO IROP nebo CRR informují příjemce depeší 
o zahájení změnového řízení. 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ŘO IROP a CRR zahájí změnové řízení v případě, že změna projektu bude 
v zájmu příjemce nebo po zjištění formální chyby. 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Neplánované změny je příjemce povinen oznámit neprodleně, jakmile změna nastane. 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1700" b="1">
                <a:solidFill>
                  <a:srgbClr val="00529C"/>
                </a:solidFill>
                <a:latin typeface="Calibri"/>
              </a:rPr>
              <a:t>Druhy změn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Změny </a:t>
            </a:r>
            <a:r>
              <a:rPr lang="en-US" sz="1700" b="1">
                <a:solidFill>
                  <a:srgbClr val="000000"/>
                </a:solidFill>
                <a:latin typeface="Calibri"/>
              </a:rPr>
              <a:t>před schválením prvního Rozhodnutí 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– o změně rozhoduje CRR.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Změny </a:t>
            </a:r>
            <a:r>
              <a:rPr lang="en-US" sz="1700" b="1">
                <a:solidFill>
                  <a:srgbClr val="000000"/>
                </a:solidFill>
                <a:latin typeface="Calibri"/>
              </a:rPr>
              <a:t>po schválení prvního Rozhodnutí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, které nemění údaje na Rozhodnutí  –  o změně rozhoduje CRR.</a:t>
            </a:r>
            <a:endParaRPr/>
          </a:p>
          <a:p>
            <a:pPr lvl="2" algn="just">
              <a:lnSpc>
                <a:spcPct val="100000"/>
              </a:lnSpc>
              <a:buFont typeface="Arial"/>
              <a:buChar char="•"/>
            </a:pPr>
            <a:r>
              <a:rPr lang="en-US" sz="1700">
                <a:solidFill>
                  <a:srgbClr val="000000"/>
                </a:solidFill>
                <a:latin typeface="Calibri"/>
              </a:rPr>
              <a:t>Změny </a:t>
            </a:r>
            <a:r>
              <a:rPr lang="en-US" sz="1700" b="1">
                <a:solidFill>
                  <a:srgbClr val="000000"/>
                </a:solidFill>
                <a:latin typeface="Calibri"/>
              </a:rPr>
              <a:t>po schválení prvního Rozhodnutí</a:t>
            </a:r>
            <a:r>
              <a:rPr lang="en-US" sz="1700">
                <a:solidFill>
                  <a:srgbClr val="000000"/>
                </a:solidFill>
                <a:latin typeface="Calibri"/>
              </a:rPr>
              <a:t>, které mění údaje na Rozhodnutí  –  
o změně rozhoduje ŘO IROP (změny, které mají vliv na aktivity projektu, splnění účelu a cílů projektu nebo na dobu realizace projektu). ŘO IROP musí tyto změny schválit před zahájením jejich realizace. 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1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Změny v projektech</a:t>
            </a:r>
            <a:endParaRPr/>
          </a:p>
        </p:txBody>
      </p:sp>
      <p:sp>
        <p:nvSpPr>
          <p:cNvPr id="2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0AE9859C-18D3-4BE5-881A-E2EEB76EB550}" type="slidenum">
              <a:rPr lang="cs-CZ" sz="1200">
                <a:solidFill>
                  <a:srgbClr val="00529C"/>
                </a:solidFill>
                <a:latin typeface="Calibri"/>
              </a:rPr>
              <a:t>33</a:t>
            </a:fld>
            <a:endParaRPr/>
          </a:p>
        </p:txBody>
      </p:sp>
      <p:pic>
        <p:nvPicPr>
          <p:cNvPr id="2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986400" y="1306800"/>
            <a:ext cx="7700040" cy="4774320"/>
          </a:xfrm>
          <a:prstGeom prst="rect">
            <a:avLst/>
          </a:prstGeom>
        </p:spPr>
        <p:txBody>
          <a:bodyPr/>
          <a:lstStyle/>
          <a:p>
            <a:r>
              <a:rPr lang="en-US" sz="2400" b="1">
                <a:solidFill>
                  <a:srgbClr val="00529C"/>
                </a:solidFill>
                <a:latin typeface="Calibri"/>
              </a:rPr>
              <a:t>Monitorování postupu projektů se uskutečňuje prostřednictvím: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Zpráv o realizaci („ZoR“):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sledovaným období m je příslušná etapa,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předkládá se po ukončení etapy spolu se žádostí o platbu (ex-post financování),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Průběžnou ani závěrečnou zprávu o realizaci nelze podat před datem schválení právního aktu.</a:t>
            </a:r>
            <a:endParaRPr/>
          </a:p>
          <a:p>
            <a:pPr lvl="1">
              <a:lnSpc>
                <a:spcPct val="12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Zpráv o udržitelnosti („ZoU“):</a:t>
            </a:r>
            <a:endParaRPr/>
          </a:p>
          <a:p>
            <a:pPr lvl="2">
              <a:lnSpc>
                <a:spcPct val="12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monitoring období udržitelnosti.</a:t>
            </a:r>
            <a:endParaRPr/>
          </a:p>
          <a:p>
            <a:pPr lvl="2">
              <a:lnSpc>
                <a:spcPct val="11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Zprávy příjemce podává elektronicky v MS2014+.</a:t>
            </a:r>
            <a:endParaRPr/>
          </a:p>
          <a:p>
            <a:pPr lvl="2">
              <a:lnSpc>
                <a:spcPct val="11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Harmonogram jejich podání se příjemci zobrazuje v MS2014+ po datu schválení právního aktu. </a:t>
            </a:r>
            <a:endParaRPr/>
          </a:p>
          <a:p>
            <a:endParaRPr/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Další zprávu je možné podat až po schválení předchozích zpráv.</a:t>
            </a:r>
            <a:endParaRPr/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Je možné podat až po uzavření změnových řízení.</a:t>
            </a:r>
            <a:endParaRPr/>
          </a:p>
          <a:p>
            <a:pPr lvl="1">
              <a:lnSpc>
                <a:spcPct val="11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Kontrola formálních náležitostí a věcného obsahu zpráv.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56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Monitorování realizace projektů</a:t>
            </a:r>
            <a:endParaRPr/>
          </a:p>
        </p:txBody>
      </p:sp>
      <p:sp>
        <p:nvSpPr>
          <p:cNvPr id="2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9772A1E4-469B-4367-A06C-C8595A3EFC53}" type="slidenum">
              <a:rPr lang="cs-CZ" sz="1200">
                <a:solidFill>
                  <a:srgbClr val="00529C"/>
                </a:solidFill>
                <a:latin typeface="Calibri"/>
              </a:rPr>
              <a:t>34</a:t>
            </a:fld>
            <a:endParaRPr/>
          </a:p>
        </p:txBody>
      </p:sp>
      <p:pic>
        <p:nvPicPr>
          <p:cNvPr id="2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1136520" y="1265040"/>
            <a:ext cx="7383240" cy="14695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200" b="1">
                <a:solidFill>
                  <a:srgbClr val="FFFFFF"/>
                </a:solidFill>
                <a:latin typeface="Calibri"/>
              </a:rPr>
              <a:t>Děkuji Vám za pozornost.</a:t>
            </a:r>
            <a:endParaRPr/>
          </a:p>
        </p:txBody>
      </p:sp>
      <p:sp>
        <p:nvSpPr>
          <p:cNvPr id="2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261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3753E0B-C519-45AD-AF22-AD8280B6347E}" type="slidenum">
              <a:rPr lang="cs-CZ" sz="1200">
                <a:solidFill>
                  <a:srgbClr val="00529C"/>
                </a:solidFill>
                <a:latin typeface="Calibri"/>
              </a:rPr>
              <a:t>35</a:t>
            </a:fld>
            <a:endParaRPr/>
          </a:p>
        </p:txBody>
      </p:sp>
      <p:pic>
        <p:nvPicPr>
          <p:cNvPr id="262" name="Obrázek 5"/>
          <p:cNvPicPr/>
          <p:nvPr/>
        </p:nvPicPr>
        <p:blipFill>
          <a:blip r:embed="rId3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685800" y="714960"/>
            <a:ext cx="7772040" cy="199692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FFFFFF"/>
                </a:solidFill>
                <a:latin typeface="Calibri"/>
              </a:rPr>
              <a:t>Příjem a hodnocení žádostí 
o podporu</a:t>
            </a:r>
            <a:endParaRPr/>
          </a:p>
        </p:txBody>
      </p:sp>
      <p:sp>
        <p:nvSpPr>
          <p:cNvPr id="135" name="TextShape 2"/>
          <p:cNvSpPr txBox="1"/>
          <p:nvPr/>
        </p:nvSpPr>
        <p:spPr>
          <a:xfrm>
            <a:off x="685800" y="5387040"/>
            <a:ext cx="6400440" cy="5698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200" b="1">
                <a:solidFill>
                  <a:srgbClr val="CCCCCC"/>
                </a:solidFill>
                <a:latin typeface="Calibri"/>
              </a:rPr>
              <a:t>Mgr. Martina Brandejsová </a:t>
            </a:r>
            <a:endParaRPr/>
          </a:p>
        </p:txBody>
      </p:sp>
      <p:sp>
        <p:nvSpPr>
          <p:cNvPr id="136" name="TextShape 3"/>
          <p:cNvSpPr txBox="1"/>
          <p:nvPr/>
        </p:nvSpPr>
        <p:spPr>
          <a:xfrm>
            <a:off x="685800" y="3309480"/>
            <a:ext cx="7772040" cy="17701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CCCCCC"/>
                </a:solidFill>
                <a:latin typeface="Calibri"/>
              </a:rPr>
              <a:t>Seminář pro SC 3.1 
Zefektivnění prezentace, posílení ochrany a rozvoje kulturního dědictví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000" b="1">
                <a:solidFill>
                  <a:srgbClr val="CCCCCC"/>
                </a:solidFill>
                <a:latin typeface="Calibri"/>
              </a:rPr>
              <a:t>Kolová výzva č. 13
Revitalizace vybraných památek</a:t>
            </a:r>
            <a:endParaRPr/>
          </a:p>
        </p:txBody>
      </p:sp>
      <p:sp>
        <p:nvSpPr>
          <p:cNvPr id="137" name="TextShape 4"/>
          <p:cNvSpPr txBox="1"/>
          <p:nvPr/>
        </p:nvSpPr>
        <p:spPr>
          <a:xfrm>
            <a:off x="156960" y="6356520"/>
            <a:ext cx="2006280" cy="3693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200">
                <a:solidFill>
                  <a:srgbClr val="CCCCCC"/>
                </a:solidFill>
                <a:latin typeface="Calibri"/>
              </a:rPr>
              <a:t>5. 11. 2015</a:t>
            </a:r>
            <a:endParaRPr/>
          </a:p>
        </p:txBody>
      </p:sp>
      <p:pic>
        <p:nvPicPr>
          <p:cNvPr id="13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Podání žádostí POUZE přes MS2014+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Automatická registrace žádosti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Automatické předložení na příslušné krajské oddělení CRR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Žadatel bude depeší informován o přidělených manažerech projektu, kteří budou mít na starosti další administraci projektu      a komunikaci se žadatelem </a:t>
            </a:r>
            <a:r>
              <a:rPr lang="en-US" sz="1600" b="1">
                <a:solidFill>
                  <a:srgbClr val="00529C"/>
                </a:solidFill>
                <a:latin typeface="Calibri"/>
              </a:rPr>
              <a:t>(v některých případech může probíhat administrace projektu na jiném krajském oddělení CRR, než je sídlo žadatele)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1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Příjem žádostí o podporu</a:t>
            </a:r>
            <a:endParaRPr/>
          </a:p>
        </p:txBody>
      </p:sp>
      <p:sp>
        <p:nvSpPr>
          <p:cNvPr id="14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BCD8A1B-0575-4911-A172-C1823F596764}" type="slidenum">
              <a:rPr lang="cs-CZ" sz="1200">
                <a:solidFill>
                  <a:srgbClr val="00529C"/>
                </a:solidFill>
                <a:latin typeface="Calibri"/>
              </a:rPr>
              <a:t>5</a:t>
            </a:fld>
            <a:endParaRPr/>
          </a:p>
        </p:txBody>
      </p:sp>
      <p:pic>
        <p:nvPicPr>
          <p:cNvPr id="14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45" name="TextShape 2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Hodnocení žádostí</a:t>
            </a:r>
            <a:endParaRPr/>
          </a:p>
        </p:txBody>
      </p:sp>
      <p:sp>
        <p:nvSpPr>
          <p:cNvPr id="146" name="TextShape 3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7E8C7C6F-D65B-4205-B9A5-A1C803B72830}" type="slidenum">
              <a:rPr lang="cs-CZ" sz="1200">
                <a:solidFill>
                  <a:srgbClr val="00529C"/>
                </a:solidFill>
                <a:latin typeface="Calibri"/>
              </a:rPr>
              <a:t>6</a:t>
            </a:fld>
            <a:endParaRPr/>
          </a:p>
        </p:txBody>
      </p:sp>
      <p:pic>
        <p:nvPicPr>
          <p:cNvPr id="14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  <p:pic>
        <p:nvPicPr>
          <p:cNvPr id="148" name="Obrázek 1"/>
          <p:cNvPicPr/>
          <p:nvPr/>
        </p:nvPicPr>
        <p:blipFill>
          <a:blip r:embed="rId3"/>
          <a:stretch>
            <a:fillRect/>
          </a:stretch>
        </p:blipFill>
        <p:spPr>
          <a:xfrm>
            <a:off x="1209600" y="1305000"/>
            <a:ext cx="6497640" cy="4139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Probíhá na příslušném krajském oddělení CRR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Fáze hodnocení (provádí CRR)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kontrola přijatelnosti a kontrola formálních náležitostí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ex-ante analýza rizik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ex-ante kontrola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Fáze výběru projektů (provádí ŘO IROP)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výběr projektu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000000"/>
                </a:solidFill>
                <a:latin typeface="Calibri"/>
              </a:rPr>
              <a:t>příprava a vydání právního aktu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1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Hodnocení žádostí</a:t>
            </a:r>
            <a:endParaRPr/>
          </a:p>
        </p:txBody>
      </p:sp>
      <p:sp>
        <p:nvSpPr>
          <p:cNvPr id="15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23E6100D-705A-49EA-90B5-1A966E2D83AD}" type="slidenum">
              <a:rPr lang="cs-CZ" sz="1200">
                <a:solidFill>
                  <a:srgbClr val="00529C"/>
                </a:solidFill>
                <a:latin typeface="Calibri"/>
              </a:rPr>
              <a:t>7</a:t>
            </a:fld>
            <a:endParaRPr/>
          </a:p>
        </p:txBody>
      </p:sp>
      <p:pic>
        <p:nvPicPr>
          <p:cNvPr id="153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Provedena do 20 pd od podání žádosti;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probíhá elektronicky v MS2014+, kontrolu provádí CRR;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eliminační kritéria (vždy odpověď „ANO“ x „NE“);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při kontrole přijatelnosti musí být splněna všechna kritéria stanovená výzvou (obecná i specifická) – v případě nesplnění jakéhokoliv kritéria je žádost vyloučena z dalšího hodnocení;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pokud nelze v rámci kontroly přijatelnosti kritérium vyhodnotit, nebo jsou v žádosti uvedeny rozporné údaje, je možné žadatele vyzvat 
k upřesnění (max. dvakrát);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v rámci kontroly formálních náležitostí lze vyzvat k doložení 
(max. dvakrát);</a:t>
            </a:r>
            <a:endParaRPr/>
          </a:p>
          <a:p>
            <a:pPr lvl="1" algn="just">
              <a:lnSpc>
                <a:spcPct val="100000"/>
              </a:lnSpc>
              <a:buFont typeface="Arial"/>
              <a:buChar char="•"/>
            </a:pPr>
            <a:r>
              <a:rPr lang="en-US" sz="2000" b="1">
                <a:solidFill>
                  <a:srgbClr val="00529C"/>
                </a:solidFill>
                <a:latin typeface="Calibri"/>
              </a:rPr>
              <a:t>výzvy k doplnění/upřesnění jsou žadateli zasílány formou depeší 
v MS2014+.</a:t>
            </a:r>
            <a:endParaRPr/>
          </a:p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56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Kontrola přijatelnosti a formálních náležitostí</a:t>
            </a:r>
            <a:endParaRPr/>
          </a:p>
        </p:txBody>
      </p:sp>
      <p:sp>
        <p:nvSpPr>
          <p:cNvPr id="157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E9BBD09-2EBC-4357-98C8-4CF6D932196D}" type="slidenum">
              <a:rPr lang="cs-CZ" sz="1200">
                <a:solidFill>
                  <a:srgbClr val="00529C"/>
                </a:solidFill>
                <a:latin typeface="Calibri"/>
              </a:rPr>
              <a:t>8</a:t>
            </a:fld>
            <a:endParaRPr/>
          </a:p>
        </p:txBody>
      </p:sp>
      <p:pic>
        <p:nvPicPr>
          <p:cNvPr id="158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213800" y="6278760"/>
            <a:ext cx="4929840" cy="578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986400" y="1306800"/>
            <a:ext cx="7700040" cy="4818960"/>
          </a:xfrm>
          <a:prstGeom prst="rect">
            <a:avLst/>
          </a:prstGeom>
        </p:spPr>
        <p:txBody>
          <a:bodyPr/>
          <a:lstStyle/>
          <a:p>
            <a:r>
              <a:rPr lang="en-US" sz="2000" b="1">
                <a:solidFill>
                  <a:srgbClr val="00529C"/>
                </a:solidFill>
                <a:latin typeface="Calibri"/>
              </a:rPr>
              <a:t>1. Žádost je podána v předepsané formě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Přes MS2014+.</a:t>
            </a: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>
                <a:solidFill>
                  <a:srgbClr val="000000"/>
                </a:solidFill>
                <a:latin typeface="Calibri"/>
              </a:rPr>
              <a:t>Ve finančním plánu projektu jsou nastaveny etapy projektu v minimální délce 3 měsíců.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lang="en-US" sz="2000" b="1">
                <a:solidFill>
                  <a:srgbClr val="00529C"/>
                </a:solidFill>
                <a:latin typeface="Calibri"/>
              </a:rPr>
              <a:t>2. Žádost je podepsána oprávněným zástupcem žadatele</a:t>
            </a:r>
            <a:endParaRPr/>
          </a:p>
          <a:p>
            <a:pPr>
              <a:lnSpc>
                <a:spcPct val="100000"/>
              </a:lnSpc>
              <a:buFont typeface="Courier New"/>
              <a:buChar char="o"/>
            </a:pPr>
            <a:r>
              <a:rPr lang="en-US">
                <a:solidFill>
                  <a:srgbClr val="000000"/>
                </a:solidFill>
                <a:latin typeface="Calibri"/>
              </a:rPr>
              <a:t>Statutární zástupce, popř. jim pověřená osoba na základě plné moci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r>
              <a:rPr lang="en-US" sz="2000" b="1">
                <a:solidFill>
                  <a:srgbClr val="00529C"/>
                </a:solidFill>
                <a:latin typeface="Calibri"/>
              </a:rPr>
              <a:t>3. Jsou doloženy všechny povinné přílohy a obsahově splňují požadované náležitosti</a:t>
            </a:r>
            <a:endParaRPr/>
          </a:p>
          <a:p>
            <a:pPr algn="just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b="1">
                <a:solidFill>
                  <a:srgbClr val="000000"/>
                </a:solidFill>
                <a:latin typeface="Calibri"/>
              </a:rPr>
              <a:t>Plná moc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	V případě přenesení pravomocí na jinou osobu, např. při podpisu žádosti.
Plné moci jsou uloženy v elektronické podobě v MS2014+.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0" name="TextShape 2"/>
          <p:cNvSpPr txBox="1"/>
          <p:nvPr/>
        </p:nvSpPr>
        <p:spPr>
          <a:xfrm>
            <a:off x="727560" y="6356520"/>
            <a:ext cx="5292000" cy="36468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61" name="TextShape 3"/>
          <p:cNvSpPr txBox="1"/>
          <p:nvPr/>
        </p:nvSpPr>
        <p:spPr>
          <a:xfrm>
            <a:off x="457200" y="262080"/>
            <a:ext cx="8229240" cy="8218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3600" b="1">
                <a:solidFill>
                  <a:srgbClr val="00529C"/>
                </a:solidFill>
                <a:latin typeface="Calibri"/>
              </a:rPr>
              <a:t>Kritéria formálních náležitostí</a:t>
            </a:r>
            <a:endParaRPr/>
          </a:p>
        </p:txBody>
      </p:sp>
      <p:sp>
        <p:nvSpPr>
          <p:cNvPr id="162" name="TextShape 4"/>
          <p:cNvSpPr txBox="1"/>
          <p:nvPr/>
        </p:nvSpPr>
        <p:spPr>
          <a:xfrm>
            <a:off x="183240" y="6356520"/>
            <a:ext cx="5000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ADB19A8-604D-45F8-893E-2A524C1B73E9}" type="slidenum">
              <a:rPr lang="cs-CZ" sz="1200">
                <a:solidFill>
                  <a:srgbClr val="00529C"/>
                </a:solidFill>
                <a:latin typeface="Calibri"/>
              </a:rPr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1922</Words>
  <Application>Microsoft Office PowerPoint</Application>
  <PresentationFormat>Předvádění na obrazovce (4:3)</PresentationFormat>
  <Paragraphs>407</Paragraphs>
  <Slides>35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PrednaskaMPSV</cp:lastModifiedBy>
  <cp:revision>1</cp:revision>
  <dcterms:modified xsi:type="dcterms:W3CDTF">2015-12-07T08:05:01Z</dcterms:modified>
</cp:coreProperties>
</file>