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48" r:id="rId1"/>
  </p:sldMasterIdLst>
  <p:notesMasterIdLst>
    <p:notesMasterId r:id="rId37"/>
  </p:notesMasterIdLst>
  <p:handoutMasterIdLst>
    <p:handoutMasterId r:id="rId38"/>
  </p:handoutMasterIdLst>
  <p:sldIdLst>
    <p:sldId id="284" r:id="rId2"/>
    <p:sldId id="286" r:id="rId3"/>
    <p:sldId id="285" r:id="rId4"/>
    <p:sldId id="265" r:id="rId5"/>
    <p:sldId id="264" r:id="rId6"/>
    <p:sldId id="266" r:id="rId7"/>
    <p:sldId id="295" r:id="rId8"/>
    <p:sldId id="296" r:id="rId9"/>
    <p:sldId id="297" r:id="rId10"/>
    <p:sldId id="298" r:id="rId11"/>
    <p:sldId id="319" r:id="rId12"/>
    <p:sldId id="300" r:id="rId13"/>
    <p:sldId id="301" r:id="rId14"/>
    <p:sldId id="302" r:id="rId15"/>
    <p:sldId id="316" r:id="rId16"/>
    <p:sldId id="303" r:id="rId17"/>
    <p:sldId id="304" r:id="rId18"/>
    <p:sldId id="305" r:id="rId19"/>
    <p:sldId id="306" r:id="rId20"/>
    <p:sldId id="307" r:id="rId21"/>
    <p:sldId id="308" r:id="rId22"/>
    <p:sldId id="309" r:id="rId23"/>
    <p:sldId id="318" r:id="rId24"/>
    <p:sldId id="310" r:id="rId25"/>
    <p:sldId id="311" r:id="rId26"/>
    <p:sldId id="312" r:id="rId27"/>
    <p:sldId id="313" r:id="rId28"/>
    <p:sldId id="274" r:id="rId29"/>
    <p:sldId id="276" r:id="rId30"/>
    <p:sldId id="278" r:id="rId31"/>
    <p:sldId id="279" r:id="rId32"/>
    <p:sldId id="282" r:id="rId33"/>
    <p:sldId id="280" r:id="rId34"/>
    <p:sldId id="281" r:id="rId35"/>
    <p:sldId id="262"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a:srgbClr val="5FA4E5"/>
    <a:srgbClr val="00529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6" autoAdjust="0"/>
    <p:restoredTop sz="94660"/>
  </p:normalViewPr>
  <p:slideViewPr>
    <p:cSldViewPr snapToGrid="0" snapToObjects="1">
      <p:cViewPr>
        <p:scale>
          <a:sx n="70" d="100"/>
          <a:sy n="70" d="100"/>
        </p:scale>
        <p:origin x="-1362" y="-180"/>
      </p:cViewPr>
      <p:guideLst>
        <p:guide orient="horz" pos="3382"/>
        <p:guide pos="487"/>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24D319-7988-0C47-A5AD-1F558D33A394}" type="datetimeFigureOut">
              <a:rPr lang="en-US" smtClean="0"/>
              <a:pPr/>
              <a:t>4/28/2016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36DEBE-37C2-3D4C-B405-6A6964797A22}" type="slidenum">
              <a:rPr lang="en-US" smtClean="0"/>
              <a:pPr/>
              <a:t>‹#›</a:t>
            </a:fld>
            <a:endParaRPr lang="en-US"/>
          </a:p>
        </p:txBody>
      </p:sp>
    </p:spTree>
    <p:extLst>
      <p:ext uri="{BB962C8B-B14F-4D97-AF65-F5344CB8AC3E}">
        <p14:creationId xmlns:p14="http://schemas.microsoft.com/office/powerpoint/2010/main" val="23289328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6DD4C1-CE3B-8245-AB32-946652F98E9B}" type="datetimeFigureOut">
              <a:rPr lang="en-US" smtClean="0"/>
              <a:pPr/>
              <a:t>4/28/2016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1A35AD-0B81-F94A-83A1-9125CBB4FF2A}" type="slidenum">
              <a:rPr lang="en-US" smtClean="0"/>
              <a:pPr/>
              <a:t>‹#›</a:t>
            </a:fld>
            <a:endParaRPr lang="en-US"/>
          </a:p>
        </p:txBody>
      </p:sp>
    </p:spTree>
    <p:extLst>
      <p:ext uri="{BB962C8B-B14F-4D97-AF65-F5344CB8AC3E}">
        <p14:creationId xmlns:p14="http://schemas.microsoft.com/office/powerpoint/2010/main" val="326361958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5082"/>
            <a:ext cx="7772400" cy="1997296"/>
          </a:xfrm>
        </p:spPr>
        <p:txBody>
          <a:bodyPr anchor="t">
            <a:normAutofit/>
          </a:bodyPr>
          <a:lstStyle>
            <a:lvl1pPr>
              <a:defRPr sz="4400">
                <a:solidFill>
                  <a:schemeClr val="bg1"/>
                </a:solidFill>
              </a:defRPr>
            </a:lvl1pPr>
          </a:lstStyle>
          <a:p>
            <a:r>
              <a:rPr lang="cs-CZ" smtClean="0"/>
              <a:t>Click to edit Master title style</a:t>
            </a:r>
            <a:endParaRPr lang="en-US" dirty="0"/>
          </a:p>
        </p:txBody>
      </p:sp>
      <p:sp>
        <p:nvSpPr>
          <p:cNvPr id="3" name="Subtitle 2"/>
          <p:cNvSpPr>
            <a:spLocks noGrp="1"/>
          </p:cNvSpPr>
          <p:nvPr>
            <p:ph type="subTitle" idx="1"/>
          </p:nvPr>
        </p:nvSpPr>
        <p:spPr>
          <a:xfrm>
            <a:off x="685800" y="5386972"/>
            <a:ext cx="6400800" cy="570201"/>
          </a:xfrm>
        </p:spPr>
        <p:txBody>
          <a:bodyPr>
            <a:normAutofit/>
          </a:bodyPr>
          <a:lstStyle>
            <a:lvl1pPr marL="0" indent="0" algn="l">
              <a:buNone/>
              <a:defRPr sz="2200">
                <a:solidFill>
                  <a:srgbClr val="5FA4E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err="1" smtClean="0"/>
              <a:t>Click</a:t>
            </a:r>
            <a:r>
              <a:rPr lang="cs-CZ" dirty="0" smtClean="0"/>
              <a:t> to </a:t>
            </a:r>
            <a:r>
              <a:rPr lang="cs-CZ" dirty="0" err="1" smtClean="0"/>
              <a:t>edit</a:t>
            </a:r>
            <a:r>
              <a:rPr lang="cs-CZ" dirty="0" smtClean="0"/>
              <a:t> Master </a:t>
            </a:r>
            <a:r>
              <a:rPr lang="cs-CZ" dirty="0" err="1" smtClean="0"/>
              <a:t>subtitle</a:t>
            </a:r>
            <a:r>
              <a:rPr lang="cs-CZ" dirty="0" smtClean="0"/>
              <a:t> style</a:t>
            </a:r>
            <a:endParaRPr lang="en-US" dirty="0"/>
          </a:p>
        </p:txBody>
      </p:sp>
      <p:sp>
        <p:nvSpPr>
          <p:cNvPr id="9" name="Text Placeholder 8"/>
          <p:cNvSpPr>
            <a:spLocks noGrp="1"/>
          </p:cNvSpPr>
          <p:nvPr>
            <p:ph type="body" sz="quarter" idx="11"/>
          </p:nvPr>
        </p:nvSpPr>
        <p:spPr>
          <a:xfrm>
            <a:off x="685800" y="3309620"/>
            <a:ext cx="6632575" cy="1452562"/>
          </a:xfrm>
        </p:spPr>
        <p:txBody>
          <a:bodyPr/>
          <a:lstStyle>
            <a:lvl1pPr>
              <a:defRPr>
                <a:solidFill>
                  <a:schemeClr val="bg1"/>
                </a:solidFill>
              </a:defRPr>
            </a:lvl1pPr>
          </a:lstStyle>
          <a:p>
            <a:pPr lvl="0"/>
            <a:endParaRPr lang="en-US" dirty="0"/>
          </a:p>
        </p:txBody>
      </p:sp>
      <p:sp>
        <p:nvSpPr>
          <p:cNvPr id="10" name="Text Placeholder 9"/>
          <p:cNvSpPr>
            <a:spLocks noGrp="1"/>
          </p:cNvSpPr>
          <p:nvPr>
            <p:ph type="body" sz="quarter" idx="12" hasCustomPrompt="1"/>
          </p:nvPr>
        </p:nvSpPr>
        <p:spPr>
          <a:xfrm>
            <a:off x="156851" y="6356350"/>
            <a:ext cx="2006600" cy="369888"/>
          </a:xfrm>
        </p:spPr>
        <p:txBody>
          <a:bodyPr/>
          <a:lstStyle>
            <a:lvl1pPr>
              <a:defRPr>
                <a:solidFill>
                  <a:srgbClr val="CCCCCC"/>
                </a:solidFill>
              </a:defRPr>
            </a:lvl1pPr>
          </a:lstStyle>
          <a:p>
            <a:pPr lvl="0"/>
            <a:r>
              <a:rPr lang="en-US" dirty="0" smtClean="0"/>
              <a:t>16/12/14</a:t>
            </a:r>
            <a:endParaRPr lang="en-US" dirty="0"/>
          </a:p>
        </p:txBody>
      </p:sp>
    </p:spTree>
    <p:extLst>
      <p:ext uri="{BB962C8B-B14F-4D97-AF65-F5344CB8AC3E}">
        <p14:creationId xmlns:p14="http://schemas.microsoft.com/office/powerpoint/2010/main" val="1029806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86375" y="1306874"/>
            <a:ext cx="7700425" cy="4819290"/>
          </a:xfrm>
        </p:spPr>
        <p:txBody>
          <a:bodyPr/>
          <a:lstStyle>
            <a:lvl1pPr>
              <a:defRPr sz="1800"/>
            </a:lvl1pPr>
            <a:lvl2pPr marL="628650" indent="-171450">
              <a:defRPr sz="2000" b="1"/>
            </a:lvl2pPr>
            <a:lvl3pPr marL="1073150" indent="-158750">
              <a:defRPr sz="1600"/>
            </a:lvl3pPr>
            <a:lvl4pPr marL="1528763" indent="-157163">
              <a:defRPr sz="1600"/>
            </a:lvl4pPr>
            <a:lvl5pPr marL="1973263" indent="-144463">
              <a:defRPr sz="1600"/>
            </a:lvl5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4" name="Title 3"/>
          <p:cNvSpPr>
            <a:spLocks noGrp="1"/>
          </p:cNvSpPr>
          <p:nvPr>
            <p:ph type="title"/>
          </p:nvPr>
        </p:nvSpPr>
        <p:spPr>
          <a:xfrm>
            <a:off x="457200" y="261938"/>
            <a:ext cx="8229600" cy="822325"/>
          </a:xfrm>
        </p:spPr>
        <p:txBody>
          <a:bodyPr/>
          <a:lstStyle/>
          <a:p>
            <a:r>
              <a:rPr lang="cs-CZ" smtClean="0"/>
              <a:t>Click to edit Master title style</a:t>
            </a:r>
            <a:endParaRPr lang="en-US"/>
          </a:p>
        </p:txBody>
      </p:sp>
      <p:sp>
        <p:nvSpPr>
          <p:cNvPr id="8" name="Slide Number Placeholder 7"/>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70924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970490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8" name="Footer Placeholder 7"/>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151752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49358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Slide Number Placeholder 1"/>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987752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dirty="0" err="1" smtClean="0"/>
              <a:t>Click</a:t>
            </a:r>
            <a:r>
              <a:rPr lang="cs-CZ" dirty="0" smtClean="0"/>
              <a:t> to </a:t>
            </a:r>
            <a:r>
              <a:rPr lang="cs-CZ" dirty="0" err="1" smtClean="0"/>
              <a:t>edit</a:t>
            </a:r>
            <a:r>
              <a:rPr lang="cs-CZ" dirty="0" smtClean="0"/>
              <a:t> Master </a:t>
            </a:r>
            <a:r>
              <a:rPr lang="cs-CZ" dirty="0" err="1" smtClean="0"/>
              <a:t>title</a:t>
            </a:r>
            <a:r>
              <a:rPr lang="cs-CZ" dirty="0" smtClean="0"/>
              <a:t>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241629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nal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36341" y="1264906"/>
            <a:ext cx="7383470" cy="1470025"/>
          </a:xfrm>
        </p:spPr>
        <p:txBody>
          <a:bodyPr>
            <a:normAutofit/>
          </a:bodyPr>
          <a:lstStyle>
            <a:lvl1pPr>
              <a:defRPr sz="3200" b="1">
                <a:solidFill>
                  <a:schemeClr val="bg1"/>
                </a:solidFill>
              </a:defRPr>
            </a:lvl1pPr>
          </a:lstStyle>
          <a:p>
            <a:r>
              <a:rPr lang="cs-CZ"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7" name="Subtitle 2"/>
          <p:cNvSpPr txBox="1">
            <a:spLocks/>
          </p:cNvSpPr>
          <p:nvPr userDrawn="1"/>
        </p:nvSpPr>
        <p:spPr>
          <a:xfrm>
            <a:off x="161280" y="5840002"/>
            <a:ext cx="3312170"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kern="1200" dirty="0" smtClean="0">
                <a:solidFill>
                  <a:schemeClr val="bg1"/>
                </a:solidFill>
                <a:latin typeface="+mn-lt"/>
                <a:ea typeface="+mn-ea"/>
                <a:cs typeface="+mn-cs"/>
              </a:rPr>
              <a:t>Centrum pro regionální rozvoj České republiky</a:t>
            </a:r>
          </a:p>
        </p:txBody>
      </p:sp>
      <p:sp>
        <p:nvSpPr>
          <p:cNvPr id="9" name="Subtitle 2"/>
          <p:cNvSpPr txBox="1">
            <a:spLocks/>
          </p:cNvSpPr>
          <p:nvPr userDrawn="1"/>
        </p:nvSpPr>
        <p:spPr>
          <a:xfrm>
            <a:off x="3591250" y="5840002"/>
            <a:ext cx="2464942"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dirty="0" smtClean="0">
                <a:solidFill>
                  <a:schemeClr val="bg1"/>
                </a:solidFill>
              </a:rPr>
              <a:t>Vinohradská 46, 120 00  Praha 2</a:t>
            </a:r>
          </a:p>
        </p:txBody>
      </p:sp>
      <p:sp>
        <p:nvSpPr>
          <p:cNvPr id="10" name="Subtitle 2"/>
          <p:cNvSpPr txBox="1">
            <a:spLocks/>
          </p:cNvSpPr>
          <p:nvPr userDrawn="1"/>
        </p:nvSpPr>
        <p:spPr>
          <a:xfrm>
            <a:off x="6140450" y="5840002"/>
            <a:ext cx="1747402"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dirty="0" smtClean="0">
                <a:solidFill>
                  <a:schemeClr val="bg1"/>
                </a:solidFill>
              </a:rPr>
              <a:t>tel.: +420 221 580 201</a:t>
            </a:r>
          </a:p>
        </p:txBody>
      </p:sp>
      <p:sp>
        <p:nvSpPr>
          <p:cNvPr id="12" name="Subtitle 2"/>
          <p:cNvSpPr txBox="1">
            <a:spLocks/>
          </p:cNvSpPr>
          <p:nvPr userDrawn="1"/>
        </p:nvSpPr>
        <p:spPr>
          <a:xfrm>
            <a:off x="8048299" y="5828841"/>
            <a:ext cx="1000451"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kern="1200" dirty="0" err="1" smtClean="0">
                <a:solidFill>
                  <a:schemeClr val="bg1"/>
                </a:solidFill>
                <a:latin typeface="+mn-lt"/>
                <a:ea typeface="+mn-ea"/>
                <a:cs typeface="+mn-cs"/>
              </a:rPr>
              <a:t>www.crr.cz</a:t>
            </a:r>
            <a:endParaRPr lang="cs-CZ" sz="1300" b="0" kern="1200" dirty="0" smtClean="0">
              <a:solidFill>
                <a:schemeClr val="bg1"/>
              </a:solidFill>
              <a:latin typeface="+mn-lt"/>
              <a:ea typeface="+mn-ea"/>
              <a:cs typeface="+mn-cs"/>
            </a:endParaRPr>
          </a:p>
        </p:txBody>
      </p:sp>
      <p:sp>
        <p:nvSpPr>
          <p:cNvPr id="3" name="Slide Number Placeholder 2"/>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751074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62310"/>
            <a:ext cx="8229600" cy="822642"/>
          </a:xfrm>
          <a:prstGeom prst="rect">
            <a:avLst/>
          </a:prstGeom>
        </p:spPr>
        <p:txBody>
          <a:bodyPr vert="horz" lIns="91440" tIns="45720" rIns="91440" bIns="45720" rtlCol="0" anchor="ctr">
            <a:normAutofit/>
          </a:bodyPr>
          <a:lstStyle/>
          <a:p>
            <a:r>
              <a:rPr lang="cs-CZ" smtClean="0"/>
              <a:t>Click to edit Master title style</a:t>
            </a:r>
            <a:endParaRPr lang="en-US" dirty="0"/>
          </a:p>
        </p:txBody>
      </p:sp>
      <p:sp>
        <p:nvSpPr>
          <p:cNvPr id="3" name="Text Placeholder 2"/>
          <p:cNvSpPr>
            <a:spLocks noGrp="1"/>
          </p:cNvSpPr>
          <p:nvPr>
            <p:ph type="body" idx="1"/>
          </p:nvPr>
        </p:nvSpPr>
        <p:spPr>
          <a:xfrm>
            <a:off x="986374" y="1306873"/>
            <a:ext cx="7675766" cy="4806962"/>
          </a:xfrm>
          <a:prstGeom prst="rect">
            <a:avLst/>
          </a:prstGeom>
        </p:spPr>
        <p:txBody>
          <a:bodyPr vert="horz" lIns="91440" tIns="45720" rIns="91440" bIns="45720" rtlCol="0">
            <a:normAutofit/>
          </a:body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a:p>
            <a:pPr lvl="1"/>
            <a:r>
              <a:rPr lang="cs-CZ" dirty="0" smtClean="0"/>
              <a:t>Second </a:t>
            </a:r>
            <a:r>
              <a:rPr lang="cs-CZ" dirty="0" err="1" smtClean="0"/>
              <a:t>level</a:t>
            </a:r>
            <a:endParaRPr lang="cs-CZ" dirty="0" smtClean="0"/>
          </a:p>
          <a:p>
            <a:pPr lvl="2"/>
            <a:r>
              <a:rPr lang="cs-CZ" dirty="0" err="1" smtClean="0"/>
              <a:t>Third</a:t>
            </a:r>
            <a:r>
              <a:rPr lang="cs-CZ" dirty="0" smtClean="0"/>
              <a:t> </a:t>
            </a:r>
            <a:r>
              <a:rPr lang="cs-CZ" dirty="0" err="1" smtClean="0"/>
              <a:t>level</a:t>
            </a:r>
            <a:endParaRPr lang="cs-CZ" dirty="0" smtClean="0"/>
          </a:p>
          <a:p>
            <a:pPr lvl="3"/>
            <a:r>
              <a:rPr lang="cs-CZ" dirty="0" err="1" smtClean="0"/>
              <a:t>Fourth</a:t>
            </a:r>
            <a:r>
              <a:rPr lang="cs-CZ" dirty="0" smtClean="0"/>
              <a:t> </a:t>
            </a:r>
            <a:r>
              <a:rPr lang="cs-CZ" dirty="0" err="1" smtClean="0"/>
              <a:t>level</a:t>
            </a:r>
            <a:endParaRPr lang="cs-CZ" dirty="0" smtClean="0"/>
          </a:p>
          <a:p>
            <a:pPr lvl="4"/>
            <a:r>
              <a:rPr lang="cs-CZ" dirty="0" err="1" smtClean="0"/>
              <a:t>Fifth</a:t>
            </a:r>
            <a:r>
              <a:rPr lang="cs-CZ" dirty="0" smtClean="0"/>
              <a:t> </a:t>
            </a:r>
            <a:r>
              <a:rPr lang="cs-CZ" dirty="0" err="1" smtClean="0"/>
              <a:t>level</a:t>
            </a:r>
            <a:endParaRPr lang="en-US" dirty="0"/>
          </a:p>
        </p:txBody>
      </p:sp>
      <p:sp>
        <p:nvSpPr>
          <p:cNvPr id="5" name="Footer Placeholder 4"/>
          <p:cNvSpPr>
            <a:spLocks noGrp="1"/>
          </p:cNvSpPr>
          <p:nvPr>
            <p:ph type="ftr" sz="quarter" idx="3"/>
          </p:nvPr>
        </p:nvSpPr>
        <p:spPr>
          <a:xfrm>
            <a:off x="727451" y="6356350"/>
            <a:ext cx="5292349" cy="365125"/>
          </a:xfrm>
          <a:prstGeom prst="rect">
            <a:avLst/>
          </a:prstGeom>
        </p:spPr>
        <p:txBody>
          <a:bodyPr vert="horz" lIns="91440" tIns="45720" rIns="91440" bIns="45720" rtlCol="0" anchor="ctr"/>
          <a:lstStyle>
            <a:lvl1pPr algn="l">
              <a:defRPr sz="1200">
                <a:solidFill>
                  <a:srgbClr val="00529C"/>
                </a:solidFill>
              </a:defRPr>
            </a:lvl1pPr>
          </a:lstStyle>
          <a:p>
            <a:endParaRPr lang="en-US" dirty="0"/>
          </a:p>
        </p:txBody>
      </p:sp>
      <p:sp>
        <p:nvSpPr>
          <p:cNvPr id="7" name="Slide Number Placeholder 6"/>
          <p:cNvSpPr>
            <a:spLocks noGrp="1"/>
          </p:cNvSpPr>
          <p:nvPr>
            <p:ph type="sldNum" sz="quarter" idx="4"/>
          </p:nvPr>
        </p:nvSpPr>
        <p:spPr>
          <a:xfrm>
            <a:off x="183137" y="6356349"/>
            <a:ext cx="500431" cy="365125"/>
          </a:xfrm>
          <a:prstGeom prst="rect">
            <a:avLst/>
          </a:prstGeom>
        </p:spPr>
        <p:txBody>
          <a:bodyPr vert="horz" lIns="91440" tIns="45720" rIns="91440" bIns="45720" rtlCol="0" anchor="ctr"/>
          <a:lstStyle>
            <a:lvl1pPr algn="l">
              <a:defRPr sz="1200">
                <a:solidFill>
                  <a:srgbClr val="00529C"/>
                </a:solidFill>
              </a:defRPr>
            </a:lvl1p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384051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7" r:id="rId7"/>
    <p:sldLayoutId id="2147483660" r:id="rId8"/>
  </p:sldLayoutIdLst>
  <p:timing>
    <p:tnLst>
      <p:par>
        <p:cTn id="1" dur="indefinite" restart="never" nodeType="tmRoot"/>
      </p:par>
    </p:tnLst>
  </p:timing>
  <p:hf hdr="0" dt="0"/>
  <p:txStyles>
    <p:titleStyle>
      <a:lvl1pPr algn="l" defTabSz="457200" rtl="0" eaLnBrk="1" latinLnBrk="0" hangingPunct="1">
        <a:spcBef>
          <a:spcPct val="0"/>
        </a:spcBef>
        <a:buNone/>
        <a:defRPr sz="3600" b="1" kern="1200">
          <a:solidFill>
            <a:srgbClr val="00529C"/>
          </a:solidFill>
          <a:latin typeface="+mj-lt"/>
          <a:ea typeface="+mj-ea"/>
          <a:cs typeface="+mj-cs"/>
        </a:defRPr>
      </a:lvl1pPr>
    </p:titleStyle>
    <p:bodyStyle>
      <a:lvl1pPr marL="0" indent="0" algn="l" defTabSz="457200" rtl="0" eaLnBrk="1" latinLnBrk="0" hangingPunct="1">
        <a:lnSpc>
          <a:spcPct val="100000"/>
        </a:lnSpc>
        <a:spcBef>
          <a:spcPct val="20000"/>
        </a:spcBef>
        <a:spcAft>
          <a:spcPts val="200"/>
        </a:spcAft>
        <a:buFont typeface="Arial"/>
        <a:buNone/>
        <a:defRPr sz="1800" kern="1200">
          <a:solidFill>
            <a:schemeClr val="tx1"/>
          </a:solidFill>
          <a:latin typeface="+mn-lt"/>
          <a:ea typeface="+mn-ea"/>
          <a:cs typeface="+mn-cs"/>
        </a:defRPr>
      </a:lvl1pPr>
      <a:lvl2pPr marL="454025" indent="-187325" algn="l" defTabSz="457200" rtl="0" eaLnBrk="1" latinLnBrk="0" hangingPunct="1">
        <a:lnSpc>
          <a:spcPct val="100000"/>
        </a:lnSpc>
        <a:spcBef>
          <a:spcPts val="1680"/>
        </a:spcBef>
        <a:spcAft>
          <a:spcPts val="0"/>
        </a:spcAft>
        <a:buFont typeface="Arial"/>
        <a:buChar char="•"/>
        <a:defRPr sz="2000" b="1" kern="1200">
          <a:solidFill>
            <a:srgbClr val="00529C"/>
          </a:solidFill>
          <a:latin typeface="+mn-lt"/>
          <a:ea typeface="+mn-ea"/>
          <a:cs typeface="+mn-cs"/>
        </a:defRPr>
      </a:lvl2pPr>
      <a:lvl3pPr marL="720725" indent="-187325" algn="l" defTabSz="457200" rtl="0" eaLnBrk="1" latinLnBrk="0" hangingPunct="1">
        <a:lnSpc>
          <a:spcPct val="100000"/>
        </a:lnSpc>
        <a:spcBef>
          <a:spcPts val="700"/>
        </a:spcBef>
        <a:spcAft>
          <a:spcPts val="0"/>
        </a:spcAft>
        <a:buFont typeface="Arial"/>
        <a:buChar char="•"/>
        <a:defRPr sz="1600" kern="1200">
          <a:solidFill>
            <a:schemeClr val="tx1"/>
          </a:solidFill>
          <a:latin typeface="+mn-lt"/>
          <a:ea typeface="+mn-ea"/>
          <a:cs typeface="+mn-cs"/>
        </a:defRPr>
      </a:lvl3pPr>
      <a:lvl4pPr marL="987425" indent="-187325" algn="l" defTabSz="457200" rtl="0" eaLnBrk="1" latinLnBrk="0" hangingPunct="1">
        <a:lnSpc>
          <a:spcPct val="100000"/>
        </a:lnSpc>
        <a:spcBef>
          <a:spcPct val="20000"/>
        </a:spcBef>
        <a:spcAft>
          <a:spcPts val="0"/>
        </a:spcAft>
        <a:buFont typeface="Arial"/>
        <a:buChar char="–"/>
        <a:defRPr sz="1600" kern="1200">
          <a:solidFill>
            <a:schemeClr val="tx1"/>
          </a:solidFill>
          <a:latin typeface="+mn-lt"/>
          <a:ea typeface="+mn-ea"/>
          <a:cs typeface="+mn-cs"/>
        </a:defRPr>
      </a:lvl4pPr>
      <a:lvl5pPr marL="1254125" indent="-173038" algn="l" defTabSz="457200" rtl="0" eaLnBrk="1" latinLnBrk="0" hangingPunct="1">
        <a:lnSpc>
          <a:spcPct val="100000"/>
        </a:lnSpc>
        <a:spcBef>
          <a:spcPct val="20000"/>
        </a:spcBef>
        <a:spcAft>
          <a:spcPts val="0"/>
        </a:spcAft>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dotaceeu.cz/"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hyperlink" Target="mailto:setek@crr.cz"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cs-CZ" dirty="0" smtClean="0"/>
              <a:t>Příjem a hodnocení žádostí </a:t>
            </a:r>
            <a:br>
              <a:rPr lang="cs-CZ" dirty="0" smtClean="0"/>
            </a:br>
            <a:r>
              <a:rPr lang="cs-CZ" dirty="0" smtClean="0"/>
              <a:t>o podporu</a:t>
            </a:r>
            <a:endParaRPr lang="en-US" dirty="0"/>
          </a:p>
        </p:txBody>
      </p:sp>
      <p:sp>
        <p:nvSpPr>
          <p:cNvPr id="3" name="Subtitle 2"/>
          <p:cNvSpPr>
            <a:spLocks noGrp="1"/>
          </p:cNvSpPr>
          <p:nvPr>
            <p:ph type="subTitle" idx="1"/>
          </p:nvPr>
        </p:nvSpPr>
        <p:spPr/>
        <p:txBody>
          <a:bodyPr/>
          <a:lstStyle/>
          <a:p>
            <a:r>
              <a:rPr lang="cs-CZ" dirty="0" smtClean="0"/>
              <a:t>Ing. Josef Šetek</a:t>
            </a:r>
            <a:endParaRPr lang="en-US" dirty="0"/>
          </a:p>
        </p:txBody>
      </p:sp>
      <p:sp>
        <p:nvSpPr>
          <p:cNvPr id="4" name="Text Placeholder 3"/>
          <p:cNvSpPr>
            <a:spLocks noGrp="1"/>
          </p:cNvSpPr>
          <p:nvPr>
            <p:ph type="body" sz="quarter" idx="11"/>
          </p:nvPr>
        </p:nvSpPr>
        <p:spPr>
          <a:xfrm>
            <a:off x="685801" y="3309620"/>
            <a:ext cx="7772400" cy="1452562"/>
          </a:xfrm>
        </p:spPr>
        <p:txBody>
          <a:bodyPr/>
          <a:lstStyle/>
          <a:p>
            <a:r>
              <a:rPr lang="cs-CZ" dirty="0"/>
              <a:t>Seminář pro SC 3.2 ZVYŠOVÁNÍ EFEKTIVITY A TRANSPARENTNOSTI VEŘEJNÉ SPRÁVY PROSTŘEDNICTVÍM ROZVOJE VYUŽITÍ A KVALITY SYSTÉMŮ IKT</a:t>
            </a:r>
          </a:p>
          <a:p>
            <a:r>
              <a:rPr lang="cs-CZ" dirty="0"/>
              <a:t>Průběžná výzva č. 28 Specifické informační a komunikační systémy a infrastruktura II.</a:t>
            </a:r>
            <a:endParaRPr lang="en-US" b="1" dirty="0">
              <a:latin typeface="Calibri" panose="020F0502020204030204" pitchFamily="34" charset="0"/>
            </a:endParaRPr>
          </a:p>
        </p:txBody>
      </p:sp>
      <p:sp>
        <p:nvSpPr>
          <p:cNvPr id="5" name="Text Placeholder 4"/>
          <p:cNvSpPr>
            <a:spLocks noGrp="1"/>
          </p:cNvSpPr>
          <p:nvPr>
            <p:ph type="body" sz="quarter" idx="12"/>
          </p:nvPr>
        </p:nvSpPr>
        <p:spPr/>
        <p:txBody>
          <a:bodyPr/>
          <a:lstStyle/>
          <a:p>
            <a:r>
              <a:rPr lang="cs-CZ" dirty="0" smtClean="0"/>
              <a:t>4. 5. </a:t>
            </a:r>
            <a:r>
              <a:rPr lang="cs-CZ" dirty="0"/>
              <a:t>2016</a:t>
            </a:r>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359866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445952"/>
            <a:ext cx="8229600" cy="822642"/>
          </a:xfrm>
        </p:spPr>
        <p:txBody>
          <a:bodyPr/>
          <a:lstStyle/>
          <a:p>
            <a:pPr algn="ctr"/>
            <a:r>
              <a:rPr lang="cs-CZ" dirty="0"/>
              <a:t>Obecná kritéria přijatelnosti</a:t>
            </a:r>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4000C4B2-41BC-D741-8B94-B76DB6967C01}" type="slidenum">
              <a:rPr lang="en-US" smtClean="0"/>
              <a:pPr/>
              <a:t>10</a:t>
            </a:fld>
            <a:endParaRPr lang="en-US" dirty="0"/>
          </a:p>
        </p:txBody>
      </p:sp>
      <p:pic>
        <p:nvPicPr>
          <p:cNvPr id="5" name="Obrázek 4"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532632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1306874"/>
            <a:ext cx="8229600" cy="4819290"/>
          </a:xfrm>
        </p:spPr>
        <p:txBody>
          <a:bodyPr>
            <a:normAutofit fontScale="62500" lnSpcReduction="20000"/>
          </a:bodyPr>
          <a:lstStyle/>
          <a:p>
            <a:pPr marL="454025" lvl="1" indent="-187325" algn="just"/>
            <a:r>
              <a:rPr lang="cs-CZ" sz="3600" dirty="0" smtClean="0"/>
              <a:t>Projekt je svým zaměřením v souladu s cíli a podporovanými aktivitami výzvy</a:t>
            </a:r>
          </a:p>
          <a:p>
            <a:pPr lvl="0"/>
            <a:r>
              <a:rPr lang="cs-CZ" b="1" u="sng" dirty="0"/>
              <a:t>Jsou hlavní aktivity popsané v žádosti o podporu/ studii proveditelnosti v souladu s podporovanými aktivitami dle Specifických pravidel, kap. 2.2? Hlavní podporovanou aktivitou je pořízení nového nebo modernizace informačního systému v následujících oblastech (v rámci jednoho projektu je možné pořídit jeden nebo více informačních systémů):</a:t>
            </a:r>
            <a:endParaRPr lang="cs-CZ" sz="2400" b="1" u="sng" dirty="0"/>
          </a:p>
          <a:p>
            <a:pPr marL="342900" lvl="0" indent="-342900">
              <a:buFont typeface="Arial" panose="020B0604020202020204" pitchFamily="34" charset="0"/>
              <a:buChar char="•"/>
            </a:pPr>
            <a:r>
              <a:rPr lang="cs-CZ" sz="1900" dirty="0"/>
              <a:t>Rozvoj, modernizace a zvýšení dostupnosti komunikačních a informačních systémů a infrastruktury. </a:t>
            </a:r>
            <a:endParaRPr lang="cs-CZ" sz="2600" dirty="0"/>
          </a:p>
          <a:p>
            <a:pPr marL="342900" lvl="0" indent="-342900">
              <a:buFont typeface="Arial" panose="020B0604020202020204" pitchFamily="34" charset="0"/>
              <a:buChar char="•"/>
            </a:pPr>
            <a:r>
              <a:rPr lang="cs-CZ" sz="1900" dirty="0"/>
              <a:t>Budování, rozvoj a modernizace regionálních datových center a komunikační infrastruktury pro nově pořízené nebo modernizované informační systémy. </a:t>
            </a:r>
            <a:endParaRPr lang="cs-CZ" sz="2600" dirty="0"/>
          </a:p>
          <a:p>
            <a:pPr marL="342900" lvl="0" indent="-342900">
              <a:buFont typeface="Arial" panose="020B0604020202020204" pitchFamily="34" charset="0"/>
              <a:buChar char="•"/>
            </a:pPr>
            <a:r>
              <a:rPr lang="cs-CZ" sz="1900" dirty="0"/>
              <a:t>Vytváření nových informačních systémů v souvislosti s centry sdílených služeb.</a:t>
            </a:r>
            <a:endParaRPr lang="cs-CZ" sz="2600" dirty="0"/>
          </a:p>
          <a:p>
            <a:pPr marL="342900" lvl="0" indent="-342900">
              <a:buFont typeface="Arial" panose="020B0604020202020204" pitchFamily="34" charset="0"/>
              <a:buChar char="•"/>
            </a:pPr>
            <a:r>
              <a:rPr lang="cs-CZ" sz="1900" dirty="0"/>
              <a:t>Vytváření nových a modernizace stávajících podpůrných informačních systémů, a to v následujících tematických oblastech:</a:t>
            </a:r>
            <a:endParaRPr lang="cs-CZ" sz="2600" dirty="0"/>
          </a:p>
          <a:p>
            <a:pPr marL="457200" lvl="0" indent="-457200">
              <a:buFont typeface="+mj-lt"/>
              <a:buAutoNum type="alphaLcParenR"/>
            </a:pPr>
            <a:r>
              <a:rPr lang="cs-CZ" sz="1900" dirty="0"/>
              <a:t>řízení financí (tvorba a čerpání rozpočtu, účetnictví, controlling, objednávky, smlouvy, pohledávky, závazky, řídicí kontrola),</a:t>
            </a:r>
            <a:endParaRPr lang="cs-CZ" sz="2600" dirty="0"/>
          </a:p>
          <a:p>
            <a:pPr marL="457200" lvl="0" indent="-457200">
              <a:buFont typeface="+mj-lt"/>
              <a:buAutoNum type="alphaLcParenR"/>
            </a:pPr>
            <a:r>
              <a:rPr lang="cs-CZ" sz="1900" dirty="0"/>
              <a:t>řízení lidských zdrojů (organizace a systemizace, personalistika, mzdy, docházkové systémy, vzdělávání, elektronický spis zaměstnance a bezpapírová personalistika, zaměstnanecký portál),</a:t>
            </a:r>
            <a:endParaRPr lang="cs-CZ" sz="2600" dirty="0"/>
          </a:p>
          <a:p>
            <a:pPr marL="457200" lvl="0" indent="-457200">
              <a:buFont typeface="+mj-lt"/>
              <a:buAutoNum type="alphaLcParenR"/>
            </a:pPr>
            <a:r>
              <a:rPr lang="cs-CZ" sz="1900" dirty="0"/>
              <a:t>elektronické spisové služby a další systémy správy dokumentů (oběh a řízení dokumentů, řešení důvěryhodnosti dokumentů dle </a:t>
            </a:r>
            <a:r>
              <a:rPr lang="cs-CZ" sz="1900" dirty="0" err="1"/>
              <a:t>eIDAS</a:t>
            </a:r>
            <a:r>
              <a:rPr lang="cs-CZ" sz="1900" dirty="0"/>
              <a:t>, elektronická skartace, nástroje typu </a:t>
            </a:r>
            <a:r>
              <a:rPr lang="cs-CZ" sz="1900" dirty="0" err="1"/>
              <a:t>workflow</a:t>
            </a:r>
            <a:r>
              <a:rPr lang="cs-CZ" sz="1900" dirty="0"/>
              <a:t>),</a:t>
            </a:r>
            <a:endParaRPr lang="cs-CZ" sz="2600" dirty="0"/>
          </a:p>
          <a:p>
            <a:pPr marL="457200" lvl="0" indent="-457200">
              <a:buFont typeface="+mj-lt"/>
              <a:buAutoNum type="alphaLcParenR"/>
            </a:pPr>
            <a:r>
              <a:rPr lang="cs-CZ" sz="1900" dirty="0"/>
              <a:t>řízení vztahů se zákazníky – občany a podnikateli (objednávkové systémy apod.),</a:t>
            </a:r>
            <a:endParaRPr lang="cs-CZ" sz="2600" dirty="0"/>
          </a:p>
          <a:p>
            <a:pPr marL="457200" lvl="0" indent="-457200">
              <a:buFont typeface="+mj-lt"/>
              <a:buAutoNum type="alphaLcParenR"/>
            </a:pPr>
            <a:r>
              <a:rPr lang="cs-CZ" sz="1900" dirty="0"/>
              <a:t>evidence a správa majetku movitého i nemovitého a zásob včetně elektronické inventarizace,</a:t>
            </a:r>
            <a:endParaRPr lang="cs-CZ" sz="2600" dirty="0"/>
          </a:p>
          <a:p>
            <a:pPr marL="457200" lvl="0" indent="-457200">
              <a:buFont typeface="+mj-lt"/>
              <a:buAutoNum type="alphaLcParenR"/>
            </a:pPr>
            <a:r>
              <a:rPr lang="cs-CZ" sz="1900" dirty="0"/>
              <a:t>nástroje podpory uživatelů (</a:t>
            </a:r>
            <a:r>
              <a:rPr lang="cs-CZ" sz="1900" dirty="0" err="1"/>
              <a:t>helpdesk</a:t>
            </a:r>
            <a:r>
              <a:rPr lang="cs-CZ" sz="1900" dirty="0"/>
              <a:t>, </a:t>
            </a:r>
            <a:r>
              <a:rPr lang="cs-CZ" sz="1900" dirty="0" err="1"/>
              <a:t>servicedesk</a:t>
            </a:r>
            <a:r>
              <a:rPr lang="cs-CZ" sz="1900" dirty="0"/>
              <a:t>),</a:t>
            </a:r>
            <a:endParaRPr lang="cs-CZ" sz="2600" dirty="0"/>
          </a:p>
          <a:p>
            <a:pPr marL="457200" lvl="0" indent="-457200">
              <a:buFont typeface="+mj-lt"/>
              <a:buAutoNum type="alphaLcParenR"/>
            </a:pPr>
            <a:r>
              <a:rPr lang="cs-CZ" sz="1900" dirty="0"/>
              <a:t>business </a:t>
            </a:r>
            <a:r>
              <a:rPr lang="cs-CZ" sz="1900" dirty="0" err="1"/>
              <a:t>intelligence</a:t>
            </a:r>
            <a:r>
              <a:rPr lang="cs-CZ" sz="1900" dirty="0"/>
              <a:t> – vytěžování dat, datové sklady, reporting,</a:t>
            </a:r>
            <a:endParaRPr lang="cs-CZ" sz="2600" dirty="0"/>
          </a:p>
          <a:p>
            <a:pPr marL="457200" lvl="0" indent="-457200">
              <a:buFont typeface="+mj-lt"/>
              <a:buAutoNum type="alphaLcParenR"/>
            </a:pPr>
            <a:r>
              <a:rPr lang="cs-CZ" sz="1900" dirty="0"/>
              <a:t>identity management,</a:t>
            </a:r>
            <a:endParaRPr lang="cs-CZ" sz="2600" dirty="0"/>
          </a:p>
          <a:p>
            <a:pPr marL="457200" lvl="0" indent="-457200">
              <a:buFont typeface="+mj-lt"/>
              <a:buAutoNum type="alphaLcParenR"/>
            </a:pPr>
            <a:r>
              <a:rPr lang="cs-CZ" sz="1900" dirty="0"/>
              <a:t>řízení identit podle nařízení </a:t>
            </a:r>
            <a:r>
              <a:rPr lang="cs-CZ" sz="1900" dirty="0" err="1"/>
              <a:t>eIDAS</a:t>
            </a:r>
            <a:r>
              <a:rPr lang="cs-CZ" sz="1900" dirty="0"/>
              <a:t> o elektronické identitě a službách vytvářejících důvěru,</a:t>
            </a:r>
            <a:endParaRPr lang="cs-CZ" sz="2600" dirty="0"/>
          </a:p>
          <a:p>
            <a:pPr marL="457200" lvl="0" indent="-457200">
              <a:buFont typeface="+mj-lt"/>
              <a:buAutoNum type="alphaLcParenR"/>
            </a:pPr>
            <a:r>
              <a:rPr lang="cs-CZ" sz="1900" dirty="0"/>
              <a:t>informační systémy pro řízení, podporu činností a provoz příspěvkových organizací krajů a obcí,</a:t>
            </a:r>
            <a:endParaRPr lang="cs-CZ" sz="2600" dirty="0"/>
          </a:p>
          <a:p>
            <a:pPr marL="457200" indent="-457200">
              <a:buFont typeface="+mj-lt"/>
              <a:buAutoNum type="alphaLcParenR"/>
            </a:pPr>
            <a:r>
              <a:rPr lang="cs-CZ" sz="1900" dirty="0"/>
              <a:t>krizové řízení v území. </a:t>
            </a:r>
            <a:r>
              <a:rPr lang="cs-CZ" sz="1900" dirty="0" smtClean="0"/>
              <a:t> </a:t>
            </a:r>
            <a:endParaRPr lang="cs-CZ" sz="5100" dirty="0" smtClean="0"/>
          </a:p>
          <a:p>
            <a:pPr marL="1354138" lvl="3" indent="-187325" algn="just"/>
            <a:endParaRPr lang="cs-CZ" sz="1800" dirty="0" smtClean="0"/>
          </a:p>
          <a:p>
            <a:pPr marL="898525" lvl="2" indent="-187325" algn="just"/>
            <a:endParaRPr lang="cs-CZ" dirty="0"/>
          </a:p>
          <a:p>
            <a:pPr marL="898525" lvl="2" indent="-187325" algn="just"/>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Obecná kritéria přijatelnosti</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11</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5168861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lvl="1" indent="-187325" algn="just"/>
            <a:r>
              <a:rPr lang="cs-CZ" dirty="0"/>
              <a:t>Projekt je svým zaměřením v souladu s cíli a podporovanými aktivitami výzvy</a:t>
            </a:r>
          </a:p>
          <a:p>
            <a:pPr marL="285750" lvl="0" indent="-285750">
              <a:spcBef>
                <a:spcPts val="0"/>
              </a:spcBef>
              <a:buFont typeface="Arial" panose="020B0604020202020204" pitchFamily="34" charset="0"/>
              <a:buChar char="•"/>
            </a:pPr>
            <a:r>
              <a:rPr lang="cs-CZ" dirty="0" smtClean="0"/>
              <a:t>Jsou </a:t>
            </a:r>
            <a:r>
              <a:rPr lang="cs-CZ" dirty="0"/>
              <a:t>vedlejší aktivity popsané v žádosti o podporu/podkladech pro hodnocení v souladu s podporovanými aktivitami dle Specifických pravidel, kap. 2.2? Vedlejší podporovanou aktivitou je:</a:t>
            </a:r>
            <a:endParaRPr lang="cs-CZ" sz="2400" dirty="0"/>
          </a:p>
          <a:p>
            <a:pPr lvl="1"/>
            <a:r>
              <a:rPr lang="cs-CZ" sz="1800" dirty="0">
                <a:solidFill>
                  <a:schemeClr val="tx1"/>
                </a:solidFill>
              </a:rPr>
              <a:t>pořízení studie proveditelnosti,</a:t>
            </a:r>
          </a:p>
          <a:p>
            <a:pPr lvl="1"/>
            <a:r>
              <a:rPr lang="cs-CZ" sz="1800" dirty="0">
                <a:solidFill>
                  <a:schemeClr val="tx1"/>
                </a:solidFill>
              </a:rPr>
              <a:t>stavební úpravy nezbytné pro zajištění bezpečné funkčnosti pořizovaného informačního systému,</a:t>
            </a:r>
          </a:p>
          <a:p>
            <a:pPr lvl="1"/>
            <a:r>
              <a:rPr lang="cs-CZ" sz="1800" dirty="0">
                <a:solidFill>
                  <a:schemeClr val="tx1"/>
                </a:solidFill>
              </a:rPr>
              <a:t>výdaje na zpracování zadávacích podmínek k zakázkám a na organizaci výběrových a zadávacích řízení,</a:t>
            </a:r>
          </a:p>
          <a:p>
            <a:pPr lvl="1"/>
            <a:r>
              <a:rPr lang="cs-CZ" sz="1800" dirty="0">
                <a:solidFill>
                  <a:schemeClr val="tx1"/>
                </a:solidFill>
              </a:rPr>
              <a:t>povinná publicita</a:t>
            </a:r>
            <a:r>
              <a:rPr lang="cs-CZ" sz="1800" dirty="0" smtClean="0">
                <a:solidFill>
                  <a:schemeClr val="tx1"/>
                </a:solidFill>
              </a:rPr>
              <a:t>.</a:t>
            </a:r>
            <a:endParaRPr lang="cs-CZ" sz="1800" dirty="0">
              <a:solidFill>
                <a:schemeClr val="tx1"/>
              </a:solidFill>
            </a:endParaRP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12</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259470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342900" lvl="1" indent="-342900">
              <a:spcBef>
                <a:spcPct val="20000"/>
              </a:spcBef>
              <a:spcAft>
                <a:spcPts val="200"/>
              </a:spcAft>
            </a:pPr>
            <a:r>
              <a:rPr lang="cs-CZ" sz="2800" dirty="0"/>
              <a:t>Projekt je svým zaměřením v souladu s cíli a podporovanými aktivitami výzvy</a:t>
            </a:r>
          </a:p>
          <a:p>
            <a:pPr marL="285750" indent="-285750">
              <a:buFont typeface="Arial" panose="020B0604020202020204" pitchFamily="34" charset="0"/>
              <a:buChar char="•"/>
            </a:pPr>
            <a:r>
              <a:rPr lang="cs-CZ" sz="2600" dirty="0"/>
              <a:t>Je splněna podmínka, kdy každý pořízený informační systém musí zajišťovat minimálně tři nové funkcionality dle Specifických pravidel, kap. </a:t>
            </a:r>
            <a:r>
              <a:rPr lang="cs-CZ" sz="2600" dirty="0" smtClean="0"/>
              <a:t>2.2?</a:t>
            </a:r>
            <a:endParaRPr lang="cs-CZ" sz="2600" dirty="0" smtClean="0"/>
          </a:p>
          <a:p>
            <a:pPr marL="285750" indent="-285750">
              <a:buFont typeface="Arial" panose="020B0604020202020204" pitchFamily="34" charset="0"/>
              <a:buChar char="•"/>
            </a:pPr>
            <a:r>
              <a:rPr lang="cs-CZ" sz="2600" dirty="0" smtClean="0"/>
              <a:t>Vyplývá </a:t>
            </a:r>
            <a:r>
              <a:rPr lang="cs-CZ" sz="2600" dirty="0"/>
              <a:t>z technického řešení projektu soulad hlavních aktivit popsaných v žádosti o podporu/Studii proveditelnosti s hlavními podporovanými aktivitami dle Specifických pravidel, kap. </a:t>
            </a:r>
            <a:r>
              <a:rPr lang="cs-CZ" sz="2600" dirty="0" smtClean="0"/>
              <a:t>2.2?</a:t>
            </a:r>
            <a:endParaRPr lang="cs-CZ" sz="2600"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13</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8146129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lgn="just"/>
            <a:r>
              <a:rPr lang="cs-CZ" sz="2400" dirty="0"/>
              <a:t>Projekt je v souladu s podmínkami výzvy</a:t>
            </a:r>
          </a:p>
          <a:p>
            <a:pPr marL="898525" lvl="2" indent="-187325"/>
            <a:r>
              <a:rPr lang="cs-CZ" sz="2400" dirty="0"/>
              <a:t>Zahájení/ukončení realizace projektu (1. 1. 2014/</a:t>
            </a:r>
            <a:r>
              <a:rPr lang="cs-CZ" sz="2400" dirty="0">
                <a:solidFill>
                  <a:srgbClr val="FF0000"/>
                </a:solidFill>
              </a:rPr>
              <a:t>31. 12. 2018 nebo 31.12.2019</a:t>
            </a:r>
            <a:r>
              <a:rPr lang="cs-CZ" sz="2400" dirty="0"/>
              <a:t>).</a:t>
            </a:r>
          </a:p>
          <a:p>
            <a:pPr marL="898525" lvl="2" indent="-187325"/>
            <a:r>
              <a:rPr lang="cs-CZ" sz="2400" dirty="0" smtClean="0"/>
              <a:t>Popis </a:t>
            </a:r>
            <a:r>
              <a:rPr lang="cs-CZ" sz="2400" dirty="0"/>
              <a:t>cílových skupin a dopady projektu na tyto </a:t>
            </a:r>
            <a:r>
              <a:rPr lang="cs-CZ" sz="2400" dirty="0" smtClean="0"/>
              <a:t>skupiny.</a:t>
            </a:r>
          </a:p>
          <a:p>
            <a:pPr marL="898525" lvl="2" indent="-187325"/>
            <a:r>
              <a:rPr lang="cs-CZ" sz="2400" dirty="0"/>
              <a:t>Míra podpory</a:t>
            </a:r>
            <a:r>
              <a:rPr lang="cs-CZ" sz="2400" dirty="0" smtClean="0"/>
              <a:t>.</a:t>
            </a:r>
            <a:endParaRPr lang="cs-CZ" sz="2400" dirty="0"/>
          </a:p>
          <a:p>
            <a:pPr marL="898525" lvl="2" indent="-187325"/>
            <a:r>
              <a:rPr lang="cs-CZ" sz="2400" dirty="0" smtClean="0"/>
              <a:t>Zvolené indikátory a jejich cílové hodnoty.</a:t>
            </a:r>
          </a:p>
          <a:p>
            <a:pPr marL="898525" lvl="2" indent="-187325"/>
            <a:r>
              <a:rPr lang="cs-CZ" sz="2400" dirty="0" smtClean="0"/>
              <a:t>Termín </a:t>
            </a:r>
            <a:r>
              <a:rPr lang="cs-CZ" sz="2400" dirty="0"/>
              <a:t>ukončení realizace projektu </a:t>
            </a:r>
            <a:r>
              <a:rPr lang="cs-CZ" sz="2400" dirty="0" smtClean="0"/>
              <a:t>nesmí být před datem </a:t>
            </a:r>
            <a:r>
              <a:rPr lang="cs-CZ" sz="2400" dirty="0"/>
              <a:t>podání žádosti o </a:t>
            </a:r>
            <a:r>
              <a:rPr lang="cs-CZ" sz="2400" dirty="0" smtClean="0"/>
              <a:t>podporu.</a:t>
            </a:r>
          </a:p>
          <a:p>
            <a:pPr marL="898525" lvl="2" indent="-187325"/>
            <a:r>
              <a:rPr lang="cs-CZ" sz="2400" dirty="0"/>
              <a:t>Projekt negeneruje příjmy</a:t>
            </a:r>
            <a:r>
              <a:rPr lang="cs-CZ" sz="2400" dirty="0" smtClean="0"/>
              <a:t>.</a:t>
            </a:r>
          </a:p>
          <a:p>
            <a:pPr marL="898525" lvl="2" indent="-187325"/>
            <a:endParaRPr lang="cs-CZ" sz="1800"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Obecná kritéria přijatelnosti</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14</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1008942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lgn="just"/>
            <a:r>
              <a:rPr lang="cs-CZ" sz="2400" dirty="0"/>
              <a:t>Projekt je v souladu s podmínkami výzvy</a:t>
            </a:r>
          </a:p>
          <a:p>
            <a:pPr marL="711200" lvl="2" indent="0">
              <a:buNone/>
            </a:pPr>
            <a:r>
              <a:rPr lang="cs-CZ" sz="2400" b="1" u="sng" dirty="0"/>
              <a:t>Místo realizace </a:t>
            </a:r>
          </a:p>
          <a:p>
            <a:pPr marL="711200" lvl="2" indent="0">
              <a:buNone/>
            </a:pPr>
            <a:r>
              <a:rPr lang="cs-CZ" sz="2400" dirty="0" smtClean="0"/>
              <a:t>Projekty </a:t>
            </a:r>
            <a:r>
              <a:rPr lang="cs-CZ" sz="2400" dirty="0"/>
              <a:t>krajů a organizací zřizovaných nebo zakládaných kraji mohou být realizovány na území kraje nebo několika krajů kromě území hl. m. Prahy.</a:t>
            </a:r>
          </a:p>
          <a:p>
            <a:pPr marL="711200" lvl="2" indent="0">
              <a:buNone/>
            </a:pPr>
            <a:r>
              <a:rPr lang="cs-CZ" sz="2400" dirty="0" smtClean="0"/>
              <a:t>Projekty </a:t>
            </a:r>
            <a:r>
              <a:rPr lang="cs-CZ" sz="2400" dirty="0"/>
              <a:t>obcí a organizací zřizovaných nebo zakládaných obcemi mohou být realizovány na území obce nebo několika obcí kromě území hl. m. Prahy</a:t>
            </a:r>
            <a:r>
              <a:rPr lang="cs-CZ" sz="2400" dirty="0" smtClean="0"/>
              <a:t>.</a:t>
            </a:r>
          </a:p>
          <a:p>
            <a:pPr marL="898525" lvl="2" indent="-187325"/>
            <a:endParaRPr lang="cs-CZ" sz="2400" dirty="0" smtClean="0"/>
          </a:p>
          <a:p>
            <a:pPr marL="898525" lvl="2" indent="-187325"/>
            <a:endParaRPr lang="cs-CZ" sz="1800"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Obecná kritéria přijatelnosti</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15</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1035906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6375" y="1306874"/>
            <a:ext cx="7700425" cy="4972006"/>
          </a:xfrm>
        </p:spPr>
        <p:txBody>
          <a:bodyPr>
            <a:normAutofit lnSpcReduction="10000"/>
          </a:bodyPr>
          <a:lstStyle/>
          <a:p>
            <a:pPr marL="454025" lvl="1" indent="-187325"/>
            <a:r>
              <a:rPr lang="cs-CZ" sz="2100" dirty="0"/>
              <a:t>Žadatel splňuje definici oprávněného příjemce </a:t>
            </a:r>
          </a:p>
          <a:p>
            <a:pPr marL="898525" lvl="2" indent="-187325" algn="just"/>
            <a:r>
              <a:rPr lang="cs-CZ" sz="2000" dirty="0" smtClean="0"/>
              <a:t>kraje</a:t>
            </a:r>
            <a:endParaRPr lang="cs-CZ" sz="2000" dirty="0"/>
          </a:p>
          <a:p>
            <a:pPr marL="898525" lvl="2" indent="-187325" algn="just"/>
            <a:r>
              <a:rPr lang="cs-CZ" sz="2000" dirty="0" smtClean="0"/>
              <a:t>organizace </a:t>
            </a:r>
            <a:r>
              <a:rPr lang="cs-CZ" sz="2000" dirty="0"/>
              <a:t>zřizované nebo zakládané kraji</a:t>
            </a:r>
          </a:p>
          <a:p>
            <a:pPr marL="898525" lvl="2" indent="-187325" algn="just"/>
            <a:r>
              <a:rPr lang="cs-CZ" sz="2000" dirty="0" smtClean="0"/>
              <a:t>obce </a:t>
            </a:r>
            <a:r>
              <a:rPr lang="cs-CZ" sz="2000" dirty="0"/>
              <a:t>(kromě Prahy a jejích částí)</a:t>
            </a:r>
          </a:p>
          <a:p>
            <a:pPr marL="898525" lvl="2" indent="-187325" algn="just"/>
            <a:r>
              <a:rPr lang="cs-CZ" sz="2000" dirty="0" smtClean="0"/>
              <a:t>organizace </a:t>
            </a:r>
            <a:r>
              <a:rPr lang="cs-CZ" sz="2000" dirty="0"/>
              <a:t>zřizované nebo zakládané obcemi (kromě Prahy a jejích částí)</a:t>
            </a:r>
          </a:p>
          <a:p>
            <a:pPr marL="454025" lvl="1" indent="-187325" algn="just"/>
            <a:r>
              <a:rPr lang="cs-CZ" dirty="0"/>
              <a:t>Projekt respektuje minimální a maximální hranici celkových způsobilých výdajů</a:t>
            </a:r>
          </a:p>
          <a:p>
            <a:pPr marL="898525" lvl="2" indent="-187325"/>
            <a:r>
              <a:rPr lang="cs-CZ" sz="2000" dirty="0"/>
              <a:t>Kraje 100 000 000 Kč</a:t>
            </a:r>
          </a:p>
          <a:p>
            <a:pPr marL="898525" lvl="2" indent="-187325"/>
            <a:r>
              <a:rPr lang="cs-CZ" sz="2000" dirty="0"/>
              <a:t>Organizace zakládané nebo zřizované kraji 20 000 000 Kč</a:t>
            </a:r>
          </a:p>
          <a:p>
            <a:pPr marL="898525" lvl="2" indent="-187325"/>
            <a:r>
              <a:rPr lang="cs-CZ" sz="2000" dirty="0"/>
              <a:t>Obce (kromě Prahy a jejích částí) 30 000 000 Kč</a:t>
            </a:r>
          </a:p>
          <a:p>
            <a:pPr marL="898525" lvl="2" indent="-187325"/>
            <a:r>
              <a:rPr lang="cs-CZ" sz="2000" dirty="0"/>
              <a:t>Organizace zakládané nebo zřizované obcemi (kromě Prahy a jejích částí) 15 000 000 Kč</a:t>
            </a:r>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Obecná kritéria přijatelnosti</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16</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5741111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4025" lvl="1" indent="-187325"/>
            <a:r>
              <a:rPr lang="cs-CZ" dirty="0"/>
              <a:t>Projekt respektuje limity způsobilých výdajů</a:t>
            </a:r>
          </a:p>
          <a:p>
            <a:pPr marL="898525" lvl="2" indent="-187325" algn="just"/>
            <a:r>
              <a:rPr lang="cs-CZ" sz="1800" dirty="0"/>
              <a:t>Vedlejší aktivity nesmí přesáhnout 15% celkových způsobilých </a:t>
            </a:r>
            <a:r>
              <a:rPr lang="cs-CZ" sz="1800" dirty="0" smtClean="0"/>
              <a:t>výdajů</a:t>
            </a:r>
          </a:p>
          <a:p>
            <a:pPr marL="454025" lvl="1" indent="-187325" algn="just"/>
            <a:r>
              <a:rPr lang="cs-CZ" dirty="0" smtClean="0"/>
              <a:t>Výsledky </a:t>
            </a:r>
            <a:r>
              <a:rPr lang="cs-CZ" dirty="0"/>
              <a:t>projektu jsou udržitelné</a:t>
            </a:r>
            <a:endParaRPr lang="cs-CZ" sz="1400" dirty="0"/>
          </a:p>
          <a:p>
            <a:pPr marL="898525" lvl="2" indent="-187325"/>
            <a:r>
              <a:rPr lang="cs-CZ" sz="1800" dirty="0"/>
              <a:t>popsat, jakým způsobem je zajištěna udržitelnost projektu</a:t>
            </a:r>
          </a:p>
          <a:p>
            <a:pPr marL="898525" lvl="2" indent="-187325"/>
            <a:r>
              <a:rPr lang="cs-CZ" sz="1800" dirty="0"/>
              <a:t>kap. </a:t>
            </a:r>
            <a:r>
              <a:rPr lang="cs-CZ" sz="1800" dirty="0" smtClean="0"/>
              <a:t>15 Studie </a:t>
            </a:r>
            <a:r>
              <a:rPr lang="cs-CZ" sz="1800" dirty="0"/>
              <a:t>proveditelnosti</a:t>
            </a:r>
          </a:p>
          <a:p>
            <a:pPr marL="454025" lvl="1" indent="-187325" algn="just"/>
            <a:r>
              <a:rPr lang="cs-CZ" dirty="0"/>
              <a:t>Projekt nemá negativní vliv na žádnou z horizontálních priorit IROP (udržitelný rozvoj, rovné příležitosti a zákaz diskriminace, rovnost mužů a žen) </a:t>
            </a:r>
          </a:p>
          <a:p>
            <a:pPr marL="898525" lvl="2" indent="-187325" algn="just"/>
            <a:r>
              <a:rPr lang="cs-CZ" sz="1800" dirty="0"/>
              <a:t>Projekt musí mít pozitivní/neutrální vliv na horizontální priority, žadatel popíše   v MS2014+ a v </a:t>
            </a:r>
            <a:r>
              <a:rPr lang="cs-CZ" sz="1800" dirty="0" smtClean="0"/>
              <a:t>kap. 14 Studie </a:t>
            </a:r>
            <a:r>
              <a:rPr lang="cs-CZ" sz="1800" dirty="0"/>
              <a:t>proveditelnosti.</a:t>
            </a:r>
            <a:endParaRPr lang="pl-PL" sz="1800" dirty="0"/>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17</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717095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4025" lvl="1" indent="-187325"/>
            <a:r>
              <a:rPr lang="pl-PL" sz="2800" dirty="0" smtClean="0"/>
              <a:t>Potřebnost </a:t>
            </a:r>
            <a:r>
              <a:rPr lang="pl-PL" sz="2800" dirty="0"/>
              <a:t>realizace projektu je odůvodněná</a:t>
            </a:r>
            <a:endParaRPr lang="cs-CZ" sz="2800" dirty="0"/>
          </a:p>
          <a:p>
            <a:pPr marL="898525" lvl="2" indent="-187325" algn="just"/>
            <a:r>
              <a:rPr lang="cs-CZ" sz="2400" dirty="0"/>
              <a:t>Je v kap. 4, 6 Studie proveditelnosti uveden popis potřebnosti projektu s vazbou na specifický cíl 3.2 Zvyšování efektivity a transparentnosti veřejné správy prostřednictvím rozvoje využití a kvality systémů IKT</a:t>
            </a:r>
            <a:r>
              <a:rPr lang="cs-CZ" sz="2400" dirty="0" smtClean="0"/>
              <a:t>?</a:t>
            </a:r>
            <a:endParaRPr lang="cs-CZ" sz="2400" dirty="0"/>
          </a:p>
          <a:p>
            <a:pPr marL="898525" lvl="2" indent="-187325" algn="just"/>
            <a:r>
              <a:rPr lang="cs-CZ" sz="2400" dirty="0"/>
              <a:t>Je v kapitole č. 5 Studie proveditelnosti uvedeno odůvodnění varianty „modifikace“ a její vazba na analýzu vnitřního prostředí, SLEPT, SWOT </a:t>
            </a:r>
            <a:r>
              <a:rPr lang="cs-CZ" sz="2400" dirty="0" smtClean="0"/>
              <a:t>analýzu a </a:t>
            </a:r>
            <a:r>
              <a:rPr lang="cs-CZ" sz="2400" dirty="0"/>
              <a:t>na </a:t>
            </a:r>
            <a:r>
              <a:rPr lang="cs-CZ" sz="2400" dirty="0"/>
              <a:t>cíle </a:t>
            </a:r>
            <a:r>
              <a:rPr lang="cs-CZ" sz="2400" dirty="0" smtClean="0"/>
              <a:t>projektu</a:t>
            </a:r>
            <a:r>
              <a:rPr lang="cs-CZ" sz="2400" dirty="0" smtClean="0"/>
              <a:t>?</a:t>
            </a:r>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18</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9457028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454025" lvl="1" indent="-187325"/>
            <a:r>
              <a:rPr lang="pl-PL" sz="2400" dirty="0"/>
              <a:t>Projekt je v souladu s pravidly veřejné podpory</a:t>
            </a:r>
            <a:endParaRPr lang="cs-CZ" sz="2400" dirty="0"/>
          </a:p>
          <a:p>
            <a:pPr marL="898525" lvl="2" indent="-187325" algn="just"/>
            <a:r>
              <a:rPr lang="cs-CZ" sz="2400" dirty="0"/>
              <a:t>Projekt musí být v souladu s pravidly veřejné podpory, tzn. kumulativně nenaplňuje všechny znaky veřejné podpory.</a:t>
            </a:r>
          </a:p>
          <a:p>
            <a:pPr marL="454025" lvl="1" indent="-187325"/>
            <a:r>
              <a:rPr lang="cs-CZ" sz="2400" dirty="0"/>
              <a:t>Statutární zástupce žadatele je trestně bezúhonný </a:t>
            </a:r>
          </a:p>
          <a:p>
            <a:pPr marL="898525" lvl="2" indent="-187325"/>
            <a:r>
              <a:rPr lang="cs-CZ" sz="2400" dirty="0"/>
              <a:t>Uvedeno v čestném prohlášení nebo výpisu z rejstříku trestů.</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19</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583448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r>
              <a:rPr lang="cs-CZ" sz="2800" dirty="0"/>
              <a:t>Konzultace před vyhlášením výzvy</a:t>
            </a:r>
          </a:p>
          <a:p>
            <a:pPr marL="454025" lvl="1" indent="-187325"/>
            <a:r>
              <a:rPr lang="cs-CZ" sz="2800" dirty="0"/>
              <a:t>Přijímá žádosti o podporu</a:t>
            </a:r>
          </a:p>
          <a:p>
            <a:pPr marL="454025" lvl="1" indent="-187325"/>
            <a:r>
              <a:rPr lang="cs-CZ" sz="2800" dirty="0"/>
              <a:t>Hodnotí žádosti o podporu</a:t>
            </a:r>
          </a:p>
          <a:p>
            <a:pPr marL="454025" lvl="1" indent="-187325"/>
            <a:r>
              <a:rPr lang="cs-CZ" sz="2800" dirty="0"/>
              <a:t>Administruje </a:t>
            </a:r>
            <a:r>
              <a:rPr lang="cs-CZ" sz="2800" dirty="0" smtClean="0"/>
              <a:t>změny</a:t>
            </a:r>
          </a:p>
          <a:p>
            <a:pPr marL="454025" lvl="1" indent="-187325"/>
            <a:r>
              <a:rPr lang="cs-CZ" sz="2800" dirty="0" smtClean="0"/>
              <a:t>Kontroluje zadávací/výběrová řízení</a:t>
            </a:r>
            <a:endParaRPr lang="cs-CZ" sz="2800" dirty="0"/>
          </a:p>
          <a:p>
            <a:pPr marL="454025" lvl="1" indent="-187325"/>
            <a:r>
              <a:rPr lang="cs-CZ" sz="2800" dirty="0"/>
              <a:t>Provádí administrativní ověření </a:t>
            </a:r>
            <a:r>
              <a:rPr lang="cs-CZ" sz="2800" dirty="0" smtClean="0"/>
              <a:t>žádostí o platbu/zpráv </a:t>
            </a:r>
            <a:r>
              <a:rPr lang="cs-CZ" sz="2800" dirty="0"/>
              <a:t>o realizaci/zpráv o udržitelnosti</a:t>
            </a:r>
          </a:p>
          <a:p>
            <a:pPr marL="454025" lvl="1" indent="-187325"/>
            <a:r>
              <a:rPr lang="cs-CZ" sz="2800" dirty="0"/>
              <a:t>Provádí kontroly na místě</a:t>
            </a:r>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sz="4000" dirty="0"/>
              <a:t>Role CRR</a:t>
            </a:r>
            <a:endParaRPr lang="en-US" sz="4000"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2</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7609291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486895"/>
            <a:ext cx="8229600" cy="822642"/>
          </a:xfrm>
        </p:spPr>
        <p:txBody>
          <a:bodyPr/>
          <a:lstStyle/>
          <a:p>
            <a:pPr algn="ctr"/>
            <a:r>
              <a:rPr lang="cs-CZ" dirty="0"/>
              <a:t>Specifická kritéria přijatelnosti</a:t>
            </a:r>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4000C4B2-41BC-D741-8B94-B76DB6967C01}" type="slidenum">
              <a:rPr lang="en-US" smtClean="0"/>
              <a:pPr/>
              <a:t>20</a:t>
            </a:fld>
            <a:endParaRPr lang="en-US" dirty="0"/>
          </a:p>
        </p:txBody>
      </p:sp>
      <p:pic>
        <p:nvPicPr>
          <p:cNvPr id="5" name="Obrázek 4"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2691696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lgn="just"/>
            <a:r>
              <a:rPr lang="cs-CZ" sz="2400" dirty="0"/>
              <a:t>Projekt je v souladu se Strategickým rámcem rozvoje veřejné správy České republiky 2014+ a jeho implementačními plány.</a:t>
            </a:r>
            <a:endParaRPr lang="pl-PL" sz="2400" dirty="0" smtClean="0"/>
          </a:p>
          <a:p>
            <a:pPr marL="898525" lvl="2" indent="-187325" algn="just"/>
            <a:r>
              <a:rPr lang="cs-CZ" sz="2400" dirty="0" smtClean="0"/>
              <a:t>Je </a:t>
            </a:r>
            <a:r>
              <a:rPr lang="cs-CZ" sz="2400" dirty="0"/>
              <a:t>ve stanovisku Hlavního architekta </a:t>
            </a:r>
            <a:r>
              <a:rPr lang="cs-CZ" sz="2400" dirty="0" err="1"/>
              <a:t>eGovernmentu</a:t>
            </a:r>
            <a:r>
              <a:rPr lang="cs-CZ" sz="2400" dirty="0"/>
              <a:t> potvrzen </a:t>
            </a:r>
            <a:r>
              <a:rPr lang="cs-CZ" sz="2400" dirty="0" smtClean="0"/>
              <a:t>(popř. vyplývá ze Studie proveditelnosti) soulad </a:t>
            </a:r>
            <a:r>
              <a:rPr lang="cs-CZ" sz="2400" dirty="0"/>
              <a:t>projektu se Strategickým rámcem rozvoje veřejné správy České republiky 2014+ a jeho implementačními plány a projektovými okruhy</a:t>
            </a:r>
            <a:r>
              <a:rPr lang="cs-CZ" sz="2400" dirty="0" smtClean="0"/>
              <a:t>?</a:t>
            </a:r>
            <a:endParaRPr lang="pl-PL" sz="2400" dirty="0" smtClean="0"/>
          </a:p>
          <a:p>
            <a:pPr marL="898525" lvl="2" indent="-187325">
              <a:buNone/>
            </a:pPr>
            <a:endParaRPr lang="cs-CZ" dirty="0" smtClean="0">
              <a:solidFill>
                <a:srgbClr val="FF0000"/>
              </a:solidFill>
            </a:endParaRPr>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Specifická kritéria přijatelnosti</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21</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9988758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0" lvl="1" indent="-187325" algn="just"/>
            <a:r>
              <a:rPr lang="cs-CZ" sz="2400" dirty="0"/>
              <a:t>Souhlasné stanovisko Hlavního architekta </a:t>
            </a:r>
            <a:r>
              <a:rPr lang="cs-CZ" sz="2400" dirty="0" err="1"/>
              <a:t>eGovernmentu</a:t>
            </a:r>
            <a:r>
              <a:rPr lang="cs-CZ" sz="2400" dirty="0"/>
              <a:t> pro projekty územních samosprávných celků nad 15 mil. Kč celkových způsobilých výdajů, pokud se nebudou vázat na centrální systémy veřejné správy, nebo všechny projekty, které se budou vázat na  centrální systémy veřejné správy, a pro všechny projekty OSS a státních </a:t>
            </a:r>
            <a:r>
              <a:rPr lang="cs-CZ" sz="2400" dirty="0" smtClean="0"/>
              <a:t>podniků</a:t>
            </a:r>
            <a:endParaRPr lang="pl-PL" sz="2400" dirty="0" smtClean="0"/>
          </a:p>
          <a:p>
            <a:pPr marL="342900" lvl="2" indent="-342900" algn="just"/>
            <a:r>
              <a:rPr lang="pl-PL" sz="2400" dirty="0" smtClean="0"/>
              <a:t>je toto stanovisko ke Studii proveditelnosti kladné?</a:t>
            </a:r>
          </a:p>
          <a:p>
            <a:pPr marL="342900" lvl="2" indent="-342900" algn="just"/>
            <a:r>
              <a:rPr lang="pl-PL" sz="2400" dirty="0" smtClean="0"/>
              <a:t>potvrzuje </a:t>
            </a:r>
            <a:r>
              <a:rPr lang="pl-PL" sz="2400" dirty="0"/>
              <a:t>toto stanovisko Soulad projektu s Implementačním plánem/kartami projektových okruhů SRRVS?</a:t>
            </a:r>
          </a:p>
          <a:p>
            <a:pPr marL="342900" lvl="2" indent="-342900" algn="just"/>
            <a:r>
              <a:rPr lang="pl-PL" sz="2400" dirty="0" smtClean="0"/>
              <a:t>potvrzuje </a:t>
            </a:r>
            <a:r>
              <a:rPr lang="pl-PL" sz="2400" dirty="0"/>
              <a:t>toto stanovisko soulad projektu s požadavky na technologické řešení, které vychází z Národního architektonického plánu ČR?</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22</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2293224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552450" lvl="1" indent="-285750" algn="just"/>
            <a:r>
              <a:rPr lang="cs-CZ" sz="1800" dirty="0"/>
              <a:t>Souhlasné stanovisko Hlavního architekta </a:t>
            </a:r>
            <a:r>
              <a:rPr lang="cs-CZ" sz="1800" dirty="0" err="1"/>
              <a:t>eGovernmentu</a:t>
            </a:r>
            <a:r>
              <a:rPr lang="cs-CZ" sz="1800" dirty="0"/>
              <a:t> pro projekty územních samosprávných celků nad 15 mil. Kč celkových způsobilých výdajů, pokud se nebudou vázat na centrální systémy veřejné správy, nebo všechny projekty, které se budou vázat na  centrální systémy veřejné správy, a pro všechny projekty OSS a státních </a:t>
            </a:r>
            <a:r>
              <a:rPr lang="cs-CZ" sz="1800" dirty="0" smtClean="0"/>
              <a:t>podniků</a:t>
            </a:r>
            <a:endParaRPr lang="pl-PL" sz="1800" dirty="0" smtClean="0"/>
          </a:p>
          <a:p>
            <a:pPr algn="just"/>
            <a:r>
              <a:rPr lang="cs-CZ" sz="2000" dirty="0" smtClean="0"/>
              <a:t>Pokud </a:t>
            </a:r>
            <a:r>
              <a:rPr lang="cs-CZ" sz="2000" dirty="0"/>
              <a:t>nebylo předloženo souhlasné stanovisko Hlavního architekta </a:t>
            </a:r>
            <a:r>
              <a:rPr lang="cs-CZ" sz="2000" dirty="0" err="1"/>
              <a:t>eGovernmentu</a:t>
            </a:r>
            <a:r>
              <a:rPr lang="cs-CZ" sz="2000" dirty="0"/>
              <a:t>, byla splněna podmínka pro to, aby nemuselo být předloženo? Podmínkou </a:t>
            </a:r>
            <a:r>
              <a:rPr lang="cs-CZ" sz="2000" dirty="0" smtClean="0"/>
              <a:t>je: Jedná </a:t>
            </a:r>
            <a:r>
              <a:rPr lang="cs-CZ" sz="2000" dirty="0"/>
              <a:t>se o projekt územního samosprávného celku nebo jím zřizované nebo zakládané organizace, který není vázaný na centrální systémy veřejné správy (pozn. </a:t>
            </a:r>
            <a:r>
              <a:rPr lang="cs-CZ" sz="2000" i="1" dirty="0"/>
              <a:t>Centrální systém je takový systém, který poskytuje podporu celoplošným agendám bez ohledu na místní příslušnost. Typicky se jedná o systémy poskytující data prostřednictvím ISZR resp. propojeného datového fondu ostatním systémům VS.</a:t>
            </a:r>
            <a:r>
              <a:rPr lang="cs-CZ" sz="2000" dirty="0"/>
              <a:t>) a jehož způsobilé výdaje jsou nižší než 15 mil. Kč.</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23</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2872147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6375" y="1247775"/>
            <a:ext cx="7700425" cy="5031105"/>
          </a:xfrm>
        </p:spPr>
        <p:txBody>
          <a:bodyPr>
            <a:normAutofit lnSpcReduction="10000"/>
          </a:bodyPr>
          <a:lstStyle/>
          <a:p>
            <a:pPr marL="454025" lvl="1" indent="-187325"/>
            <a:r>
              <a:rPr lang="cs-CZ" dirty="0"/>
              <a:t>Žadatel má zajištěnou administrativní, finanční a provozní kapacitu k realizaci a udržitelnosti projektu</a:t>
            </a:r>
          </a:p>
          <a:p>
            <a:pPr marL="898525" lvl="2" indent="-187325"/>
            <a:r>
              <a:rPr lang="cs-CZ" sz="1800" dirty="0"/>
              <a:t>Popsat, jakým způsobem jsou tyto kapacity zajištěny (kap. </a:t>
            </a:r>
            <a:r>
              <a:rPr lang="cs-CZ" sz="1800" dirty="0" smtClean="0"/>
              <a:t>7, 11, 15 Studie </a:t>
            </a:r>
            <a:r>
              <a:rPr lang="cs-CZ" sz="1800" dirty="0"/>
              <a:t>proveditelnosti</a:t>
            </a:r>
            <a:r>
              <a:rPr lang="cs-CZ" sz="1800" dirty="0" smtClean="0"/>
              <a:t>).</a:t>
            </a:r>
            <a:endParaRPr lang="pl-PL" sz="1800" dirty="0" smtClean="0"/>
          </a:p>
          <a:p>
            <a:pPr marL="454025" lvl="1" indent="-187325" algn="just"/>
            <a:r>
              <a:rPr lang="cs-CZ" dirty="0"/>
              <a:t>Minimálně 85 % způsobilých výdajů projektu je zaměřeno na hlavní aktivity projektu </a:t>
            </a:r>
          </a:p>
          <a:p>
            <a:pPr marL="898525" lvl="2" indent="-187325" algn="just"/>
            <a:r>
              <a:rPr lang="cs-CZ" sz="1800" dirty="0"/>
              <a:t>Vyplývá, popř. je u každé položky rozpočtu projektu uvedeno, zda spadá do hlavní či vedlejší podporované aktivity</a:t>
            </a:r>
            <a:r>
              <a:rPr lang="cs-CZ" sz="1800" dirty="0" smtClean="0"/>
              <a:t>?</a:t>
            </a:r>
          </a:p>
          <a:p>
            <a:pPr marL="898525" lvl="2" indent="-187325" algn="just"/>
            <a:r>
              <a:rPr lang="cs-CZ" sz="1800" dirty="0"/>
              <a:t>Vychází z celkového rozpočtu projektu (záložka Financování/Rozpočet</a:t>
            </a:r>
            <a:r>
              <a:rPr lang="cs-CZ" sz="1800" dirty="0" smtClean="0"/>
              <a:t>), </a:t>
            </a:r>
            <a:r>
              <a:rPr lang="cs-CZ" sz="1800" dirty="0"/>
              <a:t>že min. 85 % způsobilých výdajů projektu je zaměřeno na hlavní aktivitu projektu?</a:t>
            </a:r>
            <a:endParaRPr lang="pl-PL" sz="1800" b="1" u="sng" dirty="0"/>
          </a:p>
          <a:p>
            <a:pPr marL="454025" lvl="1" indent="-187325"/>
            <a:r>
              <a:rPr lang="pl-PL" dirty="0"/>
              <a:t>Harmonogram projektu je reálný a proveditelný</a:t>
            </a:r>
          </a:p>
          <a:p>
            <a:pPr marL="898525" lvl="2" indent="-187325" algn="just"/>
            <a:r>
              <a:rPr lang="cs-CZ" sz="1800" dirty="0"/>
              <a:t>Navazují na sebe jednotlivé aktivity bez prodlevy</a:t>
            </a:r>
            <a:r>
              <a:rPr lang="cs-CZ" sz="1800" dirty="0" smtClean="0"/>
              <a:t>?</a:t>
            </a:r>
          </a:p>
          <a:p>
            <a:pPr marL="898525" lvl="2" indent="-187325" algn="just"/>
            <a:r>
              <a:rPr lang="pl-PL" sz="1800" dirty="0" smtClean="0"/>
              <a:t>Je </a:t>
            </a:r>
            <a:r>
              <a:rPr lang="pl-PL" sz="1800" dirty="0"/>
              <a:t>na realizaci aktivit v harmonogramu dostatek prostoru po uzavření smlouvy s dodavatelem?</a:t>
            </a:r>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Specifická kritéria přijatelnosti</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24</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5520203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20000"/>
          </a:bodyPr>
          <a:lstStyle/>
          <a:p>
            <a:pPr marL="0" lvl="1" indent="-187325" algn="just">
              <a:lnSpc>
                <a:spcPct val="120000"/>
              </a:lnSpc>
              <a:spcBef>
                <a:spcPts val="0"/>
              </a:spcBef>
            </a:pPr>
            <a:r>
              <a:rPr lang="cs-CZ" sz="2100" dirty="0"/>
              <a:t>Výdaje na hlavní aktivity v rozpočtu projektu odpovídají tržním cenám</a:t>
            </a:r>
          </a:p>
          <a:p>
            <a:pPr marL="0" lvl="2" indent="-187325" algn="just">
              <a:lnSpc>
                <a:spcPct val="120000"/>
              </a:lnSpc>
              <a:spcBef>
                <a:spcPts val="0"/>
              </a:spcBef>
            </a:pPr>
            <a:r>
              <a:rPr lang="cs-CZ" sz="1900" dirty="0"/>
              <a:t>Byl u výdajů na hlavní aktivity, přiřazených do plánovaných veřejných zakázek proveden průzkum trhu dle pokynů Specifických pravidel? (kapitola č. 16 Studie proveditelnosti, příloha č. </a:t>
            </a:r>
            <a:r>
              <a:rPr lang="cs-CZ" sz="1900" dirty="0" smtClean="0"/>
              <a:t>8)</a:t>
            </a:r>
            <a:endParaRPr lang="cs-CZ" sz="1900" dirty="0"/>
          </a:p>
          <a:p>
            <a:pPr marL="0" lvl="2" indent="-187325" algn="just">
              <a:lnSpc>
                <a:spcPct val="120000"/>
              </a:lnSpc>
              <a:spcBef>
                <a:spcPts val="0"/>
              </a:spcBef>
            </a:pPr>
            <a:r>
              <a:rPr lang="cs-CZ" sz="1900" dirty="0" smtClean="0"/>
              <a:t>Opírají </a:t>
            </a:r>
            <a:r>
              <a:rPr lang="cs-CZ" sz="1900" dirty="0"/>
              <a:t>se výsledky provedených průzkumů trhu nebo stanovení předpokládané hodnoty o reálné podklady, jako je písemná či elektronická komunikace s oslovenými dodavateli ohledně kalkulace cen, ceníky dodavatelů, výtisk internetových stránek dodavatele nebo srovnávače cen, smlouvy na obdobné zakázky, znalecké posudky apod.?</a:t>
            </a:r>
          </a:p>
          <a:p>
            <a:pPr marL="0" lvl="2" indent="-187325" algn="just">
              <a:lnSpc>
                <a:spcPct val="120000"/>
              </a:lnSpc>
              <a:spcBef>
                <a:spcPts val="0"/>
              </a:spcBef>
            </a:pPr>
            <a:r>
              <a:rPr lang="cs-CZ" sz="1900" dirty="0"/>
              <a:t>Pokud k datu podání žádosti bylo zadávací/výběrové řízení k zakázce ukončeno, bude posouzena cena (rozpočet), uvedený ve smlouvě na plnění zakázky</a:t>
            </a:r>
            <a:r>
              <a:rPr lang="cs-CZ" sz="1900" dirty="0" smtClean="0"/>
              <a:t>.</a:t>
            </a:r>
          </a:p>
          <a:p>
            <a:pPr marL="0" lvl="2" indent="-187325" algn="just">
              <a:lnSpc>
                <a:spcPct val="120000"/>
              </a:lnSpc>
              <a:spcBef>
                <a:spcPts val="0"/>
              </a:spcBef>
            </a:pPr>
            <a:r>
              <a:rPr lang="cs-CZ" sz="1900" dirty="0" smtClean="0"/>
              <a:t>Je </a:t>
            </a:r>
            <a:r>
              <a:rPr lang="cs-CZ" sz="1900" dirty="0"/>
              <a:t>uveden popis mechanismu odvození jednotlivých cenových položek v rozpočtu projektu ve vztahu k provedeným průzkumům trhu? (kapitoly č. 12 a 16 Studie proveditelnosti, příloha č. </a:t>
            </a:r>
            <a:r>
              <a:rPr lang="cs-CZ" sz="1900" dirty="0" smtClean="0"/>
              <a:t>8)</a:t>
            </a:r>
            <a:endParaRPr lang="cs-CZ" sz="1900" dirty="0"/>
          </a:p>
          <a:p>
            <a:pPr marL="0" lvl="2" indent="-187325" algn="just">
              <a:lnSpc>
                <a:spcPct val="120000"/>
              </a:lnSpc>
              <a:spcBef>
                <a:spcPts val="0"/>
              </a:spcBef>
            </a:pPr>
            <a:r>
              <a:rPr lang="cs-CZ" sz="1900" dirty="0"/>
              <a:t>Odpovídají ceny položek rozpočtu projektu mechanismu odvození těchto cen z průzkumu trhu?</a:t>
            </a:r>
          </a:p>
          <a:p>
            <a:pPr marL="0" lvl="2" indent="-187325" algn="just">
              <a:lnSpc>
                <a:spcPct val="120000"/>
              </a:lnSpc>
              <a:spcBef>
                <a:spcPts val="0"/>
              </a:spcBef>
            </a:pPr>
            <a:r>
              <a:rPr lang="cs-CZ" sz="1900" dirty="0"/>
              <a:t>Vyplývá z předložených podkladů, že ceny položek rozpočtu přiřazené do plánovaných veřejných zakázek jsou v místě a čase obvyklé</a:t>
            </a:r>
            <a:r>
              <a:rPr lang="cs-CZ" sz="1900" dirty="0" smtClean="0"/>
              <a:t>?</a:t>
            </a:r>
          </a:p>
          <a:p>
            <a:pPr marL="0" lvl="2" indent="-187325" algn="just">
              <a:lnSpc>
                <a:spcPct val="120000"/>
              </a:lnSpc>
              <a:spcBef>
                <a:spcPts val="0"/>
              </a:spcBef>
            </a:pPr>
            <a:r>
              <a:rPr lang="cs-CZ" sz="1900" dirty="0"/>
              <a:t>Odpovídají cenové údaje uvedené v průzkumu trhu/stanovení předpokládané hodnoty zakázky/ve smlouvě na plnění zakázky cenám položek rozpočtu projektu? </a:t>
            </a:r>
          </a:p>
          <a:p>
            <a:pPr marL="0" lvl="2" indent="-187325" algn="just">
              <a:lnSpc>
                <a:spcPct val="120000"/>
              </a:lnSpc>
              <a:spcBef>
                <a:spcPts val="0"/>
              </a:spcBef>
            </a:pPr>
            <a:endParaRPr lang="cs-CZ" sz="1900" dirty="0"/>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25</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304253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0" lvl="1" indent="0">
              <a:spcBef>
                <a:spcPct val="20000"/>
              </a:spcBef>
              <a:spcAft>
                <a:spcPts val="200"/>
              </a:spcAft>
              <a:buNone/>
            </a:pPr>
            <a:r>
              <a:rPr lang="cs-CZ" dirty="0"/>
              <a:t>•	</a:t>
            </a:r>
            <a:r>
              <a:rPr lang="cs-CZ" sz="2800" dirty="0"/>
              <a:t>Cílové hodnoty indikátorů odpovídají cílům </a:t>
            </a:r>
            <a:r>
              <a:rPr lang="cs-CZ" sz="2800" dirty="0" smtClean="0"/>
              <a:t>projektu</a:t>
            </a:r>
          </a:p>
          <a:p>
            <a:pPr marL="342900" indent="-342900">
              <a:buFont typeface="Arial" panose="020B0604020202020204" pitchFamily="34" charset="0"/>
              <a:buChar char="•"/>
            </a:pPr>
            <a:r>
              <a:rPr lang="cs-CZ" sz="2800" dirty="0"/>
              <a:t>Je cílová hodnota indikátorů stanovena v souladu s Metodickým listem indikátoru? (příloha č. 5 Specifických pravidel)</a:t>
            </a:r>
          </a:p>
          <a:p>
            <a:pPr marL="342900" indent="-342900">
              <a:buFont typeface="Arial" panose="020B0604020202020204" pitchFamily="34" charset="0"/>
              <a:buChar char="•"/>
            </a:pPr>
            <a:r>
              <a:rPr lang="cs-CZ" sz="2800" dirty="0"/>
              <a:t>Vyplývá z technického řešení projektu soulad s cílovými hodnotami indikátorů a způsobem výpočtu podle přílohy č. 5 Specifických pravidel?</a:t>
            </a: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26</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2484056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10000"/>
          </a:bodyPr>
          <a:lstStyle/>
          <a:p>
            <a:pPr marL="0" lvl="1">
              <a:lnSpc>
                <a:spcPct val="120000"/>
              </a:lnSpc>
              <a:spcBef>
                <a:spcPts val="0"/>
              </a:spcBef>
            </a:pPr>
            <a:r>
              <a:rPr lang="cs-CZ" sz="2800" b="1" dirty="0"/>
              <a:t>V hodnocení </a:t>
            </a:r>
            <a:r>
              <a:rPr lang="cs-CZ" sz="2800" b="1" dirty="0" err="1"/>
              <a:t>eCBA</a:t>
            </a:r>
            <a:r>
              <a:rPr lang="cs-CZ" sz="2800" b="1" dirty="0"/>
              <a:t>  projekt dosáhne minimálně hodnoty ukazatelů, stanovené ve výzvě</a:t>
            </a:r>
            <a:endParaRPr lang="cs-CZ" sz="2800" b="1" dirty="0" smtClean="0"/>
          </a:p>
          <a:p>
            <a:pPr>
              <a:lnSpc>
                <a:spcPct val="120000"/>
              </a:lnSpc>
              <a:spcBef>
                <a:spcPts val="0"/>
              </a:spcBef>
              <a:spcAft>
                <a:spcPts val="0"/>
              </a:spcAft>
            </a:pPr>
            <a:r>
              <a:rPr lang="cs-CZ" sz="2100" b="1" dirty="0" smtClean="0"/>
              <a:t>Celkové </a:t>
            </a:r>
            <a:r>
              <a:rPr lang="cs-CZ" sz="2100" b="1" dirty="0"/>
              <a:t>způsobilé výdaje projektu nižší než 5 mil. Kč, </a:t>
            </a:r>
            <a:r>
              <a:rPr lang="cs-CZ" sz="2100" b="1" dirty="0" err="1" smtClean="0"/>
              <a:t>kriterium</a:t>
            </a:r>
            <a:r>
              <a:rPr lang="cs-CZ" sz="2100" b="1" dirty="0" smtClean="0"/>
              <a:t> </a:t>
            </a:r>
            <a:r>
              <a:rPr lang="cs-CZ" sz="2100" b="1" dirty="0"/>
              <a:t>je NR.</a:t>
            </a:r>
          </a:p>
          <a:p>
            <a:pPr>
              <a:lnSpc>
                <a:spcPct val="120000"/>
              </a:lnSpc>
              <a:spcBef>
                <a:spcPts val="0"/>
              </a:spcBef>
              <a:spcAft>
                <a:spcPts val="0"/>
              </a:spcAft>
            </a:pPr>
            <a:r>
              <a:rPr lang="cs-CZ" sz="2100" b="1" dirty="0"/>
              <a:t>Celkové způsobilé výdaje v rozmezí 5 mil. – 100 mil. Kč	</a:t>
            </a:r>
          </a:p>
          <a:p>
            <a:pPr lvl="1">
              <a:lnSpc>
                <a:spcPct val="120000"/>
              </a:lnSpc>
              <a:spcBef>
                <a:spcPts val="0"/>
              </a:spcBef>
            </a:pPr>
            <a:r>
              <a:rPr lang="cs-CZ" b="0" dirty="0" smtClean="0">
                <a:solidFill>
                  <a:schemeClr val="tx1"/>
                </a:solidFill>
              </a:rPr>
              <a:t>Je </a:t>
            </a:r>
            <a:r>
              <a:rPr lang="cs-CZ" b="0" dirty="0">
                <a:solidFill>
                  <a:schemeClr val="tx1"/>
                </a:solidFill>
              </a:rPr>
              <a:t>čistá současná hodnota v rámci návratnosti investice pro FA (FNPV) nižší než 0?</a:t>
            </a:r>
          </a:p>
          <a:p>
            <a:pPr>
              <a:lnSpc>
                <a:spcPct val="120000"/>
              </a:lnSpc>
              <a:spcBef>
                <a:spcPts val="0"/>
              </a:spcBef>
              <a:spcAft>
                <a:spcPts val="0"/>
              </a:spcAft>
            </a:pPr>
            <a:r>
              <a:rPr lang="cs-CZ" sz="2100" b="1" dirty="0"/>
              <a:t>Celkové způsobilé výdaje vyšší než 100 mil. Kč</a:t>
            </a:r>
            <a:r>
              <a:rPr lang="cs-CZ" dirty="0"/>
              <a:t>	</a:t>
            </a:r>
          </a:p>
          <a:p>
            <a:pPr lvl="1">
              <a:lnSpc>
                <a:spcPct val="120000"/>
              </a:lnSpc>
              <a:spcBef>
                <a:spcPts val="0"/>
              </a:spcBef>
            </a:pPr>
            <a:r>
              <a:rPr lang="cs-CZ" b="0" dirty="0" smtClean="0">
                <a:solidFill>
                  <a:schemeClr val="tx1"/>
                </a:solidFill>
              </a:rPr>
              <a:t>Je </a:t>
            </a:r>
            <a:r>
              <a:rPr lang="cs-CZ" b="0" dirty="0">
                <a:solidFill>
                  <a:schemeClr val="tx1"/>
                </a:solidFill>
              </a:rPr>
              <a:t>čistá současná hodnota v rámci návratnosti investice pro FA (FNPV) nižší než 0?</a:t>
            </a:r>
          </a:p>
          <a:p>
            <a:pPr lvl="1">
              <a:lnSpc>
                <a:spcPct val="120000"/>
              </a:lnSpc>
              <a:spcBef>
                <a:spcPts val="0"/>
              </a:spcBef>
            </a:pPr>
            <a:r>
              <a:rPr lang="cs-CZ" b="0" dirty="0">
                <a:solidFill>
                  <a:schemeClr val="tx1"/>
                </a:solidFill>
              </a:rPr>
              <a:t>Je čistá současná hodnota v rámci návratnosti investice pro EA (ENPV) vyšší než 0?</a:t>
            </a:r>
          </a:p>
          <a:p>
            <a:pPr lvl="1">
              <a:lnSpc>
                <a:spcPct val="120000"/>
              </a:lnSpc>
              <a:spcBef>
                <a:spcPts val="0"/>
              </a:spcBef>
            </a:pPr>
            <a:r>
              <a:rPr lang="cs-CZ" b="0" dirty="0">
                <a:solidFill>
                  <a:schemeClr val="tx1"/>
                </a:solidFill>
              </a:rPr>
              <a:t>Pokud je ENPV nižší než 0, zdůvodnil a popsal žadatel ve Studii proveditelnosti, v čem spočívají přínosy projektu, které nebylo možné kvantitativně vyjádřit?</a:t>
            </a:r>
          </a:p>
          <a:p>
            <a:pPr lvl="1">
              <a:lnSpc>
                <a:spcPct val="120000"/>
              </a:lnSpc>
              <a:spcBef>
                <a:spcPts val="0"/>
              </a:spcBef>
            </a:pPr>
            <a:r>
              <a:rPr lang="cs-CZ" b="0" dirty="0">
                <a:solidFill>
                  <a:schemeClr val="tx1"/>
                </a:solidFill>
              </a:rPr>
              <a:t>Je zdůvodnění dostatečné?</a:t>
            </a:r>
          </a:p>
          <a:p>
            <a:pPr lvl="1">
              <a:lnSpc>
                <a:spcPct val="120000"/>
              </a:lnSpc>
              <a:spcBef>
                <a:spcPts val="0"/>
              </a:spcBef>
            </a:pPr>
            <a:r>
              <a:rPr lang="cs-CZ" b="0" dirty="0">
                <a:solidFill>
                  <a:schemeClr val="tx1"/>
                </a:solidFill>
              </a:rPr>
              <a:t>Zdůvodnění je zaměřeno na dopad „4401 Úspora času“.</a:t>
            </a: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27</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7438494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4025" lvl="1" indent="-187325"/>
            <a:r>
              <a:rPr lang="cs-CZ" dirty="0" smtClean="0"/>
              <a:t>provádí CRR</a:t>
            </a:r>
          </a:p>
          <a:p>
            <a:pPr marL="454025" lvl="1" indent="-187325"/>
            <a:r>
              <a:rPr lang="cs-CZ" dirty="0" smtClean="0"/>
              <a:t>ověřují se rizika</a:t>
            </a:r>
          </a:p>
          <a:p>
            <a:pPr marL="898525" lvl="2" indent="-187325"/>
            <a:r>
              <a:rPr lang="cs-CZ" sz="1800" dirty="0"/>
              <a:t>Riziko nezpůsobilosti </a:t>
            </a:r>
            <a:r>
              <a:rPr lang="cs-CZ" sz="1800" dirty="0" smtClean="0"/>
              <a:t>výdajů</a:t>
            </a:r>
            <a:endParaRPr lang="cs-CZ" sz="1800" dirty="0"/>
          </a:p>
          <a:p>
            <a:pPr marL="898525" lvl="2" indent="-187325"/>
            <a:r>
              <a:rPr lang="cs-CZ" sz="1800" dirty="0"/>
              <a:t>Riziko dvojího </a:t>
            </a:r>
            <a:r>
              <a:rPr lang="cs-CZ" sz="1800" dirty="0" smtClean="0"/>
              <a:t>financování</a:t>
            </a:r>
            <a:endParaRPr lang="cs-CZ" sz="1800" dirty="0"/>
          </a:p>
          <a:p>
            <a:pPr marL="898525" lvl="2" indent="-187325"/>
            <a:r>
              <a:rPr lang="cs-CZ" sz="1800" dirty="0"/>
              <a:t>Riziko ve veřejných </a:t>
            </a:r>
            <a:r>
              <a:rPr lang="cs-CZ" sz="1800" dirty="0" smtClean="0"/>
              <a:t>zakázkách</a:t>
            </a:r>
            <a:endParaRPr lang="cs-CZ" sz="1800" dirty="0"/>
          </a:p>
          <a:p>
            <a:pPr marL="898525" lvl="2" indent="-187325"/>
            <a:r>
              <a:rPr lang="cs-CZ" sz="1800" dirty="0"/>
              <a:t>Riziko v udržitelnosti </a:t>
            </a:r>
            <a:r>
              <a:rPr lang="cs-CZ" sz="1800" dirty="0" smtClean="0"/>
              <a:t>projektu</a:t>
            </a:r>
            <a:endParaRPr lang="cs-CZ" sz="1800" dirty="0"/>
          </a:p>
          <a:p>
            <a:pPr marL="898525" lvl="2" indent="-187325"/>
            <a:r>
              <a:rPr lang="cs-CZ" sz="1800" dirty="0"/>
              <a:t>Riziko v nedovolené veřejné </a:t>
            </a:r>
            <a:r>
              <a:rPr lang="cs-CZ" sz="1800" dirty="0" smtClean="0"/>
              <a:t>podpoře</a:t>
            </a:r>
            <a:endParaRPr lang="cs-CZ" sz="1800" dirty="0"/>
          </a:p>
          <a:p>
            <a:pPr marL="898525" lvl="2" indent="-187325"/>
            <a:r>
              <a:rPr lang="cs-CZ" sz="1800" dirty="0"/>
              <a:t>Riziko podvodů a korupčního </a:t>
            </a:r>
            <a:r>
              <a:rPr lang="cs-CZ" sz="1800" dirty="0" smtClean="0"/>
              <a:t>jednání</a:t>
            </a:r>
            <a:endParaRPr lang="cs-CZ" sz="1800" dirty="0"/>
          </a:p>
          <a:p>
            <a:pPr marL="898525" lvl="2" indent="-187325"/>
            <a:r>
              <a:rPr lang="cs-CZ" sz="1800" dirty="0"/>
              <a:t>Riziko realizovatelnosti projektu po věcné a finanční </a:t>
            </a:r>
            <a:r>
              <a:rPr lang="cs-CZ" sz="1800" dirty="0" smtClean="0"/>
              <a:t>stránce</a:t>
            </a:r>
            <a:endParaRPr lang="cs-CZ" sz="1800" dirty="0"/>
          </a:p>
          <a:p>
            <a:pPr marL="898525" lvl="2" indent="-187325"/>
            <a:r>
              <a:rPr lang="cs-CZ" sz="1800" dirty="0"/>
              <a:t>Riziko neočekávaných nebo nedovolených </a:t>
            </a:r>
            <a:r>
              <a:rPr lang="cs-CZ" sz="1800" dirty="0" smtClean="0"/>
              <a:t>příjmů</a:t>
            </a:r>
            <a:endParaRPr lang="cs-CZ" sz="1800" dirty="0"/>
          </a:p>
          <a:p>
            <a:pPr marL="898525" lvl="2" indent="-187325"/>
            <a:r>
              <a:rPr lang="cs-CZ" sz="1800" dirty="0"/>
              <a:t>Riziko nehospodárných a neefektivních aktivit a </a:t>
            </a:r>
            <a:r>
              <a:rPr lang="cs-CZ" sz="1800" dirty="0" smtClean="0"/>
              <a:t>výdajů</a:t>
            </a:r>
            <a:endParaRPr lang="cs-CZ" sz="1800" dirty="0"/>
          </a:p>
          <a:p>
            <a:pPr marL="898525" lvl="2" indent="-187325"/>
            <a:r>
              <a:rPr lang="cs-CZ" sz="1800" dirty="0"/>
              <a:t>Riziko nedosažení výstupů a realizace projektu v předloženém </a:t>
            </a:r>
            <a:r>
              <a:rPr lang="cs-CZ" sz="1800" dirty="0" smtClean="0"/>
              <a:t>harmonogramu</a:t>
            </a:r>
            <a:endParaRPr lang="cs-CZ" sz="1800" dirty="0"/>
          </a:p>
          <a:p>
            <a:pPr marL="898525" lvl="2" indent="-187325"/>
            <a:r>
              <a:rPr lang="cs-CZ" sz="1800" dirty="0"/>
              <a:t>Riziko provádění změn v realizaci </a:t>
            </a:r>
            <a:r>
              <a:rPr lang="cs-CZ" sz="1800" dirty="0" smtClean="0"/>
              <a:t>projektu</a:t>
            </a:r>
            <a:endParaRPr lang="cs-CZ" sz="1800" dirty="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Ex-ante analýza rizik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28</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r>
              <a:rPr lang="cs-CZ" dirty="0" smtClean="0"/>
              <a:t>může být provedena na základě výsledků ex-ante analýzy rizik</a:t>
            </a:r>
          </a:p>
          <a:p>
            <a:pPr marL="454025" lvl="1" indent="-187325"/>
            <a:r>
              <a:rPr lang="cs-CZ" dirty="0" smtClean="0"/>
              <a:t>forma</a:t>
            </a:r>
          </a:p>
          <a:p>
            <a:pPr marL="898525" lvl="2" indent="-187325"/>
            <a:r>
              <a:rPr lang="cs-CZ" sz="1800" dirty="0" smtClean="0"/>
              <a:t>administrativní ověření (zák. 255/2012 Sb.) – ověření na základě předložených dokladů</a:t>
            </a:r>
          </a:p>
          <a:p>
            <a:pPr marL="898525" lvl="2" indent="-187325"/>
            <a:r>
              <a:rPr lang="cs-CZ" sz="1800" dirty="0" smtClean="0"/>
              <a:t>veřejnosprávní kontrola na místě (zák. 320/2001 Sb.)</a:t>
            </a:r>
          </a:p>
          <a:p>
            <a:pPr marL="898525" lvl="2" indent="-187325"/>
            <a:r>
              <a:rPr lang="cs-CZ" sz="1800" dirty="0" smtClean="0"/>
              <a:t>administrativní veřejnosprávní kontrola (zák. 320/2001 Sb.)</a:t>
            </a:r>
          </a:p>
          <a:p>
            <a:pPr marL="454025" lvl="1" indent="-187325"/>
            <a:r>
              <a:rPr lang="cs-CZ" dirty="0" smtClean="0"/>
              <a:t>možné krácení výdajů na základě výsledku kontroly</a:t>
            </a:r>
          </a:p>
          <a:p>
            <a:pPr marL="898525" lvl="2" indent="-187325"/>
            <a:r>
              <a:rPr lang="cs-CZ" sz="1800" dirty="0"/>
              <a:t>zahrnuty nezpůsobilé </a:t>
            </a:r>
            <a:r>
              <a:rPr lang="cs-CZ" sz="1800" dirty="0" smtClean="0"/>
              <a:t>výdaje</a:t>
            </a:r>
          </a:p>
          <a:p>
            <a:pPr marL="898525" lvl="2" indent="-187325"/>
            <a:r>
              <a:rPr lang="cs-CZ" sz="1800" dirty="0" smtClean="0"/>
              <a:t>ve způsobilých výdajích zahrnuty nezpůsobilé aktivity</a:t>
            </a:r>
          </a:p>
          <a:p>
            <a:pPr marL="898525" lvl="2" indent="-187325"/>
            <a:r>
              <a:rPr lang="cs-CZ" sz="1800" dirty="0" smtClean="0"/>
              <a:t>aktivity, které mohly být nebo již byly realizovány na základě chybně provedeného zadávacího/výběrového řízení</a:t>
            </a:r>
          </a:p>
          <a:p>
            <a:pPr marL="898525" lvl="2" indent="-187325"/>
            <a:r>
              <a:rPr lang="cs-CZ" sz="1800" dirty="0" smtClean="0"/>
              <a:t>výdaje nebyly vynaloženy v souladu se zásadami 3E</a:t>
            </a:r>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Ex-ante kontrola</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29</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4025" lvl="1" indent="-187325"/>
            <a:r>
              <a:rPr lang="cs-CZ" sz="2800" dirty="0" smtClean="0"/>
              <a:t>Podání žádostí pouze přes MS2014+</a:t>
            </a:r>
          </a:p>
          <a:p>
            <a:pPr marL="454025" lvl="1" indent="-187325"/>
            <a:r>
              <a:rPr lang="cs-CZ" sz="2800" dirty="0" smtClean="0"/>
              <a:t>Automatická registrace žádosti</a:t>
            </a:r>
          </a:p>
          <a:p>
            <a:pPr marL="454025" lvl="1" indent="-187325"/>
            <a:r>
              <a:rPr lang="cs-CZ" sz="2800" dirty="0" smtClean="0"/>
              <a:t>Automatické předložení na příslušné krajské oddělení CRR/oddělení administrace OSS</a:t>
            </a:r>
          </a:p>
          <a:p>
            <a:pPr marL="454025" lvl="1" indent="-187325" algn="just"/>
            <a:r>
              <a:rPr lang="cs-CZ" sz="2800" dirty="0" smtClean="0"/>
              <a:t>Žadatel bude depeší informován o přidělených manažerech projektu, kteří budou mít na starosti další administraci projektu      a komunikaci se žadatelem</a:t>
            </a:r>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smtClean="0"/>
              <a:t>Příjem žádostí o podporu</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6815704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r>
              <a:rPr lang="cs-CZ" dirty="0" smtClean="0"/>
              <a:t>provádí ŘO IROP na základě výsledků hodnocení provedeného CRR</a:t>
            </a:r>
          </a:p>
          <a:p>
            <a:pPr marL="454025" lvl="1" indent="-187325"/>
            <a:r>
              <a:rPr lang="cs-CZ" dirty="0" smtClean="0"/>
              <a:t>ŘO IROP znovu nehodnotí</a:t>
            </a:r>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Výběr projektů</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30</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6375" y="1749150"/>
            <a:ext cx="7700425" cy="4819290"/>
          </a:xfrm>
        </p:spPr>
        <p:txBody>
          <a:bodyPr>
            <a:normAutofit/>
          </a:bodyPr>
          <a:lstStyle/>
          <a:p>
            <a:pPr marL="454025" lvl="1" indent="-187325"/>
            <a:r>
              <a:rPr lang="cs-CZ" dirty="0" smtClean="0"/>
              <a:t>informace o příjemci</a:t>
            </a:r>
          </a:p>
          <a:p>
            <a:pPr marL="454025" lvl="1" indent="-187325"/>
            <a:r>
              <a:rPr lang="cs-CZ" dirty="0" smtClean="0"/>
              <a:t>informace o projektu</a:t>
            </a:r>
          </a:p>
          <a:p>
            <a:pPr marL="454025" lvl="1" indent="-187325"/>
            <a:r>
              <a:rPr lang="cs-CZ" dirty="0" smtClean="0"/>
              <a:t>povinnosti a práva příjemce</a:t>
            </a:r>
          </a:p>
          <a:p>
            <a:pPr marL="454025" lvl="1" indent="-187325"/>
            <a:r>
              <a:rPr lang="cs-CZ" dirty="0" smtClean="0"/>
              <a:t>povinnosti a práva ŘO IROP</a:t>
            </a:r>
          </a:p>
          <a:p>
            <a:pPr marL="454025" lvl="1" indent="-187325"/>
            <a:r>
              <a:rPr lang="cs-CZ" dirty="0" smtClean="0"/>
              <a:t>sankce za neplnění povinností</a:t>
            </a:r>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a:xfrm>
            <a:off x="457200" y="494239"/>
            <a:ext cx="8229600" cy="822325"/>
          </a:xfrm>
        </p:spPr>
        <p:txBody>
          <a:bodyPr>
            <a:normAutofit fontScale="90000"/>
          </a:bodyPr>
          <a:lstStyle/>
          <a:p>
            <a:pPr algn="ctr"/>
            <a:r>
              <a:rPr lang="cs-CZ" dirty="0" smtClean="0"/>
              <a:t>Vydání právního aktu – Registrace akce a Rozhodnutí o poskytnutí dotace/Stanovení výdajů</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31</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lgn="just"/>
            <a:r>
              <a:rPr lang="cs-CZ" dirty="0" smtClean="0"/>
              <a:t>Žadatel může podat žádost o přezkum hodnocení v každé části hodnocení žádosti, ve které neuspěl.</a:t>
            </a:r>
          </a:p>
          <a:p>
            <a:pPr marL="454025" lvl="1" indent="-187325" algn="just"/>
            <a:r>
              <a:rPr lang="cs-CZ" dirty="0" smtClean="0"/>
              <a:t>Podává se do 14 kalendářních dnů ode dne doručení výsledku,       a to:</a:t>
            </a:r>
          </a:p>
          <a:p>
            <a:pPr marL="898525" lvl="2" indent="-187325"/>
            <a:r>
              <a:rPr lang="cs-CZ" dirty="0" smtClean="0"/>
              <a:t>elektronicky v MS2014+</a:t>
            </a:r>
          </a:p>
          <a:p>
            <a:pPr marL="898525" lvl="2" indent="-187325"/>
            <a:r>
              <a:rPr lang="cs-CZ" dirty="0" smtClean="0"/>
              <a:t>prostřednictvím odkazu na webových stránkách </a:t>
            </a:r>
            <a:r>
              <a:rPr lang="cs-CZ" dirty="0" smtClean="0">
                <a:hlinkClick r:id="rId2"/>
              </a:rPr>
              <a:t>www.</a:t>
            </a:r>
            <a:r>
              <a:rPr lang="cs-CZ" dirty="0" err="1" smtClean="0">
                <a:hlinkClick r:id="rId2"/>
              </a:rPr>
              <a:t>dotaceeu.cz</a:t>
            </a:r>
            <a:endParaRPr lang="cs-CZ" dirty="0" smtClean="0"/>
          </a:p>
          <a:p>
            <a:pPr marL="898525" lvl="2" indent="-187325"/>
            <a:r>
              <a:rPr lang="cs-CZ" dirty="0" smtClean="0"/>
              <a:t>písemně prostřednictvím formuláře uvedeného na webových stránkách </a:t>
            </a:r>
            <a:r>
              <a:rPr lang="cs-CZ" dirty="0" smtClean="0">
                <a:hlinkClick r:id="rId2"/>
              </a:rPr>
              <a:t>www.</a:t>
            </a:r>
            <a:r>
              <a:rPr lang="cs-CZ" dirty="0" err="1" smtClean="0">
                <a:hlinkClick r:id="rId2"/>
              </a:rPr>
              <a:t>dotaceeu.cz</a:t>
            </a:r>
            <a:endParaRPr lang="cs-CZ" dirty="0" smtClean="0"/>
          </a:p>
          <a:p>
            <a:pPr marL="454025" lvl="1" indent="-187325"/>
            <a:r>
              <a:rPr lang="cs-CZ" dirty="0" err="1" smtClean="0"/>
              <a:t>Přezkumné</a:t>
            </a:r>
            <a:r>
              <a:rPr lang="cs-CZ" dirty="0" smtClean="0"/>
              <a:t> řízení provádí ŘO IROP.</a:t>
            </a:r>
          </a:p>
          <a:p>
            <a:pPr marL="454025" lvl="1" indent="-187325"/>
            <a:r>
              <a:rPr lang="cs-CZ" dirty="0" smtClean="0"/>
              <a:t>Na základě výsledku </a:t>
            </a:r>
            <a:r>
              <a:rPr lang="cs-CZ" dirty="0" err="1" smtClean="0"/>
              <a:t>přezkumného</a:t>
            </a:r>
            <a:r>
              <a:rPr lang="cs-CZ" dirty="0" smtClean="0"/>
              <a:t> řízení </a:t>
            </a:r>
          </a:p>
          <a:p>
            <a:pPr marL="898525" lvl="2" indent="-187325"/>
            <a:r>
              <a:rPr lang="cs-CZ" dirty="0" smtClean="0"/>
              <a:t>žádost postoupí do další fáze hodnocení</a:t>
            </a:r>
          </a:p>
          <a:p>
            <a:pPr marL="898525" lvl="2" indent="-187325"/>
            <a:r>
              <a:rPr lang="cs-CZ" dirty="0" smtClean="0"/>
              <a:t>žádost je vyřazena z dalšího procesu hodnocení</a:t>
            </a:r>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Žádost o přezkum výsledku hodnocení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32</a:t>
            </a:fld>
            <a:endParaRPr lang="en-US" dirty="0"/>
          </a:p>
        </p:txBody>
      </p:sp>
      <p:pic>
        <p:nvPicPr>
          <p:cNvPr id="7" name="Obrázek 6"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r>
              <a:rPr lang="cs-CZ" dirty="0" smtClean="0"/>
              <a:t>Průběžná/Závěrečná Zpráva o realizaci (</a:t>
            </a:r>
            <a:r>
              <a:rPr lang="cs-CZ" dirty="0" err="1" smtClean="0"/>
              <a:t>ZoR</a:t>
            </a:r>
            <a:r>
              <a:rPr lang="cs-CZ" dirty="0" smtClean="0"/>
              <a:t>)</a:t>
            </a:r>
          </a:p>
          <a:p>
            <a:pPr marL="898525" lvl="2" indent="-187325" algn="just"/>
            <a:r>
              <a:rPr lang="pl-PL" dirty="0"/>
              <a:t>S</a:t>
            </a:r>
            <a:r>
              <a:rPr lang="pl-PL" dirty="0" smtClean="0"/>
              <a:t>ledované období je příslušná etapa, předkládá se v MS2014+ do 20 pd po ukončení etapy</a:t>
            </a:r>
            <a:r>
              <a:rPr lang="pl-PL" dirty="0"/>
              <a:t> </a:t>
            </a:r>
            <a:r>
              <a:rPr lang="pl-PL" dirty="0" smtClean="0"/>
              <a:t>(průběžná)/realizace projektu (závěrečná) spolu se </a:t>
            </a:r>
            <a:r>
              <a:rPr lang="pl-PL" b="1" u="sng" dirty="0"/>
              <a:t>Zjednodušenou </a:t>
            </a:r>
            <a:r>
              <a:rPr lang="pl-PL" b="1" u="sng" dirty="0" smtClean="0"/>
              <a:t>žádostí o </a:t>
            </a:r>
            <a:r>
              <a:rPr lang="pl-PL" b="1" u="sng" dirty="0" smtClean="0"/>
              <a:t>platbu (ZŽoP) </a:t>
            </a:r>
            <a:r>
              <a:rPr lang="pl-PL" dirty="0" smtClean="0"/>
              <a:t>– jedná se o ex-post financování.</a:t>
            </a:r>
          </a:p>
          <a:p>
            <a:pPr marL="454025" lvl="1" indent="-187325"/>
            <a:r>
              <a:rPr lang="cs-CZ" dirty="0" smtClean="0"/>
              <a:t>Zpráva o udržitelnosti (</a:t>
            </a:r>
            <a:r>
              <a:rPr lang="cs-CZ" dirty="0" err="1" smtClean="0"/>
              <a:t>ZoU</a:t>
            </a:r>
            <a:r>
              <a:rPr lang="cs-CZ" dirty="0" smtClean="0"/>
              <a:t>)</a:t>
            </a:r>
          </a:p>
          <a:p>
            <a:pPr marL="898525" lvl="2" indent="-187325"/>
            <a:r>
              <a:rPr lang="cs-CZ" dirty="0" smtClean="0"/>
              <a:t>Monitoring období udržitelnosti, předkládána v MS2014+ do 10 </a:t>
            </a:r>
            <a:r>
              <a:rPr lang="cs-CZ" dirty="0" err="1" smtClean="0"/>
              <a:t>pd</a:t>
            </a:r>
            <a:r>
              <a:rPr lang="cs-CZ" dirty="0" smtClean="0"/>
              <a:t> od konce ročního monitorovacího období. </a:t>
            </a:r>
            <a:r>
              <a:rPr lang="cs-CZ" b="1" u="sng" dirty="0"/>
              <a:t>Doba udržitelnosti se počítá od data poslední platby příjemci nebo </a:t>
            </a:r>
            <a:r>
              <a:rPr lang="cs-CZ" b="1" u="sng" dirty="0" smtClean="0"/>
              <a:t>u </a:t>
            </a:r>
            <a:r>
              <a:rPr lang="cs-CZ" b="1" u="sng" dirty="0"/>
              <a:t>příjemců typu OSS a PO OSS </a:t>
            </a:r>
            <a:r>
              <a:rPr lang="cs-CZ" b="1" u="sng" dirty="0" smtClean="0"/>
              <a:t>od data </a:t>
            </a:r>
            <a:r>
              <a:rPr lang="cs-CZ" b="1" u="sng" dirty="0"/>
              <a:t>schválení závěrečné </a:t>
            </a:r>
            <a:r>
              <a:rPr lang="cs-CZ" b="1" u="sng" dirty="0" err="1"/>
              <a:t>ZŽoP</a:t>
            </a:r>
            <a:r>
              <a:rPr lang="cs-CZ" b="1" u="sng" dirty="0"/>
              <a:t> ve 2. stupni.</a:t>
            </a:r>
          </a:p>
          <a:p>
            <a:pPr marL="454025" lvl="1" indent="-187325"/>
            <a:r>
              <a:rPr lang="cs-CZ" dirty="0" smtClean="0"/>
              <a:t>Je </a:t>
            </a:r>
            <a:r>
              <a:rPr lang="cs-CZ" dirty="0" smtClean="0"/>
              <a:t>možné podat až po schválení předchozích zpráv.</a:t>
            </a:r>
          </a:p>
          <a:p>
            <a:pPr marL="454025" lvl="1" indent="-187325"/>
            <a:r>
              <a:rPr lang="cs-CZ" dirty="0" smtClean="0"/>
              <a:t>Je možné podat až po uzavření změnových řízení.</a:t>
            </a:r>
          </a:p>
          <a:p>
            <a:pPr marL="454025" lvl="1" indent="-187325"/>
            <a:r>
              <a:rPr lang="cs-CZ" dirty="0" smtClean="0"/>
              <a:t>Kontrola formálních náležitostí a věcného obsahu zpráv.</a:t>
            </a:r>
          </a:p>
          <a:p>
            <a:pPr marL="898525" lvl="2" indent="-187325">
              <a:buNone/>
            </a:pPr>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Monitorování realizace projektů</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33</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r>
              <a:rPr lang="cs-CZ" dirty="0" smtClean="0"/>
              <a:t>může iniciovat žadatel, příjemce, CRR, ŘO IROP</a:t>
            </a:r>
          </a:p>
          <a:p>
            <a:pPr marL="454025" lvl="1" indent="-187325"/>
            <a:r>
              <a:rPr lang="cs-CZ" dirty="0"/>
              <a:t>p</a:t>
            </a:r>
            <a:r>
              <a:rPr lang="cs-CZ" dirty="0" smtClean="0"/>
              <a:t>odávání přes MS2014+</a:t>
            </a:r>
          </a:p>
          <a:p>
            <a:pPr marL="454025" lvl="1" indent="-187325"/>
            <a:r>
              <a:rPr lang="cs-CZ" dirty="0" smtClean="0"/>
              <a:t>druhy změn</a:t>
            </a:r>
          </a:p>
          <a:p>
            <a:pPr marL="898525" lvl="2" indent="-187325" algn="just"/>
            <a:r>
              <a:rPr lang="cs-CZ" sz="1800" dirty="0" smtClean="0"/>
              <a:t>změny </a:t>
            </a:r>
            <a:r>
              <a:rPr lang="cs-CZ" sz="1800" b="1" dirty="0" smtClean="0"/>
              <a:t>před schválením prvního Rozhodnutí </a:t>
            </a:r>
            <a:r>
              <a:rPr lang="cs-CZ" sz="1800" dirty="0" smtClean="0"/>
              <a:t>– </a:t>
            </a:r>
            <a:r>
              <a:rPr lang="cs-CZ" sz="1800" b="1" dirty="0" smtClean="0"/>
              <a:t>o změně rozhoduje CRR</a:t>
            </a:r>
          </a:p>
          <a:p>
            <a:pPr marL="898525" lvl="2" indent="-187325" algn="just"/>
            <a:r>
              <a:rPr lang="cs-CZ" sz="1800" dirty="0" smtClean="0"/>
              <a:t>změny </a:t>
            </a:r>
            <a:r>
              <a:rPr lang="cs-CZ" sz="1800" b="1" dirty="0" smtClean="0"/>
              <a:t>po schválení prvního Rozhodnutí</a:t>
            </a:r>
            <a:r>
              <a:rPr lang="cs-CZ" sz="1800" dirty="0" smtClean="0"/>
              <a:t>, které nemění údaje na Rozhodnutí – </a:t>
            </a:r>
            <a:r>
              <a:rPr lang="cs-CZ" sz="1800" b="1" dirty="0" smtClean="0"/>
              <a:t>o změně rozhoduje CRR</a:t>
            </a:r>
          </a:p>
          <a:p>
            <a:pPr marL="898525" lvl="2" indent="-187325" algn="just"/>
            <a:r>
              <a:rPr lang="cs-CZ" sz="1800" dirty="0" smtClean="0"/>
              <a:t>změny </a:t>
            </a:r>
            <a:r>
              <a:rPr lang="cs-CZ" sz="1800" b="1" dirty="0" smtClean="0"/>
              <a:t>po schválení prvního Rozhodnutí</a:t>
            </a:r>
            <a:r>
              <a:rPr lang="cs-CZ" sz="1800" dirty="0" smtClean="0"/>
              <a:t>, které mění údaje na Rozhodnutí –  </a:t>
            </a:r>
            <a:r>
              <a:rPr lang="cs-CZ" sz="1800" b="1" dirty="0" smtClean="0"/>
              <a:t>o změně rozhoduje ŘO IROP</a:t>
            </a:r>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pPr algn="ctr"/>
            <a:r>
              <a:rPr lang="cs-CZ" dirty="0" smtClean="0"/>
              <a:t>Změny v projektech</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34</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Děkuji</a:t>
            </a:r>
            <a:r>
              <a:rPr lang="en-US" dirty="0" smtClean="0"/>
              <a:t> </a:t>
            </a:r>
            <a:r>
              <a:rPr lang="cs-CZ" dirty="0" smtClean="0"/>
              <a:t>Vám </a:t>
            </a:r>
            <a:r>
              <a:rPr lang="en-US" dirty="0" err="1" smtClean="0"/>
              <a:t>za</a:t>
            </a:r>
            <a:r>
              <a:rPr lang="en-US" dirty="0" smtClean="0"/>
              <a:t> </a:t>
            </a:r>
            <a:r>
              <a:rPr lang="en-US" dirty="0" err="1" smtClean="0"/>
              <a:t>pozornost</a:t>
            </a:r>
            <a:r>
              <a:rPr lang="en-US" dirty="0" smtClean="0"/>
              <a:t>.</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00C4B2-41BC-D741-8B94-B76DB6967C01}" type="slidenum">
              <a:rPr lang="en-US" smtClean="0"/>
              <a:pPr/>
              <a:t>35</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
        <p:nvSpPr>
          <p:cNvPr id="7" name="Zástupný symbol pro text 3"/>
          <p:cNvSpPr txBox="1">
            <a:spLocks/>
          </p:cNvSpPr>
          <p:nvPr/>
        </p:nvSpPr>
        <p:spPr>
          <a:xfrm>
            <a:off x="685800" y="3309620"/>
            <a:ext cx="6632575" cy="1452562"/>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rgbClr val="00529C"/>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cs-CZ" sz="2000" dirty="0" smtClean="0">
                <a:solidFill>
                  <a:schemeClr val="bg1"/>
                </a:solidFill>
                <a:latin typeface="Calibri" panose="020F0502020204030204" pitchFamily="34" charset="0"/>
              </a:rPr>
              <a:t>Ing. Josef Šetek</a:t>
            </a:r>
            <a:r>
              <a:rPr lang="cs-CZ" sz="2000" dirty="0" smtClean="0">
                <a:latin typeface="Calibri" panose="020F0502020204030204" pitchFamily="34" charset="0"/>
              </a:rPr>
              <a:t> Šetek</a:t>
            </a:r>
          </a:p>
          <a:p>
            <a:r>
              <a:rPr lang="cs-CZ" sz="2000" dirty="0" smtClean="0">
                <a:latin typeface="Calibri" panose="020F0502020204030204" pitchFamily="34" charset="0"/>
                <a:hlinkClick r:id="rId4"/>
              </a:rPr>
              <a:t>setek@crr.cz</a:t>
            </a:r>
            <a:endParaRPr lang="cs-CZ" sz="2000" dirty="0" smtClean="0">
              <a:latin typeface="Calibri" panose="020F0502020204030204" pitchFamily="34" charset="0"/>
            </a:endParaRPr>
          </a:p>
          <a:p>
            <a:endParaRPr lang="cs-CZ" dirty="0"/>
          </a:p>
        </p:txBody>
      </p:sp>
    </p:spTree>
    <p:extLst>
      <p:ext uri="{BB962C8B-B14F-4D97-AF65-F5344CB8AC3E}">
        <p14:creationId xmlns:p14="http://schemas.microsoft.com/office/powerpoint/2010/main" val="3473386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smtClean="0"/>
              <a:t>Hodnocení žádostí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4</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pic>
        <p:nvPicPr>
          <p:cNvPr id="8" name="Obrázek 1"/>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09675" y="1304926"/>
            <a:ext cx="6498073" cy="4139984"/>
          </a:xfrm>
          <a:prstGeom prst="rect">
            <a:avLst/>
          </a:prstGeom>
          <a:noFill/>
          <a:ln>
            <a:noFill/>
          </a:ln>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4025" lvl="1" indent="-187325"/>
            <a:r>
              <a:rPr lang="cs-CZ" sz="2400" dirty="0" smtClean="0"/>
              <a:t>Probíhá na příslušném krajském oddělení CRR/oddělení administrace OSS</a:t>
            </a:r>
          </a:p>
          <a:p>
            <a:pPr marL="454025" lvl="1" indent="-187325"/>
            <a:r>
              <a:rPr lang="cs-CZ" sz="2400" dirty="0" smtClean="0"/>
              <a:t>Fáze hodnocení (provádí CRR)</a:t>
            </a:r>
          </a:p>
          <a:p>
            <a:pPr marL="898525" lvl="2" indent="-187325"/>
            <a:r>
              <a:rPr lang="cs-CZ" sz="2400" dirty="0" smtClean="0"/>
              <a:t>kontrola přijatelnosti a kontrola formálních náležitostí</a:t>
            </a:r>
          </a:p>
          <a:p>
            <a:pPr marL="898525" lvl="2" indent="-187325"/>
            <a:r>
              <a:rPr lang="cs-CZ" sz="2400" dirty="0" smtClean="0"/>
              <a:t>ex-ante analýza rizik</a:t>
            </a:r>
          </a:p>
          <a:p>
            <a:pPr marL="898525" lvl="2" indent="-187325"/>
            <a:r>
              <a:rPr lang="cs-CZ" sz="2400" dirty="0" smtClean="0"/>
              <a:t>ex-ante kontrola</a:t>
            </a:r>
          </a:p>
          <a:p>
            <a:pPr marL="454025" lvl="1" indent="-187325"/>
            <a:r>
              <a:rPr lang="cs-CZ" sz="2400" dirty="0" smtClean="0"/>
              <a:t>Fáze výběru projektů (provádí ŘO IROP)</a:t>
            </a:r>
          </a:p>
          <a:p>
            <a:pPr marL="898525" lvl="2" indent="-187325"/>
            <a:r>
              <a:rPr lang="cs-CZ" sz="2400" dirty="0" smtClean="0"/>
              <a:t>výběr projektu</a:t>
            </a:r>
          </a:p>
          <a:p>
            <a:pPr marL="898525" lvl="2" indent="-187325"/>
            <a:r>
              <a:rPr lang="cs-CZ" sz="2400" dirty="0" smtClean="0"/>
              <a:t>příprava a vydání právního aktu</a:t>
            </a:r>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smtClean="0"/>
              <a:t>Hodnocení žádostí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5</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r>
              <a:rPr lang="cs-CZ" dirty="0" smtClean="0"/>
              <a:t>provedena do 20 </a:t>
            </a:r>
            <a:r>
              <a:rPr lang="cs-CZ" dirty="0" err="1" smtClean="0"/>
              <a:t>pd</a:t>
            </a:r>
            <a:r>
              <a:rPr lang="cs-CZ" dirty="0" smtClean="0"/>
              <a:t> od podání žádosti</a:t>
            </a:r>
          </a:p>
          <a:p>
            <a:pPr marL="454025" lvl="1" indent="-187325"/>
            <a:r>
              <a:rPr lang="cs-CZ" dirty="0" smtClean="0"/>
              <a:t>probíhá elektronicky v MS2014+, kontrolu provádí CRR</a:t>
            </a:r>
          </a:p>
          <a:p>
            <a:pPr marL="454025" lvl="1" indent="-187325"/>
            <a:r>
              <a:rPr lang="cs-CZ" dirty="0" smtClean="0"/>
              <a:t>eliminační kritéria (vždy odpověď „ANO“ x „NE“)</a:t>
            </a:r>
          </a:p>
          <a:p>
            <a:pPr marL="454025" lvl="1" indent="-187325" algn="just"/>
            <a:r>
              <a:rPr lang="cs-CZ" dirty="0" smtClean="0"/>
              <a:t>v rámci přijatelnosti musí být splněna všechna kritéria stanovená výzvou (obecná i specifická) – v případě nesplnění jakéhokoliv kritéria je žádost vyloučena z dalšího hodnocení</a:t>
            </a:r>
          </a:p>
          <a:p>
            <a:pPr marL="454025" lvl="1" indent="-187325" algn="just"/>
            <a:r>
              <a:rPr lang="cs-CZ" dirty="0" smtClean="0"/>
              <a:t>v rámci kontroly formálních náležitostí lze vyzvat k </a:t>
            </a:r>
            <a:r>
              <a:rPr lang="cs-CZ" u="sng" dirty="0" smtClean="0"/>
              <a:t>doložení</a:t>
            </a:r>
            <a:r>
              <a:rPr lang="cs-CZ" dirty="0" smtClean="0"/>
              <a:t> (max. dvakrát)</a:t>
            </a:r>
          </a:p>
          <a:p>
            <a:pPr marL="454025" lvl="1" indent="-187325" algn="just"/>
            <a:r>
              <a:rPr lang="cs-CZ" dirty="0" smtClean="0"/>
              <a:t>výzvy k doplnění/upřesnění jsou žadateli zasílány formou depeší </a:t>
            </a:r>
            <a:br>
              <a:rPr lang="cs-CZ" dirty="0" smtClean="0"/>
            </a:br>
            <a:r>
              <a:rPr lang="cs-CZ" dirty="0" smtClean="0"/>
              <a:t>v MS2014+</a:t>
            </a:r>
          </a:p>
          <a:p>
            <a:pPr marL="454025" lvl="1" indent="-187325"/>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fontScale="90000"/>
          </a:bodyPr>
          <a:lstStyle/>
          <a:p>
            <a:pPr algn="ctr"/>
            <a:r>
              <a:rPr lang="cs-CZ" dirty="0" smtClean="0"/>
              <a:t>Kontrola přijatelnosti a formálních náležitostí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6</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a:xfrm>
            <a:off x="683568" y="2445579"/>
            <a:ext cx="8229600" cy="822325"/>
          </a:xfrm>
        </p:spPr>
        <p:txBody>
          <a:bodyPr/>
          <a:lstStyle/>
          <a:p>
            <a:pPr algn="ctr"/>
            <a:r>
              <a:rPr lang="cs-CZ" dirty="0" smtClean="0"/>
              <a:t>Kritéria formálních náležitostí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7</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47663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454025" lvl="1" indent="-187325"/>
            <a:r>
              <a:rPr lang="cs-CZ" dirty="0" smtClean="0"/>
              <a:t>Žádost je podána v předepsané formě</a:t>
            </a:r>
          </a:p>
          <a:p>
            <a:pPr marL="898525" lvl="2" indent="-187325"/>
            <a:r>
              <a:rPr lang="cs-CZ" sz="2000" dirty="0"/>
              <a:t>Je žádost podána přes MS2014+?</a:t>
            </a:r>
          </a:p>
          <a:p>
            <a:pPr marL="898525" lvl="2" indent="-187325"/>
            <a:r>
              <a:rPr lang="cs-CZ" sz="2000" dirty="0"/>
              <a:t>Jsou informace uvedené v žádosti o podporu v souladu s přílohami?</a:t>
            </a:r>
          </a:p>
          <a:p>
            <a:pPr marL="898525" lvl="2" indent="-187325"/>
            <a:r>
              <a:rPr lang="cs-CZ" sz="2000" dirty="0"/>
              <a:t>Jsou ve finančním plánu nastaveny etapy projektu v minimální délce 3 měsíců?</a:t>
            </a:r>
          </a:p>
          <a:p>
            <a:pPr marL="898525" lvl="2" indent="-187325"/>
            <a:r>
              <a:rPr lang="cs-CZ" sz="2000" dirty="0"/>
              <a:t>Je u projektů s celkovými způsobilými výdaji vyššími než 5 mil. Kč a nižšími než 100 mil. Kč v modulu CBA zpracována finanční analýza? U projektů mimo uvedené rozmezí celkových způsobilých výdajů je odpověď NR.</a:t>
            </a:r>
          </a:p>
          <a:p>
            <a:pPr marL="898525" lvl="2" indent="-187325"/>
            <a:r>
              <a:rPr lang="cs-CZ" sz="2000" dirty="0"/>
              <a:t>Je u projektů s celkovými způsobilými výdaji vyššími než 100 mil. Kč v modulu CBA zpracována finanční i ekonomická analýza? U projektů s celkovými způsobilými výdaji nižšími než 100 mil. Kč je odpověď NR</a:t>
            </a:r>
            <a:r>
              <a:rPr lang="cs-CZ" sz="2000" dirty="0" smtClean="0"/>
              <a:t>.</a:t>
            </a:r>
          </a:p>
          <a:p>
            <a:pPr marL="454025" lvl="1" indent="-187325"/>
            <a:r>
              <a:rPr lang="cs-CZ" dirty="0"/>
              <a:t>Žádost je podepsána oprávněným zástupcem žadatele</a:t>
            </a:r>
          </a:p>
          <a:p>
            <a:pPr marL="898525" lvl="2" indent="-187325"/>
            <a:r>
              <a:rPr lang="cs-CZ" sz="2000" dirty="0" smtClean="0"/>
              <a:t>Statutární </a:t>
            </a:r>
            <a:r>
              <a:rPr lang="cs-CZ" sz="2000" dirty="0"/>
              <a:t>zástupce, popř. pověřená osoba na základě plné moci/pověření</a:t>
            </a:r>
          </a:p>
          <a:p>
            <a:pPr marL="898525" lvl="2" indent="-187325"/>
            <a:endParaRPr lang="cs-CZ" sz="2000" dirty="0"/>
          </a:p>
        </p:txBody>
      </p:sp>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normAutofit/>
          </a:bodyPr>
          <a:lstStyle/>
          <a:p>
            <a:pPr algn="ctr"/>
            <a:r>
              <a:rPr lang="cs-CZ" dirty="0" smtClean="0"/>
              <a:t>Kritéria formálních náležitostí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8</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311663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4025" lvl="1" indent="-187325"/>
            <a:r>
              <a:rPr lang="cs-CZ" dirty="0" smtClean="0"/>
              <a:t>Jsou doloženy všechny povinné přílohy a obsahově splňují požadované náležitosti</a:t>
            </a:r>
          </a:p>
          <a:p>
            <a:pPr marL="898525" lvl="2" indent="-187325"/>
            <a:r>
              <a:rPr lang="cs-CZ" sz="2000" b="1" dirty="0" smtClean="0"/>
              <a:t>Plná moc/pověření</a:t>
            </a:r>
          </a:p>
          <a:p>
            <a:pPr marL="898525" lvl="2" indent="-187325"/>
            <a:r>
              <a:rPr lang="cs-CZ" sz="2000" b="1" dirty="0"/>
              <a:t>Dokumentace k zadávacím a výběrovým </a:t>
            </a:r>
            <a:r>
              <a:rPr lang="cs-CZ" sz="2000" b="1" dirty="0" smtClean="0"/>
              <a:t>řízením</a:t>
            </a:r>
          </a:p>
          <a:p>
            <a:pPr marL="898525" lvl="2" indent="-187325"/>
            <a:r>
              <a:rPr lang="cs-CZ" sz="2000" b="1" dirty="0"/>
              <a:t>Souhlasné Stanovisko hlavního architekta </a:t>
            </a:r>
            <a:r>
              <a:rPr lang="cs-CZ" sz="2000" b="1" dirty="0" err="1"/>
              <a:t>eGovernmentu</a:t>
            </a:r>
            <a:r>
              <a:rPr lang="cs-CZ" sz="2000" b="1" dirty="0"/>
              <a:t> </a:t>
            </a:r>
            <a:endParaRPr lang="cs-CZ" sz="2000" dirty="0"/>
          </a:p>
          <a:p>
            <a:pPr marL="898525" lvl="2" indent="-187325"/>
            <a:r>
              <a:rPr lang="cs-CZ" sz="2000" b="1" dirty="0"/>
              <a:t>Studie proveditelnosti </a:t>
            </a:r>
            <a:endParaRPr lang="cs-CZ" sz="2000" b="1" dirty="0" smtClean="0"/>
          </a:p>
          <a:p>
            <a:pPr marL="898525" lvl="2" indent="-187325"/>
            <a:r>
              <a:rPr lang="cs-CZ" sz="2000" b="1" dirty="0"/>
              <a:t>Průzkum </a:t>
            </a:r>
            <a:r>
              <a:rPr lang="cs-CZ" sz="2000" b="1" dirty="0" smtClean="0"/>
              <a:t>trhu</a:t>
            </a:r>
          </a:p>
          <a:p>
            <a:pPr marL="898525" lvl="2" indent="-187325"/>
            <a:r>
              <a:rPr lang="cs-CZ" sz="2000" b="1" dirty="0"/>
              <a:t>Výpočet čistých jiných peněžních </a:t>
            </a:r>
            <a:r>
              <a:rPr lang="cs-CZ" sz="2000" b="1" dirty="0" smtClean="0"/>
              <a:t>příjmů</a:t>
            </a:r>
          </a:p>
          <a:p>
            <a:pPr marL="898525" lvl="2" indent="-187325"/>
            <a:r>
              <a:rPr lang="cs-CZ" sz="2000" b="1" dirty="0"/>
              <a:t>Seznam objednávek – přímých nákupů</a:t>
            </a:r>
            <a:endParaRPr lang="cs-CZ" sz="2000" b="1" dirty="0" smtClean="0"/>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Kritéria formálních náležitostí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9</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416777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CRR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1158</TotalTime>
  <Words>2111</Words>
  <Application>Microsoft Office PowerPoint</Application>
  <PresentationFormat>Předvádění na obrazovce (4:3)</PresentationFormat>
  <Paragraphs>278</Paragraphs>
  <Slides>35</Slides>
  <Notes>0</Notes>
  <HiddenSlides>0</HiddenSlides>
  <MMClips>0</MMClips>
  <ScaleCrop>false</ScaleCrop>
  <HeadingPairs>
    <vt:vector size="4" baseType="variant">
      <vt:variant>
        <vt:lpstr>Motiv</vt:lpstr>
      </vt:variant>
      <vt:variant>
        <vt:i4>1</vt:i4>
      </vt:variant>
      <vt:variant>
        <vt:lpstr>Nadpisy snímků</vt:lpstr>
      </vt:variant>
      <vt:variant>
        <vt:i4>35</vt:i4>
      </vt:variant>
    </vt:vector>
  </HeadingPairs>
  <TitlesOfParts>
    <vt:vector size="36" baseType="lpstr">
      <vt:lpstr>CRR template</vt:lpstr>
      <vt:lpstr>Příjem a hodnocení žádostí  o podporu</vt:lpstr>
      <vt:lpstr>Role CRR</vt:lpstr>
      <vt:lpstr>Příjem žádostí o podporu</vt:lpstr>
      <vt:lpstr>Hodnocení žádostí</vt:lpstr>
      <vt:lpstr>Hodnocení žádostí</vt:lpstr>
      <vt:lpstr>Kontrola přijatelnosti a formálních náležitostí</vt:lpstr>
      <vt:lpstr>Kritéria formálních náležitostí</vt:lpstr>
      <vt:lpstr>Kritéria formálních náležitostí</vt:lpstr>
      <vt:lpstr>Kritéria formálních náležitostí</vt:lpstr>
      <vt:lpstr>Obecná kritéria přijatelnosti</vt:lpstr>
      <vt:lpstr>Obecná kritéria přijatelnosti</vt:lpstr>
      <vt:lpstr>Obecná kritéria přijatelnosti</vt:lpstr>
      <vt:lpstr>Obecná kritéria přijatelnosti</vt:lpstr>
      <vt:lpstr>Obecná kritéria přijatelnosti</vt:lpstr>
      <vt:lpstr>Obecná kritéria přijatelnosti</vt:lpstr>
      <vt:lpstr>Obecná kritéria přijatelnosti</vt:lpstr>
      <vt:lpstr>Obecná kritéria přijatelnosti</vt:lpstr>
      <vt:lpstr>Obecná kritéria přijatelnosti</vt:lpstr>
      <vt:lpstr>Obecná kritéria přijatelnosti</vt:lpstr>
      <vt:lpstr>Specifická kritéria přijatelnosti</vt:lpstr>
      <vt:lpstr>Specifická kritéria přijatelnosti</vt:lpstr>
      <vt:lpstr>Specifická kritéria přijatelnosti</vt:lpstr>
      <vt:lpstr>Specifická kritéria přijatelnosti</vt:lpstr>
      <vt:lpstr>Specifická kritéria přijatelnosti</vt:lpstr>
      <vt:lpstr>Specifická kritéria přijatelnosti</vt:lpstr>
      <vt:lpstr>Specifická kritéria přijatelnosti</vt:lpstr>
      <vt:lpstr>Specifická kritéria přijatelnosti</vt:lpstr>
      <vt:lpstr>Ex-ante analýza rizik</vt:lpstr>
      <vt:lpstr>Ex-ante kontrola</vt:lpstr>
      <vt:lpstr>Výběr projektů</vt:lpstr>
      <vt:lpstr>Vydání právního aktu – Registrace akce a Rozhodnutí o poskytnutí dotace/Stanovení výdajů</vt:lpstr>
      <vt:lpstr>Žádost o přezkum výsledku hodnocení</vt:lpstr>
      <vt:lpstr>Monitorování realizace projektů</vt:lpstr>
      <vt:lpstr>Změny v projektech</vt:lpstr>
      <vt:lpstr>Děkuji Vám za pozornost.</vt:lpstr>
    </vt:vector>
  </TitlesOfParts>
  <Company>CRR ČR</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Centrum pro regionální rozvoj ČR</dc:creator>
  <cp:lastModifiedBy>Šetek Josef</cp:lastModifiedBy>
  <cp:revision>261</cp:revision>
  <dcterms:created xsi:type="dcterms:W3CDTF">2014-09-16T20:50:40Z</dcterms:created>
  <dcterms:modified xsi:type="dcterms:W3CDTF">2016-04-28T14:15:13Z</dcterms:modified>
</cp:coreProperties>
</file>