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349" r:id="rId2"/>
    <p:sldId id="334" r:id="rId3"/>
    <p:sldId id="351" r:id="rId4"/>
    <p:sldId id="367" r:id="rId5"/>
    <p:sldId id="333" r:id="rId6"/>
    <p:sldId id="354" r:id="rId7"/>
    <p:sldId id="355" r:id="rId8"/>
    <p:sldId id="356" r:id="rId9"/>
    <p:sldId id="358" r:id="rId10"/>
    <p:sldId id="368" r:id="rId11"/>
    <p:sldId id="353" r:id="rId12"/>
    <p:sldId id="369" r:id="rId13"/>
    <p:sldId id="265" r:id="rId14"/>
    <p:sldId id="264" r:id="rId15"/>
    <p:sldId id="266" r:id="rId16"/>
    <p:sldId id="313" r:id="rId17"/>
    <p:sldId id="297" r:id="rId18"/>
    <p:sldId id="319" r:id="rId19"/>
    <p:sldId id="335" r:id="rId20"/>
    <p:sldId id="311" r:id="rId21"/>
    <p:sldId id="336" r:id="rId22"/>
    <p:sldId id="312" r:id="rId23"/>
    <p:sldId id="317" r:id="rId24"/>
    <p:sldId id="370" r:id="rId25"/>
    <p:sldId id="318" r:id="rId26"/>
    <p:sldId id="302" r:id="rId27"/>
    <p:sldId id="301" r:id="rId28"/>
    <p:sldId id="322" r:id="rId29"/>
    <p:sldId id="372" r:id="rId30"/>
    <p:sldId id="304" r:id="rId31"/>
    <p:sldId id="303" r:id="rId32"/>
    <p:sldId id="320" r:id="rId33"/>
    <p:sldId id="315" r:id="rId34"/>
    <p:sldId id="307" r:id="rId35"/>
    <p:sldId id="323" r:id="rId36"/>
    <p:sldId id="324" r:id="rId37"/>
    <p:sldId id="325" r:id="rId38"/>
    <p:sldId id="366" r:id="rId39"/>
    <p:sldId id="328" r:id="rId40"/>
    <p:sldId id="364" r:id="rId41"/>
    <p:sldId id="327" r:id="rId42"/>
    <p:sldId id="365" r:id="rId43"/>
    <p:sldId id="329" r:id="rId44"/>
    <p:sldId id="330" r:id="rId45"/>
    <p:sldId id="360" r:id="rId46"/>
    <p:sldId id="361" r:id="rId47"/>
    <p:sldId id="274" r:id="rId48"/>
    <p:sldId id="276" r:id="rId49"/>
    <p:sldId id="278" r:id="rId50"/>
    <p:sldId id="279" r:id="rId51"/>
    <p:sldId id="282" r:id="rId52"/>
    <p:sldId id="281" r:id="rId53"/>
    <p:sldId id="280" r:id="rId54"/>
    <p:sldId id="371" r:id="rId55"/>
    <p:sldId id="362" r:id="rId5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82">
          <p15:clr>
            <a:srgbClr val="A4A3A4"/>
          </p15:clr>
        </p15:guide>
        <p15:guide id="2" pos="4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opalíková Lenka"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95252" autoAdjust="0"/>
  </p:normalViewPr>
  <p:slideViewPr>
    <p:cSldViewPr snapToGrid="0" snapToObjects="1">
      <p:cViewPr>
        <p:scale>
          <a:sx n="70" d="100"/>
          <a:sy n="70" d="100"/>
        </p:scale>
        <p:origin x="-1362" y="-102"/>
      </p:cViewPr>
      <p:guideLst>
        <p:guide orient="horz" pos="3382"/>
        <p:guide pos="487"/>
      </p:guideLst>
    </p:cSldViewPr>
  </p:slideViewPr>
  <p:outlineViewPr>
    <p:cViewPr>
      <p:scale>
        <a:sx n="33" d="100"/>
        <a:sy n="33" d="100"/>
      </p:scale>
      <p:origin x="0" y="5540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7" d="100"/>
          <a:sy n="67" d="100"/>
        </p:scale>
        <p:origin x="-32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9/15/2016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dirty="0"/>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9/15/2016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dirty="0"/>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17</a:t>
            </a:fld>
            <a:endParaRPr lang="en-US" dirty="0"/>
          </a:p>
        </p:txBody>
      </p:sp>
    </p:spTree>
    <p:extLst>
      <p:ext uri="{BB962C8B-B14F-4D97-AF65-F5344CB8AC3E}">
        <p14:creationId xmlns:p14="http://schemas.microsoft.com/office/powerpoint/2010/main" val="54165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05471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18</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19</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20</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21</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22</a:t>
            </a:fld>
            <a:endParaRPr lang="en-US" dirty="0"/>
          </a:p>
        </p:txBody>
      </p:sp>
    </p:spTree>
    <p:extLst>
      <p:ext uri="{BB962C8B-B14F-4D97-AF65-F5344CB8AC3E}">
        <p14:creationId xmlns:p14="http://schemas.microsoft.com/office/powerpoint/2010/main" val="1592794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23</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24</a:t>
            </a:fld>
            <a:endParaRPr lang="en-US" dirty="0"/>
          </a:p>
        </p:txBody>
      </p:sp>
    </p:spTree>
    <p:extLst>
      <p:ext uri="{BB962C8B-B14F-4D97-AF65-F5344CB8AC3E}">
        <p14:creationId xmlns:p14="http://schemas.microsoft.com/office/powerpoint/2010/main" val="1189613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25</a:t>
            </a:fld>
            <a:endParaRPr lang="en-US" dirty="0"/>
          </a:p>
        </p:txBody>
      </p:sp>
    </p:spTree>
    <p:extLst>
      <p:ext uri="{BB962C8B-B14F-4D97-AF65-F5344CB8AC3E}">
        <p14:creationId xmlns:p14="http://schemas.microsoft.com/office/powerpoint/2010/main" val="336194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endParaRPr lang="en-US" dirty="0"/>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r>
              <a:rPr lang="en-US" dirty="0" smtClean="0"/>
              <a:t>16/12/14</a:t>
            </a:r>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ubtitle 2"/>
          <p:cNvSpPr txBox="1">
            <a:spLocks/>
          </p:cNvSpPr>
          <p:nvPr userDrawn="1"/>
        </p:nvSpPr>
        <p:spPr>
          <a:xfrm>
            <a:off x="161280"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Centrum pro regionální rozvoj České republiky</a:t>
            </a:r>
          </a:p>
        </p:txBody>
      </p:sp>
      <p:sp>
        <p:nvSpPr>
          <p:cNvPr id="9" name="Subtitle 2"/>
          <p:cNvSpPr txBox="1">
            <a:spLocks/>
          </p:cNvSpPr>
          <p:nvPr userDrawn="1"/>
        </p:nvSpPr>
        <p:spPr>
          <a:xfrm>
            <a:off x="3591250" y="5840002"/>
            <a:ext cx="246494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Vinohradská 46, 120 00  Praha 2</a:t>
            </a:r>
          </a:p>
        </p:txBody>
      </p:sp>
      <p:sp>
        <p:nvSpPr>
          <p:cNvPr id="10" name="Subtitle 2"/>
          <p:cNvSpPr txBox="1">
            <a:spLocks/>
          </p:cNvSpPr>
          <p:nvPr userDrawn="1"/>
        </p:nvSpPr>
        <p:spPr>
          <a:xfrm>
            <a:off x="614045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tel.: +420 221 580 201</a:t>
            </a:r>
          </a:p>
        </p:txBody>
      </p:sp>
      <p:sp>
        <p:nvSpPr>
          <p:cNvPr id="12" name="Subtitle 2"/>
          <p:cNvSpPr txBox="1">
            <a:spLocks/>
          </p:cNvSpPr>
          <p:nvPr userDrawn="1"/>
        </p:nvSpPr>
        <p:spPr>
          <a:xfrm>
            <a:off x="8048299"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www.crr.cz</a:t>
            </a:r>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Lst>
  <p:timing>
    <p:tnLst>
      <p:par>
        <p:cTn id="1" dur="indefinite" restart="never" nodeType="tmRoot"/>
      </p:par>
    </p:tnLst>
  </p:timing>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rr.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zemnidimenze.cz/"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getsilverligh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mseu.mssf.cz/help/TescoSwElevatedTrustToolCZ.ms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otaceeu.cz/"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fontScale="90000"/>
          </a:bodyPr>
          <a:lstStyle/>
          <a:p>
            <a:pPr algn="ctr"/>
            <a:r>
              <a:rPr lang="cs-CZ" dirty="0" smtClean="0"/>
              <a:t>Představení Centra pro regionální rozvoj České republiky</a:t>
            </a:r>
            <a:endParaRPr lang="en-US" sz="27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Renáta Marková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2.4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a dostupnosti infrastruktury pro vzdělávání a celoživotní učení </a:t>
            </a:r>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46</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Infrastruktura </a:t>
            </a:r>
            <a:r>
              <a:rPr lang="cs-CZ" sz="2000" b="1" dirty="0" smtClean="0">
                <a:effectLst>
                  <a:outerShdw blurRad="38100" dist="38100" dir="2700000" algn="tl">
                    <a:srgbClr val="000000">
                      <a:alpha val="43137"/>
                    </a:srgbClr>
                  </a:outerShdw>
                </a:effectLst>
              </a:rPr>
              <a:t>základních škol</a:t>
            </a:r>
            <a:endParaRPr lang="cs-CZ" sz="2000" b="1" dirty="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47</a:t>
            </a:r>
            <a:endParaRPr lang="cs-CZ" sz="2000" b="1" u="sng" dirty="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Infrastruktura základních škol (SVL)</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smtClean="0"/>
              <a:t>15. 09. 2016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40528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a:bodyPr>
          <a:lstStyle/>
          <a:p>
            <a:pPr algn="ctr"/>
            <a:r>
              <a:rPr lang="cs-CZ" dirty="0" smtClean="0"/>
              <a:t>Příjem a hodnocení žádostí o podporu v IROP</a:t>
            </a:r>
            <a:endParaRPr lang="en-US" sz="27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Renáta Marková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2.4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a dostupnosti infrastruktury pro vzdělávání a celoživotní učení </a:t>
            </a:r>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46</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Infrastruktura </a:t>
            </a:r>
            <a:r>
              <a:rPr lang="cs-CZ" sz="2000" b="1" dirty="0" smtClean="0">
                <a:effectLst>
                  <a:outerShdw blurRad="38100" dist="38100" dir="2700000" algn="tl">
                    <a:srgbClr val="000000">
                      <a:alpha val="43137"/>
                    </a:srgbClr>
                  </a:outerShdw>
                </a:effectLst>
              </a:rPr>
              <a:t>základních škol</a:t>
            </a:r>
            <a:endParaRPr lang="cs-CZ" sz="2000" b="1" dirty="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47</a:t>
            </a:r>
            <a:endParaRPr lang="cs-CZ" sz="2000" b="1" u="sng" dirty="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Infrastruktura základních škol (SVL)</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smtClean="0"/>
              <a:t>15. 09. 2016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808925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r>
              <a:rPr lang="cs-CZ" dirty="0" smtClean="0">
                <a:solidFill>
                  <a:schemeClr val="tx1"/>
                </a:solidFill>
              </a:rPr>
              <a:t>Podání žádostí POUZE přes MS2014+, prostřednictvím IS KP14+          </a:t>
            </a:r>
            <a:r>
              <a:rPr lang="cs-CZ" b="0" dirty="0" smtClean="0">
                <a:solidFill>
                  <a:schemeClr val="tx1"/>
                </a:solidFill>
              </a:rPr>
              <a:t>(v případě výzvy č. 46 a 47 bude příjem žádostí spuštěn od 29. 9. 2016 od 14.00 hod.; žádosti o podporu je možné v IS KP14+ již připravovat).</a:t>
            </a:r>
          </a:p>
          <a:p>
            <a:pPr marL="454025" lvl="1" indent="-187325"/>
            <a:r>
              <a:rPr lang="cs-CZ" dirty="0" smtClean="0">
                <a:solidFill>
                  <a:schemeClr val="tx1"/>
                </a:solidFill>
              </a:rPr>
              <a:t>Automatická registrace žádosti po podpisu statutárního zástupce/oprávněné osoby </a:t>
            </a:r>
            <a:r>
              <a:rPr lang="cs-CZ" b="0" dirty="0" smtClean="0">
                <a:solidFill>
                  <a:schemeClr val="tx1"/>
                </a:solidFill>
              </a:rPr>
              <a:t>(v případě tzv. „ručního podání“ je nutné žádost o podporu po podpisu ještě odeslat k registraci).</a:t>
            </a:r>
          </a:p>
          <a:p>
            <a:pPr marL="454025" lvl="1" indent="-187325"/>
            <a:r>
              <a:rPr lang="cs-CZ" dirty="0" smtClean="0">
                <a:solidFill>
                  <a:schemeClr val="tx1"/>
                </a:solidFill>
              </a:rPr>
              <a:t>Automatické předložení na příslušné krajské oddělení Centra a přidělení registračního čísla.</a:t>
            </a:r>
          </a:p>
          <a:p>
            <a:pPr marL="454025" lvl="1" indent="-187325" algn="just"/>
            <a:r>
              <a:rPr lang="cs-CZ" dirty="0" smtClean="0">
                <a:solidFill>
                  <a:schemeClr val="tx1"/>
                </a:solidFill>
              </a:rPr>
              <a:t>Žadatel bude depeší informován o přidělených manažerech projektu, kteří budou mít na starosti další administraci projektu a komunikaci se žadatelem</a:t>
            </a:r>
            <a:r>
              <a:rPr lang="cs-CZ" b="0" dirty="0" smtClean="0">
                <a:solidFill>
                  <a:schemeClr val="tx1"/>
                </a:solidFill>
              </a:rPr>
              <a:t> (administrace projektu bude probíhat na krajském oddělení Centra, dle místa realizace projektu, s výjimkou samotného hodnocení žádosti o podporu). </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Příjem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447058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r>
              <a:rPr lang="cs-CZ" sz="1900" dirty="0"/>
              <a:t>Žadatel je o průběhu hodnocení své Žádosti o podporu informován z následujících </a:t>
            </a:r>
            <a:r>
              <a:rPr lang="cs-CZ" sz="1900" dirty="0" smtClean="0"/>
              <a:t>zdrojů </a:t>
            </a:r>
            <a:r>
              <a:rPr lang="cs-CZ" sz="1900" i="1" dirty="0" smtClean="0"/>
              <a:t>(pozn. hodnocení u kolové výzvy začíná až po ukončení příjmu žádostí)</a:t>
            </a:r>
            <a:r>
              <a:rPr lang="cs-CZ" sz="1900" dirty="0" smtClean="0"/>
              <a:t>:</a:t>
            </a:r>
            <a:endParaRPr lang="cs-CZ" sz="1900" dirty="0"/>
          </a:p>
          <a:p>
            <a:pPr marL="285750" indent="-285750">
              <a:buFont typeface="Arial" panose="020B0604020202020204" pitchFamily="34" charset="0"/>
              <a:buChar char="•"/>
            </a:pPr>
            <a:r>
              <a:rPr lang="cs-CZ" sz="1900" dirty="0" smtClean="0"/>
              <a:t>depeše zasílané </a:t>
            </a:r>
            <a:r>
              <a:rPr lang="cs-CZ" sz="1900" dirty="0"/>
              <a:t>žadateli prostřednictvím MS2014</a:t>
            </a:r>
            <a:r>
              <a:rPr lang="cs-CZ" sz="1900" dirty="0" smtClean="0"/>
              <a:t>+ (ISKP14+): systémové depeše, depeše od manažera projektu, od schvalovatele, od specialisty na administraci veřejných zakázek;</a:t>
            </a:r>
            <a:endParaRPr lang="cs-CZ" sz="1900" dirty="0"/>
          </a:p>
          <a:p>
            <a:pPr marL="285750" indent="-285750">
              <a:buFont typeface="Arial" panose="020B0604020202020204" pitchFamily="34" charset="0"/>
              <a:buChar char="•"/>
            </a:pPr>
            <a:r>
              <a:rPr lang="cs-CZ" sz="1900" b="1" dirty="0" smtClean="0"/>
              <a:t>informace poskytované </a:t>
            </a:r>
            <a:r>
              <a:rPr lang="cs-CZ" sz="1900" b="1" dirty="0"/>
              <a:t>z webových stránek </a:t>
            </a:r>
            <a:r>
              <a:rPr lang="cs-CZ" sz="1900" b="1" dirty="0" smtClean="0"/>
              <a:t>Centra</a:t>
            </a:r>
            <a:r>
              <a:rPr lang="cs-CZ" sz="1900" dirty="0" smtClean="0"/>
              <a:t>.</a:t>
            </a:r>
            <a:endParaRPr lang="cs-CZ" sz="1900" dirty="0"/>
          </a:p>
          <a:p>
            <a:pPr marL="285750" indent="-285750">
              <a:buFont typeface="Arial" panose="020B0604020202020204" pitchFamily="34" charset="0"/>
              <a:buChar char="•"/>
            </a:pPr>
            <a:endParaRPr lang="cs-CZ" sz="1600" dirty="0"/>
          </a:p>
          <a:p>
            <a:pPr algn="just"/>
            <a:r>
              <a:rPr lang="cs-CZ" sz="1600" dirty="0"/>
              <a:t>Centrum pro regionální rozvoj České republiky v zájmu zvýšení informovanosti žadatelů o procesu hodnocení spustilo od 1.9.2016 projekt </a:t>
            </a:r>
            <a:r>
              <a:rPr lang="cs-CZ" sz="1600" b="1" i="1" dirty="0"/>
              <a:t>„Informativní tabulky"</a:t>
            </a:r>
            <a:r>
              <a:rPr lang="cs-CZ" sz="1600" dirty="0"/>
              <a:t>, ve které najde každý žadatel </a:t>
            </a:r>
            <a:r>
              <a:rPr lang="cs-CZ" sz="1600" b="1" dirty="0"/>
              <a:t>aktuální informace o stavu jeho Žádosti o podporu </a:t>
            </a:r>
            <a:r>
              <a:rPr lang="cs-CZ" sz="1600" dirty="0"/>
              <a:t>z programu IROP a která doplňuje přímou komunikaci přes MS2014+. </a:t>
            </a:r>
            <a:r>
              <a:rPr lang="cs-CZ" sz="1600" u="sng" dirty="0"/>
              <a:t>Od 2. září je ke stažení přímo na webu Centra</a:t>
            </a:r>
            <a:r>
              <a:rPr lang="cs-CZ" sz="1600" dirty="0"/>
              <a:t>.  </a:t>
            </a:r>
          </a:p>
          <a:p>
            <a:r>
              <a:rPr lang="cs-CZ" sz="1600" b="1" u="sng" dirty="0">
                <a:solidFill>
                  <a:srgbClr val="0070C0"/>
                </a:solidFill>
              </a:rPr>
              <a:t>http://www.crr.cz/cs/irop/stav-zadosti/</a:t>
            </a:r>
          </a:p>
          <a:p>
            <a:pPr marL="285750" indent="-285750" algn="just">
              <a:buFont typeface="Wingdings" panose="05000000000000000000" pitchFamily="2" charset="2"/>
              <a:buChar char="§"/>
            </a:pPr>
            <a:r>
              <a:rPr lang="cs-CZ" sz="1600" dirty="0"/>
              <a:t>tabulka aktualizována 1x týdně s uvedením k jakému datu je </a:t>
            </a:r>
            <a:r>
              <a:rPr lang="cs-CZ" sz="1600" dirty="0" smtClean="0"/>
              <a:t>aktuální,</a:t>
            </a:r>
            <a:endParaRPr lang="cs-CZ" sz="1600" dirty="0"/>
          </a:p>
          <a:p>
            <a:pPr marL="285750" indent="-285750" algn="just">
              <a:buFont typeface="Wingdings" panose="05000000000000000000" pitchFamily="2" charset="2"/>
              <a:buChar char="§"/>
            </a:pPr>
            <a:r>
              <a:rPr lang="cs-CZ" sz="1600" dirty="0"/>
              <a:t>žadatel musí zadat koncové registrační číslo projektu a </a:t>
            </a:r>
            <a:r>
              <a:rPr lang="cs-CZ" sz="1600" dirty="0" err="1"/>
              <a:t>Hash</a:t>
            </a:r>
            <a:r>
              <a:rPr lang="cs-CZ" sz="1600" dirty="0"/>
              <a:t> kód Žádosti  o podporu (informace dostupná v IS KP</a:t>
            </a:r>
            <a:r>
              <a:rPr lang="cs-CZ" sz="1600" dirty="0" smtClean="0"/>
              <a:t>).</a:t>
            </a:r>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pPr algn="ctr"/>
            <a:r>
              <a:rPr lang="cs-CZ" dirty="0" smtClean="0"/>
              <a:t>Informace pro žadatele o průběhu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66225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solidFill>
                  <a:schemeClr val="tx1"/>
                </a:solidFill>
              </a:rPr>
              <a:t>Hodnocení žádostí bude zahájeno po ukončení příjmu žádostí o podporu (kolová výzva), tedy od 15. 2. 2017 </a:t>
            </a:r>
            <a:r>
              <a:rPr lang="cs-CZ" b="0" dirty="0" smtClean="0">
                <a:solidFill>
                  <a:schemeClr val="tx1"/>
                </a:solidFill>
              </a:rPr>
              <a:t>(ukončení příjmu žádostí je nastaveno na 14. 2. 2017 ve 14:00 hod.).</a:t>
            </a:r>
          </a:p>
          <a:p>
            <a:pPr marL="454025" lvl="1" indent="-187325"/>
            <a:r>
              <a:rPr lang="cs-CZ" dirty="0" smtClean="0">
                <a:solidFill>
                  <a:schemeClr val="tx1"/>
                </a:solidFill>
              </a:rPr>
              <a:t>Fáze hodnocení (provádí Centrum)</a:t>
            </a:r>
          </a:p>
          <a:p>
            <a:pPr marL="898525" lvl="2" indent="-187325"/>
            <a:r>
              <a:rPr lang="cs-CZ" sz="1800" dirty="0" smtClean="0"/>
              <a:t>kontrola přijatelnosti a formálních náležitostí,</a:t>
            </a:r>
          </a:p>
          <a:p>
            <a:pPr marL="898525" lvl="2" indent="-187325"/>
            <a:r>
              <a:rPr lang="cs-CZ" sz="1800" dirty="0"/>
              <a:t>v</a:t>
            </a:r>
            <a:r>
              <a:rPr lang="cs-CZ" sz="1800" dirty="0" smtClean="0"/>
              <a:t>ěcné hodnocení,</a:t>
            </a:r>
          </a:p>
          <a:p>
            <a:pPr marL="898525" lvl="2" indent="-187325"/>
            <a:r>
              <a:rPr lang="cs-CZ" sz="1800" dirty="0" smtClean="0"/>
              <a:t>ex-ante analýza rizik,</a:t>
            </a:r>
          </a:p>
          <a:p>
            <a:pPr marL="898525" lvl="2" indent="-187325"/>
            <a:r>
              <a:rPr lang="cs-CZ" sz="1800" dirty="0" smtClean="0"/>
              <a:t>ex-ante kontrola.</a:t>
            </a:r>
          </a:p>
          <a:p>
            <a:pPr marL="711200" lvl="2" indent="0">
              <a:buNone/>
            </a:pPr>
            <a:r>
              <a:rPr lang="cs-CZ" sz="1800" dirty="0" smtClean="0"/>
              <a:t>Hodnocení provádějí pracovníci z jiných krajských poboček.</a:t>
            </a:r>
          </a:p>
          <a:p>
            <a:pPr marL="454025" lvl="1" indent="-187325"/>
            <a:r>
              <a:rPr lang="cs-CZ" dirty="0" smtClean="0">
                <a:solidFill>
                  <a:schemeClr val="tx1"/>
                </a:solidFill>
              </a:rPr>
              <a:t>Fáze výběru projektů (provádí ŘO IROP)</a:t>
            </a:r>
          </a:p>
          <a:p>
            <a:pPr marL="898525" lvl="2" indent="-187325"/>
            <a:r>
              <a:rPr lang="cs-CZ" sz="1800" dirty="0" smtClean="0"/>
              <a:t>výběr projektu,</a:t>
            </a:r>
          </a:p>
          <a:p>
            <a:pPr marL="898525" lvl="2" indent="-187325"/>
            <a:r>
              <a:rPr lang="cs-CZ" sz="1800" dirty="0" smtClean="0"/>
              <a:t>příprava a vydání právního aktu.</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Hodnocení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92500" lnSpcReduction="20000"/>
          </a:bodyPr>
          <a:lstStyle/>
          <a:p>
            <a:pPr marL="361950" lvl="1" indent="-276225" defTabSz="266700">
              <a:lnSpc>
                <a:spcPct val="120000"/>
              </a:lnSpc>
              <a:spcBef>
                <a:spcPts val="0"/>
              </a:spcBef>
            </a:pPr>
            <a:r>
              <a:rPr lang="cs-CZ" b="0" dirty="0" smtClean="0">
                <a:solidFill>
                  <a:schemeClr val="tx1"/>
                </a:solidFill>
              </a:rPr>
              <a:t>Provedena do 24 pracovních dnů od </a:t>
            </a:r>
            <a:r>
              <a:rPr lang="cs-CZ" sz="2100" b="0" dirty="0">
                <a:solidFill>
                  <a:schemeClr val="tx1"/>
                </a:solidFill>
              </a:rPr>
              <a:t>data ukončení příjmu žádostí; </a:t>
            </a:r>
          </a:p>
          <a:p>
            <a:pPr marL="361950" lvl="1" indent="-276225" defTabSz="266700">
              <a:lnSpc>
                <a:spcPct val="120000"/>
              </a:lnSpc>
              <a:spcBef>
                <a:spcPts val="0"/>
              </a:spcBef>
            </a:pPr>
            <a:r>
              <a:rPr lang="cs-CZ" b="0" dirty="0" smtClean="0">
                <a:solidFill>
                  <a:schemeClr val="tx1"/>
                </a:solidFill>
              </a:rPr>
              <a:t>probíhá elektronicky v MS2014+;</a:t>
            </a:r>
          </a:p>
          <a:p>
            <a:pPr marL="361950" lvl="1" indent="-276225" defTabSz="266700">
              <a:lnSpc>
                <a:spcPct val="120000"/>
              </a:lnSpc>
              <a:spcBef>
                <a:spcPts val="0"/>
              </a:spcBef>
            </a:pPr>
            <a:r>
              <a:rPr lang="cs-CZ" b="0" dirty="0">
                <a:solidFill>
                  <a:schemeClr val="tx1"/>
                </a:solidFill>
              </a:rPr>
              <a:t>k</a:t>
            </a:r>
            <a:r>
              <a:rPr lang="cs-CZ" b="0" dirty="0" smtClean="0">
                <a:solidFill>
                  <a:schemeClr val="tx1"/>
                </a:solidFill>
              </a:rPr>
              <a:t>ritéria jsou vyhodnocována odpověďmi „ANO“ x „NE“ x „NERELEVANTNÍ“;</a:t>
            </a:r>
          </a:p>
          <a:p>
            <a:pPr marL="361950" lvl="1" indent="-276225" algn="just" defTabSz="266700">
              <a:lnSpc>
                <a:spcPct val="120000"/>
              </a:lnSpc>
              <a:spcBef>
                <a:spcPts val="0"/>
              </a:spcBef>
            </a:pPr>
            <a:r>
              <a:rPr lang="cs-CZ" b="0" dirty="0">
                <a:solidFill>
                  <a:schemeClr val="tx1"/>
                </a:solidFill>
              </a:rPr>
              <a:t>n</a:t>
            </a:r>
            <a:r>
              <a:rPr lang="cs-CZ" b="0" dirty="0" smtClean="0">
                <a:solidFill>
                  <a:schemeClr val="tx1"/>
                </a:solidFill>
              </a:rPr>
              <a:t>apravitelná a nenapravitelná kritéria:</a:t>
            </a:r>
          </a:p>
          <a:p>
            <a:pPr marL="720000" lvl="1" indent="-276225" algn="just" defTabSz="266700">
              <a:lnSpc>
                <a:spcPct val="120000"/>
              </a:lnSpc>
              <a:spcBef>
                <a:spcPts val="0"/>
              </a:spcBef>
            </a:pPr>
            <a:r>
              <a:rPr lang="cs-CZ" dirty="0" smtClean="0">
                <a:solidFill>
                  <a:schemeClr val="tx1"/>
                </a:solidFill>
              </a:rPr>
              <a:t>kritéria </a:t>
            </a:r>
            <a:r>
              <a:rPr lang="cs-CZ" dirty="0">
                <a:solidFill>
                  <a:schemeClr val="tx1"/>
                </a:solidFill>
              </a:rPr>
              <a:t>formálních náležitostí jsou vždy </a:t>
            </a:r>
            <a:r>
              <a:rPr lang="cs-CZ" dirty="0" smtClean="0">
                <a:solidFill>
                  <a:schemeClr val="tx1"/>
                </a:solidFill>
              </a:rPr>
              <a:t>NAPRAVITELNÁ</a:t>
            </a:r>
            <a:r>
              <a:rPr lang="cs-CZ" b="0" dirty="0" smtClean="0">
                <a:solidFill>
                  <a:schemeClr val="tx1"/>
                </a:solidFill>
              </a:rPr>
              <a:t>,</a:t>
            </a:r>
          </a:p>
          <a:p>
            <a:pPr marL="720000" lvl="1" indent="-276225" algn="just" defTabSz="266700">
              <a:lnSpc>
                <a:spcPct val="120000"/>
              </a:lnSpc>
              <a:spcBef>
                <a:spcPts val="0"/>
              </a:spcBef>
            </a:pPr>
            <a:r>
              <a:rPr lang="cs-CZ" dirty="0">
                <a:solidFill>
                  <a:schemeClr val="tx1"/>
                </a:solidFill>
              </a:rPr>
              <a:t>o</a:t>
            </a:r>
            <a:r>
              <a:rPr lang="cs-CZ" dirty="0" smtClean="0">
                <a:solidFill>
                  <a:schemeClr val="tx1"/>
                </a:solidFill>
              </a:rPr>
              <a:t>becná </a:t>
            </a:r>
            <a:r>
              <a:rPr lang="cs-CZ" dirty="0">
                <a:solidFill>
                  <a:schemeClr val="tx1"/>
                </a:solidFill>
              </a:rPr>
              <a:t>a specifická kritéria přijatelnosti jsou rozdělena na kritéria </a:t>
            </a:r>
            <a:r>
              <a:rPr lang="cs-CZ" dirty="0">
                <a:solidFill>
                  <a:srgbClr val="00B050"/>
                </a:solidFill>
              </a:rPr>
              <a:t>NAPRAVITELNÁ</a:t>
            </a:r>
            <a:r>
              <a:rPr lang="cs-CZ" dirty="0">
                <a:solidFill>
                  <a:schemeClr val="tx1"/>
                </a:solidFill>
              </a:rPr>
              <a:t> </a:t>
            </a:r>
            <a:r>
              <a:rPr lang="cs-CZ" dirty="0" smtClean="0">
                <a:solidFill>
                  <a:schemeClr val="tx1"/>
                </a:solidFill>
              </a:rPr>
              <a:t>a </a:t>
            </a:r>
            <a:r>
              <a:rPr lang="cs-CZ" dirty="0" smtClean="0">
                <a:solidFill>
                  <a:srgbClr val="FF0000"/>
                </a:solidFill>
              </a:rPr>
              <a:t>NENAPRAVITELNÁ</a:t>
            </a:r>
            <a:r>
              <a:rPr lang="cs-CZ" dirty="0" smtClean="0">
                <a:solidFill>
                  <a:schemeClr val="tx1"/>
                </a:solidFill>
              </a:rPr>
              <a:t>,</a:t>
            </a:r>
          </a:p>
          <a:p>
            <a:pPr marL="720000" lvl="1" indent="-276225" algn="just" defTabSz="266700">
              <a:lnSpc>
                <a:spcPct val="120000"/>
              </a:lnSpc>
              <a:spcBef>
                <a:spcPts val="0"/>
              </a:spcBef>
            </a:pPr>
            <a:r>
              <a:rPr lang="cs-CZ" b="0" dirty="0">
                <a:solidFill>
                  <a:schemeClr val="tx1"/>
                </a:solidFill>
              </a:rPr>
              <a:t>v</a:t>
            </a:r>
            <a:r>
              <a:rPr lang="cs-CZ" b="0" dirty="0" smtClean="0">
                <a:solidFill>
                  <a:schemeClr val="tx1"/>
                </a:solidFill>
              </a:rPr>
              <a:t> </a:t>
            </a:r>
            <a:r>
              <a:rPr lang="cs-CZ" b="0" dirty="0">
                <a:solidFill>
                  <a:schemeClr val="tx1"/>
                </a:solidFill>
              </a:rPr>
              <a:t>případě nesplnění alespoň jednoho kritéria s příznakem NENAPRAVITELNÉ je žádost o podporu vyloučena z dalšího procesu hodnocení. </a:t>
            </a:r>
            <a:endParaRPr lang="cs-CZ" b="0" dirty="0" smtClean="0">
              <a:solidFill>
                <a:schemeClr val="tx1"/>
              </a:solidFill>
            </a:endParaRPr>
          </a:p>
          <a:p>
            <a:pPr marL="720000" lvl="1" indent="-276225" algn="just" defTabSz="266700">
              <a:lnSpc>
                <a:spcPct val="120000"/>
              </a:lnSpc>
              <a:spcBef>
                <a:spcPts val="0"/>
              </a:spcBef>
            </a:pPr>
            <a:r>
              <a:rPr lang="cs-CZ" b="0" dirty="0">
                <a:solidFill>
                  <a:schemeClr val="tx1"/>
                </a:solidFill>
              </a:rPr>
              <a:t>v</a:t>
            </a:r>
            <a:r>
              <a:rPr lang="cs-CZ" b="0" dirty="0" smtClean="0">
                <a:solidFill>
                  <a:schemeClr val="tx1"/>
                </a:solidFill>
              </a:rPr>
              <a:t> </a:t>
            </a:r>
            <a:r>
              <a:rPr lang="cs-CZ" b="0" dirty="0">
                <a:solidFill>
                  <a:schemeClr val="tx1"/>
                </a:solidFill>
              </a:rPr>
              <a:t>případě nesplnění jakéhokoliv NAPRAVITELNÉHO kritéria přijatelnosti a formálních </a:t>
            </a:r>
            <a:r>
              <a:rPr lang="cs-CZ" b="0" dirty="0" smtClean="0">
                <a:solidFill>
                  <a:schemeClr val="tx1"/>
                </a:solidFill>
              </a:rPr>
              <a:t>náležitostí, nebo </a:t>
            </a:r>
            <a:r>
              <a:rPr lang="cs-CZ" b="0" dirty="0">
                <a:solidFill>
                  <a:schemeClr val="tx1"/>
                </a:solidFill>
              </a:rPr>
              <a:t>pokud nelze v rámci kontroly přijatelnosti kritérium vyhodnotit, nebo jsou v žádosti uvedeny rozporné </a:t>
            </a:r>
            <a:r>
              <a:rPr lang="cs-CZ" b="0" dirty="0" smtClean="0">
                <a:solidFill>
                  <a:schemeClr val="tx1"/>
                </a:solidFill>
              </a:rPr>
              <a:t>údaje, </a:t>
            </a:r>
            <a:r>
              <a:rPr lang="cs-CZ" b="0" dirty="0">
                <a:solidFill>
                  <a:schemeClr val="tx1"/>
                </a:solidFill>
              </a:rPr>
              <a:t>lze žadatele vyzvat k </a:t>
            </a:r>
            <a:r>
              <a:rPr lang="cs-CZ" b="0" u="sng" dirty="0">
                <a:solidFill>
                  <a:schemeClr val="tx1"/>
                </a:solidFill>
              </a:rPr>
              <a:t>doplnění</a:t>
            </a:r>
            <a:r>
              <a:rPr lang="cs-CZ" b="0" dirty="0">
                <a:solidFill>
                  <a:schemeClr val="tx1"/>
                </a:solidFill>
              </a:rPr>
              <a:t> (max. </a:t>
            </a:r>
            <a:r>
              <a:rPr lang="cs-CZ" b="0" dirty="0" smtClean="0">
                <a:solidFill>
                  <a:schemeClr val="tx1"/>
                </a:solidFill>
              </a:rPr>
              <a:t>2x);</a:t>
            </a:r>
          </a:p>
          <a:p>
            <a:pPr marL="360000" lvl="1" indent="-276225" algn="just" defTabSz="266700">
              <a:lnSpc>
                <a:spcPct val="120000"/>
              </a:lnSpc>
              <a:spcBef>
                <a:spcPts val="0"/>
              </a:spcBef>
            </a:pPr>
            <a:r>
              <a:rPr lang="cs-CZ" b="0" dirty="0" smtClean="0">
                <a:solidFill>
                  <a:schemeClr val="tx1"/>
                </a:solidFill>
              </a:rPr>
              <a:t>výzvy </a:t>
            </a:r>
            <a:r>
              <a:rPr lang="cs-CZ" b="0" dirty="0">
                <a:solidFill>
                  <a:schemeClr val="tx1"/>
                </a:solidFill>
              </a:rPr>
              <a:t>k doplnění jsou žadateli zasílány formou depeší v </a:t>
            </a:r>
            <a:r>
              <a:rPr lang="cs-CZ" b="0" dirty="0" smtClean="0">
                <a:solidFill>
                  <a:schemeClr val="tx1"/>
                </a:solidFill>
              </a:rPr>
              <a:t>MS2014</a:t>
            </a:r>
            <a:r>
              <a:rPr lang="cs-CZ" b="0" dirty="0" smtClean="0">
                <a:solidFill>
                  <a:schemeClr val="tx1"/>
                </a:solidFill>
              </a:rPr>
              <a:t>+;</a:t>
            </a:r>
          </a:p>
          <a:p>
            <a:pPr marL="360000" lvl="1" indent="-276225" algn="just" defTabSz="266700">
              <a:lnSpc>
                <a:spcPct val="120000"/>
              </a:lnSpc>
              <a:spcBef>
                <a:spcPts val="0"/>
              </a:spcBef>
            </a:pPr>
            <a:r>
              <a:rPr lang="cs-CZ" b="0" dirty="0">
                <a:solidFill>
                  <a:schemeClr val="tx1"/>
                </a:solidFill>
              </a:rPr>
              <a:t>t</a:t>
            </a:r>
            <a:r>
              <a:rPr lang="cs-CZ" b="0" dirty="0" smtClean="0">
                <a:solidFill>
                  <a:schemeClr val="tx1"/>
                </a:solidFill>
              </a:rPr>
              <a:t>ermín pro doplnění – 5 pracovních dní</a:t>
            </a:r>
            <a:r>
              <a:rPr lang="cs-CZ" b="0" dirty="0" smtClean="0">
                <a:solidFill>
                  <a:schemeClr val="tx1"/>
                </a:solidFill>
              </a:rPr>
              <a:t>.</a:t>
            </a:r>
            <a:endParaRPr lang="cs-CZ" dirty="0" smtClean="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fontScale="90000"/>
          </a:bodyPr>
          <a:lstStyle/>
          <a:p>
            <a:pPr algn="ctr"/>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Arial" panose="020B0604020202020204" pitchFamily="34" charset="0"/>
              <a:buChar char="•"/>
            </a:pPr>
            <a:r>
              <a:rPr lang="cs-CZ" dirty="0" smtClean="0"/>
              <a:t>Přes MS2014+.</a:t>
            </a:r>
          </a:p>
          <a:p>
            <a:pPr marL="542925" indent="-285750">
              <a:spcBef>
                <a:spcPts val="0"/>
              </a:spcBef>
              <a:buFont typeface="Arial" panose="020B0604020202020204" pitchFamily="34" charset="0"/>
              <a:buChar char="•"/>
            </a:pPr>
            <a:r>
              <a:rPr lang="cs-CZ" dirty="0" smtClean="0"/>
              <a:t>Ve finančním plánu jsou nastaveny etapy projektu v minimální délce 3 měsíců.</a:t>
            </a:r>
          </a:p>
          <a:p>
            <a:pPr marL="542925" indent="-285750">
              <a:spcBef>
                <a:spcPts val="0"/>
              </a:spcBef>
              <a:buFont typeface="Arial" panose="020B0604020202020204" pitchFamily="34" charset="0"/>
              <a:buChar char="•"/>
            </a:pPr>
            <a:r>
              <a:rPr lang="cs-CZ" dirty="0" smtClean="0"/>
              <a:t>Nastavení harmonogramu projektu x datum zahájení první etapy a datum ukončení poslední etapy. </a:t>
            </a:r>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Arial" panose="020B0604020202020204" pitchFamily="34" charset="0"/>
              <a:buChar char="•"/>
            </a:pPr>
            <a:r>
              <a:rPr lang="cs-CZ" dirty="0" smtClean="0"/>
              <a:t>Statutární zástupce, popř. jim pověřená osoba na základě plné moci, či jiného dokumentu (např. usnesení zastupitelstva obce).</a:t>
            </a:r>
          </a:p>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458788" indent="-285750" algn="just">
              <a:spcBef>
                <a:spcPts val="0"/>
              </a:spcBef>
              <a:spcAft>
                <a:spcPts val="0"/>
              </a:spcAft>
              <a:buFont typeface="Arial" panose="020B0604020202020204" pitchFamily="34" charset="0"/>
              <a:buChar char="•"/>
              <a:tabLst>
                <a:tab pos="536575" algn="l"/>
              </a:tabLst>
            </a:pPr>
            <a:r>
              <a:rPr lang="cs-CZ" b="1" dirty="0" smtClean="0"/>
              <a:t>Plná </a:t>
            </a:r>
            <a:r>
              <a:rPr lang="cs-CZ" b="1" dirty="0"/>
              <a:t>moc</a:t>
            </a:r>
          </a:p>
          <a:p>
            <a:pPr marL="534988" indent="-361950">
              <a:spcBef>
                <a:spcPts val="0"/>
              </a:spcBef>
              <a:spcAft>
                <a:spcPts val="0"/>
              </a:spcAft>
              <a:tabLst>
                <a:tab pos="536575" algn="l"/>
              </a:tabLst>
            </a:pPr>
            <a:r>
              <a:rPr lang="cs-CZ" dirty="0"/>
              <a:t>	</a:t>
            </a:r>
            <a:r>
              <a:rPr lang="cs-CZ" dirty="0" smtClean="0"/>
              <a:t>Relevantní v </a:t>
            </a:r>
            <a:r>
              <a:rPr lang="cs-CZ" dirty="0"/>
              <a:t>případě přenesení pravomocí na jinou </a:t>
            </a:r>
            <a:r>
              <a:rPr lang="cs-CZ" dirty="0" smtClean="0"/>
              <a:t>osobu, např. při podpisu žádosti.</a:t>
            </a:r>
            <a:br>
              <a:rPr lang="cs-CZ" dirty="0" smtClean="0"/>
            </a:br>
            <a:r>
              <a:rPr lang="cs-CZ" dirty="0" smtClean="0"/>
              <a:t>Plné </a:t>
            </a:r>
            <a:r>
              <a:rPr lang="cs-CZ" dirty="0"/>
              <a:t>moci jsou </a:t>
            </a:r>
            <a:r>
              <a:rPr lang="cs-CZ" dirty="0" smtClean="0"/>
              <a:t>nahrány </a:t>
            </a:r>
            <a:r>
              <a:rPr lang="cs-CZ" dirty="0"/>
              <a:t>v elektronické podobě </a:t>
            </a:r>
            <a:r>
              <a:rPr lang="cs-CZ" dirty="0" smtClean="0"/>
              <a:t>do ISKP14+. Vzor plné moci je uveden v Příloze č. 11 Obecných pravidel.</a:t>
            </a: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a:t>
            </a:r>
            <a:r>
              <a:rPr lang="cs-CZ" dirty="0" smtClean="0"/>
              <a:t>náležitostí - </a:t>
            </a:r>
            <a:r>
              <a:rPr lang="cs-CZ" dirty="0" smtClean="0">
                <a:solidFill>
                  <a:srgbClr val="00B050"/>
                </a:solidFill>
              </a:rPr>
              <a:t>NAPRAVITELNÁ</a:t>
            </a:r>
            <a:endParaRPr lang="cs-CZ" dirty="0">
              <a:solidFill>
                <a:srgbClr val="00B05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19296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marL="0" lvl="1" indent="0">
              <a:spcBef>
                <a:spcPts val="0"/>
              </a:spcBef>
              <a:spcAft>
                <a:spcPts val="600"/>
              </a:spcAft>
              <a:buNone/>
            </a:pPr>
            <a:r>
              <a:rPr lang="cs-CZ" dirty="0" smtClean="0"/>
              <a:t>3. Jsou </a:t>
            </a:r>
            <a:r>
              <a:rPr lang="cs-CZ" dirty="0"/>
              <a:t>doloženy všechny povinné přílohy a obsahově splňují požadované </a:t>
            </a:r>
            <a:r>
              <a:rPr lang="cs-CZ" dirty="0" smtClean="0"/>
              <a:t>náležitosti</a:t>
            </a:r>
          </a:p>
          <a:p>
            <a:pPr marL="361950" lvl="1" indent="-361950">
              <a:spcBef>
                <a:spcPct val="20000"/>
              </a:spcBef>
              <a:spcAft>
                <a:spcPts val="200"/>
              </a:spcAft>
              <a:buNone/>
            </a:pPr>
            <a:endParaRPr lang="cs-CZ" sz="600" dirty="0"/>
          </a:p>
          <a:p>
            <a:pPr marL="361950" indent="-361950" algn="just">
              <a:lnSpc>
                <a:spcPct val="110000"/>
              </a:lnSpc>
              <a:spcBef>
                <a:spcPts val="0"/>
              </a:spcBef>
              <a:spcAft>
                <a:spcPts val="0"/>
              </a:spcAft>
              <a:buFont typeface="Arial" panose="020B0604020202020204" pitchFamily="34" charset="0"/>
              <a:buChar char="•"/>
            </a:pPr>
            <a:r>
              <a:rPr lang="cs-CZ" b="1" dirty="0" smtClean="0"/>
              <a:t>Dokumentace </a:t>
            </a:r>
            <a:r>
              <a:rPr lang="cs-CZ" b="1" dirty="0"/>
              <a:t>k zadávacím a výběrovým řízením </a:t>
            </a:r>
          </a:p>
          <a:p>
            <a:pPr marL="361950" indent="-361950">
              <a:lnSpc>
                <a:spcPct val="110000"/>
              </a:lnSpc>
              <a:spcBef>
                <a:spcPts val="0"/>
              </a:spcBef>
              <a:spcAft>
                <a:spcPts val="0"/>
              </a:spcAft>
            </a:pPr>
            <a:r>
              <a:rPr lang="cs-CZ" dirty="0" smtClean="0"/>
              <a:t>	Jako </a:t>
            </a:r>
            <a:r>
              <a:rPr lang="cs-CZ" dirty="0"/>
              <a:t>povinnou přílohu žádosti o podporu žadatel předkládá pouze uzavřenou smlouvu na plnění </a:t>
            </a:r>
            <a:r>
              <a:rPr lang="cs-CZ" dirty="0" smtClean="0"/>
              <a:t>zakázky (</a:t>
            </a:r>
            <a:r>
              <a:rPr lang="cs-CZ" u="sng" dirty="0" smtClean="0"/>
              <a:t>byla-li zakázka již </a:t>
            </a:r>
            <a:r>
              <a:rPr lang="cs-CZ" u="sng" dirty="0" err="1" smtClean="0"/>
              <a:t>vysoutěžena</a:t>
            </a:r>
            <a:r>
              <a:rPr lang="cs-CZ" dirty="0" smtClean="0"/>
              <a:t>), </a:t>
            </a:r>
            <a:r>
              <a:rPr lang="cs-CZ" dirty="0"/>
              <a:t>kterou uplatňuje v projektu. Smlouvu přiloží na záložku Veřejné zakázky k odpovídající zakázce</a:t>
            </a:r>
            <a:r>
              <a:rPr lang="cs-CZ" dirty="0" smtClean="0"/>
              <a:t>.</a:t>
            </a:r>
            <a:endParaRPr lang="cs-CZ" dirty="0"/>
          </a:p>
          <a:p>
            <a:pPr marL="361950" indent="-361950">
              <a:lnSpc>
                <a:spcPct val="110000"/>
              </a:lnSpc>
              <a:spcBef>
                <a:spcPts val="0"/>
              </a:spcBef>
              <a:spcAft>
                <a:spcPts val="0"/>
              </a:spcAft>
            </a:pPr>
            <a:endParaRPr lang="cs-CZ" dirty="0" smtClean="0"/>
          </a:p>
          <a:p>
            <a:pPr marL="361950" indent="-361950" algn="just">
              <a:spcBef>
                <a:spcPts val="0"/>
              </a:spcBef>
              <a:spcAft>
                <a:spcPts val="0"/>
              </a:spcAft>
              <a:buFont typeface="Arial" panose="020B0604020202020204" pitchFamily="34" charset="0"/>
              <a:buChar char="•"/>
            </a:pPr>
            <a:r>
              <a:rPr lang="cs-CZ" b="1" dirty="0" smtClean="0"/>
              <a:t>Doklady </a:t>
            </a:r>
            <a:r>
              <a:rPr lang="cs-CZ" b="1" dirty="0"/>
              <a:t>o právní subjektivitě žadatele</a:t>
            </a:r>
          </a:p>
          <a:p>
            <a:r>
              <a:rPr lang="cs-CZ" i="1" dirty="0" smtClean="0"/>
              <a:t>       </a:t>
            </a:r>
            <a:r>
              <a:rPr lang="cs-CZ" dirty="0" smtClean="0"/>
              <a:t>Doklady </a:t>
            </a:r>
            <a:r>
              <a:rPr lang="cs-CZ" dirty="0"/>
              <a:t>k právní subjektivitě nedokládají</a:t>
            </a:r>
            <a:r>
              <a:rPr lang="cs-CZ" dirty="0" smtClean="0"/>
              <a:t>:</a:t>
            </a:r>
          </a:p>
          <a:p>
            <a:pPr marL="914400" lvl="1" indent="-285750">
              <a:spcBef>
                <a:spcPts val="0"/>
              </a:spcBef>
              <a:buFont typeface="Arial" panose="020B0604020202020204" pitchFamily="34" charset="0"/>
              <a:buChar char="•"/>
            </a:pPr>
            <a:r>
              <a:rPr lang="cs-CZ" sz="1800" b="0" dirty="0">
                <a:solidFill>
                  <a:schemeClr val="tx1"/>
                </a:solidFill>
              </a:rPr>
              <a:t>kraje a jimi zřizované organizace;</a:t>
            </a:r>
          </a:p>
          <a:p>
            <a:pPr marL="914400" lvl="1" indent="-285750">
              <a:spcBef>
                <a:spcPts val="0"/>
              </a:spcBef>
              <a:buFont typeface="Arial" panose="020B0604020202020204" pitchFamily="34" charset="0"/>
              <a:buChar char="•"/>
            </a:pPr>
            <a:r>
              <a:rPr lang="cs-CZ" sz="1800" b="0" dirty="0">
                <a:solidFill>
                  <a:schemeClr val="tx1"/>
                </a:solidFill>
              </a:rPr>
              <a:t>obce a jimi zřizované organizace;</a:t>
            </a:r>
          </a:p>
          <a:p>
            <a:pPr marL="914400" lvl="1" indent="-285750">
              <a:spcBef>
                <a:spcPts val="0"/>
              </a:spcBef>
              <a:buFont typeface="Arial" panose="020B0604020202020204" pitchFamily="34" charset="0"/>
              <a:buChar char="•"/>
            </a:pPr>
            <a:r>
              <a:rPr lang="cs-CZ" sz="1800" b="0" dirty="0" smtClean="0">
                <a:solidFill>
                  <a:schemeClr val="tx1"/>
                </a:solidFill>
              </a:rPr>
              <a:t>Organizační složky státu </a:t>
            </a:r>
            <a:r>
              <a:rPr lang="cs-CZ" sz="1800" b="0" dirty="0">
                <a:solidFill>
                  <a:schemeClr val="tx1"/>
                </a:solidFill>
              </a:rPr>
              <a:t>a jejich příspěvkové organizace</a:t>
            </a:r>
            <a:r>
              <a:rPr lang="cs-CZ" sz="1800" b="0" dirty="0" smtClean="0">
                <a:solidFill>
                  <a:schemeClr val="tx1"/>
                </a:solidFill>
              </a:rPr>
              <a:t>.</a:t>
            </a:r>
          </a:p>
          <a:p>
            <a:endParaRPr lang="cs-CZ" dirty="0" smtClean="0"/>
          </a:p>
          <a:p>
            <a:r>
              <a:rPr lang="cs-CZ" dirty="0" smtClean="0"/>
              <a:t>Ostatní oprávnění žadatelé doloží doklady o právní subjektivitě dle typu žadatele (viz následující přehled v tabulce): </a:t>
            </a:r>
            <a:endParaRPr lang="cs-CZ" dirty="0"/>
          </a:p>
          <a:p>
            <a:pPr lvl="1" indent="0">
              <a:spcBef>
                <a:spcPts val="0"/>
              </a:spcBef>
              <a:buNone/>
            </a:pPr>
            <a:endParaRPr lang="cs-CZ" sz="1800" b="0" dirty="0">
              <a:solidFill>
                <a:schemeClr val="tx1"/>
              </a:solidFill>
            </a:endParaRPr>
          </a:p>
          <a:p>
            <a:pPr lvl="1" indent="0" algn="just">
              <a:lnSpc>
                <a:spcPct val="110000"/>
              </a:lnSpc>
              <a:spcBef>
                <a:spcPts val="200"/>
              </a:spcBef>
              <a:buNone/>
            </a:pPr>
            <a:endParaRPr lang="cs-CZ" dirty="0" smtClean="0"/>
          </a:p>
          <a:p>
            <a:pPr marL="361950" indent="-361950" algn="just">
              <a:lnSpc>
                <a:spcPct val="110000"/>
              </a:lnSpc>
              <a:spcBef>
                <a:spcPts val="200"/>
              </a:spcBef>
            </a:pPr>
            <a:endParaRPr lang="cs-CZ" i="1" dirty="0" smtClean="0"/>
          </a:p>
          <a:p>
            <a:endParaRPr lang="cs-CZ"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145445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285750" indent="-285750">
              <a:spcBef>
                <a:spcPts val="0"/>
              </a:spcBef>
              <a:spcAft>
                <a:spcPts val="0"/>
              </a:spcAft>
              <a:buFont typeface="Arial" panose="020B0604020202020204" pitchFamily="34" charset="0"/>
              <a:buChar char="•"/>
            </a:pPr>
            <a:r>
              <a:rPr lang="cs-CZ" b="1" dirty="0"/>
              <a:t>Doklady o právní subjektivitě </a:t>
            </a:r>
            <a:r>
              <a:rPr lang="cs-CZ" b="1" dirty="0" smtClean="0"/>
              <a:t>žadatele - pokračování </a:t>
            </a:r>
            <a:endParaRPr lang="cs-CZ" b="1" dirty="0"/>
          </a:p>
          <a:p>
            <a:pPr lvl="1" algn="just">
              <a:spcBef>
                <a:spcPts val="0"/>
              </a:spcBef>
              <a:spcAft>
                <a:spcPts val="600"/>
              </a:spcAft>
            </a:pPr>
            <a:endParaRPr lang="cs-CZ" sz="1900" i="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18</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3947857521"/>
              </p:ext>
            </p:extLst>
          </p:nvPr>
        </p:nvGraphicFramePr>
        <p:xfrm>
          <a:off x="727451" y="1543049"/>
          <a:ext cx="7816474" cy="4619982"/>
        </p:xfrm>
        <a:graphic>
          <a:graphicData uri="http://schemas.openxmlformats.org/drawingml/2006/table">
            <a:tbl>
              <a:tblPr>
                <a:tableStyleId>{5C22544A-7EE6-4342-B048-85BDC9FD1C3A}</a:tableStyleId>
              </a:tblPr>
              <a:tblGrid>
                <a:gridCol w="3262008"/>
                <a:gridCol w="4554466"/>
              </a:tblGrid>
              <a:tr h="338204">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800471">
                <a:tc>
                  <a:txBody>
                    <a:bodyPr/>
                    <a:lstStyle/>
                    <a:p>
                      <a:pPr>
                        <a:lnSpc>
                          <a:spcPct val="115000"/>
                        </a:lnSpc>
                        <a:spcAft>
                          <a:spcPts val="1000"/>
                        </a:spcAft>
                      </a:pPr>
                      <a:r>
                        <a:rPr lang="cs-CZ" sz="1400" dirty="0" smtClean="0">
                          <a:effectLst/>
                        </a:rPr>
                        <a:t>nestátní nezisková</a:t>
                      </a:r>
                      <a:r>
                        <a:rPr lang="cs-CZ" sz="1400" baseline="0" dirty="0" smtClean="0">
                          <a:effectLst/>
                        </a:rPr>
                        <a:t> organizace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zakladatelská smlouva, zakládací či zřizovací listina nebo jiný dokument o založení , který zároveň</a:t>
                      </a:r>
                      <a:r>
                        <a:rPr lang="cs-CZ" sz="1400" baseline="0" dirty="0" smtClean="0">
                          <a:effectLst/>
                        </a:rPr>
                        <a:t> doloží veřejně prospěšnou činnost organizaci v oblasti </a:t>
                      </a:r>
                      <a:r>
                        <a:rPr lang="cs-CZ" sz="1400" b="1" u="none" baseline="0" dirty="0" smtClean="0">
                          <a:effectLst/>
                        </a:rPr>
                        <a:t>školství</a:t>
                      </a:r>
                      <a:r>
                        <a:rPr lang="cs-CZ" sz="1400" baseline="0" dirty="0" smtClean="0">
                          <a:effectLst/>
                        </a:rPr>
                        <a:t>, a prokáže, že účelem hlavní činnosti není vytváření zisku</a:t>
                      </a:r>
                      <a:endParaRPr lang="cs-CZ" sz="1400" dirty="0" smtClean="0">
                        <a:effectLst/>
                      </a:endParaRPr>
                    </a:p>
                    <a:p>
                      <a:pPr>
                        <a:lnSpc>
                          <a:spcPct val="115000"/>
                        </a:lnSpc>
                        <a:spcAft>
                          <a:spcPts val="1000"/>
                        </a:spcAft>
                      </a:pPr>
                      <a:r>
                        <a:rPr lang="cs-CZ" sz="1400" dirty="0" smtClean="0">
                          <a:effectLst/>
                        </a:rPr>
                        <a:t>stanovy, ve kterých je uvedeno ustanovení o vypořádání majetku při zániku organizace, jestliže to nevyplývá ze zákona</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823711">
                <a:tc>
                  <a:txBody>
                    <a:bodyPr/>
                    <a:lstStyle/>
                    <a:p>
                      <a:pPr>
                        <a:lnSpc>
                          <a:spcPct val="115000"/>
                        </a:lnSpc>
                        <a:spcAft>
                          <a:spcPts val="1000"/>
                        </a:spcAft>
                      </a:pPr>
                      <a:r>
                        <a:rPr lang="cs-CZ" sz="1400" dirty="0" smtClean="0">
                          <a:effectLst/>
                        </a:rPr>
                        <a:t>církve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výpis</a:t>
                      </a:r>
                      <a:r>
                        <a:rPr lang="cs-CZ" sz="1400" baseline="0" dirty="0" smtClean="0">
                          <a:effectLst/>
                          <a:latin typeface="+mn-lt"/>
                          <a:ea typeface="+mn-ea"/>
                          <a:cs typeface="+mn-cs"/>
                        </a:rPr>
                        <a:t> z Rejstříku církví a náboženských společností a čestné prohlášení, že daný subjekt vykonává veřejně prospěšnou činnost v oblasti školství</a:t>
                      </a:r>
                    </a:p>
                    <a:p>
                      <a:pPr>
                        <a:lnSpc>
                          <a:spcPct val="115000"/>
                        </a:lnSpc>
                        <a:spcAft>
                          <a:spcPts val="1000"/>
                        </a:spcAft>
                      </a:pPr>
                      <a:r>
                        <a:rPr lang="cs-CZ" sz="1400" baseline="0" dirty="0" smtClean="0">
                          <a:effectLst/>
                          <a:latin typeface="+mn-lt"/>
                          <a:ea typeface="+mn-ea"/>
                          <a:cs typeface="+mn-cs"/>
                        </a:rPr>
                        <a:t>výpis v době podání žádosti </a:t>
                      </a:r>
                      <a:r>
                        <a:rPr lang="cs-CZ" sz="1400" b="1" baseline="0" dirty="0" smtClean="0">
                          <a:effectLst/>
                          <a:latin typeface="+mn-lt"/>
                          <a:ea typeface="+mn-ea"/>
                          <a:cs typeface="+mn-cs"/>
                        </a:rPr>
                        <a:t>nesmí být starší 3 měsíců</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372851">
                <a:tc>
                  <a:txBody>
                    <a:bodyPr/>
                    <a:lstStyle/>
                    <a:p>
                      <a:pPr>
                        <a:lnSpc>
                          <a:spcPct val="115000"/>
                        </a:lnSpc>
                        <a:spcAft>
                          <a:spcPts val="1000"/>
                        </a:spcAft>
                      </a:pPr>
                      <a:r>
                        <a:rPr lang="cs-CZ" sz="1400" dirty="0" smtClean="0">
                          <a:effectLst/>
                        </a:rPr>
                        <a:t>církevní organizace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rPr>
                        <a:t>zakladatelská smlouva, zakládací či zřizovací listina nebo jiný dokument o založení , a dokument,  který </a:t>
                      </a:r>
                      <a:r>
                        <a:rPr lang="cs-CZ" sz="1400" baseline="0" dirty="0" smtClean="0">
                          <a:effectLst/>
                        </a:rPr>
                        <a:t>doloží veřejně prospěšnou činnost organizaci v oblasti </a:t>
                      </a:r>
                      <a:r>
                        <a:rPr lang="cs-CZ" sz="1400" b="1" baseline="0" dirty="0" smtClean="0">
                          <a:effectLst/>
                        </a:rPr>
                        <a:t>školství</a:t>
                      </a:r>
                      <a:r>
                        <a:rPr lang="cs-CZ" sz="1400" baseline="0" dirty="0" smtClean="0">
                          <a:effectLst/>
                        </a:rPr>
                        <a:t>, a prokáže, že účelem hlavní činnosti není vytváření zisku</a:t>
                      </a:r>
                      <a:endParaRPr lang="cs-CZ" sz="1400" dirty="0" smtClean="0">
                        <a:effectLst/>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5820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3"/>
            <a:ext cx="8206432" cy="4928826"/>
          </a:xfrm>
        </p:spPr>
        <p:txBody>
          <a:bodyPr>
            <a:noAutofit/>
          </a:bodyPr>
          <a:lstStyle/>
          <a:p>
            <a:pPr marL="285750" indent="-285750">
              <a:spcBef>
                <a:spcPts val="0"/>
              </a:spcBef>
              <a:spcAft>
                <a:spcPts val="0"/>
              </a:spcAft>
              <a:buFont typeface="Arial" panose="020B0604020202020204" pitchFamily="34" charset="0"/>
              <a:buChar char="•"/>
            </a:pPr>
            <a:r>
              <a:rPr lang="cs-CZ" b="1" dirty="0"/>
              <a:t>Doklady o právní subjektivitě </a:t>
            </a:r>
            <a:r>
              <a:rPr lang="cs-CZ" b="1" dirty="0" smtClean="0"/>
              <a:t>žadatele – pokračování</a:t>
            </a:r>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b="1" dirty="0" smtClean="0"/>
          </a:p>
          <a:p>
            <a:pPr marL="285750" indent="-285750">
              <a:spcBef>
                <a:spcPts val="0"/>
              </a:spcBef>
              <a:spcAft>
                <a:spcPts val="0"/>
              </a:spcAft>
              <a:buFont typeface="Courier New" panose="02070309020205020404" pitchFamily="49" charset="0"/>
              <a:buChar char="o"/>
            </a:pPr>
            <a:endParaRPr lang="cs-CZ" b="1" dirty="0"/>
          </a:p>
          <a:p>
            <a:pPr marL="285750" indent="-285750">
              <a:spcBef>
                <a:spcPts val="0"/>
              </a:spcBef>
              <a:spcAft>
                <a:spcPts val="0"/>
              </a:spcAft>
              <a:buFont typeface="Courier New" panose="02070309020205020404" pitchFamily="49" charset="0"/>
              <a:buChar char="o"/>
            </a:pPr>
            <a:endParaRPr lang="cs-CZ" sz="1600" b="1" dirty="0" smtClean="0"/>
          </a:p>
          <a:p>
            <a:pPr marL="171450" indent="-171450">
              <a:spcBef>
                <a:spcPts val="0"/>
              </a:spcBef>
              <a:spcAft>
                <a:spcPts val="0"/>
              </a:spcAft>
              <a:buFont typeface="Arial" panose="020B0604020202020204" pitchFamily="34" charset="0"/>
              <a:buChar char="•"/>
            </a:pPr>
            <a:r>
              <a:rPr lang="cs-CZ" sz="1600" dirty="0"/>
              <a:t>Pokud lze doklady k právní subjektivitě veřejně dohledat na internetu, je možné doložit výpisy z internetu. </a:t>
            </a:r>
            <a:r>
              <a:rPr lang="cs-CZ" sz="1600" dirty="0" smtClean="0"/>
              <a:t>Pokud se jedná o dokumenty, u kterých je stanovena podmínka jejich max. stáří, </a:t>
            </a:r>
            <a:r>
              <a:rPr lang="cs-CZ" sz="1600" dirty="0"/>
              <a:t>žadatel na dokument uvede datum, kdy dokument z internetu získal, pokud tato skutečnost není z dokumentu patrná. </a:t>
            </a:r>
            <a:endParaRPr lang="cs-CZ" sz="1600" dirty="0" smtClean="0"/>
          </a:p>
          <a:p>
            <a:pPr marL="171450" indent="-171450">
              <a:spcBef>
                <a:spcPts val="0"/>
              </a:spcBef>
              <a:spcAft>
                <a:spcPts val="0"/>
              </a:spcAft>
              <a:buFont typeface="Arial" panose="020B0604020202020204" pitchFamily="34" charset="0"/>
              <a:buChar char="•"/>
            </a:pPr>
            <a:r>
              <a:rPr lang="cs-CZ" sz="1600" dirty="0" smtClean="0"/>
              <a:t>Doložené dokumenty musí být platné.</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a:xfrm>
            <a:off x="457200" y="289297"/>
            <a:ext cx="8229600" cy="822325"/>
          </a:xfrm>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19</a:t>
            </a:fld>
            <a:endParaRPr lang="en-US" dirty="0"/>
          </a:p>
        </p:txBody>
      </p:sp>
      <p:graphicFrame>
        <p:nvGraphicFramePr>
          <p:cNvPr id="6" name="Tabulka 5"/>
          <p:cNvGraphicFramePr>
            <a:graphicFrameLocks noGrp="1"/>
          </p:cNvGraphicFramePr>
          <p:nvPr>
            <p:extLst>
              <p:ext uri="{D42A27DB-BD31-4B8C-83A1-F6EECF244321}">
                <p14:modId xmlns:p14="http://schemas.microsoft.com/office/powerpoint/2010/main" val="4118903713"/>
              </p:ext>
            </p:extLst>
          </p:nvPr>
        </p:nvGraphicFramePr>
        <p:xfrm>
          <a:off x="727451" y="1543049"/>
          <a:ext cx="7816474" cy="2861281"/>
        </p:xfrm>
        <a:graphic>
          <a:graphicData uri="http://schemas.openxmlformats.org/drawingml/2006/table">
            <a:tbl>
              <a:tblPr>
                <a:tableStyleId>{5C22544A-7EE6-4342-B048-85BDC9FD1C3A}</a:tableStyleId>
              </a:tblPr>
              <a:tblGrid>
                <a:gridCol w="3262008"/>
                <a:gridCol w="4554466"/>
              </a:tblGrid>
              <a:tr h="280641">
                <a:tc>
                  <a:txBody>
                    <a:bodyPr/>
                    <a:lstStyle/>
                    <a:p>
                      <a:pPr algn="ctr">
                        <a:lnSpc>
                          <a:spcPct val="115000"/>
                        </a:lnSpc>
                        <a:spcAft>
                          <a:spcPts val="1000"/>
                        </a:spcAft>
                      </a:pPr>
                      <a:r>
                        <a:rPr lang="cs-CZ" sz="1400" b="1" dirty="0">
                          <a:effectLst/>
                        </a:rPr>
                        <a:t>P</a:t>
                      </a:r>
                      <a:r>
                        <a:rPr lang="cs-CZ" sz="1400" b="1" dirty="0" smtClean="0">
                          <a:effectLst/>
                        </a:rPr>
                        <a:t>rávní </a:t>
                      </a:r>
                      <a:r>
                        <a:rPr lang="cs-CZ" sz="1400" b="1" dirty="0">
                          <a:effectLst/>
                        </a:rPr>
                        <a:t>forma žadatele </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lnSpc>
                          <a:spcPct val="115000"/>
                        </a:lnSpc>
                        <a:spcAft>
                          <a:spcPts val="1000"/>
                        </a:spcAft>
                      </a:pPr>
                      <a:r>
                        <a:rPr lang="cs-CZ" sz="1400" b="1" dirty="0" smtClean="0">
                          <a:effectLst/>
                        </a:rPr>
                        <a:t>Dokument</a:t>
                      </a:r>
                      <a:r>
                        <a:rPr lang="cs-CZ" sz="1400" b="1" baseline="0" dirty="0" smtClean="0">
                          <a:effectLst/>
                        </a:rPr>
                        <a:t> o právní subjektivitě požadovaný k doložení</a:t>
                      </a:r>
                      <a:endParaRPr lang="cs-CZ"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80641">
                <a:tc>
                  <a:txBody>
                    <a:bodyPr/>
                    <a:lstStyle/>
                    <a:p>
                      <a:pPr>
                        <a:lnSpc>
                          <a:spcPct val="115000"/>
                        </a:lnSpc>
                        <a:spcAft>
                          <a:spcPts val="1000"/>
                        </a:spcAft>
                      </a:pPr>
                      <a:r>
                        <a:rPr lang="cs-CZ" sz="1400" dirty="0" smtClean="0">
                          <a:effectLst/>
                          <a:latin typeface="+mn-lt"/>
                          <a:ea typeface="+mn-ea"/>
                          <a:cs typeface="+mn-cs"/>
                        </a:rPr>
                        <a:t>organizace</a:t>
                      </a:r>
                      <a:r>
                        <a:rPr lang="cs-CZ" sz="1400" baseline="0" dirty="0" smtClean="0">
                          <a:effectLst/>
                          <a:latin typeface="+mn-lt"/>
                          <a:ea typeface="+mn-ea"/>
                          <a:cs typeface="+mn-cs"/>
                        </a:rPr>
                        <a:t> zakládané obcemi, kraji, OSS</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cs-CZ" sz="1400" dirty="0" smtClean="0">
                          <a:effectLst/>
                        </a:rPr>
                        <a:t>zřizovací či zakládací listina nebo jiný dokument o</a:t>
                      </a:r>
                      <a:r>
                        <a:rPr lang="cs-CZ" sz="1400" baseline="0" dirty="0" smtClean="0">
                          <a:effectLst/>
                        </a:rPr>
                        <a:t> založení a dokument, který doloží veřejně prospěšnou činnost organizaci v oblasti </a:t>
                      </a:r>
                      <a:r>
                        <a:rPr lang="cs-CZ" sz="1400" b="1" baseline="0" dirty="0" smtClean="0">
                          <a:effectLst/>
                        </a:rPr>
                        <a:t>školství</a:t>
                      </a:r>
                      <a:r>
                        <a:rPr lang="cs-CZ" sz="1400" baseline="0" dirty="0" smtClean="0">
                          <a:effectLst/>
                        </a:rPr>
                        <a:t>, a prokáže, že účelem hlavní činnosti není vytváření zisku</a:t>
                      </a:r>
                      <a:endParaRPr lang="cs-CZ" sz="1400" dirty="0" smtClean="0">
                        <a:effectLst/>
                      </a:endParaRPr>
                    </a:p>
                  </a:txBody>
                  <a:tcPr marL="68580" marR="68580" marT="0" marB="0"/>
                </a:tc>
              </a:tr>
              <a:tr h="280641">
                <a:tc>
                  <a:txBody>
                    <a:bodyPr/>
                    <a:lstStyle/>
                    <a:p>
                      <a:pPr>
                        <a:lnSpc>
                          <a:spcPct val="115000"/>
                        </a:lnSpc>
                        <a:spcAft>
                          <a:spcPts val="1000"/>
                        </a:spcAft>
                      </a:pPr>
                      <a:r>
                        <a:rPr lang="cs-CZ" sz="1400" dirty="0" smtClean="0">
                          <a:effectLst/>
                        </a:rPr>
                        <a:t>veřejná</a:t>
                      </a:r>
                      <a:r>
                        <a:rPr lang="cs-CZ" sz="1400" baseline="0" dirty="0" smtClean="0">
                          <a:effectLst/>
                        </a:rPr>
                        <a:t> výzkumná instituce</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zakladatelská</a:t>
                      </a:r>
                      <a:r>
                        <a:rPr lang="cs-CZ" sz="1400" baseline="0" dirty="0" smtClean="0">
                          <a:effectLst/>
                          <a:latin typeface="+mn-lt"/>
                          <a:ea typeface="+mn-ea"/>
                          <a:cs typeface="+mn-cs"/>
                        </a:rPr>
                        <a:t> smlouva, zakládací či zřizovací listina nebo jiný dokument o založení</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80641">
                <a:tc>
                  <a:txBody>
                    <a:bodyPr/>
                    <a:lstStyle/>
                    <a:p>
                      <a:pPr>
                        <a:lnSpc>
                          <a:spcPct val="115000"/>
                        </a:lnSpc>
                        <a:spcAft>
                          <a:spcPts val="1000"/>
                        </a:spcAft>
                      </a:pPr>
                      <a:r>
                        <a:rPr lang="cs-CZ" sz="1400" dirty="0" smtClean="0">
                          <a:effectLst/>
                          <a:latin typeface="+mn-lt"/>
                          <a:ea typeface="+mn-ea"/>
                          <a:cs typeface="+mn-cs"/>
                        </a:rPr>
                        <a:t>ostatní</a:t>
                      </a:r>
                      <a:r>
                        <a:rPr lang="cs-CZ" sz="1400" baseline="0" dirty="0" smtClean="0">
                          <a:effectLst/>
                          <a:latin typeface="+mn-lt"/>
                          <a:ea typeface="+mn-ea"/>
                          <a:cs typeface="+mn-cs"/>
                        </a:rPr>
                        <a:t> výše neuvedené právnické osoby</a:t>
                      </a:r>
                      <a:endParaRPr lang="cs-CZ"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15000"/>
                        </a:lnSpc>
                        <a:spcAft>
                          <a:spcPts val="1000"/>
                        </a:spcAft>
                      </a:pPr>
                      <a:r>
                        <a:rPr lang="cs-CZ" sz="1400" dirty="0" smtClean="0">
                          <a:effectLst/>
                          <a:latin typeface="+mn-lt"/>
                          <a:ea typeface="+mn-ea"/>
                          <a:cs typeface="+mn-cs"/>
                        </a:rPr>
                        <a:t>výpis</a:t>
                      </a:r>
                      <a:r>
                        <a:rPr lang="cs-CZ" sz="1400" baseline="0" dirty="0" smtClean="0">
                          <a:effectLst/>
                          <a:latin typeface="+mn-lt"/>
                          <a:ea typeface="+mn-ea"/>
                          <a:cs typeface="+mn-cs"/>
                        </a:rPr>
                        <a:t> z Obchodního rejstříku, který v době podání žádosti </a:t>
                      </a:r>
                      <a:r>
                        <a:rPr lang="cs-CZ" sz="1400" b="1" baseline="0" dirty="0" smtClean="0">
                          <a:effectLst/>
                          <a:latin typeface="+mn-lt"/>
                          <a:ea typeface="+mn-ea"/>
                          <a:cs typeface="+mn-cs"/>
                        </a:rPr>
                        <a:t>nesmí být starší 3 měsíců</a:t>
                      </a:r>
                      <a:r>
                        <a:rPr lang="cs-CZ" sz="1400" baseline="0" dirty="0" smtClean="0">
                          <a:effectLst/>
                          <a:latin typeface="+mn-lt"/>
                          <a:ea typeface="+mn-ea"/>
                          <a:cs typeface="+mn-cs"/>
                        </a:rPr>
                        <a:t>, nebo</a:t>
                      </a:r>
                    </a:p>
                    <a:p>
                      <a:pPr marL="0" marR="0" indent="0" algn="l" defTabSz="457200" rtl="0" eaLnBrk="1" fontAlgn="auto" latinLnBrk="0" hangingPunct="1">
                        <a:lnSpc>
                          <a:spcPct val="115000"/>
                        </a:lnSpc>
                        <a:spcBef>
                          <a:spcPts val="0"/>
                        </a:spcBef>
                        <a:spcAft>
                          <a:spcPts val="1000"/>
                        </a:spcAft>
                        <a:buClrTx/>
                        <a:buSzTx/>
                        <a:buFontTx/>
                        <a:buNone/>
                        <a:tabLst/>
                        <a:defRPr/>
                      </a:pPr>
                      <a:r>
                        <a:rPr lang="cs-CZ" sz="1400" dirty="0" smtClean="0">
                          <a:effectLst/>
                          <a:latin typeface="+mn-lt"/>
                          <a:ea typeface="+mn-ea"/>
                          <a:cs typeface="+mn-cs"/>
                        </a:rPr>
                        <a:t>výpis</a:t>
                      </a:r>
                      <a:r>
                        <a:rPr lang="cs-CZ" sz="1400" baseline="0" dirty="0" smtClean="0">
                          <a:effectLst/>
                          <a:latin typeface="+mn-lt"/>
                          <a:ea typeface="+mn-ea"/>
                          <a:cs typeface="+mn-cs"/>
                        </a:rPr>
                        <a:t> z Živnostenského rejstříku, který v době podání žádosti </a:t>
                      </a:r>
                      <a:r>
                        <a:rPr lang="cs-CZ" sz="1400" b="1" baseline="0" dirty="0" smtClean="0">
                          <a:effectLst/>
                          <a:latin typeface="+mn-lt"/>
                          <a:ea typeface="+mn-ea"/>
                          <a:cs typeface="+mn-cs"/>
                        </a:rPr>
                        <a:t>nesmí být starší 3 měsíců</a:t>
                      </a:r>
                      <a:endParaRPr lang="cs-CZ" sz="1400" b="1" dirty="0" smtClean="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490176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Role Centra v IROP</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9" name="Content Placeholder 1"/>
          <p:cNvSpPr>
            <a:spLocks noGrp="1"/>
          </p:cNvSpPr>
          <p:nvPr>
            <p:ph idx="1"/>
          </p:nvPr>
        </p:nvSpPr>
        <p:spPr>
          <a:xfrm>
            <a:off x="582614" y="1306874"/>
            <a:ext cx="7700425" cy="4819290"/>
          </a:xfrm>
        </p:spPr>
        <p:txBody>
          <a:bodyPr>
            <a:normAutofit fontScale="77500" lnSpcReduction="20000"/>
          </a:bodyPr>
          <a:lstStyle/>
          <a:p>
            <a:pPr marL="266700" lvl="1" indent="0">
              <a:lnSpc>
                <a:spcPct val="120000"/>
              </a:lnSpc>
              <a:spcBef>
                <a:spcPts val="600"/>
              </a:spcBef>
              <a:buNone/>
            </a:pPr>
            <a:r>
              <a:rPr lang="cs-CZ" sz="2100" b="0" dirty="0">
                <a:solidFill>
                  <a:schemeClr val="tx1"/>
                </a:solidFill>
              </a:rPr>
              <a:t>Centrum je státní příspěvková organizace zřízená Zákonem č. 248/2000 Sb., o podpoře regionálního rozvoje, a řízená Ministerstvem pro místní rozvoj ČR.</a:t>
            </a:r>
          </a:p>
          <a:p>
            <a:pPr marL="266700" lvl="1" indent="0">
              <a:lnSpc>
                <a:spcPct val="120000"/>
              </a:lnSpc>
              <a:spcBef>
                <a:spcPts val="600"/>
              </a:spcBef>
              <a:buNone/>
            </a:pPr>
            <a:endParaRPr lang="cs-CZ" sz="2100" b="0" dirty="0">
              <a:solidFill>
                <a:schemeClr val="tx1"/>
              </a:solidFill>
            </a:endParaRPr>
          </a:p>
          <a:p>
            <a:pPr marL="266700" lvl="1" indent="0">
              <a:lnSpc>
                <a:spcPct val="120000"/>
              </a:lnSpc>
              <a:spcBef>
                <a:spcPts val="600"/>
              </a:spcBef>
              <a:buNone/>
            </a:pPr>
            <a:r>
              <a:rPr lang="cs-CZ" b="0" dirty="0" smtClean="0">
                <a:solidFill>
                  <a:schemeClr val="tx1"/>
                </a:solidFill>
              </a:rPr>
              <a:t>Zprostředkující subjekt IROP:</a:t>
            </a:r>
          </a:p>
          <a:p>
            <a:pPr marL="454025" lvl="1" indent="-187325">
              <a:lnSpc>
                <a:spcPct val="120000"/>
              </a:lnSpc>
              <a:spcBef>
                <a:spcPts val="600"/>
              </a:spcBef>
            </a:pPr>
            <a:r>
              <a:rPr lang="cs-CZ" b="0" dirty="0">
                <a:solidFill>
                  <a:schemeClr val="tx1"/>
                </a:solidFill>
              </a:rPr>
              <a:t>k</a:t>
            </a:r>
            <a:r>
              <a:rPr lang="cs-CZ" b="0" dirty="0" smtClean="0">
                <a:solidFill>
                  <a:schemeClr val="tx1"/>
                </a:solidFill>
              </a:rPr>
              <a:t>onzultace </a:t>
            </a:r>
            <a:r>
              <a:rPr lang="cs-CZ" b="0" dirty="0">
                <a:solidFill>
                  <a:schemeClr val="tx1"/>
                </a:solidFill>
              </a:rPr>
              <a:t>před </a:t>
            </a:r>
            <a:r>
              <a:rPr lang="cs-CZ" b="0" dirty="0" smtClean="0">
                <a:solidFill>
                  <a:schemeClr val="tx1"/>
                </a:solidFill>
              </a:rPr>
              <a:t>a po vyhlášením výzvy (</a:t>
            </a:r>
            <a:r>
              <a:rPr lang="cs-CZ" dirty="0" smtClean="0">
                <a:solidFill>
                  <a:schemeClr val="tx1"/>
                </a:solidFill>
              </a:rPr>
              <a:t>specialisté pro SC 2.4</a:t>
            </a:r>
            <a:r>
              <a:rPr lang="cs-CZ" b="0" dirty="0" smtClean="0">
                <a:solidFill>
                  <a:schemeClr val="tx1"/>
                </a:solidFill>
              </a:rPr>
              <a:t>),</a:t>
            </a:r>
            <a:endParaRPr lang="cs-CZ" b="0" dirty="0">
              <a:solidFill>
                <a:schemeClr val="tx1"/>
              </a:solidFill>
            </a:endParaRPr>
          </a:p>
          <a:p>
            <a:pPr marL="454025" lvl="1" indent="-187325">
              <a:lnSpc>
                <a:spcPct val="120000"/>
              </a:lnSpc>
              <a:spcBef>
                <a:spcPts val="600"/>
              </a:spcBef>
            </a:pPr>
            <a:r>
              <a:rPr lang="cs-CZ" b="0" dirty="0">
                <a:solidFill>
                  <a:schemeClr val="tx1"/>
                </a:solidFill>
              </a:rPr>
              <a:t>p</a:t>
            </a:r>
            <a:r>
              <a:rPr lang="cs-CZ" b="0" dirty="0" smtClean="0">
                <a:solidFill>
                  <a:schemeClr val="tx1"/>
                </a:solidFill>
              </a:rPr>
              <a:t>říjem žádostí </a:t>
            </a:r>
            <a:r>
              <a:rPr lang="cs-CZ" b="0" dirty="0">
                <a:solidFill>
                  <a:schemeClr val="tx1"/>
                </a:solidFill>
              </a:rPr>
              <a:t>o </a:t>
            </a:r>
            <a:r>
              <a:rPr lang="cs-CZ" b="0" dirty="0" smtClean="0">
                <a:solidFill>
                  <a:schemeClr val="tx1"/>
                </a:solidFill>
              </a:rPr>
              <a:t>podporu (přes MS2014+),</a:t>
            </a:r>
            <a:endParaRPr lang="cs-CZ" b="0" dirty="0">
              <a:solidFill>
                <a:schemeClr val="tx1"/>
              </a:solidFill>
            </a:endParaRPr>
          </a:p>
          <a:p>
            <a:pPr marL="454025" lvl="1" indent="-187325">
              <a:lnSpc>
                <a:spcPct val="120000"/>
              </a:lnSpc>
              <a:spcBef>
                <a:spcPts val="600"/>
              </a:spcBef>
            </a:pPr>
            <a:r>
              <a:rPr lang="cs-CZ" b="0" dirty="0">
                <a:solidFill>
                  <a:schemeClr val="tx1"/>
                </a:solidFill>
              </a:rPr>
              <a:t>h</a:t>
            </a:r>
            <a:r>
              <a:rPr lang="cs-CZ" b="0" dirty="0" smtClean="0">
                <a:solidFill>
                  <a:schemeClr val="tx1"/>
                </a:solidFill>
              </a:rPr>
              <a:t>odnocení žádostí </a:t>
            </a:r>
            <a:r>
              <a:rPr lang="cs-CZ" b="0" dirty="0">
                <a:solidFill>
                  <a:schemeClr val="tx1"/>
                </a:solidFill>
              </a:rPr>
              <a:t>o </a:t>
            </a:r>
            <a:r>
              <a:rPr lang="cs-CZ" b="0" dirty="0" smtClean="0">
                <a:solidFill>
                  <a:schemeClr val="tx1"/>
                </a:solidFill>
              </a:rPr>
              <a:t>podporu,</a:t>
            </a:r>
            <a:endParaRPr lang="cs-CZ" b="0" dirty="0">
              <a:solidFill>
                <a:schemeClr val="tx1"/>
              </a:solidFill>
            </a:endParaRPr>
          </a:p>
          <a:p>
            <a:pPr marL="454025" lvl="1" indent="-187325">
              <a:lnSpc>
                <a:spcPct val="120000"/>
              </a:lnSpc>
              <a:spcBef>
                <a:spcPts val="600"/>
              </a:spcBef>
            </a:pPr>
            <a:r>
              <a:rPr lang="cs-CZ" b="0" dirty="0">
                <a:solidFill>
                  <a:schemeClr val="tx1"/>
                </a:solidFill>
              </a:rPr>
              <a:t>a</a:t>
            </a:r>
            <a:r>
              <a:rPr lang="cs-CZ" b="0" dirty="0" smtClean="0">
                <a:solidFill>
                  <a:schemeClr val="tx1"/>
                </a:solidFill>
              </a:rPr>
              <a:t>dministrace změn v projektech,</a:t>
            </a:r>
            <a:endParaRPr lang="cs-CZ" b="0" dirty="0">
              <a:solidFill>
                <a:schemeClr val="tx1"/>
              </a:solidFill>
            </a:endParaRPr>
          </a:p>
          <a:p>
            <a:pPr marL="454025" lvl="1" indent="-187325">
              <a:lnSpc>
                <a:spcPct val="120000"/>
              </a:lnSpc>
              <a:spcBef>
                <a:spcPts val="600"/>
              </a:spcBef>
            </a:pPr>
            <a:r>
              <a:rPr lang="cs-CZ" b="0" dirty="0">
                <a:solidFill>
                  <a:schemeClr val="tx1"/>
                </a:solidFill>
              </a:rPr>
              <a:t>a</a:t>
            </a:r>
            <a:r>
              <a:rPr lang="cs-CZ" b="0" dirty="0" smtClean="0">
                <a:solidFill>
                  <a:schemeClr val="tx1"/>
                </a:solidFill>
              </a:rPr>
              <a:t>dministrativní </a:t>
            </a:r>
            <a:r>
              <a:rPr lang="cs-CZ" b="0" dirty="0">
                <a:solidFill>
                  <a:schemeClr val="tx1"/>
                </a:solidFill>
              </a:rPr>
              <a:t>ověření </a:t>
            </a:r>
            <a:r>
              <a:rPr lang="cs-CZ" b="0" dirty="0" smtClean="0">
                <a:solidFill>
                  <a:schemeClr val="tx1"/>
                </a:solidFill>
              </a:rPr>
              <a:t>zpráv </a:t>
            </a:r>
            <a:r>
              <a:rPr lang="cs-CZ" b="0" dirty="0">
                <a:solidFill>
                  <a:schemeClr val="tx1"/>
                </a:solidFill>
              </a:rPr>
              <a:t>o </a:t>
            </a:r>
            <a:r>
              <a:rPr lang="cs-CZ" b="0" dirty="0" smtClean="0">
                <a:solidFill>
                  <a:schemeClr val="tx1"/>
                </a:solidFill>
              </a:rPr>
              <a:t>realizaci projektu vč. kontroly žádostí o platbu, </a:t>
            </a:r>
          </a:p>
          <a:p>
            <a:pPr marL="454025" lvl="1" indent="-187325">
              <a:lnSpc>
                <a:spcPct val="120000"/>
              </a:lnSpc>
              <a:spcBef>
                <a:spcPts val="600"/>
              </a:spcBef>
            </a:pPr>
            <a:r>
              <a:rPr lang="cs-CZ" b="0" dirty="0" smtClean="0">
                <a:solidFill>
                  <a:schemeClr val="tx1"/>
                </a:solidFill>
              </a:rPr>
              <a:t>administrativní ověření zpráv </a:t>
            </a:r>
            <a:r>
              <a:rPr lang="cs-CZ" b="0" dirty="0">
                <a:solidFill>
                  <a:schemeClr val="tx1"/>
                </a:solidFill>
              </a:rPr>
              <a:t>o </a:t>
            </a:r>
            <a:r>
              <a:rPr lang="cs-CZ" b="0" dirty="0" smtClean="0">
                <a:solidFill>
                  <a:schemeClr val="tx1"/>
                </a:solidFill>
              </a:rPr>
              <a:t>udržitelnosti,</a:t>
            </a:r>
            <a:endParaRPr lang="cs-CZ" b="0" dirty="0">
              <a:solidFill>
                <a:schemeClr val="tx1"/>
              </a:solidFill>
            </a:endParaRPr>
          </a:p>
          <a:p>
            <a:pPr marL="454025" lvl="1" indent="-187325">
              <a:lnSpc>
                <a:spcPct val="120000"/>
              </a:lnSpc>
              <a:spcBef>
                <a:spcPts val="600"/>
              </a:spcBef>
            </a:pPr>
            <a:r>
              <a:rPr lang="cs-CZ" b="0" dirty="0">
                <a:solidFill>
                  <a:schemeClr val="tx1"/>
                </a:solidFill>
              </a:rPr>
              <a:t>p</a:t>
            </a:r>
            <a:r>
              <a:rPr lang="cs-CZ" b="0" dirty="0" smtClean="0">
                <a:solidFill>
                  <a:schemeClr val="tx1"/>
                </a:solidFill>
              </a:rPr>
              <a:t>rovádění kontrol </a:t>
            </a:r>
            <a:r>
              <a:rPr lang="cs-CZ" b="0" dirty="0">
                <a:solidFill>
                  <a:schemeClr val="tx1"/>
                </a:solidFill>
              </a:rPr>
              <a:t>na </a:t>
            </a:r>
            <a:r>
              <a:rPr lang="cs-CZ" b="0" dirty="0" smtClean="0">
                <a:solidFill>
                  <a:schemeClr val="tx1"/>
                </a:solidFill>
              </a:rPr>
              <a:t>místě v průběhu hodnocení/realizace/udržitelnosti projektu,</a:t>
            </a:r>
          </a:p>
          <a:p>
            <a:pPr marL="454025" lvl="1" indent="-187325">
              <a:lnSpc>
                <a:spcPct val="120000"/>
              </a:lnSpc>
              <a:spcBef>
                <a:spcPts val="600"/>
              </a:spcBef>
            </a:pPr>
            <a:r>
              <a:rPr lang="cs-CZ" b="0" dirty="0">
                <a:solidFill>
                  <a:schemeClr val="tx1"/>
                </a:solidFill>
              </a:rPr>
              <a:t>d</a:t>
            </a:r>
            <a:r>
              <a:rPr lang="cs-CZ" b="0" dirty="0" smtClean="0">
                <a:solidFill>
                  <a:schemeClr val="tx1"/>
                </a:solidFill>
              </a:rPr>
              <a:t>alší činnosti (např. pořádání krajských seminářů k výzvám).</a:t>
            </a:r>
          </a:p>
          <a:p>
            <a:pPr marL="266700" lvl="1" indent="0">
              <a:lnSpc>
                <a:spcPct val="120000"/>
              </a:lnSpc>
              <a:spcBef>
                <a:spcPts val="600"/>
              </a:spcBef>
              <a:buNone/>
            </a:pPr>
            <a:r>
              <a:rPr lang="cs-CZ" b="0" dirty="0" smtClean="0">
                <a:solidFill>
                  <a:schemeClr val="tx1"/>
                </a:solidFill>
              </a:rPr>
              <a:t>Centrum sídlí v Praze (U Nákladového nádraží 3144/4, 130 00 Praha 3 – Strašnice) a v jednotlivých krajských městech má své pobočky (oddělení) – blíže viz kontakty na </a:t>
            </a:r>
            <a:r>
              <a:rPr lang="cs-CZ" b="0" dirty="0" smtClean="0">
                <a:solidFill>
                  <a:schemeClr val="tx1"/>
                </a:solidFill>
                <a:hlinkClick r:id="rId3"/>
              </a:rPr>
              <a:t>www.crr.cz</a:t>
            </a:r>
            <a:r>
              <a:rPr lang="cs-CZ" b="0" dirty="0" smtClean="0">
                <a:solidFill>
                  <a:schemeClr val="tx1"/>
                </a:solidFill>
              </a:rPr>
              <a:t>. </a:t>
            </a:r>
          </a:p>
        </p:txBody>
      </p:sp>
    </p:spTree>
    <p:extLst>
      <p:ext uri="{BB962C8B-B14F-4D97-AF65-F5344CB8AC3E}">
        <p14:creationId xmlns:p14="http://schemas.microsoft.com/office/powerpoint/2010/main" val="1262431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lnSpcReduction="10000"/>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endParaRPr lang="cs-CZ" dirty="0"/>
          </a:p>
          <a:p>
            <a:pPr marL="285750" indent="-285750">
              <a:spcBef>
                <a:spcPts val="0"/>
              </a:spcBef>
              <a:spcAft>
                <a:spcPts val="600"/>
              </a:spcAft>
              <a:buFont typeface="Arial" panose="020B0604020202020204" pitchFamily="34" charset="0"/>
              <a:buChar char="•"/>
            </a:pPr>
            <a:r>
              <a:rPr lang="cs-CZ" b="1" dirty="0"/>
              <a:t>Výpis z rejstříku trestů</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Dokládají </a:t>
            </a:r>
            <a:r>
              <a:rPr lang="cs-CZ" sz="1800" b="0" dirty="0" smtClean="0">
                <a:solidFill>
                  <a:schemeClr val="tx1"/>
                </a:solidFill>
              </a:rPr>
              <a:t>všichni statutární zástupci všech žadatelů s výjimkou:</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obcí a jimi zřizovaných organizací, </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krajů a jimi zřizovaných organizací, </a:t>
            </a:r>
          </a:p>
          <a:p>
            <a:pPr marL="1092200" lvl="2" indent="-285750" algn="just">
              <a:spcBef>
                <a:spcPts val="0"/>
              </a:spcBef>
              <a:buFont typeface="Arial" panose="020B0604020202020204" pitchFamily="34" charset="0"/>
              <a:buChar char="•"/>
              <a:tabLst>
                <a:tab pos="447675" algn="l"/>
              </a:tabLst>
            </a:pPr>
            <a:r>
              <a:rPr lang="cs-CZ" sz="1800" b="0" dirty="0" smtClean="0">
                <a:solidFill>
                  <a:schemeClr val="tx1"/>
                </a:solidFill>
              </a:rPr>
              <a:t>OSS a jejich příspěvkových organizací. </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Výpis </a:t>
            </a:r>
            <a:r>
              <a:rPr lang="cs-CZ" sz="1800" b="0" dirty="0">
                <a:solidFill>
                  <a:schemeClr val="tx1"/>
                </a:solidFill>
              </a:rPr>
              <a:t>z rejstříku trestů v době podání žádosti nesmí být starší 3 měsíců.</a:t>
            </a:r>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smtClean="0"/>
          </a:p>
          <a:p>
            <a:pPr marL="361950" indent="-361950" algn="just" defTabSz="266700">
              <a:spcBef>
                <a:spcPts val="0"/>
              </a:spcBef>
              <a:spcAft>
                <a:spcPts val="0"/>
              </a:spcAft>
              <a:buFont typeface="Arial" panose="020B0604020202020204" pitchFamily="34" charset="0"/>
              <a:buChar char="•"/>
              <a:tabLst>
                <a:tab pos="266700" algn="l"/>
              </a:tabLst>
            </a:pPr>
            <a:r>
              <a:rPr lang="cs-CZ" b="1" dirty="0" smtClean="0"/>
              <a:t>Studie proveditelnosti</a:t>
            </a:r>
            <a:endParaRPr lang="cs-CZ" b="1" dirty="0"/>
          </a:p>
          <a:p>
            <a:pPr marL="914400" lvl="1" indent="-285750" algn="just" defTabSz="266700">
              <a:spcBef>
                <a:spcPts val="0"/>
              </a:spcBef>
              <a:buFont typeface="Arial" panose="020B0604020202020204" pitchFamily="34" charset="0"/>
              <a:buChar char="•"/>
              <a:tabLst>
                <a:tab pos="266700" algn="l"/>
              </a:tabLst>
            </a:pPr>
            <a:r>
              <a:rPr lang="cs-CZ" sz="1800" b="0" dirty="0" smtClean="0">
                <a:solidFill>
                  <a:schemeClr val="tx1"/>
                </a:solidFill>
              </a:rPr>
              <a:t>Musí být zpracována podle osnovy uvedené v příloze č. 4 Specifických pravidel pro žadatele a příjemce.</a:t>
            </a:r>
          </a:p>
          <a:p>
            <a:pPr marL="914400" lvl="1" indent="-285750" algn="just" defTabSz="266700">
              <a:spcBef>
                <a:spcPts val="0"/>
              </a:spcBef>
              <a:buFont typeface="Arial" panose="020B0604020202020204" pitchFamily="34" charset="0"/>
              <a:buChar char="•"/>
              <a:tabLst>
                <a:tab pos="266700" algn="l"/>
              </a:tabLst>
            </a:pPr>
            <a:r>
              <a:rPr lang="cs-CZ" sz="1800" b="0" dirty="0" smtClean="0">
                <a:solidFill>
                  <a:schemeClr val="tx1"/>
                </a:solidFill>
              </a:rPr>
              <a:t>Upozorňujeme žadatele na nutnost dodržení této osnovy, neboť informace uvedené ve Studii proveditelnosti slouží jako podklad pro hodnocení žádosti o podporu. Studie proveditelnosti může obsahovat i další informace, avšak dodržení osnovy je minimální požadovaný rozsah studie.</a:t>
            </a:r>
            <a:endParaRPr lang="cs-CZ" sz="18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08934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85000" lnSpcReduction="10000"/>
          </a:bodyPr>
          <a:lstStyle/>
          <a:p>
            <a:pPr marL="0" lvl="1" indent="0">
              <a:spcBef>
                <a:spcPct val="20000"/>
              </a:spcBef>
              <a:spcAft>
                <a:spcPts val="600"/>
              </a:spcAft>
              <a:buNone/>
            </a:pPr>
            <a:r>
              <a:rPr lang="cs-CZ" dirty="0"/>
              <a:t>3. Jsou doloženy všechny povinné přílohy a obsahově splňují požadované </a:t>
            </a:r>
            <a:r>
              <a:rPr lang="cs-CZ" dirty="0" smtClean="0"/>
              <a:t>náležitosti</a:t>
            </a:r>
            <a:endParaRPr lang="cs-CZ" b="1" dirty="0" smtClean="0"/>
          </a:p>
          <a:p>
            <a:pPr marL="361950" indent="-361950" algn="just" defTabSz="266700">
              <a:spcBef>
                <a:spcPts val="0"/>
              </a:spcBef>
              <a:spcAft>
                <a:spcPts val="0"/>
              </a:spcAft>
              <a:buFont typeface="Courier New" panose="02070309020205020404" pitchFamily="49" charset="0"/>
              <a:buChar char="o"/>
              <a:tabLst>
                <a:tab pos="266700" algn="l"/>
              </a:tabLst>
            </a:pPr>
            <a:endParaRPr lang="cs-CZ" b="1" dirty="0"/>
          </a:p>
          <a:p>
            <a:pPr marL="361950" indent="-361950" algn="just" defTabSz="266700">
              <a:spcBef>
                <a:spcPts val="0"/>
              </a:spcBef>
              <a:spcAft>
                <a:spcPts val="0"/>
              </a:spcAft>
              <a:buFont typeface="Arial" panose="020B0604020202020204" pitchFamily="34" charset="0"/>
              <a:buChar char="•"/>
              <a:tabLst>
                <a:tab pos="266700" algn="l"/>
              </a:tabLst>
            </a:pPr>
            <a:r>
              <a:rPr lang="cs-CZ" b="1" dirty="0" smtClean="0"/>
              <a:t>Doklad </a:t>
            </a:r>
            <a:r>
              <a:rPr lang="cs-CZ" b="1" dirty="0"/>
              <a:t>o prokázání právních vztahů k majetku, který je předmětem projektu </a:t>
            </a:r>
            <a:endParaRPr lang="cs-CZ" dirty="0">
              <a:solidFill>
                <a:srgbClr val="FF0000"/>
              </a:solidFill>
            </a:endParaRPr>
          </a:p>
          <a:p>
            <a:pPr marL="685800" indent="-342900" algn="just">
              <a:spcBef>
                <a:spcPts val="0"/>
              </a:spcBef>
              <a:spcAft>
                <a:spcPts val="0"/>
              </a:spcAft>
              <a:buFont typeface="Arial" panose="020B0604020202020204" pitchFamily="34" charset="0"/>
              <a:buChar char="•"/>
              <a:tabLst>
                <a:tab pos="447675" algn="l"/>
              </a:tabLst>
            </a:pPr>
            <a:r>
              <a:rPr lang="cs-CZ" dirty="0" smtClean="0"/>
              <a:t>Výpis </a:t>
            </a:r>
            <a:r>
              <a:rPr lang="cs-CZ" dirty="0"/>
              <a:t>z katastru nemovitostí, týkajících se </a:t>
            </a:r>
            <a:r>
              <a:rPr lang="cs-CZ" dirty="0" smtClean="0"/>
              <a:t>projektu (stáří výpisu max. 3 měsíce před datem podání žádosti o podporu).</a:t>
            </a:r>
            <a:endParaRPr lang="cs-CZ" dirty="0"/>
          </a:p>
          <a:p>
            <a:pPr marL="685800" indent="-342900" algn="just">
              <a:spcBef>
                <a:spcPts val="0"/>
              </a:spcBef>
              <a:spcAft>
                <a:spcPts val="0"/>
              </a:spcAft>
              <a:buFont typeface="Arial" panose="020B0604020202020204" pitchFamily="34" charset="0"/>
              <a:buChar char="•"/>
              <a:tabLst>
                <a:tab pos="447675" algn="l"/>
              </a:tabLst>
            </a:pPr>
            <a:r>
              <a:rPr lang="cs-CZ" dirty="0"/>
              <a:t>Nájemní smlouvu, smlouvu o </a:t>
            </a:r>
            <a:r>
              <a:rPr lang="cs-CZ" dirty="0" smtClean="0"/>
              <a:t>výpůjčce, smlouvu o smlouvě budoucí </a:t>
            </a:r>
            <a:r>
              <a:rPr lang="cs-CZ" dirty="0"/>
              <a:t>či jiný právní úkon nebo právní akt opravňující žadatele k užívání nemovitosti, která bude předmětem projektu (pokud žadatel není zapsán v katastru nemovitostí jako vlastník nebo subjekt s právem hospodaření</a:t>
            </a:r>
            <a:r>
              <a:rPr lang="cs-CZ" dirty="0" smtClean="0"/>
              <a:t>).</a:t>
            </a:r>
          </a:p>
          <a:p>
            <a:pPr marL="685800" indent="-342900" algn="just">
              <a:spcBef>
                <a:spcPts val="0"/>
              </a:spcBef>
              <a:spcAft>
                <a:spcPts val="0"/>
              </a:spcAft>
              <a:buFont typeface="Arial" panose="020B0604020202020204" pitchFamily="34" charset="0"/>
              <a:buChar char="•"/>
              <a:tabLst>
                <a:tab pos="447675" algn="l"/>
              </a:tabLst>
            </a:pPr>
            <a:r>
              <a:rPr lang="cs-CZ" dirty="0" smtClean="0"/>
              <a:t>V případě doložení smlouvy o smlouvě budoucí musí žadatel nejpozději do vydání Rozhodnutí/Stanovení výdajů doložit výpis z katastru nemovitostí, kde je zapsán jako vlastník nebo subjekt s právem hospodařit (tato skutečnost je řešena procesem Žádosti o změnu projektu – viz kapitola 16 Obecných pravidel).</a:t>
            </a:r>
            <a:endParaRPr lang="cs-CZ" dirty="0"/>
          </a:p>
          <a:p>
            <a:pPr marL="342900" algn="just">
              <a:spcBef>
                <a:spcPts val="0"/>
              </a:spcBef>
              <a:spcAft>
                <a:spcPts val="0"/>
              </a:spcAft>
              <a:tabLst>
                <a:tab pos="447675" algn="l"/>
              </a:tabLst>
            </a:pPr>
            <a:endParaRPr lang="cs-CZ" i="1" dirty="0"/>
          </a:p>
          <a:p>
            <a:pPr algn="just">
              <a:spcBef>
                <a:spcPts val="0"/>
              </a:spcBef>
              <a:spcAft>
                <a:spcPts val="0"/>
              </a:spcAft>
              <a:tabLst>
                <a:tab pos="447675" algn="l"/>
              </a:tabLst>
            </a:pPr>
            <a:r>
              <a:rPr lang="cs-CZ" b="1" i="1" dirty="0">
                <a:solidFill>
                  <a:srgbClr val="00529C"/>
                </a:solidFill>
              </a:rPr>
              <a:t>Upozornění</a:t>
            </a:r>
          </a:p>
          <a:p>
            <a:pPr algn="just">
              <a:spcBef>
                <a:spcPts val="200"/>
              </a:spcBef>
              <a:tabLst>
                <a:tab pos="447675" algn="l"/>
              </a:tabLst>
            </a:pPr>
            <a:r>
              <a:rPr lang="cs-CZ" i="1" dirty="0">
                <a:solidFill>
                  <a:srgbClr val="00529C"/>
                </a:solidFill>
              </a:rPr>
              <a:t>Povede-li projekt k technickému zhodnocení pronajatého majetku, je nutné, aby možnost provádět technické zhodnocení na cizím majetku byla uvedena v nájemní smlouvě či ve smlouvě o výpůjčce </a:t>
            </a:r>
            <a:r>
              <a:rPr lang="cs-CZ" i="1" dirty="0" smtClean="0">
                <a:solidFill>
                  <a:srgbClr val="00529C"/>
                </a:solidFill>
              </a:rPr>
              <a:t>majetku, a to s podmínkou zachování výstupů minimálně po celou </a:t>
            </a:r>
            <a:r>
              <a:rPr lang="cs-CZ" i="1" dirty="0">
                <a:solidFill>
                  <a:srgbClr val="00529C"/>
                </a:solidFill>
              </a:rPr>
              <a:t>dobu udržitelnosti projektu</a:t>
            </a:r>
            <a:r>
              <a:rPr lang="cs-CZ" i="1" dirty="0" smtClean="0">
                <a:solidFill>
                  <a:srgbClr val="00529C"/>
                </a:solidFill>
              </a:rPr>
              <a:t>. </a:t>
            </a:r>
            <a:r>
              <a:rPr lang="cs-CZ" b="1" i="1" dirty="0">
                <a:solidFill>
                  <a:srgbClr val="00529C"/>
                </a:solidFill>
              </a:rPr>
              <a:t>Tuto smlouvu je nutné doložit</a:t>
            </a:r>
            <a:r>
              <a:rPr lang="cs-CZ" i="1" dirty="0" smtClean="0">
                <a:solidFill>
                  <a:srgbClr val="00529C"/>
                </a:solidFill>
              </a:rPr>
              <a:t>.</a:t>
            </a:r>
          </a:p>
          <a:p>
            <a:pPr algn="just">
              <a:spcBef>
                <a:spcPts val="200"/>
              </a:spcBef>
              <a:tabLst>
                <a:tab pos="447675" algn="l"/>
              </a:tabLst>
            </a:pPr>
            <a:r>
              <a:rPr lang="cs-CZ" b="1" i="1" dirty="0" smtClean="0">
                <a:solidFill>
                  <a:srgbClr val="00529C"/>
                </a:solidFill>
              </a:rPr>
              <a:t>Majetek lze pronajmout pouze od subjektů, které spadají do oprávněných žadatelů. Tuto smlouvu je nutné doložit.</a:t>
            </a:r>
            <a:r>
              <a:rPr lang="cs-CZ" i="1" dirty="0" smtClean="0">
                <a:solidFill>
                  <a:srgbClr val="00529C"/>
                </a:solidFill>
              </a:rPr>
              <a:t> </a:t>
            </a:r>
            <a:endParaRPr lang="cs-CZ" i="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06437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96727"/>
            <a:ext cx="8003232" cy="4819290"/>
          </a:xfrm>
        </p:spPr>
        <p:txBody>
          <a:bodyPr>
            <a:noAutofit/>
          </a:bodyPr>
          <a:lstStyle/>
          <a:p>
            <a:pPr>
              <a:spcBef>
                <a:spcPts val="0"/>
              </a:spcBef>
              <a:spcAft>
                <a:spcPts val="600"/>
              </a:spcAft>
              <a:tabLst>
                <a:tab pos="447675" algn="l"/>
              </a:tabLst>
            </a:pPr>
            <a:r>
              <a:rPr lang="cs-CZ" sz="2000" b="1" dirty="0">
                <a:solidFill>
                  <a:srgbClr val="00529C"/>
                </a:solidFill>
              </a:rPr>
              <a:t>3. </a:t>
            </a:r>
            <a:r>
              <a:rPr lang="cs-CZ" sz="1600" b="1" dirty="0">
                <a:solidFill>
                  <a:srgbClr val="00529C"/>
                </a:solidFill>
              </a:rPr>
              <a:t>Jsou doloženy všechny povinné přílohy a obsahově splňují požadované </a:t>
            </a:r>
            <a:r>
              <a:rPr lang="cs-CZ" sz="1600" b="1" dirty="0" smtClean="0">
                <a:solidFill>
                  <a:srgbClr val="00529C"/>
                </a:solidFill>
              </a:rPr>
              <a:t>náležitosti</a:t>
            </a:r>
            <a:endParaRPr lang="cs-CZ" sz="1600" b="1" dirty="0">
              <a:solidFill>
                <a:srgbClr val="00529C"/>
              </a:solidFill>
            </a:endParaRPr>
          </a:p>
          <a:p>
            <a:pPr marL="324000" indent="-361950" algn="just" defTabSz="266700">
              <a:spcBef>
                <a:spcPts val="0"/>
              </a:spcBef>
              <a:spcAft>
                <a:spcPts val="0"/>
              </a:spcAft>
              <a:buFont typeface="Arial" panose="020B0604020202020204" pitchFamily="34" charset="0"/>
              <a:buChar char="•"/>
              <a:tabLst>
                <a:tab pos="358775" algn="l"/>
              </a:tabLst>
            </a:pPr>
            <a:r>
              <a:rPr lang="cs-CZ" sz="1600" b="1" dirty="0"/>
              <a:t>Územní rozhodnutí nebo územní souhlas nebo veřejnoprávní smlouva nahrazující územní řízení </a:t>
            </a:r>
          </a:p>
          <a:p>
            <a:pPr marL="532800" indent="-342900" algn="just">
              <a:spcBef>
                <a:spcPts val="0"/>
              </a:spcBef>
              <a:spcAft>
                <a:spcPts val="0"/>
              </a:spcAft>
              <a:buFont typeface="Arial" panose="020B0604020202020204" pitchFamily="34" charset="0"/>
              <a:buChar char="•"/>
              <a:tabLst>
                <a:tab pos="447675" algn="l"/>
              </a:tabLst>
            </a:pPr>
            <a:r>
              <a:rPr lang="cs-CZ" sz="1600" dirty="0" smtClean="0"/>
              <a:t>Územní rozhodnutí s nabytím právní moci. </a:t>
            </a:r>
            <a:endParaRPr lang="cs-CZ" sz="1600" dirty="0"/>
          </a:p>
          <a:p>
            <a:pPr marL="532800" indent="-342900" algn="just">
              <a:spcBef>
                <a:spcPts val="0"/>
              </a:spcBef>
              <a:spcAft>
                <a:spcPts val="0"/>
              </a:spcAft>
              <a:buFont typeface="Arial" panose="020B0604020202020204" pitchFamily="34" charset="0"/>
              <a:buChar char="•"/>
              <a:tabLst>
                <a:tab pos="447675" algn="l"/>
              </a:tabLst>
            </a:pPr>
            <a:r>
              <a:rPr lang="cs-CZ" sz="1600" dirty="0" smtClean="0"/>
              <a:t>Nebo územní </a:t>
            </a:r>
            <a:r>
              <a:rPr lang="cs-CZ" sz="1600" dirty="0"/>
              <a:t>souhlas </a:t>
            </a:r>
            <a:r>
              <a:rPr lang="cs-CZ" sz="1600" dirty="0" smtClean="0"/>
              <a:t>či účinná </a:t>
            </a:r>
            <a:r>
              <a:rPr lang="cs-CZ" sz="1600" dirty="0"/>
              <a:t>veřejnoprávní </a:t>
            </a:r>
            <a:r>
              <a:rPr lang="cs-CZ" sz="1600" dirty="0" smtClean="0"/>
              <a:t>smlouva </a:t>
            </a:r>
            <a:r>
              <a:rPr lang="cs-CZ" sz="1600" dirty="0"/>
              <a:t>nahrazující územní </a:t>
            </a:r>
            <a:r>
              <a:rPr lang="cs-CZ" sz="1600" dirty="0" smtClean="0"/>
              <a:t>řízení.</a:t>
            </a:r>
          </a:p>
          <a:p>
            <a:pPr marL="184150" algn="just">
              <a:spcBef>
                <a:spcPts val="0"/>
              </a:spcBef>
              <a:spcAft>
                <a:spcPts val="0"/>
              </a:spcAft>
              <a:tabLst>
                <a:tab pos="447675" algn="l"/>
              </a:tabLst>
            </a:pPr>
            <a:endParaRPr lang="cs-CZ" sz="1600" b="1" dirty="0">
              <a:solidFill>
                <a:srgbClr val="00529C"/>
              </a:solidFill>
            </a:endParaRPr>
          </a:p>
          <a:p>
            <a:pPr marL="323850" indent="-361950" algn="just" defTabSz="266700">
              <a:spcBef>
                <a:spcPts val="0"/>
              </a:spcBef>
              <a:spcAft>
                <a:spcPts val="0"/>
              </a:spcAft>
              <a:buFont typeface="Arial" panose="020B0604020202020204" pitchFamily="34" charset="0"/>
              <a:buChar char="•"/>
              <a:tabLst>
                <a:tab pos="266700" algn="l"/>
              </a:tabLst>
            </a:pPr>
            <a:r>
              <a:rPr lang="cs-CZ" sz="1600" b="1" dirty="0" smtClean="0"/>
              <a:t>Žádost </a:t>
            </a:r>
            <a:r>
              <a:rPr lang="cs-CZ" sz="1600" b="1" dirty="0"/>
              <a:t>o stavební povolení nebo ohlášení, případně stavební povolení </a:t>
            </a:r>
            <a:r>
              <a:rPr lang="cs-CZ" sz="1600" b="1" dirty="0" smtClean="0"/>
              <a:t>s nabytím právní moci nebo </a:t>
            </a:r>
            <a:r>
              <a:rPr lang="cs-CZ" sz="1600" b="1" dirty="0"/>
              <a:t>souhlas s provedením ohlášeného stavebního záměru nebo veřejnoprávní smlouva nahrazující stavební povolení </a:t>
            </a:r>
          </a:p>
          <a:p>
            <a:pPr marL="533400" indent="-266700" algn="just">
              <a:spcBef>
                <a:spcPts val="0"/>
              </a:spcBef>
              <a:spcAft>
                <a:spcPts val="0"/>
              </a:spcAft>
              <a:buFont typeface="Arial" panose="020B0604020202020204" pitchFamily="34" charset="0"/>
              <a:buChar char="•"/>
              <a:tabLst>
                <a:tab pos="447675" algn="l"/>
              </a:tabLst>
            </a:pPr>
            <a:r>
              <a:rPr lang="cs-CZ" sz="1600" dirty="0" smtClean="0"/>
              <a:t>Pravomocné stavební povolení, </a:t>
            </a:r>
            <a:r>
              <a:rPr lang="cs-CZ" sz="1600" dirty="0"/>
              <a:t>nebo souhlas s provedením ohlášeného stavebního </a:t>
            </a:r>
            <a:r>
              <a:rPr lang="cs-CZ" sz="1600" dirty="0" smtClean="0"/>
              <a:t>záměru, nebo účinná </a:t>
            </a:r>
            <a:r>
              <a:rPr lang="cs-CZ" sz="1600" dirty="0"/>
              <a:t>veřejnoprávní </a:t>
            </a:r>
            <a:r>
              <a:rPr lang="cs-CZ" sz="1600" dirty="0" smtClean="0"/>
              <a:t>smlouva </a:t>
            </a:r>
            <a:r>
              <a:rPr lang="cs-CZ" sz="1600" dirty="0"/>
              <a:t>nahrazující stavební </a:t>
            </a:r>
            <a:r>
              <a:rPr lang="cs-CZ" sz="1600" dirty="0" smtClean="0"/>
              <a:t>povolení, </a:t>
            </a:r>
            <a:r>
              <a:rPr lang="cs-CZ" sz="1600" dirty="0"/>
              <a:t>nebo žádost o </a:t>
            </a:r>
            <a:r>
              <a:rPr lang="cs-CZ" sz="1600" dirty="0" smtClean="0"/>
              <a:t>stavební </a:t>
            </a:r>
            <a:r>
              <a:rPr lang="cs-CZ" sz="1600" dirty="0"/>
              <a:t>povolení </a:t>
            </a:r>
            <a:r>
              <a:rPr lang="cs-CZ" sz="1600" dirty="0" smtClean="0"/>
              <a:t>(potvrzenou stavebním úřadem), nebo </a:t>
            </a:r>
            <a:r>
              <a:rPr lang="cs-CZ" sz="1600" dirty="0"/>
              <a:t>ohlášení potvrzené stavebním úřadem</a:t>
            </a:r>
            <a:r>
              <a:rPr lang="cs-CZ" sz="1600" dirty="0" smtClean="0"/>
              <a:t>.</a:t>
            </a:r>
          </a:p>
          <a:p>
            <a:pPr marL="533400" indent="-266700" algn="just">
              <a:spcBef>
                <a:spcPts val="0"/>
              </a:spcBef>
              <a:spcAft>
                <a:spcPts val="1200"/>
              </a:spcAft>
              <a:buFont typeface="Arial" panose="020B0604020202020204" pitchFamily="34" charset="0"/>
              <a:buChar char="•"/>
              <a:tabLst>
                <a:tab pos="447675" algn="l"/>
              </a:tabLst>
            </a:pPr>
            <a:r>
              <a:rPr lang="cs-CZ" sz="1600" dirty="0" smtClean="0"/>
              <a:t>V případě sloučeného územního a stavebního řízení bude doloženo toto Rozhodnutí s nabytím právní moci, nebo žádost o jeho vydání (potvrzená stavebním úřadem).</a:t>
            </a:r>
          </a:p>
          <a:p>
            <a:pPr algn="just">
              <a:spcBef>
                <a:spcPts val="0"/>
              </a:spcBef>
              <a:spcAft>
                <a:spcPts val="0"/>
              </a:spcAft>
              <a:tabLst>
                <a:tab pos="447675" algn="l"/>
              </a:tabLst>
            </a:pPr>
            <a:r>
              <a:rPr lang="cs-CZ" sz="1600" b="1" dirty="0" smtClean="0">
                <a:solidFill>
                  <a:srgbClr val="00529C"/>
                </a:solidFill>
              </a:rPr>
              <a:t>Upozornění</a:t>
            </a:r>
          </a:p>
          <a:p>
            <a:pPr algn="just">
              <a:spcBef>
                <a:spcPts val="0"/>
              </a:spcBef>
              <a:spcAft>
                <a:spcPts val="0"/>
              </a:spcAft>
              <a:tabLst>
                <a:tab pos="447675" algn="l"/>
              </a:tabLst>
            </a:pPr>
            <a:r>
              <a:rPr lang="cs-CZ" sz="1600" i="1" dirty="0" smtClean="0">
                <a:solidFill>
                  <a:srgbClr val="00529C"/>
                </a:solidFill>
              </a:rPr>
              <a:t>Stavební povolení s nabytím právní moci či Rozhodnutí o sloučeném územním a stavebním řízení s nabytím právní moci musí </a:t>
            </a:r>
            <a:r>
              <a:rPr lang="cs-CZ" sz="1600" i="1" dirty="0">
                <a:solidFill>
                  <a:srgbClr val="00529C"/>
                </a:solidFill>
              </a:rPr>
              <a:t>být doloženo nejpozději do </a:t>
            </a:r>
            <a:r>
              <a:rPr lang="cs-CZ" sz="1600" i="1" dirty="0" smtClean="0">
                <a:solidFill>
                  <a:srgbClr val="00529C"/>
                </a:solidFill>
              </a:rPr>
              <a:t>dne vydání Rozhodnutí/Stanovení výdajů, </a:t>
            </a:r>
            <a:r>
              <a:rPr lang="cs-CZ" sz="1600" i="1" dirty="0">
                <a:solidFill>
                  <a:srgbClr val="00529C"/>
                </a:solidFill>
              </a:rPr>
              <a:t>a to formou </a:t>
            </a:r>
            <a:r>
              <a:rPr lang="cs-CZ" sz="1600" i="1" dirty="0" smtClean="0">
                <a:solidFill>
                  <a:srgbClr val="00529C"/>
                </a:solidFill>
              </a:rPr>
              <a:t>Žádosti o změnu projektu.</a:t>
            </a:r>
            <a:endParaRPr lang="cs-CZ" sz="1600" i="1" dirty="0">
              <a:solidFill>
                <a:srgbClr val="00529C"/>
              </a:solidFill>
            </a:endParaRPr>
          </a:p>
          <a:p>
            <a:pPr marL="361950" indent="-361950" algn="just">
              <a:spcBef>
                <a:spcPts val="200"/>
              </a:spcBef>
              <a:buFont typeface="Courier New" panose="02070309020205020404" pitchFamily="49" charset="0"/>
              <a:buChar char="o"/>
              <a:tabLst>
                <a:tab pos="447675" algn="l"/>
              </a:tabLst>
            </a:pPr>
            <a:endParaRPr lang="cs-CZ" sz="2000" b="1" dirty="0" smtClean="0"/>
          </a:p>
          <a:p>
            <a:pPr marL="266700" algn="just">
              <a:spcBef>
                <a:spcPts val="200"/>
              </a:spcBef>
              <a:spcAft>
                <a:spcPts val="0"/>
              </a:spcAft>
              <a:tabLst>
                <a:tab pos="447675" algn="l"/>
              </a:tabLst>
            </a:pPr>
            <a:endParaRPr lang="cs-CZ" sz="2000" i="1"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87237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1600" b="1" dirty="0">
                <a:solidFill>
                  <a:srgbClr val="00529C"/>
                </a:solidFill>
              </a:rPr>
              <a:t>3. Jsou doloženy všechny povinné přílohy a obsahově splňují požadované náležitosti</a:t>
            </a:r>
          </a:p>
          <a:p>
            <a:pPr marL="361950" indent="-361950" algn="just">
              <a:spcBef>
                <a:spcPts val="0"/>
              </a:spcBef>
              <a:spcAft>
                <a:spcPts val="0"/>
              </a:spcAft>
              <a:buFont typeface="Arial" panose="020B0604020202020204" pitchFamily="34" charset="0"/>
              <a:buChar char="•"/>
              <a:tabLst>
                <a:tab pos="447675" algn="l"/>
              </a:tabLst>
            </a:pPr>
            <a:r>
              <a:rPr lang="cs-CZ" sz="1600" b="1" dirty="0" smtClean="0"/>
              <a:t>Projektová </a:t>
            </a:r>
            <a:r>
              <a:rPr lang="cs-CZ" sz="1600" b="1" dirty="0"/>
              <a:t>dokumentace pro vydání stavebního povolení nebo pro </a:t>
            </a:r>
            <a:r>
              <a:rPr lang="cs-CZ" sz="1600" b="1" dirty="0" smtClean="0"/>
              <a:t>ohlášení stavby</a:t>
            </a:r>
            <a:endParaRPr lang="cs-CZ" sz="1600" b="1" dirty="0"/>
          </a:p>
          <a:p>
            <a:pPr marL="647700" indent="-285750" algn="just">
              <a:spcBef>
                <a:spcPts val="0"/>
              </a:spcBef>
              <a:spcAft>
                <a:spcPts val="0"/>
              </a:spcAft>
              <a:buFont typeface="Arial" panose="020B0604020202020204" pitchFamily="34" charset="0"/>
              <a:buChar char="•"/>
              <a:tabLst>
                <a:tab pos="447675" algn="l"/>
              </a:tabLst>
            </a:pPr>
            <a:r>
              <a:rPr lang="cs-CZ" sz="1600" dirty="0" smtClean="0"/>
              <a:t>Projektová </a:t>
            </a:r>
            <a:r>
              <a:rPr lang="cs-CZ" sz="1600" dirty="0"/>
              <a:t>dokumentace v podrobnosti pro vydání stavebního </a:t>
            </a:r>
            <a:r>
              <a:rPr lang="cs-CZ" sz="1600" dirty="0" smtClean="0"/>
              <a:t>povolení (jež byla na stavební úřad předložena jako součást žádosti o stavební povolení a nebo je již ověřena stavebním úřadem).</a:t>
            </a:r>
            <a:endParaRPr lang="cs-CZ" sz="1600" dirty="0"/>
          </a:p>
          <a:p>
            <a:pPr marL="647700" indent="-285750" algn="just">
              <a:spcBef>
                <a:spcPts val="0"/>
              </a:spcBef>
              <a:spcAft>
                <a:spcPts val="0"/>
              </a:spcAft>
              <a:buFont typeface="Arial" panose="020B0604020202020204" pitchFamily="34" charset="0"/>
              <a:buChar char="•"/>
              <a:tabLst>
                <a:tab pos="447675" algn="l"/>
              </a:tabLst>
            </a:pPr>
            <a:r>
              <a:rPr lang="cs-CZ" sz="1600" dirty="0"/>
              <a:t>P</a:t>
            </a:r>
            <a:r>
              <a:rPr lang="cs-CZ" sz="1600" dirty="0" smtClean="0"/>
              <a:t>rojektová </a:t>
            </a:r>
            <a:r>
              <a:rPr lang="cs-CZ" sz="1600" dirty="0"/>
              <a:t>dokumentace v podrobnosti pro ohlášení </a:t>
            </a:r>
            <a:r>
              <a:rPr lang="cs-CZ" sz="1600" dirty="0" smtClean="0"/>
              <a:t>stavby, pokud stavba nevyžaduje stavební povolení.</a:t>
            </a:r>
            <a:endParaRPr lang="cs-CZ" sz="1600" dirty="0"/>
          </a:p>
          <a:p>
            <a:pPr marL="647700" indent="-285750" algn="just">
              <a:spcBef>
                <a:spcPts val="0"/>
              </a:spcBef>
              <a:spcAft>
                <a:spcPts val="1800"/>
              </a:spcAft>
              <a:buFont typeface="Arial" panose="020B0604020202020204" pitchFamily="34" charset="0"/>
              <a:buChar char="•"/>
              <a:tabLst>
                <a:tab pos="447675" algn="l"/>
              </a:tabLst>
            </a:pPr>
            <a:r>
              <a:rPr lang="cs-CZ" sz="1600" dirty="0"/>
              <a:t>Z</a:t>
            </a:r>
            <a:r>
              <a:rPr lang="cs-CZ" sz="1600" dirty="0" smtClean="0"/>
              <a:t>pracovaná </a:t>
            </a:r>
            <a:r>
              <a:rPr lang="cs-CZ" sz="1600" dirty="0"/>
              <a:t>projektová </a:t>
            </a:r>
            <a:r>
              <a:rPr lang="cs-CZ" sz="1600" dirty="0" smtClean="0"/>
              <a:t>dokumentace </a:t>
            </a:r>
            <a:r>
              <a:rPr lang="cs-CZ" sz="1600" dirty="0"/>
              <a:t>pro provádění </a:t>
            </a:r>
            <a:r>
              <a:rPr lang="cs-CZ" sz="1600" dirty="0" smtClean="0"/>
              <a:t>stavby, v případě, že již byla zpracována.</a:t>
            </a:r>
          </a:p>
          <a:p>
            <a:pPr marL="647700" indent="-285750" algn="just">
              <a:spcBef>
                <a:spcPts val="0"/>
              </a:spcBef>
              <a:spcAft>
                <a:spcPts val="1800"/>
              </a:spcAft>
              <a:buFont typeface="Arial" panose="020B0604020202020204" pitchFamily="34" charset="0"/>
              <a:buChar char="•"/>
              <a:tabLst>
                <a:tab pos="447675" algn="l"/>
              </a:tabLst>
            </a:pPr>
            <a:endParaRPr lang="cs-CZ" sz="1600" i="1" dirty="0"/>
          </a:p>
          <a:p>
            <a:pPr marL="361950" algn="just">
              <a:spcBef>
                <a:spcPts val="0"/>
              </a:spcBef>
              <a:spcAft>
                <a:spcPts val="1800"/>
              </a:spcAft>
              <a:tabLst>
                <a:tab pos="447675" algn="l"/>
              </a:tabLst>
            </a:pPr>
            <a:endParaRPr lang="cs-CZ" sz="1600" i="1" dirty="0"/>
          </a:p>
          <a:p>
            <a:pPr marL="361950" indent="-361950" algn="just">
              <a:spcBef>
                <a:spcPts val="0"/>
              </a:spcBef>
              <a:spcAft>
                <a:spcPts val="0"/>
              </a:spcAft>
              <a:buFont typeface="Arial" panose="020B0604020202020204" pitchFamily="34" charset="0"/>
              <a:buChar char="•"/>
              <a:tabLst>
                <a:tab pos="447675" algn="l"/>
              </a:tabLst>
            </a:pPr>
            <a:r>
              <a:rPr lang="cs-CZ" sz="1600" b="1" dirty="0" smtClean="0"/>
              <a:t>Čestné prohlášení o skutečném majiteli</a:t>
            </a:r>
            <a:endParaRPr lang="cs-CZ" sz="1600" b="1" dirty="0"/>
          </a:p>
          <a:p>
            <a:pPr marL="647700" indent="-285750" algn="just">
              <a:spcBef>
                <a:spcPts val="0"/>
              </a:spcBef>
              <a:spcAft>
                <a:spcPts val="1800"/>
              </a:spcAft>
              <a:buFont typeface="Arial" panose="020B0604020202020204" pitchFamily="34" charset="0"/>
              <a:buChar char="•"/>
              <a:tabLst>
                <a:tab pos="447675" algn="l"/>
              </a:tabLst>
            </a:pPr>
            <a:r>
              <a:rPr lang="cs-CZ" sz="1600" i="1" dirty="0" smtClean="0"/>
              <a:t>Požadavek na toto prohlášení doplněn v rámci revize výzvy</a:t>
            </a:r>
            <a:r>
              <a:rPr lang="cs-CZ" sz="1600" dirty="0" smtClean="0"/>
              <a:t>.</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3721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a:spcBef>
                <a:spcPts val="0"/>
              </a:spcBef>
              <a:spcAft>
                <a:spcPts val="600"/>
              </a:spcAft>
              <a:tabLst>
                <a:tab pos="447675" algn="l"/>
              </a:tabLst>
            </a:pPr>
            <a:r>
              <a:rPr lang="cs-CZ" sz="2000" b="1" dirty="0">
                <a:solidFill>
                  <a:srgbClr val="00529C"/>
                </a:solidFill>
              </a:rPr>
              <a:t>3</a:t>
            </a:r>
            <a:r>
              <a:rPr lang="cs-CZ" sz="1400" b="1" dirty="0">
                <a:solidFill>
                  <a:srgbClr val="00529C"/>
                </a:solidFill>
              </a:rPr>
              <a:t>. Jsou doloženy všechny povinné přílohy a obsahově splňují požadované náležitosti</a:t>
            </a:r>
          </a:p>
          <a:p>
            <a:pPr marL="361950" indent="-361950" algn="just">
              <a:spcBef>
                <a:spcPts val="0"/>
              </a:spcBef>
              <a:spcAft>
                <a:spcPts val="0"/>
              </a:spcAft>
              <a:buFont typeface="Arial" panose="020B0604020202020204" pitchFamily="34" charset="0"/>
              <a:buChar char="•"/>
            </a:pPr>
            <a:r>
              <a:rPr lang="cs-CZ" sz="1400" b="1" dirty="0" smtClean="0"/>
              <a:t>Položkový </a:t>
            </a:r>
            <a:r>
              <a:rPr lang="cs-CZ" sz="1400" b="1" dirty="0"/>
              <a:t>rozpočet stavby</a:t>
            </a:r>
          </a:p>
          <a:p>
            <a:pPr marL="648000" indent="-285750" algn="just">
              <a:spcBef>
                <a:spcPts val="0"/>
              </a:spcBef>
              <a:spcAft>
                <a:spcPts val="0"/>
              </a:spcAft>
              <a:buFont typeface="Arial" panose="020B0604020202020204" pitchFamily="34" charset="0"/>
              <a:buChar char="•"/>
            </a:pPr>
            <a:r>
              <a:rPr lang="cs-CZ" sz="1400" dirty="0"/>
              <a:t>Žadatel doloží stanovení výdajů za stavbu/stavební práce v členění podle způsobu jejich financování, tedy členěné na způsobilé a nezpůsobilé výdaje projektu v souladu s požadavky Specifický </a:t>
            </a:r>
            <a:r>
              <a:rPr lang="cs-CZ" sz="1400" dirty="0" smtClean="0"/>
              <a:t>pravidel.</a:t>
            </a:r>
          </a:p>
          <a:p>
            <a:pPr marL="648000" indent="-285750" algn="just">
              <a:spcBef>
                <a:spcPts val="0"/>
              </a:spcBef>
              <a:spcAft>
                <a:spcPts val="0"/>
              </a:spcAft>
              <a:buFont typeface="Arial" panose="020B0604020202020204" pitchFamily="34" charset="0"/>
              <a:buChar char="•"/>
            </a:pPr>
            <a:r>
              <a:rPr lang="cs-CZ" sz="1400" dirty="0"/>
              <a:t>Stavební rozpočet je nutno členit na stavební objekty, popř. dílčí stavební nebo funkční celky, případně jiné obdobné části a to tak, aby bylo možno jednoznačně vymezit hlavní a vedlejší aktivity projektu</a:t>
            </a:r>
            <a:r>
              <a:rPr lang="cs-CZ" sz="1400" dirty="0" smtClean="0"/>
              <a:t>.</a:t>
            </a:r>
          </a:p>
          <a:p>
            <a:pPr marL="648000" indent="-285750" algn="just">
              <a:spcBef>
                <a:spcPts val="0"/>
              </a:spcBef>
              <a:spcAft>
                <a:spcPts val="0"/>
              </a:spcAft>
              <a:buFont typeface="Arial" panose="020B0604020202020204" pitchFamily="34" charset="0"/>
              <a:buChar char="•"/>
            </a:pPr>
            <a:r>
              <a:rPr lang="cs-CZ" sz="1400" dirty="0"/>
              <a:t>Žadatel stanoví ceny stavebních prací za účelem zjištění předpokládané ceny způsobilých výdajů </a:t>
            </a:r>
            <a:r>
              <a:rPr lang="cs-CZ" sz="1400" b="1" dirty="0"/>
              <a:t>hlavních aktivit projektu</a:t>
            </a:r>
            <a:r>
              <a:rPr lang="cs-CZ" sz="1400" dirty="0"/>
              <a:t> u nezahájených zakázek na základě stavebního rozpočtu, který je součástí příslušného stupně projektové dokumentace, a přiloží jeho originál ve formátu </a:t>
            </a:r>
            <a:r>
              <a:rPr lang="cs-CZ" sz="1400" dirty="0" err="1" smtClean="0"/>
              <a:t>pdf</a:t>
            </a:r>
            <a:r>
              <a:rPr lang="cs-CZ" sz="1400" dirty="0" smtClean="0"/>
              <a:t>. </a:t>
            </a:r>
            <a:r>
              <a:rPr lang="cs-CZ" sz="1400" dirty="0"/>
              <a:t>jako povinnou přílohu k </a:t>
            </a:r>
            <a:r>
              <a:rPr lang="cs-CZ" sz="1400" dirty="0" smtClean="0"/>
              <a:t>žádosti.</a:t>
            </a:r>
          </a:p>
          <a:p>
            <a:pPr marL="648000" indent="-285750" algn="just">
              <a:spcBef>
                <a:spcPts val="0"/>
              </a:spcBef>
              <a:spcAft>
                <a:spcPts val="0"/>
              </a:spcAft>
              <a:buFont typeface="Arial" panose="020B0604020202020204" pitchFamily="34" charset="0"/>
              <a:buChar char="•"/>
            </a:pPr>
            <a:r>
              <a:rPr lang="cs-CZ" sz="1400" dirty="0" smtClean="0"/>
              <a:t>Ve </a:t>
            </a:r>
            <a:r>
              <a:rPr lang="cs-CZ" sz="1400" dirty="0"/>
              <a:t>stupni připravenosti projektu </a:t>
            </a:r>
            <a:r>
              <a:rPr lang="cs-CZ" sz="1400" b="1" dirty="0"/>
              <a:t>k realizaci stavby/k zadání výběrového řízení</a:t>
            </a:r>
            <a:r>
              <a:rPr lang="cs-CZ" sz="1400" dirty="0"/>
              <a:t>, žadatel dokládá položkový rozpočet stavby vypracovaný v rozsahu odpovídajícímu požadavkům vyhlášky č. 230/2012 Sb. (č. 169/2016 od nabytí účinnosti). Položkový rozpočet stavby žadatel předkládá v </a:t>
            </a:r>
            <a:r>
              <a:rPr lang="cs-CZ" sz="1400" dirty="0" err="1" smtClean="0"/>
              <a:t>pdf</a:t>
            </a:r>
            <a:r>
              <a:rPr lang="cs-CZ" sz="1400" dirty="0" smtClean="0"/>
              <a:t>. </a:t>
            </a:r>
            <a:r>
              <a:rPr lang="cs-CZ" sz="1400" dirty="0"/>
              <a:t>a v elektronické podobě ve formátu XML  (.</a:t>
            </a:r>
            <a:r>
              <a:rPr lang="cs-CZ" sz="1400" dirty="0" err="1"/>
              <a:t>esoupis</a:t>
            </a:r>
            <a:r>
              <a:rPr lang="cs-CZ" sz="1400" dirty="0"/>
              <a:t>, .xc4, Excel VZ) nebo </a:t>
            </a:r>
            <a:r>
              <a:rPr lang="cs-CZ" sz="1400" dirty="0" smtClean="0"/>
              <a:t>obdobného.</a:t>
            </a:r>
          </a:p>
          <a:p>
            <a:pPr marL="648000" indent="-285750" algn="just">
              <a:spcBef>
                <a:spcPts val="0"/>
              </a:spcBef>
              <a:spcAft>
                <a:spcPts val="0"/>
              </a:spcAft>
              <a:buFont typeface="Arial" panose="020B0604020202020204" pitchFamily="34" charset="0"/>
              <a:buChar char="•"/>
            </a:pPr>
            <a:r>
              <a:rPr lang="cs-CZ" sz="1400" b="1" dirty="0" smtClean="0"/>
              <a:t>Po </a:t>
            </a:r>
            <a:r>
              <a:rPr lang="cs-CZ" sz="1400" b="1" dirty="0"/>
              <a:t>ukončení výběrového řízení </a:t>
            </a:r>
            <a:r>
              <a:rPr lang="cs-CZ" sz="1400" dirty="0"/>
              <a:t>žadatel doloží </a:t>
            </a:r>
            <a:r>
              <a:rPr lang="cs-CZ" sz="1400" dirty="0" err="1"/>
              <a:t>vysoutěžený</a:t>
            </a:r>
            <a:r>
              <a:rPr lang="cs-CZ" sz="1400" dirty="0"/>
              <a:t> položkový rozpočet stavby. Rozpočet musí být vypracován v rozsahu odpovídajícímu požadavkům vyhlášky č. 230/2012 Sb. (č. 169/2016 od nabytí účinnosti) v </a:t>
            </a:r>
            <a:r>
              <a:rPr lang="cs-CZ" sz="1400" dirty="0" err="1" smtClean="0"/>
              <a:t>pdf</a:t>
            </a:r>
            <a:r>
              <a:rPr lang="cs-CZ" sz="1400" dirty="0" smtClean="0"/>
              <a:t>. </a:t>
            </a:r>
            <a:r>
              <a:rPr lang="cs-CZ" sz="1400" dirty="0"/>
              <a:t>ve formátu XML (.</a:t>
            </a:r>
            <a:r>
              <a:rPr lang="cs-CZ" sz="1400" dirty="0" err="1"/>
              <a:t>esoupis</a:t>
            </a:r>
            <a:r>
              <a:rPr lang="cs-CZ" sz="1400" dirty="0"/>
              <a:t>, .xc4, Excel VZ) nebo obdobného.</a:t>
            </a:r>
          </a:p>
          <a:p>
            <a:pPr marL="648000" indent="-285750" algn="just">
              <a:spcBef>
                <a:spcPts val="0"/>
              </a:spcBef>
              <a:spcAft>
                <a:spcPts val="0"/>
              </a:spcAft>
              <a:buFont typeface="Arial" panose="020B0604020202020204" pitchFamily="34" charset="0"/>
              <a:buChar char="•"/>
            </a:pPr>
            <a:endParaRPr lang="cs-CZ" sz="1400" dirty="0" smtClean="0"/>
          </a:p>
          <a:p>
            <a:pPr marL="648000" indent="-285750" algn="just">
              <a:spcBef>
                <a:spcPts val="0"/>
              </a:spcBef>
              <a:spcAft>
                <a:spcPts val="0"/>
              </a:spcAft>
              <a:buFont typeface="Arial" panose="020B0604020202020204" pitchFamily="34" charset="0"/>
              <a:buChar char="•"/>
            </a:pPr>
            <a:endParaRPr lang="cs-CZ" sz="1400" dirty="0" smtClean="0"/>
          </a:p>
          <a:p>
            <a:pPr marL="361950" indent="-361950">
              <a:spcBef>
                <a:spcPts val="200"/>
              </a:spcBef>
              <a:buFont typeface="Courier New" panose="02070309020205020404" pitchFamily="49" charset="0"/>
              <a:buChar char="o"/>
            </a:pPr>
            <a:endParaRPr lang="cs-CZ" sz="2000" i="1" dirty="0"/>
          </a:p>
          <a:p>
            <a:pPr marL="361950" indent="-361950" algn="just">
              <a:lnSpc>
                <a:spcPct val="120000"/>
              </a:lnSpc>
              <a:spcBef>
                <a:spcPts val="200"/>
              </a:spcBef>
              <a:spcAft>
                <a:spcPts val="0"/>
              </a:spcAft>
              <a:tabLst>
                <a:tab pos="447675" algn="l"/>
              </a:tabLst>
            </a:pPr>
            <a:endParaRPr lang="cs-CZ" sz="2000" i="1" dirty="0"/>
          </a:p>
          <a:p>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096037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85000" lnSpcReduction="10000"/>
          </a:bodyPr>
          <a:lstStyle/>
          <a:p>
            <a:pPr>
              <a:spcBef>
                <a:spcPts val="0"/>
              </a:spcBef>
              <a:spcAft>
                <a:spcPts val="600"/>
              </a:spcAft>
            </a:pPr>
            <a:r>
              <a:rPr lang="cs-CZ" sz="2000" b="1" dirty="0">
                <a:solidFill>
                  <a:srgbClr val="00529C"/>
                </a:solidFill>
              </a:rPr>
              <a:t>3. Jsou doloženy všechny povinné přílohy a obsahově splňují požadované </a:t>
            </a:r>
            <a:r>
              <a:rPr lang="cs-CZ" sz="2000" b="1" dirty="0" smtClean="0">
                <a:solidFill>
                  <a:srgbClr val="00529C"/>
                </a:solidFill>
              </a:rPr>
              <a:t>náležitosti</a:t>
            </a:r>
          </a:p>
          <a:p>
            <a:pPr marL="285750" lvl="1" indent="-285750">
              <a:spcBef>
                <a:spcPts val="0"/>
              </a:spcBef>
              <a:spcAft>
                <a:spcPts val="600"/>
              </a:spcAft>
              <a:buFont typeface="Arial" panose="020B0604020202020204" pitchFamily="34" charset="0"/>
              <a:buChar char="•"/>
              <a:tabLst>
                <a:tab pos="447675" algn="l"/>
              </a:tabLst>
            </a:pPr>
            <a:r>
              <a:rPr lang="cs-CZ" sz="1800" dirty="0">
                <a:solidFill>
                  <a:schemeClr val="tx1"/>
                </a:solidFill>
              </a:rPr>
              <a:t>Výpis z Rejstříku škol a školských zařízení</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Doloží </a:t>
            </a:r>
            <a:r>
              <a:rPr lang="cs-CZ" sz="1800" b="0" dirty="0" smtClean="0">
                <a:solidFill>
                  <a:schemeClr val="tx1"/>
                </a:solidFill>
              </a:rPr>
              <a:t>žadatel </a:t>
            </a:r>
            <a:r>
              <a:rPr lang="cs-CZ" sz="1800" b="0" dirty="0">
                <a:solidFill>
                  <a:schemeClr val="tx1"/>
                </a:solidFill>
              </a:rPr>
              <a:t>za všechny školy a školská zařízení dotčená projektem.</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Výpis nesmí být v době podání žádosti o podporu starší 3 měsíců.</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Pokud bude doložen Výpis pořízený z internetu, musí </a:t>
            </a:r>
            <a:r>
              <a:rPr lang="cs-CZ" sz="1800" b="0" dirty="0" smtClean="0">
                <a:solidFill>
                  <a:schemeClr val="tx1"/>
                </a:solidFill>
              </a:rPr>
              <a:t>být na </a:t>
            </a:r>
            <a:r>
              <a:rPr lang="cs-CZ" sz="1800" b="0" dirty="0">
                <a:solidFill>
                  <a:schemeClr val="tx1"/>
                </a:solidFill>
              </a:rPr>
              <a:t>Výpis </a:t>
            </a:r>
            <a:r>
              <a:rPr lang="cs-CZ" sz="1800" b="0" dirty="0" smtClean="0">
                <a:solidFill>
                  <a:schemeClr val="tx1"/>
                </a:solidFill>
              </a:rPr>
              <a:t>doplněno jeho </a:t>
            </a:r>
            <a:r>
              <a:rPr lang="cs-CZ" sz="1800" b="0" dirty="0">
                <a:solidFill>
                  <a:schemeClr val="tx1"/>
                </a:solidFill>
              </a:rPr>
              <a:t>pořízení z důvodu splnění požadavku na stáří výpisu max. 3 měsíce (není-li to na Výpise uvedeno jinak).</a:t>
            </a:r>
          </a:p>
          <a:p>
            <a:pPr marL="285750" indent="-285750">
              <a:spcBef>
                <a:spcPts val="0"/>
              </a:spcBef>
              <a:spcAft>
                <a:spcPts val="600"/>
              </a:spcAft>
              <a:buFont typeface="Courier New" panose="02070309020205020404" pitchFamily="49" charset="0"/>
              <a:buChar char="o"/>
            </a:pPr>
            <a:endParaRPr lang="cs-CZ" b="1" dirty="0" smtClean="0"/>
          </a:p>
          <a:p>
            <a:pPr marL="285750" indent="-285750">
              <a:spcBef>
                <a:spcPts val="0"/>
              </a:spcBef>
              <a:spcAft>
                <a:spcPts val="600"/>
              </a:spcAft>
              <a:buFont typeface="Arial" panose="020B0604020202020204" pitchFamily="34" charset="0"/>
              <a:buChar char="•"/>
            </a:pPr>
            <a:r>
              <a:rPr lang="cs-CZ" b="1" dirty="0" smtClean="0"/>
              <a:t>Výpočet čistých jiných peněžních příjmů</a:t>
            </a: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Relevantní pouze v případě předpokladu vzniku jiných peněžních příjmů </a:t>
            </a:r>
            <a:r>
              <a:rPr lang="cs-CZ" sz="1800" b="0" dirty="0">
                <a:solidFill>
                  <a:schemeClr val="tx1"/>
                </a:solidFill>
              </a:rPr>
              <a:t>v období realizace projektu. </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Vzor </a:t>
            </a:r>
            <a:r>
              <a:rPr lang="cs-CZ" sz="1800" b="0" dirty="0">
                <a:solidFill>
                  <a:schemeClr val="tx1"/>
                </a:solidFill>
              </a:rPr>
              <a:t>výpočtu čistých jiných peněžních příjmů je uveden v příloze č. 29 Obecných pravidel</a:t>
            </a:r>
            <a:r>
              <a:rPr lang="cs-CZ" sz="1800" b="0" dirty="0" smtClean="0">
                <a:solidFill>
                  <a:schemeClr val="tx1"/>
                </a:solidFill>
              </a:rPr>
              <a:t>.</a:t>
            </a:r>
            <a:endParaRPr lang="cs-CZ" sz="1700" b="0" dirty="0">
              <a:solidFill>
                <a:schemeClr val="tx1"/>
              </a:solidFill>
            </a:endParaRPr>
          </a:p>
          <a:p>
            <a:pPr>
              <a:spcBef>
                <a:spcPts val="0"/>
              </a:spcBef>
              <a:spcAft>
                <a:spcPts val="600"/>
              </a:spcAft>
            </a:pPr>
            <a:endParaRPr lang="cs-CZ" b="1" dirty="0" smtClean="0"/>
          </a:p>
          <a:p>
            <a:pPr marL="285750" indent="-285750">
              <a:spcBef>
                <a:spcPts val="0"/>
              </a:spcBef>
              <a:spcAft>
                <a:spcPts val="600"/>
              </a:spcAft>
              <a:buFont typeface="Arial" panose="020B0604020202020204" pitchFamily="34" charset="0"/>
              <a:buChar char="•"/>
            </a:pPr>
            <a:r>
              <a:rPr lang="cs-CZ" b="1" dirty="0" smtClean="0"/>
              <a:t>Memorandum či smlouva o spolupráci školy</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Písemné ošetření spolupráce </a:t>
            </a:r>
            <a:r>
              <a:rPr lang="cs-CZ" sz="1800" b="0" dirty="0">
                <a:solidFill>
                  <a:schemeClr val="tx1"/>
                </a:solidFill>
              </a:rPr>
              <a:t>mezi školami (mateřskými, základními, středními či vyššími odbornými), </a:t>
            </a:r>
            <a:r>
              <a:rPr lang="cs-CZ" sz="1800" b="0" dirty="0" smtClean="0">
                <a:solidFill>
                  <a:schemeClr val="tx1"/>
                </a:solidFill>
              </a:rPr>
              <a:t>pokud žadatel tuto spolupráci popisuje ve Studii proveditelnosti </a:t>
            </a:r>
            <a:endParaRPr lang="cs-CZ" sz="1800" b="0" dirty="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smtClean="0">
                <a:solidFill>
                  <a:schemeClr val="tx1"/>
                </a:solidFill>
              </a:rPr>
              <a:t>Musí obsahovat náplň </a:t>
            </a:r>
            <a:r>
              <a:rPr lang="cs-CZ" sz="1800" b="0" dirty="0">
                <a:solidFill>
                  <a:schemeClr val="tx1"/>
                </a:solidFill>
              </a:rPr>
              <a:t>spolupráce (popis spolupráce včetně využití prostor budovaných/rekonstruovaných z projektu IROP), její způsob a rozsah. </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Výzva nestanovuje žádný konkrétní vzor </a:t>
            </a:r>
            <a:r>
              <a:rPr lang="cs-CZ" sz="1800" b="0" dirty="0" smtClean="0">
                <a:solidFill>
                  <a:schemeClr val="tx1"/>
                </a:solidFill>
              </a:rPr>
              <a:t>memoranda/smlouvy.</a:t>
            </a:r>
            <a:endParaRPr lang="cs-CZ" sz="1800" b="0" dirty="0" smtClean="0">
              <a:solidFill>
                <a:schemeClr val="tx1"/>
              </a:solidFill>
            </a:endParaRPr>
          </a:p>
          <a:p>
            <a:pPr marL="647700" lvl="1" indent="-285750" algn="just">
              <a:spcBef>
                <a:spcPts val="0"/>
              </a:spcBef>
              <a:buFont typeface="Arial" panose="020B0604020202020204" pitchFamily="34" charset="0"/>
              <a:buChar char="•"/>
              <a:tabLst>
                <a:tab pos="447675" algn="l"/>
              </a:tabLst>
            </a:pPr>
            <a:r>
              <a:rPr lang="cs-CZ" sz="1800" dirty="0" smtClean="0">
                <a:solidFill>
                  <a:schemeClr val="tx1"/>
                </a:solidFill>
              </a:rPr>
              <a:t>Pozor</a:t>
            </a:r>
            <a:r>
              <a:rPr lang="cs-CZ" sz="1800" b="0" dirty="0" smtClean="0">
                <a:solidFill>
                  <a:schemeClr val="tx1"/>
                </a:solidFill>
              </a:rPr>
              <a:t>: Při </a:t>
            </a:r>
            <a:r>
              <a:rPr lang="cs-CZ" sz="1800" b="0" dirty="0">
                <a:solidFill>
                  <a:schemeClr val="tx1"/>
                </a:solidFill>
              </a:rPr>
              <a:t>kontrole udržitelnosti projektu bude příjemce dokladovat, jakým způsobem spolupráce </a:t>
            </a:r>
            <a:r>
              <a:rPr lang="cs-CZ" sz="1800" b="0" dirty="0" smtClean="0">
                <a:solidFill>
                  <a:schemeClr val="tx1"/>
                </a:solidFill>
              </a:rPr>
              <a:t>probíhá.</a:t>
            </a:r>
            <a:endParaRPr lang="cs-CZ" sz="1800" b="0" dirty="0">
              <a:solidFill>
                <a:schemeClr val="tx1"/>
              </a:solidFill>
            </a:endParaRPr>
          </a:p>
          <a:p>
            <a:pPr marL="0" lvl="1" indent="0">
              <a:spcBef>
                <a:spcPts val="0"/>
              </a:spcBef>
              <a:spcAft>
                <a:spcPts val="600"/>
              </a:spcAft>
              <a:buNone/>
              <a:tabLst>
                <a:tab pos="447675" algn="l"/>
              </a:tabLst>
            </a:pPr>
            <a:endParaRPr lang="cs-CZ" sz="1800" b="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Kritéria formálních náležitostí - </a:t>
            </a:r>
            <a:r>
              <a:rPr lang="cs-CZ" dirty="0">
                <a:solidFill>
                  <a:srgbClr val="00B050"/>
                </a:solidFill>
              </a:rPr>
              <a:t>NAPRAVITELNÁ</a:t>
            </a: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a:pPr>
            <a:r>
              <a:rPr lang="cs-CZ" sz="2000" b="1" dirty="0" smtClean="0">
                <a:solidFill>
                  <a:srgbClr val="00529C"/>
                </a:solidFill>
              </a:rPr>
              <a:t>Žadatel splňuje definici oprávněného příjemce pro příslušný specifický cíl a výzvu:</a:t>
            </a:r>
            <a:endParaRPr lang="cs-CZ" sz="2000" b="1" dirty="0">
              <a:solidFill>
                <a:srgbClr val="00529C"/>
              </a:solidFill>
            </a:endParaRPr>
          </a:p>
          <a:p>
            <a:pPr marL="803275" lvl="5" indent="-342900">
              <a:spcBef>
                <a:spcPts val="0"/>
              </a:spcBef>
              <a:buFont typeface="Arial" panose="020B0604020202020204" pitchFamily="34" charset="0"/>
              <a:buChar char="•"/>
            </a:pPr>
            <a:r>
              <a:rPr lang="cs-CZ" dirty="0" smtClean="0"/>
              <a:t>školy a školská zařízení v oblasti </a:t>
            </a:r>
            <a:r>
              <a:rPr lang="cs-CZ" dirty="0" smtClean="0"/>
              <a:t>základního vzdělávání, </a:t>
            </a:r>
            <a:endParaRPr lang="cs-CZ" dirty="0" smtClean="0"/>
          </a:p>
          <a:p>
            <a:pPr marL="803275" lvl="5" indent="-342900">
              <a:spcBef>
                <a:spcPts val="0"/>
              </a:spcBef>
              <a:buFont typeface="Arial" panose="020B0604020202020204" pitchFamily="34" charset="0"/>
              <a:buChar char="•"/>
            </a:pPr>
            <a:r>
              <a:rPr lang="cs-CZ" dirty="0" smtClean="0"/>
              <a:t>další subjekty podílející se na realizaci vzdělávacích aktivit (tzn. mají zapsanou volnou živnost č. 72 „mimoškolní výchova a vzdělávání, pořádání kurzů, školení včetně lektorské činnosti“),</a:t>
            </a:r>
          </a:p>
          <a:p>
            <a:pPr marL="803275" lvl="5" indent="-342900">
              <a:spcBef>
                <a:spcPts val="0"/>
              </a:spcBef>
              <a:buFont typeface="Arial" panose="020B0604020202020204" pitchFamily="34" charset="0"/>
              <a:buChar char="•"/>
            </a:pPr>
            <a:r>
              <a:rPr lang="cs-CZ" dirty="0" smtClean="0"/>
              <a:t>kraje a jimi zřizované a zakládané organizace,</a:t>
            </a:r>
          </a:p>
          <a:p>
            <a:pPr marL="803275" lvl="5" indent="-342900">
              <a:spcBef>
                <a:spcPts val="0"/>
              </a:spcBef>
              <a:buFont typeface="Arial" panose="020B0604020202020204" pitchFamily="34" charset="0"/>
              <a:buChar char="•"/>
            </a:pPr>
            <a:r>
              <a:rPr lang="cs-CZ" dirty="0" smtClean="0"/>
              <a:t>obce a jimi zřizované a zakládané </a:t>
            </a:r>
            <a:r>
              <a:rPr lang="cs-CZ" dirty="0" smtClean="0"/>
              <a:t>organizace,</a:t>
            </a:r>
            <a:endParaRPr lang="cs-CZ" dirty="0" smtClean="0"/>
          </a:p>
          <a:p>
            <a:pPr marL="803275" lvl="5" indent="-342900">
              <a:spcBef>
                <a:spcPts val="0"/>
              </a:spcBef>
              <a:buFont typeface="Arial" panose="020B0604020202020204" pitchFamily="34" charset="0"/>
              <a:buChar char="•"/>
            </a:pPr>
            <a:r>
              <a:rPr lang="cs-CZ" dirty="0"/>
              <a:t>n</a:t>
            </a:r>
            <a:r>
              <a:rPr lang="cs-CZ" dirty="0" smtClean="0"/>
              <a:t>estátní neziskové organizace,</a:t>
            </a:r>
          </a:p>
          <a:p>
            <a:pPr marL="803275" lvl="5" indent="-342900">
              <a:spcBef>
                <a:spcPts val="0"/>
              </a:spcBef>
              <a:buFont typeface="Arial" panose="020B0604020202020204" pitchFamily="34" charset="0"/>
              <a:buChar char="•"/>
            </a:pPr>
            <a:r>
              <a:rPr lang="cs-CZ" dirty="0"/>
              <a:t>c</a:t>
            </a:r>
            <a:r>
              <a:rPr lang="cs-CZ" dirty="0" smtClean="0"/>
              <a:t>írkve a církevní organizace,</a:t>
            </a:r>
          </a:p>
          <a:p>
            <a:pPr marL="803275" lvl="5" indent="-342900">
              <a:spcBef>
                <a:spcPts val="0"/>
              </a:spcBef>
              <a:buFont typeface="Arial" panose="020B0604020202020204" pitchFamily="34" charset="0"/>
              <a:buChar char="•"/>
            </a:pPr>
            <a:r>
              <a:rPr lang="cs-CZ" dirty="0"/>
              <a:t>o</a:t>
            </a:r>
            <a:r>
              <a:rPr lang="cs-CZ" dirty="0" smtClean="0"/>
              <a:t>rganizační složky státu </a:t>
            </a:r>
            <a:r>
              <a:rPr lang="cs-CZ" dirty="0"/>
              <a:t>a</a:t>
            </a:r>
            <a:r>
              <a:rPr lang="cs-CZ" dirty="0" smtClean="0"/>
              <a:t> jejich příspěvkové organizace.</a:t>
            </a:r>
          </a:p>
          <a:p>
            <a:endParaRPr lang="cs-CZ" sz="1900" dirty="0" smtClean="0"/>
          </a:p>
          <a:p>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a:t>
            </a:r>
            <a:r>
              <a:rPr lang="cs-CZ" dirty="0" smtClean="0"/>
              <a:t>přijatelnosti - </a:t>
            </a:r>
            <a:r>
              <a:rPr lang="cs-CZ" dirty="0" smtClean="0">
                <a:solidFill>
                  <a:srgbClr val="FF0000"/>
                </a:solidFill>
              </a:rPr>
              <a:t>NENAPRAVITELNÁ</a:t>
            </a:r>
            <a:endParaRPr lang="cs-CZ" dirty="0">
              <a:solidFill>
                <a:srgbClr val="FF000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85668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buFont typeface="+mj-lt"/>
              <a:buAutoNum type="arabicPeriod" startAt="2"/>
            </a:pPr>
            <a:r>
              <a:rPr lang="cs-CZ" sz="2000" b="1" dirty="0" smtClean="0">
                <a:solidFill>
                  <a:srgbClr val="00529C"/>
                </a:solidFill>
              </a:rPr>
              <a:t>Projekt </a:t>
            </a:r>
            <a:r>
              <a:rPr lang="cs-CZ" sz="2000" b="1" dirty="0">
                <a:solidFill>
                  <a:srgbClr val="00529C"/>
                </a:solidFill>
              </a:rPr>
              <a:t>je v souladu s pravidly veřejné podpory</a:t>
            </a:r>
          </a:p>
          <a:p>
            <a:pPr marL="771525" indent="-342900" algn="just">
              <a:spcBef>
                <a:spcPts val="0"/>
              </a:spcBef>
              <a:spcAft>
                <a:spcPts val="0"/>
              </a:spcAft>
              <a:buFont typeface="Arial" panose="020B0604020202020204" pitchFamily="34" charset="0"/>
              <a:buChar char="•"/>
            </a:pPr>
            <a:r>
              <a:rPr lang="cs-CZ" sz="2000" dirty="0" smtClean="0"/>
              <a:t>Podpořeny budou projekty nezakládající veřejnou podporu ve smyslu článku 107 odst. 1 Smlouvy o fungování Evropské unie.</a:t>
            </a:r>
          </a:p>
          <a:p>
            <a:pPr marL="771525" indent="-342900" algn="just">
              <a:spcBef>
                <a:spcPts val="0"/>
              </a:spcBef>
              <a:spcAft>
                <a:spcPts val="0"/>
              </a:spcAft>
              <a:buFont typeface="Arial" panose="020B0604020202020204" pitchFamily="34" charset="0"/>
              <a:buChar char="•"/>
            </a:pPr>
            <a:r>
              <a:rPr lang="cs-CZ" sz="2000" dirty="0" smtClean="0"/>
              <a:t>Podporu vzdělávání lze považovat za slučitelnou s vnitřním trhem podle č. 107, odst. 3, písm. c) Smlouvy o fungování EU.</a:t>
            </a:r>
          </a:p>
          <a:p>
            <a:pPr marL="771525" indent="-342900" algn="just">
              <a:spcBef>
                <a:spcPts val="0"/>
              </a:spcBef>
              <a:spcAft>
                <a:spcPts val="0"/>
              </a:spcAft>
              <a:buFont typeface="Arial" panose="020B0604020202020204" pitchFamily="34" charset="0"/>
              <a:buChar char="•"/>
            </a:pPr>
            <a:r>
              <a:rPr lang="cs-CZ" sz="2000" b="1" dirty="0" smtClean="0"/>
              <a:t>Vybudovaná infrastruktura může být využívána na vedlejší, hospodářskou činnost, pokud nepřesáhne 15 % roční kapacity podpořené infrastruktury, nejenom jako funkčního celku, ale i dílčích výstupů projektu (např. učebna, pořízení vybavení).</a:t>
            </a:r>
            <a:r>
              <a:rPr lang="cs-CZ" sz="2000" b="1" dirty="0"/>
              <a:t> </a:t>
            </a:r>
            <a:r>
              <a:rPr lang="cs-CZ" sz="2000" b="1" dirty="0" smtClean="0"/>
              <a:t>Tuto skutečnost je žadatel povinen v žádosti popsat a následně prokazovat v době udržitelnosti. Při překročení tohoto limitu se žadatel vystavuje riziku nedovolené veřejné podpory.</a:t>
            </a: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9897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3"/>
            </a:pPr>
            <a:r>
              <a:rPr lang="cs-CZ" sz="2000" b="1" dirty="0" smtClean="0">
                <a:solidFill>
                  <a:srgbClr val="00529C"/>
                </a:solidFill>
              </a:rPr>
              <a:t>Statutární zástupce žadatele je trestně bezúhonný</a:t>
            </a:r>
          </a:p>
          <a:p>
            <a:pPr marL="771525" indent="-342900" algn="just">
              <a:spcBef>
                <a:spcPts val="0"/>
              </a:spcBef>
              <a:spcAft>
                <a:spcPts val="0"/>
              </a:spcAft>
              <a:buFont typeface="Arial" panose="020B0604020202020204" pitchFamily="34" charset="0"/>
              <a:buChar char="•"/>
            </a:pPr>
            <a:r>
              <a:rPr lang="cs-CZ" sz="2000" dirty="0"/>
              <a:t>Souhlas s čestným prohlášením v IS KP14</a:t>
            </a:r>
            <a:r>
              <a:rPr lang="cs-CZ" sz="2000" dirty="0" smtClean="0"/>
              <a:t>+.</a:t>
            </a:r>
          </a:p>
          <a:p>
            <a:pPr marL="771525" indent="-342900" algn="just">
              <a:spcBef>
                <a:spcPts val="0"/>
              </a:spcBef>
              <a:spcAft>
                <a:spcPts val="0"/>
              </a:spcAft>
              <a:buFont typeface="Arial" panose="020B0604020202020204" pitchFamily="34" charset="0"/>
              <a:buChar char="•"/>
            </a:pPr>
            <a:r>
              <a:rPr lang="cs-CZ" sz="2000" dirty="0"/>
              <a:t>Statutární 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p>
          <a:p>
            <a:pPr marL="457200" indent="-457200" algn="just">
              <a:spcBef>
                <a:spcPts val="0"/>
              </a:spcBef>
              <a:spcAft>
                <a:spcPts val="0"/>
              </a:spcAft>
              <a:buFont typeface="+mj-lt"/>
              <a:buAutoNum type="arabicPeriod" startAt="4"/>
            </a:pPr>
            <a:r>
              <a:rPr lang="cs-CZ" sz="2000" b="1" dirty="0" smtClean="0">
                <a:solidFill>
                  <a:srgbClr val="00529C"/>
                </a:solidFill>
              </a:rPr>
              <a:t>Projekt není zaměřen na výstavbu nové školy</a:t>
            </a:r>
            <a:endParaRPr lang="cs-CZ" sz="2000" b="1" dirty="0">
              <a:solidFill>
                <a:srgbClr val="00529C"/>
              </a:solidFill>
            </a:endParaRPr>
          </a:p>
          <a:p>
            <a:pPr marL="771525" indent="-342900" algn="just">
              <a:spcBef>
                <a:spcPts val="0"/>
              </a:spcBef>
              <a:spcAft>
                <a:spcPts val="0"/>
              </a:spcAft>
              <a:buFont typeface="Arial" panose="020B0604020202020204" pitchFamily="34" charset="0"/>
              <a:buChar char="•"/>
            </a:pPr>
            <a:r>
              <a:rPr lang="cs-CZ" sz="2000" dirty="0" smtClean="0"/>
              <a:t>Kritérium je spojeno s podmínkou výzvy, která uvádí, že podpora může být poskytnuta na infrastrukturu škol a školských zařízení </a:t>
            </a:r>
            <a:r>
              <a:rPr lang="cs-CZ" sz="2000" dirty="0"/>
              <a:t>podle zákona č. 561/2004 Sb., školský zákon, ve znění pozdějších předpisů, </a:t>
            </a:r>
            <a:r>
              <a:rPr lang="cs-CZ" sz="2000" b="1" dirty="0"/>
              <a:t>zapsaných v Rejstříku škol a školských zařízení k datu vyhlášení výzvy</a:t>
            </a:r>
            <a:r>
              <a:rPr lang="cs-CZ" sz="2000" dirty="0"/>
              <a:t>.</a:t>
            </a:r>
            <a:endParaRPr lang="cs-CZ" sz="2000" dirty="0" smtClean="0"/>
          </a:p>
          <a:p>
            <a:pPr marL="771525" indent="-342900" algn="just">
              <a:spcBef>
                <a:spcPts val="0"/>
              </a:spcBef>
              <a:spcAft>
                <a:spcPts val="0"/>
              </a:spcAft>
              <a:buFont typeface="Arial" panose="020B0604020202020204" pitchFamily="34" charset="0"/>
              <a:buChar char="•"/>
            </a:pPr>
            <a:r>
              <a:rPr lang="cs-CZ" sz="2000" dirty="0" smtClean="0"/>
              <a:t>Pozn.:  přístavby/nástavby/budování nových objektů pro stávají školy/školská zařízení je možné (v souladu s dalšími podmínkami výzvy).</a:t>
            </a:r>
            <a:endParaRPr lang="cs-CZ" sz="2000" dirty="0"/>
          </a:p>
          <a:p>
            <a:pPr marL="457200" indent="-457200" algn="just">
              <a:spcBef>
                <a:spcPts val="0"/>
              </a:spcBef>
              <a:spcAft>
                <a:spcPts val="0"/>
              </a:spcAft>
              <a:buFont typeface="+mj-lt"/>
              <a:buAutoNum type="arabicPeriod" startAt="10"/>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7230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5"/>
            </a:pPr>
            <a:r>
              <a:rPr lang="cs-CZ" sz="2000" b="1" dirty="0" smtClean="0">
                <a:solidFill>
                  <a:srgbClr val="00529C"/>
                </a:solidFill>
              </a:rPr>
              <a:t>Projekt je v souladu s akčním plánem vzdělávání</a:t>
            </a:r>
            <a:endParaRPr lang="cs-CZ" sz="2000" b="1" dirty="0" smtClean="0">
              <a:solidFill>
                <a:srgbClr val="00529C"/>
              </a:solidFill>
            </a:endParaRPr>
          </a:p>
          <a:p>
            <a:pPr marL="771525" indent="-342900" algn="just">
              <a:spcBef>
                <a:spcPts val="0"/>
              </a:spcBef>
              <a:spcAft>
                <a:spcPts val="0"/>
              </a:spcAft>
              <a:buFont typeface="Arial" panose="020B0604020202020204" pitchFamily="34" charset="0"/>
              <a:buChar char="•"/>
            </a:pPr>
            <a:r>
              <a:rPr lang="cs-CZ" sz="2000" dirty="0" smtClean="0"/>
              <a:t>Jedná se o soulad s Místním akčním plánem vzdělávání (MAP), konkrétně se Strategickým rámcem MAP, který bude zveřejněn na webu </a:t>
            </a:r>
            <a:r>
              <a:rPr lang="cs-CZ" sz="2000" dirty="0" smtClean="0">
                <a:hlinkClick r:id="rId2"/>
              </a:rPr>
              <a:t>www.uzemnidimenze.cz</a:t>
            </a:r>
            <a:r>
              <a:rPr lang="cs-CZ" sz="2000" dirty="0" smtClean="0"/>
              <a:t> nejpozději k datu ukončení výzvy.</a:t>
            </a:r>
          </a:p>
          <a:p>
            <a:pPr marL="771525" indent="-342900" algn="just">
              <a:spcBef>
                <a:spcPts val="0"/>
              </a:spcBef>
              <a:spcAft>
                <a:spcPts val="0"/>
              </a:spcAft>
              <a:buFont typeface="Arial" panose="020B0604020202020204" pitchFamily="34" charset="0"/>
              <a:buChar char="•"/>
            </a:pPr>
            <a:r>
              <a:rPr lang="cs-CZ" sz="2000" dirty="0" smtClean="0"/>
              <a:t>Žadatel ve studii proveditelnosti dále uvede název </a:t>
            </a:r>
            <a:r>
              <a:rPr lang="cs-CZ" sz="2000" dirty="0" err="1" smtClean="0"/>
              <a:t>MAPu</a:t>
            </a:r>
            <a:r>
              <a:rPr lang="cs-CZ" sz="2000" dirty="0" smtClean="0"/>
              <a:t> a název projektu/ů škol uvedených v </a:t>
            </a:r>
            <a:r>
              <a:rPr lang="cs-CZ" sz="2000" dirty="0" err="1" smtClean="0"/>
              <a:t>MAPu</a:t>
            </a:r>
            <a:r>
              <a:rPr lang="cs-CZ" sz="2000" dirty="0" smtClean="0"/>
              <a:t>, jež jsou zahrnuty v žádosti.</a:t>
            </a:r>
          </a:p>
          <a:p>
            <a:pPr marL="771525" indent="-342900" algn="just">
              <a:spcBef>
                <a:spcPts val="0"/>
              </a:spcBef>
              <a:spcAft>
                <a:spcPts val="0"/>
              </a:spcAft>
              <a:buFont typeface="Arial" panose="020B0604020202020204" pitchFamily="34" charset="0"/>
              <a:buChar char="•"/>
            </a:pPr>
            <a:r>
              <a:rPr lang="cs-CZ" sz="2000" dirty="0" smtClean="0"/>
              <a:t>Je posuzováno, zda aktivity řešené v projektu jsou v souladu s tím, co je uvedeno ve Strategickém rámci MAP:</a:t>
            </a:r>
          </a:p>
          <a:p>
            <a:pPr marL="1440000" indent="-342900" algn="just">
              <a:spcBef>
                <a:spcPts val="0"/>
              </a:spcBef>
              <a:spcAft>
                <a:spcPts val="0"/>
              </a:spcAft>
              <a:buFont typeface="Arial" panose="020B0604020202020204" pitchFamily="34" charset="0"/>
              <a:buChar char="•"/>
            </a:pPr>
            <a:r>
              <a:rPr lang="cs-CZ" sz="2000" dirty="0"/>
              <a:t>s</a:t>
            </a:r>
            <a:r>
              <a:rPr lang="cs-CZ" sz="2000" dirty="0" smtClean="0"/>
              <a:t>oulad s klíčovými kompetencemi / s rozšiřováním kmenových tříd (v SVL) / s řešením bezbariérovosti (je-li bezbariérovost jediným předmětem projektu);</a:t>
            </a:r>
          </a:p>
          <a:p>
            <a:pPr marL="1440000" indent="-342900" algn="just">
              <a:spcBef>
                <a:spcPts val="0"/>
              </a:spcBef>
              <a:spcAft>
                <a:spcPts val="0"/>
              </a:spcAft>
              <a:buFont typeface="Arial" panose="020B0604020202020204" pitchFamily="34" charset="0"/>
              <a:buChar char="•"/>
            </a:pPr>
            <a:r>
              <a:rPr lang="cs-CZ" sz="2000" dirty="0" smtClean="0"/>
              <a:t>název projektu v MAP, očekávané celkové náklady projektu v MAP, očekávaný termín realizace projektu v MAP, jsou orientační a při hodnocení žádosti o podporu bude akceptováno, pokud dojde k jejich změně oproti údaji zapsaném v MAP.</a:t>
            </a:r>
            <a:endParaRPr lang="cs-CZ" sz="2000" dirty="0" smtClean="0"/>
          </a:p>
          <a:p>
            <a:pPr marL="771525" indent="-342900" algn="just">
              <a:spcBef>
                <a:spcPts val="0"/>
              </a:spcBef>
              <a:spcAft>
                <a:spcPts val="0"/>
              </a:spcAft>
              <a:buFont typeface="Arial" panose="020B0604020202020204" pitchFamily="34" charset="0"/>
              <a:buChar char="•"/>
            </a:pPr>
            <a:endParaRPr lang="cs-CZ" sz="2000" dirty="0" smtClean="0"/>
          </a:p>
          <a:p>
            <a:pPr marL="457200" indent="-457200" algn="just">
              <a:spcBef>
                <a:spcPts val="0"/>
              </a:spcBef>
              <a:spcAft>
                <a:spcPts val="0"/>
              </a:spcAft>
              <a:buFont typeface="+mj-lt"/>
              <a:buAutoNum type="arabicPeriod" startAt="10"/>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FF0000"/>
                </a:solidFill>
              </a:rPr>
              <a:t>NENAPRAVITELNÁ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925719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www.crr.cz</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546266" y="1306874"/>
            <a:ext cx="8027718" cy="4819290"/>
          </a:xfrm>
        </p:spPr>
        <p:txBody>
          <a:bodyPr>
            <a:normAutofit/>
          </a:bodyPr>
          <a:lstStyle/>
          <a:p>
            <a:pPr lvl="0" algn="just"/>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56930"/>
            <a:ext cx="9105109" cy="525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470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rmAutofit fontScale="85000" lnSpcReduction="10000"/>
          </a:bodyPr>
          <a:lstStyle/>
          <a:p>
            <a:pPr marL="457200" indent="-457200">
              <a:spcBef>
                <a:spcPts val="600"/>
              </a:spcBef>
              <a:buFont typeface="+mj-lt"/>
              <a:buAutoNum type="arabicPeriod"/>
            </a:pPr>
            <a:r>
              <a:rPr lang="cs-CZ" sz="2000" b="1" dirty="0">
                <a:solidFill>
                  <a:srgbClr val="00529C"/>
                </a:solidFill>
              </a:rPr>
              <a:t>Projekt je svým zaměřením v souladu s cíli a podporovanými </a:t>
            </a:r>
            <a:r>
              <a:rPr lang="cs-CZ" sz="2000" b="1" dirty="0" smtClean="0">
                <a:solidFill>
                  <a:srgbClr val="00529C"/>
                </a:solidFill>
              </a:rPr>
              <a:t>aktivitami výzvy</a:t>
            </a:r>
          </a:p>
          <a:p>
            <a:pPr marL="717550" indent="-285750">
              <a:spcBef>
                <a:spcPts val="0"/>
              </a:spcBef>
              <a:spcAft>
                <a:spcPts val="0"/>
              </a:spcAft>
              <a:buFont typeface="Arial" panose="020B0604020202020204" pitchFamily="34" charset="0"/>
              <a:buChar char="•"/>
            </a:pPr>
            <a:r>
              <a:rPr lang="cs-CZ" dirty="0" smtClean="0"/>
              <a:t>Infrastruktura pro školy a školská zařízení </a:t>
            </a:r>
            <a:r>
              <a:rPr lang="cs-CZ" dirty="0"/>
              <a:t>podle zákona č. 561/2004 Sb., školský zákon, ve znění pozdějších předpisů, </a:t>
            </a:r>
            <a:r>
              <a:rPr lang="cs-CZ" b="1" dirty="0"/>
              <a:t>zapsaných v Rejstříku škol a školských zařízení k datu vyhlášení </a:t>
            </a:r>
            <a:r>
              <a:rPr lang="cs-CZ" b="1" dirty="0" smtClean="0"/>
              <a:t>výzvy</a:t>
            </a:r>
            <a:r>
              <a:rPr lang="cs-CZ" dirty="0" smtClean="0"/>
              <a:t>.</a:t>
            </a:r>
            <a:r>
              <a:rPr lang="cs-CZ" dirty="0" smtClean="0"/>
              <a:t> </a:t>
            </a:r>
            <a:endParaRPr lang="cs-CZ" dirty="0" smtClean="0"/>
          </a:p>
          <a:p>
            <a:pPr marL="717550" indent="-285750">
              <a:spcBef>
                <a:spcPts val="0"/>
              </a:spcBef>
              <a:spcAft>
                <a:spcPts val="0"/>
              </a:spcAft>
              <a:buFont typeface="Arial" panose="020B0604020202020204" pitchFamily="34" charset="0"/>
              <a:buChar char="•"/>
            </a:pPr>
            <a:endParaRPr lang="cs-CZ" dirty="0" smtClean="0"/>
          </a:p>
          <a:p>
            <a:pPr marL="717550" indent="-285750">
              <a:spcBef>
                <a:spcPts val="0"/>
              </a:spcBef>
              <a:spcAft>
                <a:spcPts val="0"/>
              </a:spcAft>
              <a:buFont typeface="Arial" panose="020B0604020202020204" pitchFamily="34" charset="0"/>
              <a:buChar char="•"/>
            </a:pPr>
            <a:r>
              <a:rPr lang="cs-CZ" dirty="0" smtClean="0"/>
              <a:t>Z popisu projektu a projektové dokumentace je zřejmé, že se jedná </a:t>
            </a:r>
            <a:r>
              <a:rPr lang="cs-CZ" dirty="0"/>
              <a:t>o projekt na </a:t>
            </a:r>
            <a:r>
              <a:rPr lang="cs-CZ" dirty="0" smtClean="0"/>
              <a:t>stavby, stavební úpravy a pořízení vybavení odborných učeben za účelem zvýšení kvality vzdělávání ve vazbě na budoucí uplatnění na trhu práce v klíčových kompetencích</a:t>
            </a:r>
            <a:r>
              <a:rPr lang="cs-CZ" b="1" dirty="0" smtClean="0"/>
              <a:t>:</a:t>
            </a:r>
            <a:endParaRPr lang="cs-CZ" b="1" dirty="0"/>
          </a:p>
          <a:p>
            <a:pPr marL="1358900" lvl="2" indent="-285750">
              <a:buFont typeface="Arial" panose="020B0604020202020204" pitchFamily="34" charset="0"/>
              <a:buChar char="•"/>
            </a:pPr>
            <a:r>
              <a:rPr lang="cs-CZ" dirty="0"/>
              <a:t>k</a:t>
            </a:r>
            <a:r>
              <a:rPr lang="cs-CZ" dirty="0" smtClean="0"/>
              <a:t>omunikace v cizích jazycích,</a:t>
            </a:r>
            <a:endParaRPr lang="cs-CZ" dirty="0"/>
          </a:p>
          <a:p>
            <a:pPr marL="1358900" lvl="2" indent="-285750">
              <a:buFont typeface="Arial" panose="020B0604020202020204" pitchFamily="34" charset="0"/>
              <a:buChar char="•"/>
            </a:pPr>
            <a:r>
              <a:rPr lang="cs-CZ" dirty="0" smtClean="0"/>
              <a:t>přírodní vědy,</a:t>
            </a:r>
            <a:endParaRPr lang="cs-CZ" dirty="0"/>
          </a:p>
          <a:p>
            <a:pPr marL="1358900" lvl="2" indent="-285750">
              <a:buFont typeface="Arial" panose="020B0604020202020204" pitchFamily="34" charset="0"/>
              <a:buChar char="•"/>
            </a:pPr>
            <a:r>
              <a:rPr lang="cs-CZ" dirty="0"/>
              <a:t>t</a:t>
            </a:r>
            <a:r>
              <a:rPr lang="cs-CZ" dirty="0" smtClean="0"/>
              <a:t>echnické a řemeslné obory,</a:t>
            </a:r>
            <a:endParaRPr lang="cs-CZ" dirty="0"/>
          </a:p>
          <a:p>
            <a:pPr marL="1358900" lvl="2" indent="-285750">
              <a:buFont typeface="Arial" panose="020B0604020202020204" pitchFamily="34" charset="0"/>
              <a:buChar char="•"/>
            </a:pPr>
            <a:r>
              <a:rPr lang="cs-CZ" dirty="0"/>
              <a:t>p</a:t>
            </a:r>
            <a:r>
              <a:rPr lang="cs-CZ" dirty="0" smtClean="0"/>
              <a:t>ráce s digitálními technologiemi (v podobě odborné učebny pro výuku informatiky, případně v návaznosti na ostatní výše uvedené klíčové kompetence</a:t>
            </a:r>
            <a:r>
              <a:rPr lang="cs-CZ" dirty="0" smtClean="0"/>
              <a:t>),</a:t>
            </a:r>
          </a:p>
          <a:p>
            <a:pPr lvl="2" indent="0">
              <a:buNone/>
            </a:pPr>
            <a:r>
              <a:rPr lang="cs-CZ" dirty="0" smtClean="0"/>
              <a:t>(klíčové kompetence blíže popsány ve specifických pravidlech; školský vzdělávací plán).</a:t>
            </a:r>
            <a:endParaRPr lang="cs-CZ" dirty="0" smtClean="0"/>
          </a:p>
          <a:p>
            <a:pPr marL="712800" indent="-285750">
              <a:buFont typeface="Arial" panose="020B0604020202020204" pitchFamily="34" charset="0"/>
              <a:buChar char="•"/>
            </a:pPr>
            <a:r>
              <a:rPr lang="cs-CZ" dirty="0" smtClean="0"/>
              <a:t>Rekonstrukce a stavební úpravy stávající infrastruktury ve vazbě na budování bezbariérovosti škol.</a:t>
            </a:r>
          </a:p>
          <a:p>
            <a:pPr marL="712800" indent="-285750">
              <a:buFont typeface="Arial" panose="020B0604020202020204" pitchFamily="34" charset="0"/>
              <a:buChar char="•"/>
            </a:pPr>
            <a:r>
              <a:rPr lang="cs-CZ" dirty="0" smtClean="0"/>
              <a:t>Na území se SVL zvýšení </a:t>
            </a:r>
            <a:r>
              <a:rPr lang="cs-CZ" dirty="0" smtClean="0"/>
              <a:t>kapacity škol </a:t>
            </a:r>
            <a:r>
              <a:rPr lang="cs-CZ" dirty="0" smtClean="0"/>
              <a:t>(budování nových kmenových tříd) ve </a:t>
            </a:r>
            <a:r>
              <a:rPr lang="cs-CZ" dirty="0" smtClean="0"/>
              <a:t>vazbě </a:t>
            </a:r>
            <a:r>
              <a:rPr lang="cs-CZ" dirty="0" smtClean="0"/>
              <a:t>na </a:t>
            </a:r>
            <a:r>
              <a:rPr lang="cs-CZ" dirty="0"/>
              <a:t>sociální inkluzi či demografickou </a:t>
            </a:r>
            <a:r>
              <a:rPr lang="cs-CZ" dirty="0" smtClean="0"/>
              <a:t>potřebnost</a:t>
            </a:r>
            <a:r>
              <a:rPr lang="cs-CZ" dirty="0" smtClean="0"/>
              <a:t>.</a:t>
            </a:r>
            <a:endParaRPr lang="cs-CZ" dirty="0" smtClean="0"/>
          </a:p>
          <a:p>
            <a:pPr marL="712800" indent="-285750">
              <a:buFont typeface="Arial" panose="020B0604020202020204" pitchFamily="34" charset="0"/>
              <a:buChar char="•"/>
            </a:pPr>
            <a:r>
              <a:rPr lang="cs-CZ" dirty="0" smtClean="0"/>
              <a:t>Konektivita, kompenzační pomůcky či poradenská pracoviště jen v návaznosti na klíčové kompetence, bezbariérovost či rozšíření kapacity školy, nikoliv jako samostatné </a:t>
            </a:r>
            <a:r>
              <a:rPr lang="cs-CZ" dirty="0" smtClean="0"/>
              <a:t>aktivity.</a:t>
            </a: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smtClean="0">
                <a:solidFill>
                  <a:srgbClr val="00B050"/>
                </a:solidFill>
              </a:rPr>
              <a:t>NAPRAVITELNÁ</a:t>
            </a:r>
            <a:endParaRPr lang="cs-CZ" dirty="0">
              <a:solidFill>
                <a:srgbClr val="00B05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166628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941526"/>
          </a:xfrm>
        </p:spPr>
        <p:txBody>
          <a:bodyPr>
            <a:normAutofit/>
          </a:bodyPr>
          <a:lstStyle/>
          <a:p>
            <a:pPr marL="457200" indent="-457200">
              <a:spcBef>
                <a:spcPts val="600"/>
              </a:spcBef>
              <a:buFont typeface="+mj-lt"/>
              <a:buAutoNum type="arabicPeriod" startAt="2"/>
            </a:pPr>
            <a:r>
              <a:rPr lang="pl-PL" sz="2000" b="1" dirty="0" smtClean="0">
                <a:solidFill>
                  <a:srgbClr val="00529C"/>
                </a:solidFill>
              </a:rPr>
              <a:t>Projekt </a:t>
            </a:r>
            <a:r>
              <a:rPr lang="pl-PL" sz="2000" b="1" dirty="0">
                <a:solidFill>
                  <a:srgbClr val="00529C"/>
                </a:solidFill>
              </a:rPr>
              <a:t>je v souladu s podmínkami výzvy</a:t>
            </a:r>
          </a:p>
          <a:p>
            <a:pPr marL="717550" indent="-285750">
              <a:spcBef>
                <a:spcPts val="0"/>
              </a:spcBef>
              <a:spcAft>
                <a:spcPts val="0"/>
              </a:spcAft>
              <a:buFont typeface="Arial" panose="020B0604020202020204" pitchFamily="34" charset="0"/>
              <a:buChar char="•"/>
            </a:pPr>
            <a:r>
              <a:rPr lang="cs-CZ" dirty="0"/>
              <a:t>zahájení/ukončení realizace projektu (1. 1. 2014 - </a:t>
            </a:r>
            <a:r>
              <a:rPr lang="cs-CZ" dirty="0" smtClean="0"/>
              <a:t>28.  6. 2019),</a:t>
            </a:r>
            <a:endParaRPr lang="cs-CZ" dirty="0"/>
          </a:p>
          <a:p>
            <a:pPr marL="717550" indent="-285750">
              <a:spcBef>
                <a:spcPts val="0"/>
              </a:spcBef>
              <a:spcAft>
                <a:spcPts val="0"/>
              </a:spcAft>
              <a:buFont typeface="Arial" panose="020B0604020202020204" pitchFamily="34" charset="0"/>
              <a:buChar char="•"/>
            </a:pPr>
            <a:r>
              <a:rPr lang="cs-CZ" dirty="0"/>
              <a:t>popis cílových skupin a dopad projektu na </a:t>
            </a:r>
            <a:r>
              <a:rPr lang="cs-CZ" dirty="0" smtClean="0"/>
              <a:t>ně,</a:t>
            </a:r>
            <a:endParaRPr lang="cs-CZ" dirty="0"/>
          </a:p>
          <a:p>
            <a:pPr marL="717550" indent="-285750">
              <a:spcBef>
                <a:spcPts val="0"/>
              </a:spcBef>
              <a:spcAft>
                <a:spcPts val="0"/>
              </a:spcAft>
              <a:buFont typeface="Arial" panose="020B0604020202020204" pitchFamily="34" charset="0"/>
              <a:buChar char="•"/>
            </a:pPr>
            <a:r>
              <a:rPr lang="cs-CZ" dirty="0"/>
              <a:t>dodržení procentní míry podpory z ERDF, SR, </a:t>
            </a:r>
            <a:r>
              <a:rPr lang="cs-CZ" dirty="0" smtClean="0"/>
              <a:t>žadatel,</a:t>
            </a:r>
            <a:endParaRPr lang="cs-CZ" dirty="0"/>
          </a:p>
          <a:p>
            <a:pPr marL="717550" indent="-285750">
              <a:spcBef>
                <a:spcPts val="0"/>
              </a:spcBef>
              <a:spcAft>
                <a:spcPts val="0"/>
              </a:spcAft>
              <a:buFont typeface="Arial" panose="020B0604020202020204" pitchFamily="34" charset="0"/>
              <a:buChar char="•"/>
            </a:pPr>
            <a:r>
              <a:rPr lang="cs-CZ" dirty="0"/>
              <a:t>správně zvolený indikátor projektu a způsob jeho </a:t>
            </a:r>
            <a:r>
              <a:rPr lang="cs-CZ" dirty="0" smtClean="0"/>
              <a:t>výpočtu,</a:t>
            </a:r>
            <a:endParaRPr lang="cs-CZ" dirty="0"/>
          </a:p>
          <a:p>
            <a:pPr marL="717550" indent="-285750">
              <a:spcBef>
                <a:spcPts val="0"/>
              </a:spcBef>
              <a:spcAft>
                <a:spcPts val="0"/>
              </a:spcAft>
              <a:buFont typeface="Arial" panose="020B0604020202020204" pitchFamily="34" charset="0"/>
              <a:buChar char="•"/>
            </a:pPr>
            <a:r>
              <a:rPr lang="pl-PL" dirty="0"/>
              <a:t>termín ukončení realizace projektu je po datu podání žádosti o </a:t>
            </a:r>
            <a:r>
              <a:rPr lang="pl-PL" dirty="0" smtClean="0"/>
              <a:t>podporu,</a:t>
            </a:r>
            <a:endParaRPr lang="pl-PL" dirty="0"/>
          </a:p>
          <a:p>
            <a:pPr marL="717550" indent="-285750">
              <a:spcBef>
                <a:spcPts val="0"/>
              </a:spcBef>
              <a:spcAft>
                <a:spcPts val="0"/>
              </a:spcAft>
              <a:buFont typeface="Arial" panose="020B0604020202020204" pitchFamily="34" charset="0"/>
              <a:buChar char="•"/>
            </a:pPr>
            <a:r>
              <a:rPr lang="cs-CZ" dirty="0" smtClean="0"/>
              <a:t>místo </a:t>
            </a:r>
            <a:r>
              <a:rPr lang="cs-CZ" dirty="0"/>
              <a:t>realizace </a:t>
            </a:r>
            <a:r>
              <a:rPr lang="cs-CZ" dirty="0" smtClean="0"/>
              <a:t>projektu:</a:t>
            </a:r>
          </a:p>
          <a:p>
            <a:pPr marL="1060450" lvl="1" indent="0">
              <a:spcBef>
                <a:spcPts val="0"/>
              </a:spcBef>
              <a:buNone/>
            </a:pPr>
            <a:r>
              <a:rPr lang="cs-CZ" sz="1800" dirty="0" smtClean="0">
                <a:solidFill>
                  <a:schemeClr val="tx1"/>
                </a:solidFill>
              </a:rPr>
              <a:t>46</a:t>
            </a:r>
            <a:r>
              <a:rPr lang="cs-CZ" sz="1800" dirty="0" smtClean="0">
                <a:solidFill>
                  <a:schemeClr val="tx1"/>
                </a:solidFill>
              </a:rPr>
              <a:t>. </a:t>
            </a:r>
            <a:r>
              <a:rPr lang="cs-CZ" sz="1800" dirty="0">
                <a:solidFill>
                  <a:schemeClr val="tx1"/>
                </a:solidFill>
              </a:rPr>
              <a:t>výzva </a:t>
            </a:r>
            <a:endParaRPr lang="cs-CZ" sz="1800" b="0" dirty="0">
              <a:solidFill>
                <a:schemeClr val="tx1"/>
              </a:solidFill>
            </a:endParaRPr>
          </a:p>
          <a:p>
            <a:pPr marL="1346200" lvl="1" indent="-285750">
              <a:spcBef>
                <a:spcPts val="0"/>
              </a:spcBef>
            </a:pPr>
            <a:r>
              <a:rPr lang="cs-CZ" sz="1800" b="0" dirty="0" smtClean="0">
                <a:solidFill>
                  <a:schemeClr val="tx1"/>
                </a:solidFill>
              </a:rPr>
              <a:t>	</a:t>
            </a:r>
            <a:r>
              <a:rPr lang="cs-CZ" sz="1800" b="0" dirty="0">
                <a:solidFill>
                  <a:schemeClr val="tx1"/>
                </a:solidFill>
              </a:rPr>
              <a:t>území správního obvodu obcí s rozšířenou působností, na jejichž území se </a:t>
            </a:r>
            <a:r>
              <a:rPr lang="cs-CZ" sz="1800" b="0" u="sng" dirty="0">
                <a:solidFill>
                  <a:schemeClr val="tx1"/>
                </a:solidFill>
              </a:rPr>
              <a:t>nenachází sociálně vyloučené lokality</a:t>
            </a:r>
            <a:r>
              <a:rPr lang="cs-CZ" sz="1800" b="0" dirty="0">
                <a:solidFill>
                  <a:schemeClr val="tx1"/>
                </a:solidFill>
              </a:rPr>
              <a:t>, mimo hl. m. </a:t>
            </a:r>
            <a:r>
              <a:rPr lang="cs-CZ" sz="1800" b="0" dirty="0" smtClean="0">
                <a:solidFill>
                  <a:schemeClr val="tx1"/>
                </a:solidFill>
              </a:rPr>
              <a:t>Prahu, </a:t>
            </a:r>
            <a:endParaRPr lang="cs-CZ" sz="1800" b="0" dirty="0">
              <a:solidFill>
                <a:schemeClr val="tx1"/>
              </a:solidFill>
            </a:endParaRPr>
          </a:p>
          <a:p>
            <a:pPr marL="1346200" lvl="1" indent="-285750">
              <a:spcBef>
                <a:spcPts val="0"/>
              </a:spcBef>
            </a:pPr>
            <a:endParaRPr lang="cs-CZ" sz="1800" b="0" dirty="0" smtClean="0">
              <a:solidFill>
                <a:schemeClr val="tx1"/>
              </a:solidFill>
            </a:endParaRPr>
          </a:p>
          <a:p>
            <a:pPr marL="1060450" lvl="1" indent="0">
              <a:spcBef>
                <a:spcPts val="0"/>
              </a:spcBef>
              <a:buNone/>
            </a:pPr>
            <a:r>
              <a:rPr lang="cs-CZ" sz="1800" dirty="0" smtClean="0">
                <a:solidFill>
                  <a:schemeClr val="tx1"/>
                </a:solidFill>
              </a:rPr>
              <a:t>47</a:t>
            </a:r>
            <a:r>
              <a:rPr lang="cs-CZ" sz="1800" dirty="0" smtClean="0">
                <a:solidFill>
                  <a:schemeClr val="tx1"/>
                </a:solidFill>
              </a:rPr>
              <a:t>. </a:t>
            </a:r>
            <a:r>
              <a:rPr lang="cs-CZ" sz="1800" dirty="0">
                <a:solidFill>
                  <a:schemeClr val="tx1"/>
                </a:solidFill>
              </a:rPr>
              <a:t>v</a:t>
            </a:r>
            <a:r>
              <a:rPr lang="cs-CZ" sz="1800" dirty="0" smtClean="0">
                <a:solidFill>
                  <a:schemeClr val="tx1"/>
                </a:solidFill>
              </a:rPr>
              <a:t>ýzva</a:t>
            </a:r>
          </a:p>
          <a:p>
            <a:pPr marL="1346200" lvl="1" indent="-285750">
              <a:spcBef>
                <a:spcPts val="0"/>
              </a:spcBef>
            </a:pPr>
            <a:r>
              <a:rPr lang="cs-CZ" sz="1800" b="0" dirty="0">
                <a:solidFill>
                  <a:schemeClr val="tx1"/>
                </a:solidFill>
              </a:rPr>
              <a:t>území správního obvodu obcí s rozšířenou působností, na jejichž území se </a:t>
            </a:r>
            <a:r>
              <a:rPr lang="cs-CZ" sz="1800" b="0" u="sng" dirty="0">
                <a:solidFill>
                  <a:schemeClr val="tx1"/>
                </a:solidFill>
              </a:rPr>
              <a:t>nachází sociálně vyloučená lokalita</a:t>
            </a:r>
            <a:r>
              <a:rPr lang="cs-CZ" sz="1800" b="0" dirty="0">
                <a:solidFill>
                  <a:schemeClr val="tx1"/>
                </a:solidFill>
              </a:rPr>
              <a:t>, mimo hl. město </a:t>
            </a:r>
            <a:r>
              <a:rPr lang="cs-CZ" sz="1800" b="0" dirty="0" smtClean="0">
                <a:solidFill>
                  <a:schemeClr val="tx1"/>
                </a:solidFill>
              </a:rPr>
              <a:t>Prahu,  </a:t>
            </a:r>
            <a:endParaRPr lang="cs-CZ" sz="1800" b="0" dirty="0">
              <a:solidFill>
                <a:schemeClr val="tx1"/>
              </a:solidFill>
            </a:endParaRPr>
          </a:p>
          <a:p>
            <a:pPr marL="1346200" lvl="1" indent="-285750">
              <a:spcBef>
                <a:spcPts val="0"/>
              </a:spcBef>
            </a:pPr>
            <a:r>
              <a:rPr lang="cs-CZ" sz="1800" b="0" dirty="0">
                <a:solidFill>
                  <a:schemeClr val="tx1"/>
                </a:solidFill>
              </a:rPr>
              <a:t>nebo na </a:t>
            </a:r>
            <a:r>
              <a:rPr lang="cs-CZ" sz="1800" b="0" u="sng" dirty="0">
                <a:solidFill>
                  <a:schemeClr val="tx1"/>
                </a:solidFill>
              </a:rPr>
              <a:t>území sociálně vyloučené lokality se schválenou strategií Koordinovaného přístupu </a:t>
            </a:r>
            <a:r>
              <a:rPr lang="cs-CZ" sz="1800" b="0" dirty="0">
                <a:solidFill>
                  <a:schemeClr val="tx1"/>
                </a:solidFill>
              </a:rPr>
              <a:t>k sociálně vyloučeným lokalitám – uvedeno v příloze č. </a:t>
            </a:r>
            <a:r>
              <a:rPr lang="cs-CZ" sz="1800" b="0" dirty="0" smtClean="0">
                <a:solidFill>
                  <a:schemeClr val="tx1"/>
                </a:solidFill>
              </a:rPr>
              <a:t>2 </a:t>
            </a:r>
            <a:r>
              <a:rPr lang="cs-CZ" sz="1800" b="0" dirty="0">
                <a:solidFill>
                  <a:schemeClr val="tx1"/>
                </a:solidFill>
              </a:rPr>
              <a:t>Specifických </a:t>
            </a:r>
            <a:r>
              <a:rPr lang="cs-CZ" sz="1800" b="0" dirty="0" smtClean="0">
                <a:solidFill>
                  <a:schemeClr val="tx1"/>
                </a:solidFill>
              </a:rPr>
              <a:t>pravidel.</a:t>
            </a:r>
            <a:endParaRPr lang="cs-CZ" sz="1800" b="0" dirty="0">
              <a:solidFill>
                <a:schemeClr val="tx1"/>
              </a:solidFill>
            </a:endParaRPr>
          </a:p>
          <a:p>
            <a:pPr marL="285750" indent="-285750">
              <a:buFont typeface="Arial" panose="020B0604020202020204" pitchFamily="34" charset="0"/>
              <a:buChar char="•"/>
            </a:pPr>
            <a:endParaRPr lang="cs-CZ" sz="2300" b="1" dirty="0" smtClean="0">
              <a:solidFill>
                <a:srgbClr val="00529C"/>
              </a:solidFill>
            </a:endParaRPr>
          </a:p>
          <a:p>
            <a:pPr marL="342900" indent="-342900">
              <a:buFont typeface="Wingdings" panose="05000000000000000000" pitchFamily="2" charset="2"/>
              <a:buChar char="Ø"/>
            </a:pPr>
            <a:endParaRPr lang="cs-CZ" sz="2000" b="1" dirty="0" smtClean="0">
              <a:solidFill>
                <a:srgbClr val="00529C"/>
              </a:solidFill>
            </a:endParaRPr>
          </a:p>
          <a:p>
            <a:endParaRPr lang="cs-CZ" b="1"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a:t>
            </a:r>
            <a:r>
              <a:rPr lang="cs-CZ" dirty="0" smtClean="0"/>
              <a:t>přijatelnosti - </a:t>
            </a:r>
            <a:r>
              <a:rPr lang="cs-CZ" dirty="0">
                <a:solidFill>
                  <a:srgbClr val="00B050"/>
                </a:solidFill>
              </a:rPr>
              <a:t>NAPRAVITELNÁ</a:t>
            </a:r>
            <a:endParaRPr lang="cs-CZ" dirty="0">
              <a:solidFill>
                <a:srgbClr val="00B050"/>
              </a:solidFill>
            </a:endParaRPr>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914366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startAt="3"/>
            </a:pPr>
            <a:r>
              <a:rPr lang="cs-CZ" sz="2000" b="1" dirty="0">
                <a:solidFill>
                  <a:srgbClr val="00529C"/>
                </a:solidFill>
              </a:rPr>
              <a:t>Projekt respektuje minimální a maximální hranici celkových způsobilých </a:t>
            </a:r>
            <a:r>
              <a:rPr lang="cs-CZ" sz="2000" b="1" dirty="0" smtClean="0">
                <a:solidFill>
                  <a:srgbClr val="00529C"/>
                </a:solidFill>
              </a:rPr>
              <a:t>výdajů</a:t>
            </a:r>
          </a:p>
          <a:p>
            <a:pPr marL="785813" lvl="5" indent="-342900">
              <a:spcBef>
                <a:spcPts val="0"/>
              </a:spcBef>
              <a:buFont typeface="Arial" panose="020B0604020202020204" pitchFamily="34" charset="0"/>
              <a:buChar char="•"/>
            </a:pPr>
            <a:r>
              <a:rPr lang="cs-CZ" b="1" dirty="0"/>
              <a:t>m</a:t>
            </a:r>
            <a:r>
              <a:rPr lang="cs-CZ" b="1" dirty="0" smtClean="0"/>
              <a:t>inimální </a:t>
            </a:r>
            <a:r>
              <a:rPr lang="cs-CZ" b="1" dirty="0"/>
              <a:t>výše </a:t>
            </a:r>
            <a:r>
              <a:rPr lang="cs-CZ" dirty="0"/>
              <a:t>celkových způsobilých výdajů </a:t>
            </a:r>
            <a:r>
              <a:rPr lang="cs-CZ" b="1" dirty="0" smtClean="0"/>
              <a:t>1 mil. Kč Kč,</a:t>
            </a:r>
            <a:endParaRPr lang="cs-CZ" b="1" dirty="0"/>
          </a:p>
          <a:p>
            <a:pPr marL="785813" lvl="5" indent="-342900">
              <a:spcBef>
                <a:spcPts val="0"/>
              </a:spcBef>
              <a:buFont typeface="Arial" panose="020B0604020202020204" pitchFamily="34" charset="0"/>
              <a:buChar char="•"/>
            </a:pPr>
            <a:r>
              <a:rPr lang="cs-CZ" b="1" dirty="0"/>
              <a:t>m</a:t>
            </a:r>
            <a:r>
              <a:rPr lang="cs-CZ" b="1" dirty="0" smtClean="0"/>
              <a:t>aximální výše</a:t>
            </a:r>
            <a:r>
              <a:rPr lang="cs-CZ" dirty="0" smtClean="0"/>
              <a:t> celkových způsobilých výdajů </a:t>
            </a:r>
            <a:r>
              <a:rPr lang="cs-CZ" b="1" dirty="0" smtClean="0"/>
              <a:t>99 mil. Kč Kč.</a:t>
            </a:r>
          </a:p>
          <a:p>
            <a:endParaRPr lang="cs-CZ" sz="1900" dirty="0" smtClean="0"/>
          </a:p>
          <a:p>
            <a:pPr marL="457200" indent="-457200">
              <a:buFont typeface="+mj-lt"/>
              <a:buAutoNum type="arabicPeriod" startAt="4"/>
            </a:pPr>
            <a:r>
              <a:rPr lang="cs-CZ" sz="2000" b="1" dirty="0">
                <a:solidFill>
                  <a:srgbClr val="00529C"/>
                </a:solidFill>
              </a:rPr>
              <a:t>Projekt respektuje limity </a:t>
            </a:r>
            <a:r>
              <a:rPr lang="cs-CZ" sz="2000" b="1" dirty="0" smtClean="0">
                <a:solidFill>
                  <a:srgbClr val="00529C"/>
                </a:solidFill>
              </a:rPr>
              <a:t>způsobilých výdajů</a:t>
            </a:r>
          </a:p>
          <a:p>
            <a:pPr marL="785813" lvl="5" indent="-342900">
              <a:spcBef>
                <a:spcPts val="0"/>
              </a:spcBef>
              <a:buFont typeface="Arial" panose="020B0604020202020204" pitchFamily="34" charset="0"/>
              <a:buChar char="•"/>
            </a:pPr>
            <a:r>
              <a:rPr lang="cs-CZ" dirty="0" smtClean="0"/>
              <a:t>výdaje hlavní aktivity min. 85 % z celkových způsobilých výdajů,</a:t>
            </a:r>
          </a:p>
          <a:p>
            <a:pPr marL="785813" lvl="5" indent="-342900">
              <a:spcBef>
                <a:spcPts val="0"/>
              </a:spcBef>
              <a:buFont typeface="Arial" panose="020B0604020202020204" pitchFamily="34" charset="0"/>
              <a:buChar char="•"/>
            </a:pPr>
            <a:r>
              <a:rPr lang="cs-CZ" dirty="0" smtClean="0"/>
              <a:t>výdaje na vedlejší aktivity max. 15 % z celkových způsobilých výdajů,</a:t>
            </a:r>
          </a:p>
          <a:p>
            <a:pPr marL="785813" lvl="5" indent="-342900">
              <a:spcBef>
                <a:spcPts val="0"/>
              </a:spcBef>
              <a:buFont typeface="Arial" panose="020B0604020202020204" pitchFamily="34" charset="0"/>
              <a:buChar char="•"/>
            </a:pPr>
            <a:r>
              <a:rPr lang="cs-CZ" dirty="0" smtClean="0"/>
              <a:t>nákup pozemků a staveb maximálně do výše ceny (tržní ceny) zjištěné znaleckým posudkem,</a:t>
            </a:r>
          </a:p>
          <a:p>
            <a:pPr marL="785813" lvl="5" indent="-342900">
              <a:spcBef>
                <a:spcPts val="0"/>
              </a:spcBef>
              <a:buFont typeface="Arial" panose="020B0604020202020204" pitchFamily="34" charset="0"/>
              <a:buChar char="•"/>
            </a:pPr>
            <a:r>
              <a:rPr lang="cs-CZ" dirty="0"/>
              <a:t>výdaje za nákup pozemků maximálně ve výši 10 % celkových způsobilých výdajů </a:t>
            </a:r>
            <a:r>
              <a:rPr lang="cs-CZ" dirty="0" smtClean="0"/>
              <a:t>projektu. </a:t>
            </a:r>
            <a:endParaRPr lang="cs-CZ" dirty="0"/>
          </a:p>
          <a:p>
            <a:pPr marL="785813" lvl="5" indent="-342900">
              <a:spcBef>
                <a:spcPts val="0"/>
              </a:spcBef>
              <a:buFont typeface="Courier New" panose="02070309020205020404" pitchFamily="49" charset="0"/>
              <a:buChar char="o"/>
            </a:pPr>
            <a:endParaRPr lang="cs-CZ"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95314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3"/>
            <a:ext cx="7959349" cy="4561663"/>
          </a:xfrm>
        </p:spPr>
        <p:txBody>
          <a:bodyPr>
            <a:normAutofit fontScale="77500" lnSpcReduction="20000"/>
          </a:bodyPr>
          <a:lstStyle/>
          <a:p>
            <a:pPr marL="457200" indent="-457200">
              <a:buFont typeface="+mj-lt"/>
              <a:buAutoNum type="arabicPeriod" startAt="5"/>
            </a:pPr>
            <a:r>
              <a:rPr lang="cs-CZ" sz="2300" b="1" dirty="0" smtClean="0">
                <a:solidFill>
                  <a:srgbClr val="00529C"/>
                </a:solidFill>
              </a:rPr>
              <a:t>Výsledky </a:t>
            </a:r>
            <a:r>
              <a:rPr lang="cs-CZ" sz="2300" b="1" dirty="0">
                <a:solidFill>
                  <a:srgbClr val="00529C"/>
                </a:solidFill>
              </a:rPr>
              <a:t>projektu jsou </a:t>
            </a:r>
            <a:r>
              <a:rPr lang="cs-CZ" sz="2300" b="1" dirty="0" smtClean="0">
                <a:solidFill>
                  <a:srgbClr val="00529C"/>
                </a:solidFill>
              </a:rPr>
              <a:t>udržitelné</a:t>
            </a:r>
          </a:p>
          <a:p>
            <a:pPr marL="771525" indent="-342900">
              <a:spcBef>
                <a:spcPts val="0"/>
              </a:spcBef>
              <a:spcAft>
                <a:spcPts val="0"/>
              </a:spcAft>
              <a:buFont typeface="Arial" panose="020B0604020202020204" pitchFamily="34" charset="0"/>
              <a:buChar char="•"/>
            </a:pPr>
            <a:r>
              <a:rPr lang="cs-CZ" sz="2300" dirty="0"/>
              <a:t>V </a:t>
            </a:r>
            <a:r>
              <a:rPr lang="cs-CZ" sz="2300" dirty="0" smtClean="0"/>
              <a:t>kapitole </a:t>
            </a:r>
            <a:r>
              <a:rPr lang="cs-CZ" sz="2300" dirty="0" smtClean="0"/>
              <a:t>16 </a:t>
            </a:r>
            <a:r>
              <a:rPr lang="cs-CZ" sz="2300" dirty="0" smtClean="0"/>
              <a:t>Studie proveditelnosti je popsáno zajištění udržitelnosti </a:t>
            </a:r>
            <a:r>
              <a:rPr lang="cs-CZ" sz="2300" dirty="0" smtClean="0"/>
              <a:t>projektu. </a:t>
            </a:r>
          </a:p>
          <a:p>
            <a:pPr marL="771525" indent="-342900">
              <a:spcBef>
                <a:spcPts val="0"/>
              </a:spcBef>
              <a:spcAft>
                <a:spcPts val="0"/>
              </a:spcAft>
              <a:buFont typeface="Arial" panose="020B0604020202020204" pitchFamily="34" charset="0"/>
              <a:buChar char="•"/>
            </a:pPr>
            <a:r>
              <a:rPr lang="cs-CZ" sz="2300" dirty="0" smtClean="0"/>
              <a:t>Vyhodnocení kritéria bude probíhat i na základě dalších kapitol studie proveditelnosti např. kapitoly 10 (výstupy projektu), 6 (zdůvodnění potřeby projektu), atd.</a:t>
            </a:r>
            <a:endParaRPr lang="cs-CZ" sz="2300" dirty="0" smtClean="0"/>
          </a:p>
          <a:p>
            <a:pPr marL="290250">
              <a:spcBef>
                <a:spcPts val="0"/>
              </a:spcBef>
            </a:pPr>
            <a:endParaRPr lang="cs-CZ" sz="2300" b="1" dirty="0" smtClean="0">
              <a:solidFill>
                <a:srgbClr val="00529C"/>
              </a:solidFill>
            </a:endParaRPr>
          </a:p>
          <a:p>
            <a:pPr marL="457200" indent="-457200">
              <a:spcBef>
                <a:spcPts val="0"/>
              </a:spcBef>
              <a:buFont typeface="+mj-lt"/>
              <a:buAutoNum type="arabicPeriod" startAt="6"/>
            </a:pPr>
            <a:r>
              <a:rPr lang="cs-CZ" sz="2300" b="1" dirty="0" smtClean="0">
                <a:solidFill>
                  <a:srgbClr val="00529C"/>
                </a:solidFill>
              </a:rPr>
              <a:t>Projekt </a:t>
            </a:r>
            <a:r>
              <a:rPr lang="cs-CZ" sz="2300" b="1" dirty="0">
                <a:solidFill>
                  <a:srgbClr val="00529C"/>
                </a:solidFill>
              </a:rPr>
              <a:t>nemá negativní vliv na žádnou z horizontálních priorit IROP (udržitelný rozvoj, rovné příležitosti a zákaz diskriminace, rovnost mužů a žen)</a:t>
            </a:r>
          </a:p>
          <a:p>
            <a:pPr marL="771525" lvl="2" indent="-342900">
              <a:spcBef>
                <a:spcPts val="0"/>
              </a:spcBef>
              <a:buFont typeface="Arial" panose="020B0604020202020204" pitchFamily="34" charset="0"/>
              <a:buChar char="•"/>
            </a:pPr>
            <a:r>
              <a:rPr lang="cs-CZ" sz="2300" dirty="0" smtClean="0"/>
              <a:t>Vliv projektu žadatel </a:t>
            </a:r>
            <a:r>
              <a:rPr lang="cs-CZ" sz="2300" dirty="0" smtClean="0"/>
              <a:t>popisuje ve studii proveditelnosti v kapitole 15 a v žádosti o podporu. Projekt nesmí mít negativní vliv na žádnou z horizontálních priorit. V případě kladného vlivu, musí žadatel tento popsat.</a:t>
            </a:r>
          </a:p>
          <a:p>
            <a:pPr marL="771525" lvl="2" indent="-342900">
              <a:spcBef>
                <a:spcPts val="0"/>
              </a:spcBef>
              <a:buFont typeface="Arial" panose="020B0604020202020204" pitchFamily="34" charset="0"/>
              <a:buChar char="•"/>
            </a:pPr>
            <a:r>
              <a:rPr lang="cs-CZ" sz="2300" dirty="0" smtClean="0"/>
              <a:t>Příloha č. 24 </a:t>
            </a:r>
            <a:r>
              <a:rPr lang="cs-CZ" sz="2300" dirty="0" smtClean="0"/>
              <a:t>Obecných </a:t>
            </a:r>
            <a:r>
              <a:rPr lang="cs-CZ" sz="2300" dirty="0" smtClean="0"/>
              <a:t>pravidel pro žadatele a příjemce uvádí </a:t>
            </a:r>
            <a:r>
              <a:rPr lang="cs-CZ" sz="2300" u="sng" dirty="0" smtClean="0"/>
              <a:t>doporučení</a:t>
            </a:r>
            <a:r>
              <a:rPr lang="cs-CZ" sz="2300" dirty="0" smtClean="0"/>
              <a:t> pro vyhodnocení vlivu projektu na jednotlivé horizontální priority, není tedy pro žadatele závazná.</a:t>
            </a:r>
            <a:endParaRPr lang="cs-CZ" sz="2300" dirty="0" smtClean="0"/>
          </a:p>
          <a:p>
            <a:pPr marL="428625" lvl="2" indent="0">
              <a:spcBef>
                <a:spcPts val="0"/>
              </a:spcBef>
              <a:buNone/>
            </a:pPr>
            <a:endParaRPr lang="cs-CZ" sz="2300" dirty="0"/>
          </a:p>
          <a:p>
            <a:pPr marL="457200" indent="-457200" algn="just">
              <a:buFont typeface="+mj-lt"/>
              <a:buAutoNum type="arabicPeriod" startAt="7"/>
            </a:pPr>
            <a:r>
              <a:rPr lang="cs-CZ" sz="2300" b="1" dirty="0">
                <a:solidFill>
                  <a:srgbClr val="00529C"/>
                </a:solidFill>
              </a:rPr>
              <a:t>Potřebnost realizace projektu je odůvodněná</a:t>
            </a:r>
          </a:p>
          <a:p>
            <a:pPr marL="771525" indent="-342900" algn="just">
              <a:spcBef>
                <a:spcPts val="0"/>
              </a:spcBef>
              <a:spcAft>
                <a:spcPts val="600"/>
              </a:spcAft>
              <a:buFont typeface="Arial" panose="020B0604020202020204" pitchFamily="34" charset="0"/>
              <a:buChar char="•"/>
            </a:pPr>
            <a:r>
              <a:rPr lang="cs-CZ" sz="2300" dirty="0"/>
              <a:t>Popis </a:t>
            </a:r>
            <a:r>
              <a:rPr lang="cs-CZ" sz="2300" dirty="0" smtClean="0"/>
              <a:t>potřebnosti projektu v kapitole 6 Studie proveditelnosti</a:t>
            </a:r>
            <a:r>
              <a:rPr lang="cs-CZ" sz="2300" dirty="0" smtClean="0"/>
              <a:t>.</a:t>
            </a:r>
            <a:endParaRPr lang="cs-CZ" sz="23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Obecná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93650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a:pPr>
            <a:r>
              <a:rPr lang="cs-CZ" sz="2000" b="1" dirty="0" smtClean="0">
                <a:solidFill>
                  <a:srgbClr val="00529C"/>
                </a:solidFill>
              </a:rPr>
              <a:t>Projekt je v souladu s Dlouhodobým záměrem vzdělávání a rozvoje vzdělávací soustavy ČR na období 2015-2020.</a:t>
            </a:r>
          </a:p>
          <a:p>
            <a:pPr marL="771525" indent="-342900" algn="just">
              <a:spcBef>
                <a:spcPts val="0"/>
              </a:spcBef>
              <a:spcAft>
                <a:spcPts val="0"/>
              </a:spcAft>
              <a:buFont typeface="Arial" panose="020B0604020202020204" pitchFamily="34" charset="0"/>
              <a:buChar char="•"/>
            </a:pPr>
            <a:r>
              <a:rPr lang="cs-CZ" sz="2000" dirty="0" smtClean="0"/>
              <a:t>Žadatel, ve Studii proveditelnosti (kapitole 5), popíše vazbu předkládaného projektu na konkrétní (relevantní) záměry/kapitoly uvedené v Dlouhodobém záměru a jak je daná problematika v projektu řešena</a:t>
            </a:r>
            <a:r>
              <a:rPr lang="cs-CZ" sz="2000" dirty="0" smtClean="0"/>
              <a:t>.</a:t>
            </a:r>
          </a:p>
          <a:p>
            <a:pPr marL="771525" indent="-342900" algn="just">
              <a:spcBef>
                <a:spcPts val="0"/>
              </a:spcBef>
              <a:spcAft>
                <a:spcPts val="0"/>
              </a:spcAft>
              <a:buFont typeface="Arial" panose="020B0604020202020204" pitchFamily="34" charset="0"/>
              <a:buChar char="•"/>
            </a:pPr>
            <a:endParaRPr lang="cs-CZ" sz="2000" dirty="0"/>
          </a:p>
          <a:p>
            <a:pPr marL="457200" indent="-457200" algn="just">
              <a:spcBef>
                <a:spcPts val="0"/>
              </a:spcBef>
              <a:spcAft>
                <a:spcPts val="0"/>
              </a:spcAft>
              <a:buFont typeface="+mj-lt"/>
              <a:buAutoNum type="arabicPeriod" startAt="2"/>
            </a:pPr>
            <a:r>
              <a:rPr lang="cs-CZ" altLang="ja-JP" sz="2100" b="1" dirty="0">
                <a:solidFill>
                  <a:srgbClr val="00529C"/>
                </a:solidFill>
              </a:rPr>
              <a:t>Projekt splňuje minimální požadavky pro konektivitu školy a připojení k internetu.</a:t>
            </a:r>
            <a:endParaRPr lang="cs-CZ" sz="2100" b="1" dirty="0">
              <a:solidFill>
                <a:srgbClr val="00529C"/>
              </a:solidFill>
            </a:endParaRPr>
          </a:p>
          <a:p>
            <a:pPr marL="771525" indent="-342900" algn="just">
              <a:spcBef>
                <a:spcPts val="0"/>
              </a:spcBef>
              <a:spcAft>
                <a:spcPts val="0"/>
              </a:spcAft>
              <a:buFont typeface="Arial" panose="020B0604020202020204" pitchFamily="34" charset="0"/>
              <a:buChar char="•"/>
            </a:pPr>
            <a:r>
              <a:rPr lang="cs-CZ" sz="2000" dirty="0"/>
              <a:t>V případě, projekt nebude řešit konektivitu, bude toto kritérium nerelevantní. </a:t>
            </a:r>
          </a:p>
          <a:p>
            <a:pPr marL="771525" indent="-342900" algn="just">
              <a:spcBef>
                <a:spcPts val="0"/>
              </a:spcBef>
              <a:spcAft>
                <a:spcPts val="0"/>
              </a:spcAft>
              <a:buFont typeface="Arial" panose="020B0604020202020204" pitchFamily="34" charset="0"/>
              <a:buChar char="•"/>
            </a:pPr>
            <a:r>
              <a:rPr lang="cs-CZ" sz="2000" i="1" dirty="0"/>
              <a:t>Min. požadavky pro konektivitu škol jsou uvedeny v příloze č. 11 Specifických pravidel výzvy.</a:t>
            </a:r>
          </a:p>
          <a:p>
            <a:pPr marL="771525" indent="-342900" algn="just">
              <a:spcBef>
                <a:spcPts val="0"/>
              </a:spcBef>
              <a:spcAft>
                <a:spcPts val="0"/>
              </a:spcAft>
              <a:buFont typeface="Arial" panose="020B0604020202020204" pitchFamily="34" charset="0"/>
              <a:buChar char="•"/>
            </a:pPr>
            <a:endParaRPr lang="cs-CZ" sz="2000" dirty="0" smtClean="0"/>
          </a:p>
          <a:p>
            <a:pPr marL="428625" lvl="1" indent="0" algn="just">
              <a:spcBef>
                <a:spcPts val="0"/>
              </a:spcBef>
              <a:buNone/>
            </a:pPr>
            <a:endParaRPr lang="cs-CZ" b="0" dirty="0" smtClean="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a:t>
            </a:r>
            <a:r>
              <a:rPr lang="cs-CZ" dirty="0" smtClean="0"/>
              <a:t>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5852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lnSpcReduction="20000"/>
          </a:bodyPr>
          <a:lstStyle/>
          <a:p>
            <a:pPr marL="457200" indent="-457200">
              <a:buFont typeface="+mj-lt"/>
              <a:buAutoNum type="arabicPeriod" startAt="3"/>
            </a:pPr>
            <a:r>
              <a:rPr lang="cs-CZ" altLang="ja-JP" sz="2000" b="1" dirty="0" smtClean="0">
                <a:solidFill>
                  <a:srgbClr val="00529C"/>
                </a:solidFill>
              </a:rPr>
              <a:t>Projekt </a:t>
            </a:r>
            <a:r>
              <a:rPr lang="cs-CZ" altLang="ja-JP" sz="2000" b="1" dirty="0">
                <a:solidFill>
                  <a:srgbClr val="00529C"/>
                </a:solidFill>
              </a:rPr>
              <a:t>je zaměřen alespoň na jednu z klíčových kompetencí:</a:t>
            </a:r>
          </a:p>
          <a:p>
            <a:pPr marL="900000" indent="-342900">
              <a:buFont typeface="Arial" panose="020B0604020202020204" pitchFamily="34" charset="0"/>
              <a:buChar char="•"/>
            </a:pPr>
            <a:r>
              <a:rPr lang="cs-CZ" altLang="ja-JP" sz="2000" dirty="0"/>
              <a:t>komunikace v cizích jazycích,</a:t>
            </a:r>
          </a:p>
          <a:p>
            <a:pPr marL="900000" indent="-342900">
              <a:buFont typeface="Arial" panose="020B0604020202020204" pitchFamily="34" charset="0"/>
              <a:buChar char="•"/>
            </a:pPr>
            <a:r>
              <a:rPr lang="cs-CZ" altLang="ja-JP" sz="2000" dirty="0"/>
              <a:t>technických a řemeslných oborů,</a:t>
            </a:r>
          </a:p>
          <a:p>
            <a:pPr marL="900000" indent="-342900">
              <a:buFont typeface="Arial" panose="020B0604020202020204" pitchFamily="34" charset="0"/>
              <a:buChar char="•"/>
            </a:pPr>
            <a:r>
              <a:rPr lang="cs-CZ" altLang="ja-JP" sz="2000" dirty="0"/>
              <a:t>přírodních věd,</a:t>
            </a:r>
          </a:p>
          <a:p>
            <a:pPr marL="900000" indent="-342900">
              <a:buFont typeface="Arial" panose="020B0604020202020204" pitchFamily="34" charset="0"/>
              <a:buChar char="•"/>
            </a:pPr>
            <a:r>
              <a:rPr lang="cs-CZ" altLang="ja-JP" sz="2000" dirty="0"/>
              <a:t>práce s digitálními technologiemi,</a:t>
            </a:r>
          </a:p>
          <a:p>
            <a:pPr marL="900000" indent="-342900">
              <a:buFont typeface="Arial" panose="020B0604020202020204" pitchFamily="34" charset="0"/>
              <a:buChar char="•"/>
            </a:pPr>
            <a:r>
              <a:rPr lang="cs-CZ" altLang="ja-JP" sz="2000" dirty="0"/>
              <a:t>případně nerelevantní, pokud bude v rámci projektu řešena pouze bezbariérovost, nebo bude v rámci SVL docházet k rozšíření kapacity </a:t>
            </a:r>
            <a:r>
              <a:rPr lang="cs-CZ" altLang="ja-JP" sz="2000" dirty="0" smtClean="0"/>
              <a:t>školy.</a:t>
            </a:r>
            <a:endParaRPr lang="cs-CZ" sz="2000" dirty="0"/>
          </a:p>
          <a:p>
            <a:pPr marL="771525" indent="-342900" algn="just">
              <a:spcBef>
                <a:spcPts val="0"/>
              </a:spcBef>
              <a:spcAft>
                <a:spcPts val="0"/>
              </a:spcAft>
              <a:buFont typeface="Arial" panose="020B0604020202020204" pitchFamily="34" charset="0"/>
              <a:buChar char="•"/>
            </a:pPr>
            <a:r>
              <a:rPr lang="cs-CZ" sz="2000" i="1" dirty="0" smtClean="0"/>
              <a:t>Podrobný popis vazby projektu na klíčové kompetence bude uveden ve Studii proveditelnosti (kapitola 5</a:t>
            </a:r>
            <a:r>
              <a:rPr lang="cs-CZ" sz="2000" i="1" dirty="0" smtClean="0"/>
              <a:t>) a bude obsahovat také popis  vazby projektu a klíčových kompetencí na školní vzdělávací program (citace relevantních části ŠVP a názvy předmětů).</a:t>
            </a:r>
            <a:endParaRPr lang="cs-CZ" sz="2000" i="1" dirty="0" smtClean="0"/>
          </a:p>
          <a:p>
            <a:pPr marL="771525" indent="-342900" algn="just">
              <a:spcBef>
                <a:spcPts val="0"/>
              </a:spcBef>
              <a:spcAft>
                <a:spcPts val="0"/>
              </a:spcAft>
              <a:buFont typeface="Arial" panose="020B0604020202020204" pitchFamily="34" charset="0"/>
              <a:buChar char="•"/>
            </a:pPr>
            <a:r>
              <a:rPr lang="cs-CZ" sz="2000" i="1" dirty="0" smtClean="0"/>
              <a:t>Žádost </a:t>
            </a:r>
            <a:r>
              <a:rPr lang="cs-CZ" sz="2000" i="1" dirty="0" smtClean="0"/>
              <a:t>o podporu může obsahovat i více </a:t>
            </a:r>
            <a:r>
              <a:rPr lang="cs-CZ" sz="2000" i="1" dirty="0" smtClean="0"/>
              <a:t>kombinací </a:t>
            </a:r>
            <a:r>
              <a:rPr lang="cs-CZ" sz="2000" i="1" dirty="0" smtClean="0"/>
              <a:t>výše uvedených aktivit a dále také konektivitu a sociální inkluzi (kompenzační pomůcky; stavební úpravy a vybavení poradenských pracovišť</a:t>
            </a:r>
            <a:r>
              <a:rPr lang="cs-CZ" sz="2000" i="1" dirty="0" smtClean="0"/>
              <a:t>).</a:t>
            </a:r>
          </a:p>
          <a:p>
            <a:pPr marL="771525" indent="-342900" algn="just">
              <a:spcBef>
                <a:spcPts val="0"/>
              </a:spcBef>
              <a:spcAft>
                <a:spcPts val="0"/>
              </a:spcAft>
              <a:buFont typeface="Arial" panose="020B0604020202020204" pitchFamily="34" charset="0"/>
              <a:buChar char="•"/>
            </a:pPr>
            <a:r>
              <a:rPr lang="cs-CZ" sz="2000" i="1" dirty="0" smtClean="0"/>
              <a:t>Pozn. toto kritérium má vazbu na NENAPRAVITELNÉ kritérium přijatelnosti, které ověřuje soulad projektu s Místním akčním plánem.</a:t>
            </a:r>
            <a:endParaRPr lang="cs-CZ" sz="2000" i="1"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14863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4"/>
            </a:pPr>
            <a:r>
              <a:rPr lang="cs-CZ" sz="1600" b="1" dirty="0" smtClean="0">
                <a:solidFill>
                  <a:srgbClr val="00529C"/>
                </a:solidFill>
              </a:rPr>
              <a:t>Projekt zajistí fyzickou dostupnost a bezbariérovost vzdělávacích zařízení.</a:t>
            </a:r>
          </a:p>
          <a:p>
            <a:pPr marL="714375" indent="-285750" algn="just">
              <a:spcBef>
                <a:spcPts val="0"/>
              </a:spcBef>
              <a:spcAft>
                <a:spcPts val="0"/>
              </a:spcAft>
              <a:buFont typeface="Arial" panose="020B0604020202020204" pitchFamily="34" charset="0"/>
              <a:buChar char="•"/>
            </a:pPr>
            <a:r>
              <a:rPr lang="cs-CZ" sz="1600" dirty="0" smtClean="0"/>
              <a:t>Základním </a:t>
            </a:r>
            <a:r>
              <a:rPr lang="cs-CZ" sz="1600" dirty="0" smtClean="0"/>
              <a:t>požadavkem bezbariérovosti </a:t>
            </a:r>
            <a:r>
              <a:rPr lang="cs-CZ" sz="1600" dirty="0" smtClean="0"/>
              <a:t>je umožnění pohybu osob na </a:t>
            </a:r>
            <a:r>
              <a:rPr lang="cs-CZ" sz="1600" dirty="0" smtClean="0"/>
              <a:t>vozíku od vstupu do budovy po vstup do učebny/prostor podpořených z IROP a bezbariérov</a:t>
            </a:r>
            <a:r>
              <a:rPr lang="cs-CZ" sz="1600" dirty="0" smtClean="0"/>
              <a:t>á toaleta</a:t>
            </a:r>
            <a:r>
              <a:rPr lang="cs-CZ" sz="1600" dirty="0" smtClean="0"/>
              <a:t>. </a:t>
            </a:r>
          </a:p>
          <a:p>
            <a:pPr marL="714375" indent="-285750" algn="just">
              <a:spcBef>
                <a:spcPts val="0"/>
              </a:spcBef>
              <a:spcAft>
                <a:spcPts val="0"/>
              </a:spcAft>
              <a:buFont typeface="Arial" panose="020B0604020202020204" pitchFamily="34" charset="0"/>
              <a:buChar char="•"/>
            </a:pPr>
            <a:r>
              <a:rPr lang="cs-CZ" sz="1600" dirty="0" smtClean="0"/>
              <a:t>Výzva neurčuje konkrétní způsob zajištění bezbariérovosti (výtah x </a:t>
            </a:r>
            <a:r>
              <a:rPr lang="cs-CZ" sz="1600" dirty="0" err="1" smtClean="0"/>
              <a:t>schodolez</a:t>
            </a:r>
            <a:r>
              <a:rPr lang="cs-CZ" sz="1600" dirty="0" smtClean="0"/>
              <a:t>) a umožňuje řešit i bezbariérovost celé školy.</a:t>
            </a:r>
            <a:endParaRPr lang="cs-CZ" sz="1600" dirty="0" smtClean="0"/>
          </a:p>
          <a:p>
            <a:pPr marL="714375" indent="-285750" algn="just">
              <a:spcBef>
                <a:spcPts val="0"/>
              </a:spcBef>
              <a:spcAft>
                <a:spcPts val="0"/>
              </a:spcAft>
              <a:buFont typeface="Arial" panose="020B0604020202020204" pitchFamily="34" charset="0"/>
              <a:buChar char="•"/>
            </a:pPr>
            <a:r>
              <a:rPr lang="cs-CZ" sz="1600" dirty="0" smtClean="0"/>
              <a:t>Nerelevantní: </a:t>
            </a:r>
            <a:r>
              <a:rPr lang="cs-CZ" sz="1600" b="0" dirty="0" smtClean="0">
                <a:solidFill>
                  <a:schemeClr val="tx1"/>
                </a:solidFill>
              </a:rPr>
              <a:t>pokud </a:t>
            </a:r>
            <a:r>
              <a:rPr lang="cs-CZ" sz="1600" b="0" dirty="0" smtClean="0">
                <a:solidFill>
                  <a:schemeClr val="tx1"/>
                </a:solidFill>
              </a:rPr>
              <a:t>jsou dotčené a případně navazující prostory již </a:t>
            </a:r>
            <a:r>
              <a:rPr lang="cs-CZ" sz="1600" b="0" dirty="0" smtClean="0">
                <a:solidFill>
                  <a:schemeClr val="tx1"/>
                </a:solidFill>
              </a:rPr>
              <a:t>bezbariérové vč. bezbariérové toalety.</a:t>
            </a:r>
          </a:p>
          <a:p>
            <a:pPr marL="714375" indent="-285750" algn="just">
              <a:spcBef>
                <a:spcPts val="0"/>
              </a:spcBef>
              <a:spcAft>
                <a:spcPts val="0"/>
              </a:spcAft>
              <a:buFont typeface="Arial" panose="020B0604020202020204" pitchFamily="34" charset="0"/>
              <a:buChar char="•"/>
            </a:pPr>
            <a:r>
              <a:rPr lang="cs-CZ" sz="1600" i="1" dirty="0" smtClean="0"/>
              <a:t>Žadatel </a:t>
            </a:r>
            <a:r>
              <a:rPr lang="cs-CZ" sz="1600" i="1" dirty="0" smtClean="0"/>
              <a:t>toto popisuje/odůvodňuje ve studii proveditelnosti. </a:t>
            </a:r>
            <a:r>
              <a:rPr lang="cs-CZ" sz="1600" i="1" dirty="0" smtClean="0"/>
              <a:t>Informace jsou </a:t>
            </a:r>
            <a:r>
              <a:rPr lang="cs-CZ" sz="1600" i="1" dirty="0" smtClean="0"/>
              <a:t>ověřovány i v doložené projektové dokumentaci. </a:t>
            </a:r>
            <a:r>
              <a:rPr lang="cs-CZ" sz="1600" i="1" dirty="0" smtClean="0"/>
              <a:t>Upozorňujeme</a:t>
            </a:r>
            <a:r>
              <a:rPr lang="cs-CZ" sz="1600" i="1" dirty="0" smtClean="0"/>
              <a:t>, že </a:t>
            </a:r>
            <a:r>
              <a:rPr lang="cs-CZ" sz="1600" i="1" dirty="0" smtClean="0"/>
              <a:t>nebude </a:t>
            </a:r>
            <a:r>
              <a:rPr lang="cs-CZ" sz="1600" i="1" dirty="0" smtClean="0"/>
              <a:t>akceptováno zdůvodnění, že v současné době není bezbariérové řešení nutné a vyskytne-li se jeho potřeba v budoucnu, bude školou zajištěno.  </a:t>
            </a:r>
            <a:endParaRPr lang="cs-CZ" sz="1600" i="1" dirty="0"/>
          </a:p>
          <a:p>
            <a:pPr marL="428625" algn="just">
              <a:spcBef>
                <a:spcPts val="0"/>
              </a:spcBef>
              <a:spcAft>
                <a:spcPts val="0"/>
              </a:spcAft>
            </a:pPr>
            <a:endParaRPr lang="cs-CZ" sz="1600" dirty="0"/>
          </a:p>
          <a:p>
            <a:pPr marL="457200" indent="-457200" algn="just">
              <a:spcBef>
                <a:spcPts val="0"/>
              </a:spcBef>
              <a:spcAft>
                <a:spcPts val="0"/>
              </a:spcAft>
              <a:buFont typeface="+mj-lt"/>
              <a:buAutoNum type="arabicPeriod" startAt="5"/>
            </a:pPr>
            <a:r>
              <a:rPr lang="cs-CZ" sz="1600" b="1" dirty="0" smtClean="0">
                <a:solidFill>
                  <a:srgbClr val="00529C"/>
                </a:solidFill>
              </a:rPr>
              <a:t>Kritéria pro příjem do zařízení nejsou diskriminační pro žádnou skupinu uchazečů. </a:t>
            </a:r>
          </a:p>
          <a:p>
            <a:pPr marL="714375" indent="-285750" algn="just">
              <a:spcBef>
                <a:spcPts val="0"/>
              </a:spcBef>
              <a:spcAft>
                <a:spcPts val="0"/>
              </a:spcAft>
              <a:buFont typeface="Arial" panose="020B0604020202020204" pitchFamily="34" charset="0"/>
              <a:buChar char="•"/>
            </a:pPr>
            <a:r>
              <a:rPr lang="cs-CZ" sz="1600" dirty="0" smtClean="0"/>
              <a:t>Žadatel popíše kritéria pro příjem </a:t>
            </a:r>
            <a:r>
              <a:rPr lang="cs-CZ" sz="1600" dirty="0" smtClean="0"/>
              <a:t>žáků </a:t>
            </a:r>
            <a:r>
              <a:rPr lang="cs-CZ" sz="1600" dirty="0" smtClean="0"/>
              <a:t>do zařízení v kapitole 5 ve Studii proveditelnosti</a:t>
            </a:r>
            <a:r>
              <a:rPr lang="cs-CZ" sz="1600" dirty="0" smtClean="0"/>
              <a:t>.</a:t>
            </a:r>
            <a:endParaRPr lang="cs-CZ" sz="1600"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136861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457200" indent="-457200" algn="just">
              <a:spcBef>
                <a:spcPts val="0"/>
              </a:spcBef>
              <a:spcAft>
                <a:spcPts val="0"/>
              </a:spcAft>
              <a:buFont typeface="+mj-lt"/>
              <a:buAutoNum type="arabicPeriod" startAt="6"/>
            </a:pPr>
            <a:r>
              <a:rPr lang="cs-CZ" sz="1600" b="1" dirty="0">
                <a:solidFill>
                  <a:srgbClr val="00529C"/>
                </a:solidFill>
              </a:rPr>
              <a:t>Projekt </a:t>
            </a:r>
            <a:r>
              <a:rPr lang="cs-CZ" sz="1600" b="1" dirty="0" smtClean="0">
                <a:solidFill>
                  <a:srgbClr val="00529C"/>
                </a:solidFill>
              </a:rPr>
              <a:t>nepodporuje opatření, která vedou k diskriminaci a segregaci marginalizovaných skupin, jako jsou romské děti a žáci a další děti a žáci s potřebou podpůrných opatření (děti a žáci se zdravotním znevýhodněním a se sociálním znevýhodněním).</a:t>
            </a:r>
          </a:p>
          <a:p>
            <a:pPr marL="714375" indent="-285750" algn="just">
              <a:spcBef>
                <a:spcPts val="0"/>
              </a:spcBef>
              <a:spcAft>
                <a:spcPts val="0"/>
              </a:spcAft>
              <a:buFont typeface="Arial" panose="020B0604020202020204" pitchFamily="34" charset="0"/>
              <a:buChar char="•"/>
            </a:pPr>
            <a:r>
              <a:rPr lang="cs-CZ" sz="1600" dirty="0" smtClean="0"/>
              <a:t>Žadatel </a:t>
            </a:r>
            <a:r>
              <a:rPr lang="cs-CZ" sz="1600" dirty="0"/>
              <a:t>v kapitole 5 Studie proveditelnosti uvede odpovědi na následující otázky:</a:t>
            </a:r>
          </a:p>
          <a:p>
            <a:pPr marL="1343025" lvl="1" indent="-285750" algn="just">
              <a:spcBef>
                <a:spcPts val="0"/>
              </a:spcBef>
              <a:buFont typeface="Arial" panose="020B0604020202020204" pitchFamily="34" charset="0"/>
              <a:buChar char="•"/>
            </a:pPr>
            <a:r>
              <a:rPr lang="cs-CZ" sz="1600" b="0" dirty="0">
                <a:solidFill>
                  <a:schemeClr val="tx1"/>
                </a:solidFill>
              </a:rPr>
              <a:t>z</a:t>
            </a:r>
            <a:r>
              <a:rPr lang="cs-CZ" sz="1600" b="0" dirty="0" smtClean="0">
                <a:solidFill>
                  <a:schemeClr val="tx1"/>
                </a:solidFill>
              </a:rPr>
              <a:t>da není budována přípravná třída,</a:t>
            </a:r>
          </a:p>
          <a:p>
            <a:pPr marL="1343025" lvl="1" indent="-285750" algn="just">
              <a:spcBef>
                <a:spcPts val="0"/>
              </a:spcBef>
              <a:buFont typeface="Arial" panose="020B0604020202020204" pitchFamily="34" charset="0"/>
              <a:buChar char="•"/>
            </a:pPr>
            <a:r>
              <a:rPr lang="cs-CZ" sz="1600" b="0" dirty="0" smtClean="0">
                <a:solidFill>
                  <a:schemeClr val="tx1"/>
                </a:solidFill>
              </a:rPr>
              <a:t>zda </a:t>
            </a:r>
            <a:r>
              <a:rPr lang="cs-CZ" sz="1600" b="0" dirty="0">
                <a:solidFill>
                  <a:schemeClr val="tx1"/>
                </a:solidFill>
              </a:rPr>
              <a:t>není budováno zařízení </a:t>
            </a:r>
            <a:r>
              <a:rPr lang="cs-CZ" sz="1600" b="0" dirty="0" smtClean="0">
                <a:solidFill>
                  <a:schemeClr val="tx1"/>
                </a:solidFill>
              </a:rPr>
              <a:t>pro samostatn</a:t>
            </a:r>
            <a:r>
              <a:rPr lang="cs-CZ" sz="1600" b="0" dirty="0" smtClean="0">
                <a:solidFill>
                  <a:schemeClr val="tx1"/>
                </a:solidFill>
              </a:rPr>
              <a:t>ě oddělené kapacity</a:t>
            </a:r>
            <a:r>
              <a:rPr lang="cs-CZ" sz="1600" b="0" dirty="0" smtClean="0">
                <a:solidFill>
                  <a:schemeClr val="tx1"/>
                </a:solidFill>
              </a:rPr>
              <a:t> </a:t>
            </a:r>
            <a:r>
              <a:rPr lang="cs-CZ" sz="1600" b="0" dirty="0">
                <a:solidFill>
                  <a:schemeClr val="tx1"/>
                </a:solidFill>
              </a:rPr>
              <a:t>pro </a:t>
            </a:r>
            <a:r>
              <a:rPr lang="cs-CZ" sz="1600" b="0" dirty="0" smtClean="0">
                <a:solidFill>
                  <a:schemeClr val="tx1"/>
                </a:solidFill>
              </a:rPr>
              <a:t>žáky </a:t>
            </a:r>
            <a:r>
              <a:rPr lang="cs-CZ" sz="1600" b="0" dirty="0">
                <a:solidFill>
                  <a:schemeClr val="tx1"/>
                </a:solidFill>
              </a:rPr>
              <a:t>se zdravotním postižením,</a:t>
            </a:r>
          </a:p>
          <a:p>
            <a:pPr marL="1343025" lvl="1" indent="-285750" algn="just">
              <a:spcBef>
                <a:spcPts val="0"/>
              </a:spcBef>
              <a:buFont typeface="Arial" panose="020B0604020202020204" pitchFamily="34" charset="0"/>
              <a:buChar char="•"/>
            </a:pPr>
            <a:r>
              <a:rPr lang="cs-CZ" sz="1600" b="0" dirty="0">
                <a:solidFill>
                  <a:schemeClr val="tx1"/>
                </a:solidFill>
              </a:rPr>
              <a:t>zda není budováno zařízení vzdělávající podle ŠVP upraveného podle potřeb podpůrných opatření pro více než 40 % </a:t>
            </a:r>
            <a:r>
              <a:rPr lang="cs-CZ" sz="1600" b="0" dirty="0" smtClean="0">
                <a:solidFill>
                  <a:schemeClr val="tx1"/>
                </a:solidFill>
              </a:rPr>
              <a:t>žáků,</a:t>
            </a:r>
            <a:endParaRPr lang="cs-CZ" sz="1600" b="0" dirty="0">
              <a:solidFill>
                <a:schemeClr val="tx1"/>
              </a:solidFill>
            </a:endParaRPr>
          </a:p>
          <a:p>
            <a:pPr marL="1343025" lvl="1" indent="-285750" algn="just">
              <a:spcBef>
                <a:spcPts val="0"/>
              </a:spcBef>
              <a:buFont typeface="Arial" panose="020B0604020202020204" pitchFamily="34" charset="0"/>
              <a:buChar char="•"/>
            </a:pPr>
            <a:r>
              <a:rPr lang="cs-CZ" sz="1600" b="0" dirty="0">
                <a:solidFill>
                  <a:schemeClr val="tx1"/>
                </a:solidFill>
              </a:rPr>
              <a:t>zda nejsou budovány třídy, oddělení nebo studijní skupiny zřízené pro žáky se zdravotním postižením v běžném zařízení</a:t>
            </a:r>
            <a:r>
              <a:rPr lang="cs-CZ" sz="1600" b="0" dirty="0" smtClean="0">
                <a:solidFill>
                  <a:schemeClr val="tx1"/>
                </a:solidFill>
              </a:rPr>
              <a:t>.</a:t>
            </a:r>
            <a:r>
              <a:rPr lang="cs-CZ" sz="1600" b="1" dirty="0">
                <a:solidFill>
                  <a:srgbClr val="00529C"/>
                </a:solidFill>
              </a:rPr>
              <a:t>	</a:t>
            </a:r>
            <a:endParaRPr lang="cs-CZ" sz="1600" b="1" dirty="0" smtClean="0">
              <a:solidFill>
                <a:srgbClr val="00529C"/>
              </a:solidFill>
            </a:endParaRPr>
          </a:p>
          <a:p>
            <a:pPr marL="714375" indent="-285750" algn="just">
              <a:spcBef>
                <a:spcPts val="0"/>
              </a:spcBef>
              <a:spcAft>
                <a:spcPts val="0"/>
              </a:spcAft>
              <a:buFont typeface="Courier New" panose="02070309020205020404" pitchFamily="49" charset="0"/>
              <a:buChar char="o"/>
            </a:pPr>
            <a:endParaRPr lang="cs-CZ" sz="1600" dirty="0"/>
          </a:p>
          <a:p>
            <a:pPr marL="457200" indent="-457200" algn="just">
              <a:spcBef>
                <a:spcPts val="0"/>
              </a:spcBef>
              <a:spcAft>
                <a:spcPts val="0"/>
              </a:spcAft>
              <a:buFont typeface="+mj-lt"/>
              <a:buAutoNum type="arabicPeriod" startAt="7"/>
            </a:pPr>
            <a:r>
              <a:rPr lang="cs-CZ" sz="1600" b="1" dirty="0" smtClean="0">
                <a:solidFill>
                  <a:srgbClr val="00529C"/>
                </a:solidFill>
              </a:rPr>
              <a:t>Projekt </a:t>
            </a:r>
            <a:r>
              <a:rPr lang="cs-CZ" sz="1600" b="1" dirty="0">
                <a:solidFill>
                  <a:srgbClr val="00529C"/>
                </a:solidFill>
              </a:rPr>
              <a:t>zajistí administrativní, finanční a provozní kapacitu k realizaci a udržitelnosti projektu.</a:t>
            </a:r>
          </a:p>
          <a:p>
            <a:pPr marL="714375" indent="-285750" algn="just">
              <a:spcBef>
                <a:spcPts val="0"/>
              </a:spcBef>
              <a:spcAft>
                <a:spcPts val="0"/>
              </a:spcAft>
              <a:buFont typeface="Arial" panose="020B0604020202020204" pitchFamily="34" charset="0"/>
              <a:buChar char="•"/>
            </a:pPr>
            <a:r>
              <a:rPr lang="cs-CZ" sz="1600" dirty="0"/>
              <a:t>Posouzení na základě údajů uvedených ve Studii proveditelnosti a CBA (je-li vyplňováno).</a:t>
            </a:r>
            <a:r>
              <a:rPr lang="cs-CZ" sz="1600" b="1" dirty="0">
                <a:solidFill>
                  <a:srgbClr val="00529C"/>
                </a:solidFill>
              </a:rPr>
              <a:t>	</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09304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Autofit/>
          </a:bodyPr>
          <a:lstStyle/>
          <a:p>
            <a:pPr marL="342900" lvl="2" indent="-342900" algn="just">
              <a:spcBef>
                <a:spcPts val="0"/>
              </a:spcBef>
              <a:buFont typeface="+mj-lt"/>
              <a:buAutoNum type="arabicPeriod" startAt="8"/>
            </a:pPr>
            <a:r>
              <a:rPr lang="cs-CZ" b="1" dirty="0" smtClean="0">
                <a:solidFill>
                  <a:srgbClr val="00529C"/>
                </a:solidFill>
              </a:rPr>
              <a:t>Výdaje </a:t>
            </a:r>
            <a:r>
              <a:rPr lang="cs-CZ" b="1" dirty="0">
                <a:solidFill>
                  <a:srgbClr val="00529C"/>
                </a:solidFill>
              </a:rPr>
              <a:t>na </a:t>
            </a:r>
            <a:r>
              <a:rPr lang="cs-CZ" b="1" dirty="0" smtClean="0">
                <a:solidFill>
                  <a:srgbClr val="00529C"/>
                </a:solidFill>
              </a:rPr>
              <a:t>stavbu a vybavení v rozpočtu projektu odpovídají </a:t>
            </a:r>
            <a:r>
              <a:rPr lang="cs-CZ" b="1" dirty="0">
                <a:solidFill>
                  <a:srgbClr val="00529C"/>
                </a:solidFill>
              </a:rPr>
              <a:t>tržním cenám</a:t>
            </a:r>
          </a:p>
          <a:p>
            <a:pPr marL="712800" lvl="0" indent="-285750" algn="just">
              <a:spcBef>
                <a:spcPts val="0"/>
              </a:spcBef>
              <a:spcAft>
                <a:spcPts val="0"/>
              </a:spcAft>
              <a:buFont typeface="Arial" panose="020B0604020202020204" pitchFamily="34" charset="0"/>
              <a:buChar char="•"/>
            </a:pPr>
            <a:r>
              <a:rPr lang="cs-CZ" sz="1600" dirty="0" smtClean="0"/>
              <a:t>Ve studii proveditelnosti, v kapitole 13 je podrobně uvedeno, jakým způsobem žadatel dokládá/popisuje stanovení ceny do rozpočtu projektu.</a:t>
            </a:r>
          </a:p>
          <a:p>
            <a:pPr marL="1080000" lvl="0" indent="-285750" algn="just">
              <a:spcBef>
                <a:spcPts val="0"/>
              </a:spcBef>
              <a:spcAft>
                <a:spcPts val="0"/>
              </a:spcAft>
              <a:buFont typeface="Arial" panose="020B0604020202020204" pitchFamily="34" charset="0"/>
              <a:buChar char="•"/>
            </a:pPr>
            <a:r>
              <a:rPr lang="cs-CZ" sz="1600" b="0" dirty="0" smtClean="0">
                <a:solidFill>
                  <a:schemeClr val="tx1"/>
                </a:solidFill>
              </a:rPr>
              <a:t>Stanovení ceny  do rozpočtu stavebních prací.</a:t>
            </a:r>
          </a:p>
          <a:p>
            <a:pPr marL="1080000" lvl="0" indent="-285750" algn="just">
              <a:spcBef>
                <a:spcPts val="0"/>
              </a:spcBef>
              <a:spcAft>
                <a:spcPts val="0"/>
              </a:spcAft>
              <a:buFont typeface="Arial" panose="020B0604020202020204" pitchFamily="34" charset="0"/>
              <a:buChar char="•"/>
            </a:pPr>
            <a:r>
              <a:rPr lang="cs-CZ" sz="1600" dirty="0" smtClean="0"/>
              <a:t>Způsob stanovení cen do rozpočtu na základě výsledku stanovení předpokládané hodnoty zakázky.</a:t>
            </a:r>
          </a:p>
          <a:p>
            <a:pPr marL="1080000" lvl="0" indent="-285750" algn="just">
              <a:spcBef>
                <a:spcPts val="0"/>
              </a:spcBef>
              <a:spcAft>
                <a:spcPts val="0"/>
              </a:spcAft>
              <a:buFont typeface="Arial" panose="020B0604020202020204" pitchFamily="34" charset="0"/>
              <a:buChar char="•"/>
            </a:pPr>
            <a:r>
              <a:rPr lang="cs-CZ" sz="1600" b="0" dirty="0" smtClean="0">
                <a:solidFill>
                  <a:schemeClr val="tx1"/>
                </a:solidFill>
              </a:rPr>
              <a:t>Způsob stanovení cen do rozpočtu na základě ukončené zakázky.</a:t>
            </a:r>
          </a:p>
          <a:p>
            <a:pPr marL="1080000" lvl="0" indent="-285750" algn="just">
              <a:spcBef>
                <a:spcPts val="0"/>
              </a:spcBef>
              <a:spcAft>
                <a:spcPts val="0"/>
              </a:spcAft>
              <a:buFont typeface="Arial" panose="020B0604020202020204" pitchFamily="34" charset="0"/>
              <a:buChar char="•"/>
            </a:pPr>
            <a:endParaRPr lang="cs-CZ" sz="1600" dirty="0"/>
          </a:p>
          <a:p>
            <a:pPr marL="457200" indent="-457200" algn="just">
              <a:spcBef>
                <a:spcPts val="0"/>
              </a:spcBef>
              <a:spcAft>
                <a:spcPts val="0"/>
              </a:spcAft>
              <a:buFont typeface="+mj-lt"/>
              <a:buAutoNum type="arabicPeriod" startAt="9"/>
            </a:pPr>
            <a:r>
              <a:rPr lang="cs-CZ" sz="1600" b="1" dirty="0">
                <a:solidFill>
                  <a:srgbClr val="00529C"/>
                </a:solidFill>
              </a:rPr>
              <a:t>Cílové hodnoty monitorovacích indikátorů odpovídají cílům projektu.</a:t>
            </a:r>
          </a:p>
          <a:p>
            <a:pPr marL="714375" indent="-285750" algn="just">
              <a:spcBef>
                <a:spcPts val="0"/>
              </a:spcBef>
              <a:spcAft>
                <a:spcPts val="0"/>
              </a:spcAft>
              <a:buFont typeface="Arial" panose="020B0604020202020204" pitchFamily="34" charset="0"/>
              <a:buChar char="•"/>
            </a:pPr>
            <a:r>
              <a:rPr lang="cs-CZ" sz="1600" dirty="0"/>
              <a:t>Indikátory projektu odpovídají aktivitám projektu</a:t>
            </a:r>
            <a:r>
              <a:rPr lang="cs-CZ" sz="1600" dirty="0" smtClean="0"/>
              <a:t>.</a:t>
            </a:r>
          </a:p>
          <a:p>
            <a:pPr marL="714375" indent="-285750" algn="just">
              <a:spcBef>
                <a:spcPts val="0"/>
              </a:spcBef>
              <a:spcAft>
                <a:spcPts val="0"/>
              </a:spcAft>
              <a:buFont typeface="Arial" panose="020B0604020202020204" pitchFamily="34" charset="0"/>
              <a:buChar char="•"/>
            </a:pPr>
            <a:r>
              <a:rPr lang="cs-CZ" sz="1600" b="1" dirty="0"/>
              <a:t>5 00 01 - Kapacita podporovaných zařízení péče o děti nebo vzdělávacích zařízení</a:t>
            </a:r>
            <a:endParaRPr lang="cs-CZ" sz="1600" dirty="0"/>
          </a:p>
          <a:p>
            <a:pPr marL="714375" indent="-285750" algn="just">
              <a:spcBef>
                <a:spcPts val="0"/>
              </a:spcBef>
              <a:spcAft>
                <a:spcPts val="0"/>
              </a:spcAft>
              <a:buFont typeface="Arial" panose="020B0604020202020204" pitchFamily="34" charset="0"/>
              <a:buChar char="•"/>
            </a:pPr>
            <a:r>
              <a:rPr lang="cs-CZ" sz="1600" b="1" dirty="0"/>
              <a:t>5 00 00 - Počet podpořených  vzdělávacích zařízení</a:t>
            </a:r>
            <a:endParaRPr lang="cs-CZ" sz="1600" dirty="0"/>
          </a:p>
          <a:p>
            <a:pPr marL="714375" indent="-285750" algn="just">
              <a:spcBef>
                <a:spcPts val="0"/>
              </a:spcBef>
              <a:spcAft>
                <a:spcPts val="0"/>
              </a:spcAft>
              <a:buFont typeface="Arial" panose="020B0604020202020204" pitchFamily="34" charset="0"/>
              <a:buChar char="•"/>
            </a:pPr>
            <a:r>
              <a:rPr lang="cs-CZ" sz="1600" dirty="0"/>
              <a:t>Projekty nevykazují žádný </a:t>
            </a:r>
            <a:r>
              <a:rPr lang="cs-CZ" sz="1600" b="1" dirty="0"/>
              <a:t>indikátor výsledku</a:t>
            </a:r>
            <a:r>
              <a:rPr lang="cs-CZ" sz="1600" dirty="0"/>
              <a:t>, a proto </a:t>
            </a:r>
            <a:r>
              <a:rPr lang="cs-CZ" sz="1600" b="1" dirty="0"/>
              <a:t>je nutné, </a:t>
            </a:r>
            <a:r>
              <a:rPr lang="cs-CZ" sz="1600" dirty="0"/>
              <a:t>aby</a:t>
            </a:r>
            <a:r>
              <a:rPr lang="cs-CZ" sz="1600" b="1" dirty="0"/>
              <a:t> </a:t>
            </a:r>
            <a:r>
              <a:rPr lang="cs-CZ" sz="1600" dirty="0"/>
              <a:t>žadatel plánované výsledky projektu stručně slovně popsal na záložce „Popis projektu“ v MS2014+ při vyplňování žádosti. Do textového pole s názvem „Co je cílem projektu“ žadatel stručně popíše cíle projektu, očekávané výsledky a změny, které mají být prostřednictvím projektu dosaženy.</a:t>
            </a:r>
          </a:p>
          <a:p>
            <a:pPr marL="714375" indent="-285750" algn="just">
              <a:spcBef>
                <a:spcPts val="0"/>
              </a:spcBef>
              <a:spcAft>
                <a:spcPts val="0"/>
              </a:spcAft>
              <a:buFont typeface="Arial" panose="020B0604020202020204" pitchFamily="34" charset="0"/>
              <a:buChar char="•"/>
            </a:pPr>
            <a:r>
              <a:rPr lang="cs-CZ" sz="1600" dirty="0" smtClean="0"/>
              <a:t>Hodnota </a:t>
            </a:r>
            <a:r>
              <a:rPr lang="cs-CZ" sz="1600" dirty="0"/>
              <a:t>a způsob jejího výpočtu je v souladu s přílohou č. 3 Specifických pravidel – Metodické listy </a:t>
            </a:r>
            <a:r>
              <a:rPr lang="cs-CZ" sz="1600" dirty="0" smtClean="0"/>
              <a:t>indikátoru, správné nastavení dat u indikátorů.</a:t>
            </a: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11172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57200" indent="-457200" algn="just">
              <a:spcBef>
                <a:spcPts val="0"/>
              </a:spcBef>
              <a:spcAft>
                <a:spcPts val="0"/>
              </a:spcAft>
              <a:buFont typeface="+mj-lt"/>
              <a:buAutoNum type="arabicPeriod" startAt="10"/>
            </a:pPr>
            <a:r>
              <a:rPr lang="cs-CZ" altLang="ja-JP" sz="2000" b="1" dirty="0" smtClean="0">
                <a:solidFill>
                  <a:srgbClr val="00529C"/>
                </a:solidFill>
              </a:rPr>
              <a:t>Projekt </a:t>
            </a:r>
            <a:r>
              <a:rPr lang="cs-CZ" altLang="ja-JP" sz="2000" b="1" dirty="0">
                <a:solidFill>
                  <a:srgbClr val="00529C"/>
                </a:solidFill>
              </a:rPr>
              <a:t>nezískal podporu z Národního fondu pro podporu MŠ a ZŠ</a:t>
            </a:r>
          </a:p>
          <a:p>
            <a:pPr marL="712800" indent="-342900" algn="just">
              <a:spcBef>
                <a:spcPts val="0"/>
              </a:spcBef>
              <a:spcAft>
                <a:spcPts val="0"/>
              </a:spcAft>
              <a:buFont typeface="Arial" panose="020B0604020202020204" pitchFamily="34" charset="0"/>
              <a:buChar char="•"/>
            </a:pPr>
            <a:r>
              <a:rPr lang="pl-PL" sz="2000" dirty="0" smtClean="0"/>
              <a:t>Posuzováno dle informací od MŠMT o projektech podpořených z Národního fondu pro podporu MŠ a ZŠ za roky 2014 – 2016.</a:t>
            </a:r>
          </a:p>
          <a:p>
            <a:pPr marL="712800" indent="-342900" algn="just">
              <a:spcBef>
                <a:spcPts val="0"/>
              </a:spcBef>
              <a:spcAft>
                <a:spcPts val="0"/>
              </a:spcAft>
              <a:buFont typeface="Arial" panose="020B0604020202020204" pitchFamily="34" charset="0"/>
              <a:buChar char="•"/>
            </a:pPr>
            <a:r>
              <a:rPr lang="pl-PL" sz="2000" dirty="0" smtClean="0"/>
              <a:t>Z IROP nelze podpořit to, co bylo podpořeno z Národního fondu pro podporu MŠ a ZŠ.</a:t>
            </a:r>
          </a:p>
          <a:p>
            <a:pPr marL="712800" indent="-342900" algn="just">
              <a:spcBef>
                <a:spcPts val="0"/>
              </a:spcBef>
              <a:spcAft>
                <a:spcPts val="0"/>
              </a:spcAft>
              <a:buFont typeface="Arial" panose="020B0604020202020204" pitchFamily="34" charset="0"/>
              <a:buChar char="•"/>
            </a:pPr>
            <a:r>
              <a:rPr lang="pl-PL" sz="2000" dirty="0" smtClean="0"/>
              <a:t>K dané skutečnosti se žadatel vyjadřuje také ve studii proveditelnosti. </a:t>
            </a:r>
          </a:p>
          <a:p>
            <a:pPr marL="712800" indent="-342900" algn="just">
              <a:spcBef>
                <a:spcPts val="0"/>
              </a:spcBef>
              <a:spcAft>
                <a:spcPts val="0"/>
              </a:spcAft>
              <a:buFont typeface="Courier New" panose="02070309020205020404" pitchFamily="49" charset="0"/>
              <a:buChar char="o"/>
            </a:pPr>
            <a:endParaRPr lang="cs-CZ" sz="2000" dirty="0"/>
          </a:p>
          <a:p>
            <a:pPr marL="457200" indent="-457200" algn="just">
              <a:spcBef>
                <a:spcPts val="0"/>
              </a:spcBef>
              <a:spcAft>
                <a:spcPts val="0"/>
              </a:spcAft>
              <a:buFont typeface="+mj-lt"/>
              <a:buAutoNum type="arabicPeriod" startAt="11"/>
            </a:pPr>
            <a:r>
              <a:rPr lang="cs-CZ" altLang="ja-JP" sz="2000" b="1" dirty="0" smtClean="0">
                <a:solidFill>
                  <a:srgbClr val="00529C"/>
                </a:solidFill>
              </a:rPr>
              <a:t>Projekt </a:t>
            </a:r>
            <a:r>
              <a:rPr lang="cs-CZ" altLang="ja-JP" sz="2000" b="1" dirty="0">
                <a:solidFill>
                  <a:srgbClr val="00529C"/>
                </a:solidFill>
              </a:rPr>
              <a:t>s vazbou na schválenou strategii Koordinovaného přístupu k sociálně vyloučeným lokalitám je v souladu s cíli této </a:t>
            </a:r>
            <a:r>
              <a:rPr lang="cs-CZ" altLang="ja-JP" sz="2000" b="1" dirty="0" smtClean="0">
                <a:solidFill>
                  <a:srgbClr val="00529C"/>
                </a:solidFill>
              </a:rPr>
              <a:t>strategie.</a:t>
            </a:r>
            <a:endParaRPr lang="cs-CZ" sz="2000" b="1" dirty="0">
              <a:solidFill>
                <a:srgbClr val="00529C"/>
              </a:solidFill>
            </a:endParaRPr>
          </a:p>
          <a:p>
            <a:pPr marL="712800" indent="-342900" algn="just">
              <a:spcBef>
                <a:spcPts val="0"/>
              </a:spcBef>
              <a:spcAft>
                <a:spcPts val="0"/>
              </a:spcAft>
              <a:buFont typeface="Arial" panose="020B0604020202020204" pitchFamily="34" charset="0"/>
              <a:buChar char="•"/>
            </a:pPr>
            <a:r>
              <a:rPr lang="pl-PL" sz="2000" dirty="0"/>
              <a:t>Relevantní pouze pro výzvu č. </a:t>
            </a:r>
            <a:r>
              <a:rPr lang="pl-PL" sz="2000" dirty="0" smtClean="0"/>
              <a:t>47 </a:t>
            </a:r>
            <a:r>
              <a:rPr lang="pl-PL" sz="2000" dirty="0"/>
              <a:t>a pro lokality, které mají zpracovanou strategii Koordinovaného přístupu (viz příloha č. 2 Specifických pravidel).</a:t>
            </a:r>
          </a:p>
          <a:p>
            <a:pPr marL="712800" indent="-342900" algn="just">
              <a:spcBef>
                <a:spcPts val="0"/>
              </a:spcBef>
              <a:spcAft>
                <a:spcPts val="0"/>
              </a:spcAft>
              <a:buFont typeface="Arial" panose="020B0604020202020204" pitchFamily="34" charset="0"/>
              <a:buChar char="•"/>
            </a:pPr>
            <a:r>
              <a:rPr lang="cs-CZ" sz="2000" dirty="0" smtClean="0"/>
              <a:t>Žadatel popíše ve Studii proveditelnosti.</a:t>
            </a:r>
          </a:p>
          <a:p>
            <a:pPr marL="712800" indent="-342900" algn="just">
              <a:spcBef>
                <a:spcPts val="0"/>
              </a:spcBef>
              <a:spcAft>
                <a:spcPts val="0"/>
              </a:spcAft>
              <a:buFont typeface="Arial" panose="020B0604020202020204" pitchFamily="34" charset="0"/>
              <a:buChar char="•"/>
            </a:pPr>
            <a:r>
              <a:rPr lang="cs-CZ" altLang="ja-JP" sz="2000" dirty="0" smtClean="0"/>
              <a:t>Nerelevantní</a:t>
            </a:r>
            <a:r>
              <a:rPr lang="cs-CZ" altLang="ja-JP" sz="2000" dirty="0"/>
              <a:t>, pokud </a:t>
            </a:r>
            <a:r>
              <a:rPr lang="cs-CZ" altLang="ja-JP" sz="2000" dirty="0" smtClean="0"/>
              <a:t>taková </a:t>
            </a:r>
            <a:r>
              <a:rPr lang="cs-CZ" altLang="ja-JP" sz="2000" dirty="0"/>
              <a:t>strategie není </a:t>
            </a:r>
            <a:r>
              <a:rPr lang="cs-CZ" altLang="ja-JP" sz="2000" dirty="0" smtClean="0"/>
              <a:t>schválena</a:t>
            </a:r>
            <a:r>
              <a:rPr lang="cs-CZ" altLang="ja-JP" sz="2000" dirty="0" smtClean="0"/>
              <a:t>.</a:t>
            </a:r>
            <a:endParaRPr lang="cs-CZ" altLang="ja-JP" sz="2000" dirty="0"/>
          </a:p>
          <a:p>
            <a:pPr marL="369900" algn="just">
              <a:spcBef>
                <a:spcPts val="0"/>
              </a:spcBef>
              <a:spcAft>
                <a:spcPts val="0"/>
              </a:spcAft>
            </a:pPr>
            <a:endParaRPr lang="cs-CZ" altLang="ja-JP" sz="2000" dirty="0" smtClean="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228237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567"/>
            <a:ext cx="7772400" cy="1997296"/>
          </a:xfrm>
        </p:spPr>
        <p:txBody>
          <a:bodyPr>
            <a:normAutofit/>
          </a:bodyPr>
          <a:lstStyle/>
          <a:p>
            <a:pPr algn="ctr"/>
            <a:r>
              <a:rPr lang="cs-CZ" dirty="0" smtClean="0"/>
              <a:t>Webová </a:t>
            </a:r>
            <a:r>
              <a:rPr lang="cs-CZ" dirty="0"/>
              <a:t>aplikace IS KP14+ </a:t>
            </a:r>
            <a:r>
              <a:rPr lang="cs-CZ" sz="3500" dirty="0"/>
              <a:t>(Informační Systém Konečného Příjemce)</a:t>
            </a:r>
            <a:endParaRPr lang="en-US" sz="3500" dirty="0"/>
          </a:p>
        </p:txBody>
      </p:sp>
      <p:sp>
        <p:nvSpPr>
          <p:cNvPr id="3" name="Subtitle 2"/>
          <p:cNvSpPr>
            <a:spLocks noGrp="1"/>
          </p:cNvSpPr>
          <p:nvPr>
            <p:ph type="subTitle" idx="1"/>
          </p:nvPr>
        </p:nvSpPr>
        <p:spPr>
          <a:xfrm>
            <a:off x="770860" y="5698256"/>
            <a:ext cx="6400800" cy="570201"/>
          </a:xfrm>
        </p:spPr>
        <p:txBody>
          <a:bodyPr/>
          <a:lstStyle/>
          <a:p>
            <a:r>
              <a:rPr lang="cs-CZ" b="1" dirty="0" smtClean="0"/>
              <a:t>Ing. Renáta Marková</a:t>
            </a:r>
            <a:endParaRPr lang="cs-CZ" dirty="0"/>
          </a:p>
        </p:txBody>
      </p:sp>
      <p:sp>
        <p:nvSpPr>
          <p:cNvPr id="4" name="Text Placeholder 3"/>
          <p:cNvSpPr>
            <a:spLocks noGrp="1"/>
          </p:cNvSpPr>
          <p:nvPr>
            <p:ph type="body" sz="quarter" idx="11"/>
          </p:nvPr>
        </p:nvSpPr>
        <p:spPr>
          <a:xfrm>
            <a:off x="685800" y="2327563"/>
            <a:ext cx="7772400" cy="2918691"/>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2.4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Zvýšení kvality a dostupnosti infrastruktury pro vzdělávání a celoživotní učení </a:t>
            </a:r>
            <a:endParaRPr lang="cs-CZ" sz="2000" b="1" dirty="0" smtClean="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46</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a:effectLst>
                  <a:outerShdw blurRad="38100" dist="38100" dir="2700000" algn="tl">
                    <a:srgbClr val="000000">
                      <a:alpha val="43137"/>
                    </a:srgbClr>
                  </a:outerShdw>
                </a:effectLst>
              </a:rPr>
              <a:t>Infrastruktura </a:t>
            </a:r>
            <a:r>
              <a:rPr lang="cs-CZ" sz="2000" b="1" dirty="0" smtClean="0">
                <a:effectLst>
                  <a:outerShdw blurRad="38100" dist="38100" dir="2700000" algn="tl">
                    <a:srgbClr val="000000">
                      <a:alpha val="43137"/>
                    </a:srgbClr>
                  </a:outerShdw>
                </a:effectLst>
              </a:rPr>
              <a:t>základních škol</a:t>
            </a:r>
            <a:endParaRPr lang="cs-CZ" sz="2000" b="1" dirty="0">
              <a:effectLst>
                <a:outerShdw blurRad="38100" dist="38100" dir="2700000" algn="tl">
                  <a:srgbClr val="000000">
                    <a:alpha val="43137"/>
                  </a:srgbClr>
                </a:outerShdw>
              </a:effectLst>
            </a:endParaRPr>
          </a:p>
          <a:p>
            <a:r>
              <a:rPr lang="cs-CZ" sz="2000" b="1" u="sng" dirty="0" smtClean="0">
                <a:effectLst>
                  <a:outerShdw blurRad="38100" dist="38100" dir="2700000" algn="tl">
                    <a:srgbClr val="000000">
                      <a:alpha val="43137"/>
                    </a:srgbClr>
                  </a:outerShdw>
                </a:effectLst>
              </a:rPr>
              <a:t>Kolová </a:t>
            </a:r>
            <a:r>
              <a:rPr lang="cs-CZ" sz="2000" b="1" u="sng" dirty="0">
                <a:effectLst>
                  <a:outerShdw blurRad="38100" dist="38100" dir="2700000" algn="tl">
                    <a:srgbClr val="000000">
                      <a:alpha val="43137"/>
                    </a:srgbClr>
                  </a:outerShdw>
                </a:effectLst>
              </a:rPr>
              <a:t>výzva č. </a:t>
            </a:r>
            <a:r>
              <a:rPr lang="cs-CZ" sz="2000" b="1" u="sng" dirty="0" smtClean="0">
                <a:effectLst>
                  <a:outerShdw blurRad="38100" dist="38100" dir="2700000" algn="tl">
                    <a:srgbClr val="000000">
                      <a:alpha val="43137"/>
                    </a:srgbClr>
                  </a:outerShdw>
                </a:effectLst>
              </a:rPr>
              <a:t>47</a:t>
            </a:r>
            <a:endParaRPr lang="cs-CZ" sz="2000" b="1" u="sng" dirty="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Infrastruktura základních škol (SVL)</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smtClean="0"/>
              <a:t>15. 09. 2016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049749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92500" lnSpcReduction="10000"/>
          </a:bodyPr>
          <a:lstStyle/>
          <a:p>
            <a:pPr marL="457200" indent="-457200" algn="just">
              <a:spcBef>
                <a:spcPts val="0"/>
              </a:spcBef>
              <a:spcAft>
                <a:spcPts val="0"/>
              </a:spcAft>
              <a:buFont typeface="+mj-lt"/>
              <a:buAutoNum type="arabicPeriod" startAt="12"/>
            </a:pPr>
            <a:r>
              <a:rPr lang="cs-CZ" sz="2000" b="1" dirty="0" smtClean="0">
                <a:solidFill>
                  <a:srgbClr val="00529C"/>
                </a:solidFill>
              </a:rPr>
              <a:t>Minimálně </a:t>
            </a:r>
            <a:r>
              <a:rPr lang="cs-CZ" sz="2000" b="1" dirty="0">
                <a:solidFill>
                  <a:srgbClr val="00529C"/>
                </a:solidFill>
              </a:rPr>
              <a:t>85 % způsobilých výdajů projektu je zaměřeno na hlavní aktivity </a:t>
            </a:r>
            <a:r>
              <a:rPr lang="cs-CZ" sz="2000" b="1" dirty="0" smtClean="0">
                <a:solidFill>
                  <a:srgbClr val="00529C"/>
                </a:solidFill>
              </a:rPr>
              <a:t>projektu.</a:t>
            </a:r>
            <a:endParaRPr lang="cs-CZ" sz="2000" b="1" dirty="0">
              <a:solidFill>
                <a:srgbClr val="00529C"/>
              </a:solidFill>
            </a:endParaRPr>
          </a:p>
          <a:p>
            <a:pPr marL="756000" indent="-342900" algn="just">
              <a:spcBef>
                <a:spcPts val="0"/>
              </a:spcBef>
              <a:spcAft>
                <a:spcPts val="0"/>
              </a:spcAft>
              <a:buFont typeface="Arial" panose="020B0604020202020204" pitchFamily="34" charset="0"/>
              <a:buChar char="•"/>
            </a:pPr>
            <a:r>
              <a:rPr lang="cs-CZ" sz="2000" dirty="0" smtClean="0"/>
              <a:t>Způsobilé </a:t>
            </a:r>
            <a:r>
              <a:rPr lang="cs-CZ" sz="2000" dirty="0"/>
              <a:t>výdaje na hlavní aktivity rozpočtu musí být minimálně ve výši 85 % celkových způsobilých výdajů projektu</a:t>
            </a:r>
            <a:r>
              <a:rPr lang="cs-CZ" sz="2000" dirty="0" smtClean="0"/>
              <a:t>.</a:t>
            </a:r>
          </a:p>
          <a:p>
            <a:pPr marL="756000" indent="-342900" algn="just">
              <a:spcBef>
                <a:spcPts val="0"/>
              </a:spcBef>
              <a:spcAft>
                <a:spcPts val="0"/>
              </a:spcAft>
              <a:buFont typeface="Arial" panose="020B0604020202020204" pitchFamily="34" charset="0"/>
              <a:buChar char="•"/>
            </a:pPr>
            <a:r>
              <a:rPr lang="cs-CZ" sz="2000" dirty="0" smtClean="0"/>
              <a:t>Kontrolováno zejména v samotné žádosti o podporu na záložce „roční rozpočet“ a </a:t>
            </a:r>
            <a:r>
              <a:rPr lang="cs-CZ" sz="2000" dirty="0" smtClean="0"/>
              <a:t>pomocí studie proveditelnosti, kde žadatel popisuje stanovení ceny. </a:t>
            </a:r>
          </a:p>
          <a:p>
            <a:pPr marL="756000" indent="-342900" algn="just">
              <a:spcBef>
                <a:spcPts val="0"/>
              </a:spcBef>
              <a:spcAft>
                <a:spcPts val="0"/>
              </a:spcAft>
              <a:buFont typeface="Arial" panose="020B0604020202020204" pitchFamily="34" charset="0"/>
              <a:buChar char="•"/>
            </a:pPr>
            <a:r>
              <a:rPr lang="cs-CZ" sz="2000" dirty="0" smtClean="0"/>
              <a:t>V </a:t>
            </a:r>
            <a:r>
              <a:rPr lang="cs-CZ" sz="2000" dirty="0" smtClean="0"/>
              <a:t>případě projektů s již ukončeným výběrovým řízením v době hodnocení bude kontrola prováděna dle položkového rozpočtu.</a:t>
            </a:r>
            <a:endParaRPr lang="cs-CZ" sz="2000" dirty="0"/>
          </a:p>
          <a:p>
            <a:pPr marL="428625" algn="just">
              <a:spcBef>
                <a:spcPts val="0"/>
              </a:spcBef>
              <a:spcAft>
                <a:spcPts val="0"/>
              </a:spcAft>
            </a:pPr>
            <a:endParaRPr lang="pl-PL" sz="2000" dirty="0"/>
          </a:p>
          <a:p>
            <a:pPr marL="457200" indent="-457200" algn="just">
              <a:spcBef>
                <a:spcPts val="0"/>
              </a:spcBef>
              <a:spcAft>
                <a:spcPts val="0"/>
              </a:spcAft>
              <a:buFont typeface="+mj-lt"/>
              <a:buAutoNum type="arabicPeriod" startAt="13"/>
            </a:pPr>
            <a:r>
              <a:rPr lang="cs-CZ" sz="2000" b="1" dirty="0">
                <a:solidFill>
                  <a:srgbClr val="00529C"/>
                </a:solidFill>
              </a:rPr>
              <a:t>V hodnocení </a:t>
            </a:r>
            <a:r>
              <a:rPr lang="cs-CZ" sz="2000" b="1" dirty="0" smtClean="0">
                <a:solidFill>
                  <a:srgbClr val="00529C"/>
                </a:solidFill>
              </a:rPr>
              <a:t>CBA/finanční </a:t>
            </a:r>
            <a:r>
              <a:rPr lang="cs-CZ" sz="2000" b="1" dirty="0">
                <a:solidFill>
                  <a:srgbClr val="00529C"/>
                </a:solidFill>
              </a:rPr>
              <a:t>analýze projekt dosáhne minimálně hodnoty ukazatelů, stanovené ve výzvě</a:t>
            </a:r>
            <a:r>
              <a:rPr lang="cs-CZ" sz="2000" b="1" dirty="0" smtClean="0">
                <a:solidFill>
                  <a:srgbClr val="00529C"/>
                </a:solidFill>
              </a:rPr>
              <a:t>.</a:t>
            </a:r>
          </a:p>
          <a:p>
            <a:pPr marL="785812" indent="-342900" algn="just">
              <a:spcBef>
                <a:spcPts val="0"/>
              </a:spcBef>
              <a:spcAft>
                <a:spcPts val="0"/>
              </a:spcAft>
              <a:buFont typeface="Arial" panose="020B0604020202020204" pitchFamily="34" charset="0"/>
              <a:buChar char="•"/>
            </a:pPr>
            <a:r>
              <a:rPr lang="cs-CZ" sz="2000" dirty="0" smtClean="0"/>
              <a:t>Je sledována čistá současná hodnota v rámci Návratnosti investice pro finanční analýzu (ukazatel FNPV_FA</a:t>
            </a:r>
            <a:r>
              <a:rPr lang="cs-CZ" sz="2000" dirty="0" smtClean="0"/>
              <a:t>).</a:t>
            </a:r>
            <a:endParaRPr lang="cs-CZ" sz="2000" dirty="0" smtClean="0"/>
          </a:p>
          <a:p>
            <a:pPr marL="785812" indent="-342900" algn="just">
              <a:spcBef>
                <a:spcPts val="0"/>
              </a:spcBef>
              <a:spcAft>
                <a:spcPts val="0"/>
              </a:spcAft>
              <a:buFont typeface="Arial" panose="020B0604020202020204" pitchFamily="34" charset="0"/>
              <a:buChar char="•"/>
            </a:pPr>
            <a:r>
              <a:rPr lang="cs-CZ" sz="2000" dirty="0" smtClean="0"/>
              <a:t> </a:t>
            </a:r>
            <a:r>
              <a:rPr lang="cs-CZ" sz="2000" dirty="0"/>
              <a:t>K</a:t>
            </a:r>
            <a:r>
              <a:rPr lang="cs-CZ" sz="2000" dirty="0" smtClean="0"/>
              <a:t>ritérium </a:t>
            </a:r>
            <a:r>
              <a:rPr lang="cs-CZ" sz="2000" dirty="0" smtClean="0"/>
              <a:t>je splněno, pokud je finanční čistá současná hodnota nižší  než 0.</a:t>
            </a:r>
          </a:p>
          <a:p>
            <a:pPr marL="785812" indent="-342900" algn="just">
              <a:spcBef>
                <a:spcPts val="0"/>
              </a:spcBef>
              <a:spcAft>
                <a:spcPts val="0"/>
              </a:spcAft>
              <a:buFont typeface="Arial" panose="020B0604020202020204" pitchFamily="34" charset="0"/>
              <a:buChar char="•"/>
            </a:pPr>
            <a:r>
              <a:rPr lang="cs-CZ" sz="2000" dirty="0" smtClean="0"/>
              <a:t>Údaje jsou dostupné z CBA, která je součástí MS2014+.</a:t>
            </a:r>
          </a:p>
          <a:p>
            <a:pPr marL="785812" indent="-342900" algn="just">
              <a:spcBef>
                <a:spcPts val="0"/>
              </a:spcBef>
              <a:spcAft>
                <a:spcPts val="0"/>
              </a:spcAft>
              <a:buFont typeface="Arial" panose="020B0604020202020204" pitchFamily="34" charset="0"/>
              <a:buChar char="•"/>
            </a:pPr>
            <a:r>
              <a:rPr lang="cs-CZ" sz="2000" dirty="0" smtClean="0"/>
              <a:t>Nerelevantní pro projekty, které nemají povinnost eCBA vyplňovat.</a:t>
            </a:r>
            <a:endParaRPr lang="cs-CZ" sz="2000" dirty="0"/>
          </a:p>
          <a:p>
            <a:pPr marL="457200" indent="-457200" algn="just">
              <a:spcBef>
                <a:spcPts val="0"/>
              </a:spcBef>
              <a:spcAft>
                <a:spcPts val="0"/>
              </a:spcAft>
              <a:buFont typeface="+mj-lt"/>
              <a:buAutoNum type="arabicPeriod" startAt="8"/>
            </a:pPr>
            <a:endParaRPr lang="cs-CZ" sz="2000" dirty="0"/>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normAutofit fontScale="90000"/>
          </a:bodyPr>
          <a:lstStyle/>
          <a:p>
            <a:pPr algn="ctr"/>
            <a:r>
              <a:rPr lang="cs-CZ" dirty="0"/>
              <a:t>Specifická kritéria přijatelnosti - </a:t>
            </a:r>
            <a:r>
              <a:rPr lang="cs-CZ" dirty="0">
                <a:solidFill>
                  <a:srgbClr val="00B050"/>
                </a:solidFill>
              </a:rPr>
              <a:t>NAPRAVITELNÁ</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17254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342900" indent="-342900" algn="just">
              <a:spcBef>
                <a:spcPts val="0"/>
              </a:spcBef>
              <a:spcAft>
                <a:spcPts val="0"/>
              </a:spcAft>
              <a:buFont typeface="Arial" panose="020B0604020202020204" pitchFamily="34" charset="0"/>
              <a:buChar char="•"/>
            </a:pPr>
            <a:r>
              <a:rPr lang="cs-CZ" altLang="ja-JP" sz="2000" dirty="0" smtClean="0"/>
              <a:t>Při vyplňování CBA je žadateli doporučeno prostudovat si přílohu č. 17 Obecných pravidel a také kapitolu 2.13 Specifických pravidel, která upřesňuje postup při vyplňování CBA. </a:t>
            </a:r>
          </a:p>
          <a:p>
            <a:pPr marL="342900" indent="-342900" algn="just">
              <a:spcBef>
                <a:spcPts val="0"/>
              </a:spcBef>
              <a:spcAft>
                <a:spcPts val="0"/>
              </a:spcAft>
              <a:buFont typeface="Arial" panose="020B0604020202020204" pitchFamily="34" charset="0"/>
              <a:buChar char="•"/>
            </a:pPr>
            <a:r>
              <a:rPr lang="cs-CZ" altLang="ja-JP" sz="2000" dirty="0" smtClean="0"/>
              <a:t>V modulu CBA je vyplňována pouze jedna CBA, tzv. standardní CBA (na úvodní stránce bude u </a:t>
            </a:r>
            <a:r>
              <a:rPr lang="cs-CZ" altLang="ja-JP" sz="2000" dirty="0" err="1" smtClean="0"/>
              <a:t>checkboxu</a:t>
            </a:r>
            <a:r>
              <a:rPr lang="cs-CZ" altLang="ja-JP" sz="2000" dirty="0" smtClean="0"/>
              <a:t> „veřejná podpora“ uveden křížek).</a:t>
            </a:r>
          </a:p>
          <a:p>
            <a:pPr marL="342900" indent="-342900" algn="just">
              <a:spcBef>
                <a:spcPts val="0"/>
              </a:spcBef>
              <a:spcAft>
                <a:spcPts val="0"/>
              </a:spcAft>
              <a:buFont typeface="Arial" panose="020B0604020202020204" pitchFamily="34" charset="0"/>
              <a:buChar char="•"/>
            </a:pPr>
            <a:endParaRPr lang="cs-CZ" altLang="ja-JP" sz="2000" b="1" dirty="0" smtClean="0">
              <a:solidFill>
                <a:srgbClr val="00529C"/>
              </a:solidFill>
            </a:endParaRPr>
          </a:p>
          <a:p>
            <a:pPr marL="342900" indent="-342900" algn="just">
              <a:spcBef>
                <a:spcPts val="0"/>
              </a:spcBef>
              <a:spcAft>
                <a:spcPts val="0"/>
              </a:spcAft>
              <a:buFont typeface="Arial" panose="020B0604020202020204" pitchFamily="34" charset="0"/>
              <a:buChar char="•"/>
            </a:pPr>
            <a:r>
              <a:rPr lang="cs-CZ" altLang="ja-JP" sz="2000" b="1" dirty="0" smtClean="0">
                <a:solidFill>
                  <a:srgbClr val="00529C"/>
                </a:solidFill>
              </a:rPr>
              <a:t>Projekty s celkovými způsobilými výdaji do 5 mil. Kč:</a:t>
            </a:r>
          </a:p>
          <a:p>
            <a:pPr marL="971550" lvl="1" indent="-342900" algn="just">
              <a:spcBef>
                <a:spcPts val="0"/>
              </a:spcBef>
              <a:buFont typeface="Arial" panose="020B0604020202020204" pitchFamily="34" charset="0"/>
              <a:buChar char="•"/>
            </a:pPr>
            <a:r>
              <a:rPr lang="cs-CZ" altLang="ja-JP" b="0" dirty="0" smtClean="0">
                <a:solidFill>
                  <a:schemeClr val="tx1"/>
                </a:solidFill>
              </a:rPr>
              <a:t>CBA se nevyplňuje,</a:t>
            </a:r>
          </a:p>
          <a:p>
            <a:pPr marL="971550" lvl="1" indent="-342900" algn="just">
              <a:spcBef>
                <a:spcPts val="0"/>
              </a:spcBef>
              <a:buFont typeface="Arial" panose="020B0604020202020204" pitchFamily="34" charset="0"/>
              <a:buChar char="•"/>
            </a:pPr>
            <a:r>
              <a:rPr lang="cs-CZ" altLang="ja-JP" b="0" dirty="0">
                <a:solidFill>
                  <a:schemeClr val="tx1"/>
                </a:solidFill>
              </a:rPr>
              <a:t>k</a:t>
            </a:r>
            <a:r>
              <a:rPr lang="cs-CZ" altLang="ja-JP" b="0" dirty="0" smtClean="0">
                <a:solidFill>
                  <a:schemeClr val="tx1"/>
                </a:solidFill>
              </a:rPr>
              <a:t>ritérium v přijatelnosti „</a:t>
            </a:r>
            <a:r>
              <a:rPr lang="cs-CZ" altLang="ja-JP" b="0" i="1" dirty="0" smtClean="0">
                <a:solidFill>
                  <a:schemeClr val="tx1"/>
                </a:solidFill>
              </a:rPr>
              <a:t>v hodnocení CBA projekt dosáhne minimálně hodnoty ukazatelů, stanovených ve výzvě</a:t>
            </a:r>
            <a:r>
              <a:rPr lang="cs-CZ" altLang="ja-JP" b="0" dirty="0" smtClean="0">
                <a:solidFill>
                  <a:schemeClr val="tx1"/>
                </a:solidFill>
              </a:rPr>
              <a:t>“ je nerelevantní.</a:t>
            </a:r>
          </a:p>
          <a:p>
            <a:pPr lvl="1" indent="0" algn="just">
              <a:spcBef>
                <a:spcPts val="0"/>
              </a:spcBef>
              <a:buNone/>
            </a:pPr>
            <a:endParaRPr lang="cs-CZ" altLang="ja-JP" sz="2200" b="1" dirty="0" smtClean="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CBA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52671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70000" lnSpcReduction="20000"/>
          </a:bodyPr>
          <a:lstStyle/>
          <a:p>
            <a:pPr marL="342900" indent="-342900" algn="just">
              <a:spcBef>
                <a:spcPts val="0"/>
              </a:spcBef>
              <a:spcAft>
                <a:spcPts val="0"/>
              </a:spcAft>
              <a:buFont typeface="Arial" panose="020B0604020202020204" pitchFamily="34" charset="0"/>
              <a:buChar char="•"/>
            </a:pPr>
            <a:r>
              <a:rPr lang="cs-CZ" altLang="ja-JP" sz="2300" b="1" dirty="0" smtClean="0">
                <a:solidFill>
                  <a:srgbClr val="00529C"/>
                </a:solidFill>
              </a:rPr>
              <a:t>Projekty </a:t>
            </a:r>
            <a:r>
              <a:rPr lang="cs-CZ" altLang="ja-JP" sz="2300" b="1" dirty="0">
                <a:solidFill>
                  <a:srgbClr val="00529C"/>
                </a:solidFill>
              </a:rPr>
              <a:t>s celkovými způsobilými výdaji </a:t>
            </a:r>
            <a:r>
              <a:rPr lang="cs-CZ" altLang="ja-JP" sz="2300" b="1" dirty="0" smtClean="0">
                <a:solidFill>
                  <a:srgbClr val="00529C"/>
                </a:solidFill>
              </a:rPr>
              <a:t>5 mil. Kč a více:</a:t>
            </a:r>
          </a:p>
          <a:p>
            <a:pPr marL="971550" lvl="1" indent="-342900" algn="just">
              <a:spcBef>
                <a:spcPts val="0"/>
              </a:spcBef>
              <a:buFont typeface="Arial" panose="020B0604020202020204" pitchFamily="34" charset="0"/>
              <a:buChar char="•"/>
            </a:pPr>
            <a:r>
              <a:rPr lang="cs-CZ" altLang="ja-JP" sz="2300" b="0" dirty="0" smtClean="0">
                <a:solidFill>
                  <a:schemeClr val="tx1"/>
                </a:solidFill>
              </a:rPr>
              <a:t>žadatel vyplní podrobnější údaje o provozním cash </a:t>
            </a:r>
            <a:r>
              <a:rPr lang="cs-CZ" altLang="ja-JP" sz="2300" b="0" dirty="0" err="1" smtClean="0">
                <a:solidFill>
                  <a:schemeClr val="tx1"/>
                </a:solidFill>
              </a:rPr>
              <a:t>flow</a:t>
            </a:r>
            <a:r>
              <a:rPr lang="cs-CZ" altLang="ja-JP" sz="2300" b="0" dirty="0" smtClean="0">
                <a:solidFill>
                  <a:schemeClr val="tx1"/>
                </a:solidFill>
              </a:rPr>
              <a:t> v kapitole 12 ve Studii proveditelnosti a dále CBA v ISKP14+,</a:t>
            </a:r>
          </a:p>
          <a:p>
            <a:pPr marL="971550" lvl="1" indent="-342900" algn="just">
              <a:spcBef>
                <a:spcPts val="0"/>
              </a:spcBef>
              <a:buFont typeface="Arial" panose="020B0604020202020204" pitchFamily="34" charset="0"/>
              <a:buChar char="•"/>
            </a:pPr>
            <a:r>
              <a:rPr lang="cs-CZ" altLang="ja-JP" sz="2300" b="0" dirty="0">
                <a:solidFill>
                  <a:schemeClr val="tx1"/>
                </a:solidFill>
              </a:rPr>
              <a:t>j</a:t>
            </a:r>
            <a:r>
              <a:rPr lang="cs-CZ" altLang="ja-JP" sz="2300" b="0" dirty="0" smtClean="0">
                <a:solidFill>
                  <a:schemeClr val="tx1"/>
                </a:solidFill>
              </a:rPr>
              <a:t>e vyplňována tzv. finanční analýza (ekonomická analýza se nevyplňuje),</a:t>
            </a:r>
          </a:p>
          <a:p>
            <a:pPr marL="971550" lvl="1" indent="-342900" algn="just">
              <a:spcBef>
                <a:spcPts val="0"/>
              </a:spcBef>
              <a:buFont typeface="Arial" panose="020B0604020202020204" pitchFamily="34" charset="0"/>
              <a:buChar char="•"/>
            </a:pPr>
            <a:r>
              <a:rPr lang="cs-CZ" altLang="ja-JP" sz="2300" b="0" dirty="0">
                <a:solidFill>
                  <a:schemeClr val="tx1"/>
                </a:solidFill>
              </a:rPr>
              <a:t>r</a:t>
            </a:r>
            <a:r>
              <a:rPr lang="cs-CZ" altLang="ja-JP" sz="2300" b="0" dirty="0" smtClean="0">
                <a:solidFill>
                  <a:schemeClr val="tx1"/>
                </a:solidFill>
              </a:rPr>
              <a:t>eferenční období 10 let,</a:t>
            </a:r>
          </a:p>
          <a:p>
            <a:pPr marL="971550" lvl="1" indent="-342900" algn="just">
              <a:spcBef>
                <a:spcPts val="0"/>
              </a:spcBef>
              <a:buFont typeface="Arial" panose="020B0604020202020204" pitchFamily="34" charset="0"/>
              <a:buChar char="•"/>
            </a:pPr>
            <a:r>
              <a:rPr lang="cs-CZ" altLang="ja-JP" sz="2300" b="0" dirty="0" err="1">
                <a:solidFill>
                  <a:schemeClr val="tx1"/>
                </a:solidFill>
              </a:rPr>
              <a:t>c</a:t>
            </a:r>
            <a:r>
              <a:rPr lang="cs-CZ" altLang="ja-JP" sz="2300" b="0" dirty="0" err="1" smtClean="0">
                <a:solidFill>
                  <a:schemeClr val="tx1"/>
                </a:solidFill>
              </a:rPr>
              <a:t>heckbox</a:t>
            </a:r>
            <a:r>
              <a:rPr lang="cs-CZ" altLang="ja-JP" sz="2300" b="0" dirty="0" smtClean="0">
                <a:solidFill>
                  <a:schemeClr val="tx1"/>
                </a:solidFill>
              </a:rPr>
              <a:t> příjmy dle čl. 61 – zaškrtnout na úvodní stránce CBA jen pokud projekt generuje tzv. čisté příjmy dle čl. 61,</a:t>
            </a:r>
          </a:p>
          <a:p>
            <a:pPr marL="971550" lvl="1" indent="-342900" algn="just">
              <a:spcBef>
                <a:spcPts val="0"/>
              </a:spcBef>
              <a:buFont typeface="Arial" panose="020B0604020202020204" pitchFamily="34" charset="0"/>
              <a:buChar char="•"/>
            </a:pPr>
            <a:r>
              <a:rPr lang="cs-CZ" altLang="ja-JP" sz="2300" b="0" dirty="0" smtClean="0">
                <a:solidFill>
                  <a:schemeClr val="tx1"/>
                </a:solidFill>
              </a:rPr>
              <a:t>žadatel si může vybrat, zda bude vyplňovat údaje za nulovou a investiční variantu, nebo rovnou rozdílovou variantu,</a:t>
            </a:r>
          </a:p>
          <a:p>
            <a:pPr marL="971550" lvl="1" indent="-342900" algn="just">
              <a:spcBef>
                <a:spcPts val="0"/>
              </a:spcBef>
              <a:buFont typeface="Arial" panose="020B0604020202020204" pitchFamily="34" charset="0"/>
              <a:buChar char="•"/>
            </a:pPr>
            <a:r>
              <a:rPr lang="cs-CZ" altLang="ja-JP" sz="2300" b="0" dirty="0" smtClean="0">
                <a:solidFill>
                  <a:schemeClr val="tx1"/>
                </a:solidFill>
              </a:rPr>
              <a:t>vlastní výpočet zůstatkové hodnoty – zaškrtnout „NE“,</a:t>
            </a:r>
          </a:p>
          <a:p>
            <a:pPr marL="971550" lvl="1" indent="-342900" algn="just">
              <a:spcBef>
                <a:spcPts val="0"/>
              </a:spcBef>
              <a:buFont typeface="Arial" panose="020B0604020202020204" pitchFamily="34" charset="0"/>
              <a:buChar char="•"/>
            </a:pPr>
            <a:r>
              <a:rPr lang="cs-CZ" altLang="ja-JP" sz="2300" b="0" dirty="0">
                <a:solidFill>
                  <a:schemeClr val="tx1"/>
                </a:solidFill>
              </a:rPr>
              <a:t>k</a:t>
            </a:r>
            <a:r>
              <a:rPr lang="cs-CZ" altLang="ja-JP" sz="2300" b="0" dirty="0" smtClean="0">
                <a:solidFill>
                  <a:schemeClr val="tx1"/>
                </a:solidFill>
              </a:rPr>
              <a:t>onsolidace,</a:t>
            </a:r>
          </a:p>
          <a:p>
            <a:pPr marL="971550" lvl="1" indent="-342900" algn="just">
              <a:spcBef>
                <a:spcPts val="0"/>
              </a:spcBef>
              <a:buFont typeface="Arial" panose="020B0604020202020204" pitchFamily="34" charset="0"/>
              <a:buChar char="•"/>
            </a:pPr>
            <a:r>
              <a:rPr lang="cs-CZ" altLang="ja-JP" sz="2300" b="0" dirty="0" smtClean="0">
                <a:solidFill>
                  <a:schemeClr val="tx1"/>
                </a:solidFill>
              </a:rPr>
              <a:t>jiné peněžní příjmy – uvádět hodnotu čistých jiných peněžních příjmů,</a:t>
            </a:r>
          </a:p>
          <a:p>
            <a:pPr marL="971550" lvl="1" indent="-342900" algn="just">
              <a:spcBef>
                <a:spcPts val="0"/>
              </a:spcBef>
              <a:buFont typeface="Arial" panose="020B0604020202020204" pitchFamily="34" charset="0"/>
              <a:buChar char="•"/>
            </a:pPr>
            <a:r>
              <a:rPr lang="cs-CZ" altLang="ja-JP" sz="2300" b="0" dirty="0">
                <a:solidFill>
                  <a:schemeClr val="tx1"/>
                </a:solidFill>
              </a:rPr>
              <a:t>i</a:t>
            </a:r>
            <a:r>
              <a:rPr lang="cs-CZ" altLang="ja-JP" sz="2300" b="0" dirty="0" smtClean="0">
                <a:solidFill>
                  <a:schemeClr val="tx1"/>
                </a:solidFill>
              </a:rPr>
              <a:t>nvestiční náklady – v pojetí CBA jde o celkové investiční a neinvestiční náklady, způsobilé i nezpůsobilé, vyplňované v letech, kdy jsou vynakládány,</a:t>
            </a:r>
          </a:p>
          <a:p>
            <a:pPr marL="971550" lvl="1" indent="-342900" algn="just">
              <a:spcBef>
                <a:spcPts val="0"/>
              </a:spcBef>
              <a:buFont typeface="Arial" panose="020B0604020202020204" pitchFamily="34" charset="0"/>
              <a:buChar char="•"/>
            </a:pPr>
            <a:r>
              <a:rPr lang="cs-CZ" altLang="ja-JP" sz="2300" b="0" dirty="0" smtClean="0">
                <a:solidFill>
                  <a:schemeClr val="tx1"/>
                </a:solidFill>
              </a:rPr>
              <a:t>provozní příjmy a náklady – týkají se výstupů projektu, nikoliv jiné infrastruktury,</a:t>
            </a:r>
          </a:p>
          <a:p>
            <a:pPr marL="971550" lvl="1" indent="-342900" algn="just">
              <a:spcBef>
                <a:spcPts val="0"/>
              </a:spcBef>
              <a:buFont typeface="Arial" panose="020B0604020202020204" pitchFamily="34" charset="0"/>
              <a:buChar char="•"/>
            </a:pPr>
            <a:r>
              <a:rPr lang="cs-CZ" altLang="ja-JP" sz="2300" b="0" dirty="0">
                <a:solidFill>
                  <a:schemeClr val="tx1"/>
                </a:solidFill>
              </a:rPr>
              <a:t>f</a:t>
            </a:r>
            <a:r>
              <a:rPr lang="cs-CZ" altLang="ja-JP" sz="2300" b="0" dirty="0" smtClean="0">
                <a:solidFill>
                  <a:schemeClr val="tx1"/>
                </a:solidFill>
              </a:rPr>
              <a:t>inancování provozní ztráty – zpravidla zahrnují provozní dotace zřizovatele či jiné provozní dotace,</a:t>
            </a:r>
          </a:p>
          <a:p>
            <a:pPr marL="971550" lvl="1" indent="-342900" algn="just">
              <a:spcBef>
                <a:spcPts val="0"/>
              </a:spcBef>
              <a:buFont typeface="Arial" panose="020B0604020202020204" pitchFamily="34" charset="0"/>
              <a:buChar char="•"/>
            </a:pPr>
            <a:r>
              <a:rPr lang="cs-CZ" altLang="ja-JP" sz="2300" b="0" dirty="0">
                <a:solidFill>
                  <a:schemeClr val="tx1"/>
                </a:solidFill>
              </a:rPr>
              <a:t>z</a:t>
            </a:r>
            <a:r>
              <a:rPr lang="cs-CZ" altLang="ja-JP" sz="2300" b="0" dirty="0" smtClean="0">
                <a:solidFill>
                  <a:schemeClr val="tx1"/>
                </a:solidFill>
              </a:rPr>
              <a:t>ůstatková hodnota – pokud je doba životnosti delší jak referenční období; CBA obsahuje přednastavený způsob určení zůstatkové hodnoty (hodnota peněžních toků ve zbývajících letech životnosti po skončení referenčního období, přičemž v peněžních tocích je zahrnut i případný prodej majetku po skončení doby životnosti).</a:t>
            </a:r>
          </a:p>
          <a:p>
            <a:pPr marL="971550" lvl="1" indent="-342900" algn="just">
              <a:spcBef>
                <a:spcPts val="0"/>
              </a:spcBef>
              <a:buFont typeface="Arial" panose="020B0604020202020204" pitchFamily="34" charset="0"/>
              <a:buChar char="•"/>
            </a:pPr>
            <a:endParaRPr lang="cs-CZ" altLang="ja-JP" sz="2300" dirty="0" smtClean="0"/>
          </a:p>
          <a:p>
            <a:pPr marL="971550" lvl="1" indent="-342900" algn="just">
              <a:spcBef>
                <a:spcPts val="0"/>
              </a:spcBef>
              <a:buFont typeface="Arial" panose="020B0604020202020204" pitchFamily="34" charset="0"/>
              <a:buChar char="•"/>
            </a:pPr>
            <a:endParaRPr lang="cs-CZ" altLang="ja-JP" sz="2300" dirty="0" smtClean="0"/>
          </a:p>
          <a:p>
            <a:pPr marL="971550" lvl="1" indent="-342900" algn="just">
              <a:spcBef>
                <a:spcPts val="0"/>
              </a:spcBef>
              <a:buFont typeface="Arial" panose="020B0604020202020204" pitchFamily="34" charset="0"/>
              <a:buChar char="•"/>
            </a:pPr>
            <a:endParaRPr lang="cs-CZ" altLang="ja-JP" sz="2200" dirty="0" smtClean="0"/>
          </a:p>
          <a:p>
            <a:pPr marL="971550" lvl="1" indent="-342900" algn="just">
              <a:spcBef>
                <a:spcPts val="0"/>
              </a:spcBef>
              <a:buFont typeface="Arial" panose="020B0604020202020204" pitchFamily="34" charset="0"/>
              <a:buChar char="•"/>
            </a:pPr>
            <a:endParaRPr lang="cs-CZ" altLang="ja-JP" sz="2200" b="1" dirty="0" smtClean="0">
              <a:solidFill>
                <a:srgbClr val="00529C"/>
              </a:solidFill>
            </a:endParaRPr>
          </a:p>
          <a:p>
            <a:pPr marL="342900" indent="-342900" algn="just">
              <a:spcBef>
                <a:spcPts val="0"/>
              </a:spcBef>
              <a:spcAft>
                <a:spcPts val="0"/>
              </a:spcAft>
              <a:buFont typeface="Arial" panose="020B0604020202020204" pitchFamily="34" charset="0"/>
              <a:buChar char="•"/>
            </a:pPr>
            <a:endParaRPr lang="cs-CZ" altLang="ja-JP" sz="2000" b="1" dirty="0" smtClean="0">
              <a:solidFill>
                <a:srgbClr val="00529C"/>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CBA</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226161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361950" lvl="1" indent="-276225" defTabSz="266700">
              <a:lnSpc>
                <a:spcPct val="90000"/>
              </a:lnSpc>
            </a:pPr>
            <a:r>
              <a:rPr lang="cs-CZ" sz="1900" dirty="0">
                <a:solidFill>
                  <a:schemeClr val="tx1"/>
                </a:solidFill>
              </a:rPr>
              <a:t>P</a:t>
            </a:r>
            <a:r>
              <a:rPr lang="cs-CZ" sz="1900" dirty="0" smtClean="0">
                <a:solidFill>
                  <a:schemeClr val="tx1"/>
                </a:solidFill>
              </a:rPr>
              <a:t>robíhá </a:t>
            </a:r>
            <a:r>
              <a:rPr lang="cs-CZ" sz="1900" dirty="0">
                <a:solidFill>
                  <a:schemeClr val="tx1"/>
                </a:solidFill>
              </a:rPr>
              <a:t>u projektů, které úspěšně prošly kontrolou přijatelnosti a formálních </a:t>
            </a:r>
            <a:r>
              <a:rPr lang="cs-CZ" sz="1900" dirty="0" smtClean="0">
                <a:solidFill>
                  <a:schemeClr val="tx1"/>
                </a:solidFill>
              </a:rPr>
              <a:t>náležitostí</a:t>
            </a:r>
          </a:p>
          <a:p>
            <a:pPr marL="361950" lvl="1" indent="-276225" defTabSz="266700">
              <a:lnSpc>
                <a:spcPct val="90000"/>
              </a:lnSpc>
            </a:pPr>
            <a:r>
              <a:rPr lang="cs-CZ" sz="1900" dirty="0" smtClean="0">
                <a:solidFill>
                  <a:schemeClr val="tx1"/>
                </a:solidFill>
              </a:rPr>
              <a:t>Probíhá </a:t>
            </a:r>
            <a:r>
              <a:rPr lang="cs-CZ" sz="1900" dirty="0">
                <a:solidFill>
                  <a:schemeClr val="tx1"/>
                </a:solidFill>
              </a:rPr>
              <a:t>elektronicky v MS2014</a:t>
            </a:r>
            <a:r>
              <a:rPr lang="cs-CZ" sz="1900" dirty="0" smtClean="0">
                <a:solidFill>
                  <a:schemeClr val="tx1"/>
                </a:solidFill>
              </a:rPr>
              <a:t>+.</a:t>
            </a:r>
            <a:endParaRPr lang="cs-CZ" sz="1900" dirty="0" smtClean="0">
              <a:solidFill>
                <a:schemeClr val="tx1"/>
              </a:solidFill>
            </a:endParaRPr>
          </a:p>
          <a:p>
            <a:pPr marL="361950" lvl="1" indent="-276225" defTabSz="266700">
              <a:lnSpc>
                <a:spcPct val="90000"/>
              </a:lnSpc>
            </a:pPr>
            <a:r>
              <a:rPr lang="cs-CZ" sz="1900" dirty="0" smtClean="0">
                <a:solidFill>
                  <a:schemeClr val="tx1"/>
                </a:solidFill>
              </a:rPr>
              <a:t>Lhůta pro provedení věcného hodnocení je 30 pracovních dnů ode dne ukončení kontroly přijatelnosti a formálních náležitostí.</a:t>
            </a:r>
          </a:p>
          <a:p>
            <a:pPr marL="361950" lvl="1" indent="-276225" defTabSz="266700">
              <a:lnSpc>
                <a:spcPct val="90000"/>
              </a:lnSpc>
            </a:pPr>
            <a:r>
              <a:rPr lang="cs-CZ" sz="1900" dirty="0" smtClean="0">
                <a:solidFill>
                  <a:schemeClr val="tx1"/>
                </a:solidFill>
              </a:rPr>
              <a:t>Bodové hodnocení kritérií dle bodovací škály.</a:t>
            </a:r>
          </a:p>
          <a:p>
            <a:pPr marL="361950" lvl="1" indent="-276225" defTabSz="266700">
              <a:lnSpc>
                <a:spcPct val="90000"/>
              </a:lnSpc>
            </a:pPr>
            <a:r>
              <a:rPr lang="cs-CZ" sz="1900" dirty="0" smtClean="0">
                <a:solidFill>
                  <a:schemeClr val="tx1"/>
                </a:solidFill>
              </a:rPr>
              <a:t>Minimální bodová hranice:</a:t>
            </a:r>
          </a:p>
          <a:p>
            <a:pPr marL="806450" lvl="2" indent="-276225" defTabSz="266700">
              <a:lnSpc>
                <a:spcPct val="90000"/>
              </a:lnSpc>
            </a:pPr>
            <a:r>
              <a:rPr lang="cs-CZ" sz="1500" dirty="0"/>
              <a:t>p</a:t>
            </a:r>
            <a:r>
              <a:rPr lang="cs-CZ" sz="1500" dirty="0" smtClean="0"/>
              <a:t>rojekty </a:t>
            </a:r>
            <a:r>
              <a:rPr lang="cs-CZ" sz="1500" dirty="0" smtClean="0"/>
              <a:t>46. </a:t>
            </a:r>
            <a:r>
              <a:rPr lang="cs-CZ" sz="1500" dirty="0" smtClean="0"/>
              <a:t>výzva: </a:t>
            </a:r>
            <a:r>
              <a:rPr lang="cs-CZ" sz="1500" dirty="0" smtClean="0"/>
              <a:t>20 </a:t>
            </a:r>
            <a:r>
              <a:rPr lang="cs-CZ" sz="1500" dirty="0" smtClean="0"/>
              <a:t>bodů z celkového počtu </a:t>
            </a:r>
            <a:r>
              <a:rPr lang="cs-CZ" sz="1500" dirty="0" smtClean="0"/>
              <a:t>31 </a:t>
            </a:r>
            <a:r>
              <a:rPr lang="cs-CZ" sz="1500" dirty="0" smtClean="0"/>
              <a:t>bodů,</a:t>
            </a:r>
          </a:p>
          <a:p>
            <a:pPr marL="806450" lvl="2" indent="-276225" defTabSz="266700">
              <a:lnSpc>
                <a:spcPct val="90000"/>
              </a:lnSpc>
            </a:pPr>
            <a:r>
              <a:rPr lang="cs-CZ" sz="1500" dirty="0"/>
              <a:t>p</a:t>
            </a:r>
            <a:r>
              <a:rPr lang="cs-CZ" sz="1500" dirty="0" smtClean="0"/>
              <a:t>rojekty </a:t>
            </a:r>
            <a:r>
              <a:rPr lang="cs-CZ" sz="1500" dirty="0" smtClean="0"/>
              <a:t>47. </a:t>
            </a:r>
            <a:r>
              <a:rPr lang="cs-CZ" sz="1500" dirty="0" smtClean="0"/>
              <a:t>výzva: </a:t>
            </a:r>
            <a:r>
              <a:rPr lang="cs-CZ" sz="1500" dirty="0" smtClean="0"/>
              <a:t>20 </a:t>
            </a:r>
            <a:r>
              <a:rPr lang="cs-CZ" sz="1500" dirty="0" smtClean="0"/>
              <a:t>bodů z celkového počtu </a:t>
            </a:r>
            <a:r>
              <a:rPr lang="cs-CZ" sz="1500" dirty="0" smtClean="0"/>
              <a:t>36 </a:t>
            </a:r>
            <a:r>
              <a:rPr lang="cs-CZ" sz="1500" dirty="0" smtClean="0"/>
              <a:t>bodů.</a:t>
            </a:r>
            <a:endParaRPr lang="cs-CZ" sz="1500" dirty="0"/>
          </a:p>
          <a:p>
            <a:pPr marL="361950" lvl="1" indent="-276225" defTabSz="266700">
              <a:lnSpc>
                <a:spcPct val="90000"/>
              </a:lnSpc>
            </a:pPr>
            <a:r>
              <a:rPr lang="cs-CZ" sz="1900" dirty="0">
                <a:solidFill>
                  <a:schemeClr val="tx1"/>
                </a:solidFill>
              </a:rPr>
              <a:t>V případě nesplnění minimální hranice bodů je žádost vyřazena z procesu </a:t>
            </a:r>
            <a:r>
              <a:rPr lang="cs-CZ" sz="1900" dirty="0" smtClean="0">
                <a:solidFill>
                  <a:schemeClr val="tx1"/>
                </a:solidFill>
              </a:rPr>
              <a:t>hodnocení.</a:t>
            </a:r>
            <a:endParaRPr lang="cs-CZ" sz="1900" dirty="0">
              <a:solidFill>
                <a:schemeClr val="tx1"/>
              </a:solidFill>
            </a:endParaRPr>
          </a:p>
        </p:txBody>
      </p:sp>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346865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1538028785"/>
              </p:ext>
            </p:extLst>
          </p:nvPr>
        </p:nvGraphicFramePr>
        <p:xfrm>
          <a:off x="985838" y="1306513"/>
          <a:ext cx="7700962" cy="4794951"/>
        </p:xfrm>
        <a:graphic>
          <a:graphicData uri="http://schemas.openxmlformats.org/drawingml/2006/table">
            <a:tbl>
              <a:tblPr firstRow="1" bandRow="1">
                <a:tableStyleId>{5C22544A-7EE6-4342-B048-85BDC9FD1C3A}</a:tableStyleId>
              </a:tblPr>
              <a:tblGrid>
                <a:gridCol w="3526785"/>
                <a:gridCol w="4174177"/>
              </a:tblGrid>
              <a:tr h="851288">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a:t>
                      </a:r>
                      <a:r>
                        <a:rPr lang="cs-CZ" altLang="ja-JP" sz="1400" b="1" i="0" u="none" strike="noStrike" kern="1200" baseline="0" noProof="0" dirty="0" smtClean="0">
                          <a:solidFill>
                            <a:schemeClr val="lt1"/>
                          </a:solidFill>
                          <a:latin typeface="+mn-lt"/>
                          <a:ea typeface="+mn-ea"/>
                          <a:cs typeface="+mn-cs"/>
                        </a:rPr>
                        <a:t>základních </a:t>
                      </a:r>
                      <a:r>
                        <a:rPr lang="cs-CZ" altLang="ja-JP" sz="1400" b="1" i="0" u="none" strike="noStrike" kern="1200" baseline="0" noProof="0" dirty="0" smtClean="0">
                          <a:solidFill>
                            <a:schemeClr val="lt1"/>
                          </a:solidFill>
                          <a:latin typeface="+mn-lt"/>
                          <a:ea typeface="+mn-ea"/>
                          <a:cs typeface="+mn-cs"/>
                        </a:rPr>
                        <a:t>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383343">
                <a:tc>
                  <a:txBody>
                    <a:bodyPr/>
                    <a:lstStyle/>
                    <a:p>
                      <a:r>
                        <a:rPr lang="cs-CZ" altLang="ja-JP" sz="1200" b="0" i="0" u="none" strike="noStrike" kern="1200" baseline="0" noProof="0" dirty="0" smtClean="0">
                          <a:solidFill>
                            <a:schemeClr val="dk1"/>
                          </a:solidFill>
                          <a:latin typeface="+mn-lt"/>
                          <a:ea typeface="+mn-ea"/>
                          <a:cs typeface="+mn-cs"/>
                        </a:rPr>
                        <a:t>Výstupy projektu budou využity více školami.</a:t>
                      </a:r>
                      <a:endParaRPr lang="cs-CZ" sz="1200" dirty="0"/>
                    </a:p>
                  </a:txBody>
                  <a:tcPr/>
                </a:tc>
                <a:tc>
                  <a:txBody>
                    <a:bodyPr/>
                    <a:lstStyle/>
                    <a:p>
                      <a:pPr rtl="0"/>
                      <a:r>
                        <a:rPr lang="cs-CZ" altLang="ja-JP" sz="1200" b="0" i="0" u="none" strike="noStrike" kern="1200" baseline="0" noProof="0" dirty="0" smtClean="0">
                          <a:solidFill>
                            <a:schemeClr val="dk1"/>
                          </a:solidFill>
                          <a:latin typeface="+mn-lt"/>
                          <a:ea typeface="+mn-ea"/>
                          <a:cs typeface="+mn-cs"/>
                        </a:rPr>
                        <a:t>0 bodů – Výstupy projektu budou využity jednou školou.</a:t>
                      </a:r>
                    </a:p>
                    <a:p>
                      <a:pPr rtl="0"/>
                      <a:r>
                        <a:rPr lang="cs-CZ" altLang="ja-JP" sz="1200" b="0" i="0" u="none" strike="noStrike" kern="1200" baseline="0" noProof="0" dirty="0" smtClean="0">
                          <a:solidFill>
                            <a:schemeClr val="dk1"/>
                          </a:solidFill>
                          <a:latin typeface="+mn-lt"/>
                          <a:ea typeface="+mn-ea"/>
                          <a:cs typeface="+mn-cs"/>
                        </a:rPr>
                        <a:t>2 body – Výstupy projektu budou využity dvěma školami.</a:t>
                      </a:r>
                    </a:p>
                    <a:p>
                      <a:pPr rtl="0"/>
                      <a:r>
                        <a:rPr lang="cs-CZ" altLang="ja-JP" sz="1200" b="0" i="0" u="none" strike="noStrike" kern="1200" baseline="0" noProof="0" dirty="0" smtClean="0">
                          <a:solidFill>
                            <a:schemeClr val="dk1"/>
                          </a:solidFill>
                          <a:latin typeface="+mn-lt"/>
                          <a:ea typeface="+mn-ea"/>
                          <a:cs typeface="+mn-cs"/>
                        </a:rPr>
                        <a:t>3 body – Výstupy projektu budou využity třemi školami.</a:t>
                      </a:r>
                    </a:p>
                    <a:p>
                      <a:pPr rtl="0"/>
                      <a:r>
                        <a:rPr lang="cs-CZ" altLang="ja-JP" sz="1200" b="0" i="0" u="none" strike="noStrike" kern="1200" baseline="0" noProof="0" dirty="0" smtClean="0">
                          <a:solidFill>
                            <a:schemeClr val="dk1"/>
                          </a:solidFill>
                          <a:latin typeface="+mn-lt"/>
                          <a:ea typeface="+mn-ea"/>
                          <a:cs typeface="+mn-cs"/>
                        </a:rPr>
                        <a:t>4 body – Výstupy projektu budou využity čtyřmi školami.</a:t>
                      </a:r>
                    </a:p>
                    <a:p>
                      <a:pPr rtl="0"/>
                      <a:r>
                        <a:rPr lang="cs-CZ" altLang="ja-JP" sz="1200" b="0" i="0" u="none" strike="noStrike" kern="1200" baseline="0" noProof="0" dirty="0" smtClean="0">
                          <a:solidFill>
                            <a:schemeClr val="dk1"/>
                          </a:solidFill>
                          <a:latin typeface="+mn-lt"/>
                          <a:ea typeface="+mn-ea"/>
                          <a:cs typeface="+mn-cs"/>
                        </a:rPr>
                        <a:t>5 bodů – Výstupy projektu budou využity pěti a více školami.</a:t>
                      </a:r>
                      <a:endParaRPr lang="cs-CZ" sz="1200" noProof="0" dirty="0" smtClean="0"/>
                    </a:p>
                    <a:p>
                      <a:endParaRPr lang="cs-CZ" sz="1200" dirty="0" smtClean="0"/>
                    </a:p>
                    <a:p>
                      <a:r>
                        <a:rPr lang="cs-CZ" sz="1200" i="1" dirty="0" smtClean="0"/>
                        <a:t>Pozn.:</a:t>
                      </a:r>
                      <a:r>
                        <a:rPr lang="cs-CZ" sz="1200" i="1" baseline="0" dirty="0" smtClean="0"/>
                        <a:t> je posuzováno, zda výstupy projektu využívají i jiné školy a ne to, na kolikách škol je projekt realizován.</a:t>
                      </a:r>
                      <a:endParaRPr lang="cs-CZ" sz="1200" i="1" dirty="0"/>
                    </a:p>
                  </a:txBody>
                  <a:tcPr/>
                </a:tc>
              </a:tr>
              <a:tr h="1383343">
                <a:tc>
                  <a:txBody>
                    <a:bodyPr/>
                    <a:lstStyle/>
                    <a:p>
                      <a:pPr rtl="0"/>
                      <a:r>
                        <a:rPr lang="cs-CZ" altLang="ja-JP" sz="1200" b="0" i="0" u="none" strike="noStrike" kern="1200" baseline="0" noProof="0" dirty="0" smtClean="0">
                          <a:solidFill>
                            <a:schemeClr val="dk1"/>
                          </a:solidFill>
                          <a:latin typeface="+mn-lt"/>
                          <a:ea typeface="+mn-ea"/>
                          <a:cs typeface="+mn-cs"/>
                        </a:rPr>
                        <a:t>Projekt je zaměřen na rozšíření kapacit školy mimo vazbu na klíčové kompetence ve správním obvodu obce s rozšířenou působností se sociálně vyloučenou lokalitou za účelem sociální inkluze.</a:t>
                      </a:r>
                    </a:p>
                    <a:p>
                      <a:pPr rtl="0"/>
                      <a:r>
                        <a:rPr lang="cs-CZ" altLang="ja-JP" sz="1200" b="1" i="1" u="none" strike="noStrike" kern="1200" baseline="0" noProof="0" dirty="0" smtClean="0">
                          <a:solidFill>
                            <a:srgbClr val="FF0000"/>
                          </a:solidFill>
                          <a:latin typeface="+mn-lt"/>
                          <a:ea typeface="+mn-ea"/>
                          <a:cs typeface="+mn-cs"/>
                        </a:rPr>
                        <a:t>(Kritérium relevantní pouze pro výzvu pro sociálně vyloučené lokality – tedy pro výzvu č. </a:t>
                      </a:r>
                      <a:r>
                        <a:rPr lang="cs-CZ" altLang="ja-JP" sz="1200" b="1" i="1" u="none" strike="noStrike" kern="1200" baseline="0" noProof="0" dirty="0" smtClean="0">
                          <a:solidFill>
                            <a:srgbClr val="FF0000"/>
                          </a:solidFill>
                          <a:latin typeface="+mn-lt"/>
                          <a:ea typeface="+mn-ea"/>
                          <a:cs typeface="+mn-cs"/>
                        </a:rPr>
                        <a:t>47)</a:t>
                      </a:r>
                      <a:endParaRPr lang="cs-CZ" sz="1200" b="1" noProof="0" dirty="0" smtClean="0">
                        <a:solidFill>
                          <a:srgbClr val="FF0000"/>
                        </a:solidFill>
                      </a:endParaRPr>
                    </a:p>
                  </a:txBody>
                  <a:tcPr/>
                </a:tc>
                <a:tc>
                  <a:txBody>
                    <a:bodyPr/>
                    <a:lstStyle/>
                    <a:p>
                      <a:pPr rtl="0"/>
                      <a:r>
                        <a:rPr lang="cs-CZ" altLang="ja-JP" sz="1200" b="0" i="0" u="none" strike="noStrike" kern="1200" baseline="0" noProof="0" dirty="0" smtClean="0">
                          <a:solidFill>
                            <a:schemeClr val="dk1"/>
                          </a:solidFill>
                          <a:latin typeface="+mn-lt"/>
                          <a:ea typeface="+mn-ea"/>
                          <a:cs typeface="+mn-cs"/>
                        </a:rPr>
                        <a:t>5 bodů - Projekt je zaměřen na rozšíření kapacit školy mimo vazbu na klíčové kompetence ve správním obvodu ORP se sociálně vyloučenou lokalitou za účelem sociální inkluze</a:t>
                      </a:r>
                      <a:r>
                        <a:rPr lang="cs-CZ" altLang="ja-JP" sz="1200" b="0" i="0" u="none" strike="noStrike" kern="1200" baseline="0" noProof="0" dirty="0" smtClean="0">
                          <a:solidFill>
                            <a:schemeClr val="dk1"/>
                          </a:solidFill>
                          <a:latin typeface="+mn-lt"/>
                          <a:ea typeface="+mn-ea"/>
                          <a:cs typeface="+mn-cs"/>
                        </a:rPr>
                        <a:t>.</a:t>
                      </a:r>
                    </a:p>
                    <a:p>
                      <a:pPr rtl="0"/>
                      <a:endParaRPr lang="cs-CZ" altLang="ja-JP"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Projekt není zaměřen na rozšíření kapacit školy mimo vazbu na klíčové kompetence ve správním obvodu ORP se sociálně vyloučenou lokalitou za účelem sociální inkluze.</a:t>
                      </a:r>
                      <a:endParaRPr lang="cs-CZ" sz="1200" dirty="0"/>
                    </a:p>
                  </a:txBody>
                  <a:tcPr/>
                </a:tc>
              </a:tr>
              <a:tr h="957699">
                <a:tc>
                  <a:txBody>
                    <a:bodyPr/>
                    <a:lstStyle/>
                    <a:p>
                      <a:r>
                        <a:rPr lang="cs-CZ" altLang="ja-JP" sz="1200" b="0" i="0" u="none" strike="noStrike" kern="1200" baseline="0" noProof="0" dirty="0" smtClean="0">
                          <a:solidFill>
                            <a:schemeClr val="dk1"/>
                          </a:solidFill>
                          <a:latin typeface="+mn-lt"/>
                          <a:ea typeface="+mn-ea"/>
                          <a:cs typeface="+mn-cs"/>
                        </a:rPr>
                        <a:t>Součástí projektu je zajištění vnitřní konektivity školy a připojení k internetu.</a:t>
                      </a:r>
                      <a:endParaRPr lang="cs-CZ" sz="1200" noProof="0" dirty="0"/>
                    </a:p>
                  </a:txBody>
                  <a:tcPr/>
                </a:tc>
                <a:tc>
                  <a:txBody>
                    <a:bodyPr/>
                    <a:lstStyle/>
                    <a:p>
                      <a:pPr rtl="0"/>
                      <a:r>
                        <a:rPr lang="cs-CZ" altLang="ja-JP" sz="1200" b="0" i="0" u="none" strike="noStrike" kern="1200" baseline="0" noProof="0" dirty="0" smtClean="0">
                          <a:solidFill>
                            <a:schemeClr val="dk1"/>
                          </a:solidFill>
                          <a:latin typeface="+mn-lt"/>
                          <a:ea typeface="+mn-ea"/>
                          <a:cs typeface="+mn-cs"/>
                        </a:rPr>
                        <a:t>3 bodů - Součástí projektu je zajištění vnitřní konektivity škol a připojení k internetu</a:t>
                      </a:r>
                      <a:r>
                        <a:rPr lang="cs-CZ" altLang="ja-JP" sz="1200" b="0" i="0" u="none" strike="noStrike" kern="1200" baseline="0" noProof="0" dirty="0" smtClean="0">
                          <a:solidFill>
                            <a:schemeClr val="dk1"/>
                          </a:solidFill>
                          <a:latin typeface="+mn-lt"/>
                          <a:ea typeface="+mn-ea"/>
                          <a:cs typeface="+mn-cs"/>
                        </a:rPr>
                        <a:t>.</a:t>
                      </a:r>
                    </a:p>
                    <a:p>
                      <a:pPr rtl="0"/>
                      <a:endParaRPr lang="cs-CZ" altLang="ja-JP"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Součástí projektu není zajištění vnitřní konektivity škol a připojení k internetu.</a:t>
                      </a:r>
                      <a:endParaRPr lang="cs-CZ" sz="1200" noProof="0" dirty="0"/>
                    </a:p>
                  </a:txBody>
                  <a:tcPr/>
                </a:tc>
              </a:tr>
            </a:tbl>
          </a:graphicData>
        </a:graphic>
      </p:graphicFrame>
    </p:spTree>
    <p:extLst>
      <p:ext uri="{BB962C8B-B14F-4D97-AF65-F5344CB8AC3E}">
        <p14:creationId xmlns:p14="http://schemas.microsoft.com/office/powerpoint/2010/main" val="1494612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579916596"/>
              </p:ext>
            </p:extLst>
          </p:nvPr>
        </p:nvGraphicFramePr>
        <p:xfrm>
          <a:off x="985838" y="1306512"/>
          <a:ext cx="7700962" cy="4621104"/>
        </p:xfrm>
        <a:graphic>
          <a:graphicData uri="http://schemas.openxmlformats.org/drawingml/2006/table">
            <a:tbl>
              <a:tblPr firstRow="1" bandRow="1">
                <a:tableStyleId>{5C22544A-7EE6-4342-B048-85BDC9FD1C3A}</a:tableStyleId>
              </a:tblPr>
              <a:tblGrid>
                <a:gridCol w="3526785"/>
                <a:gridCol w="4174177"/>
              </a:tblGrid>
              <a:tr h="922798">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základních 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268847">
                <a:tc>
                  <a:txBody>
                    <a:bodyPr/>
                    <a:lstStyle/>
                    <a:p>
                      <a:r>
                        <a:rPr lang="cs-CZ" sz="1200" b="0" i="0" u="none" strike="noStrike" kern="1200" baseline="0" dirty="0" smtClean="0">
                          <a:solidFill>
                            <a:schemeClr val="dk1"/>
                          </a:solidFill>
                          <a:latin typeface="+mn-lt"/>
                          <a:ea typeface="+mn-ea"/>
                          <a:cs typeface="+mn-cs"/>
                        </a:rPr>
                        <a:t>Výstupy z projektu budou sloužit také k mimoškolním zájmovým aktivitám dětí a mládeže.</a:t>
                      </a:r>
                      <a:endParaRPr lang="cs-CZ" sz="1200" b="0" i="0" u="none" strike="noStrike" kern="1200" baseline="0" noProof="0" dirty="0">
                        <a:solidFill>
                          <a:schemeClr val="dk1"/>
                        </a:solidFill>
                        <a:latin typeface="+mn-lt"/>
                        <a:ea typeface="+mn-ea"/>
                        <a:cs typeface="+mn-cs"/>
                      </a:endParaRPr>
                    </a:p>
                  </a:txBody>
                  <a:tcPr/>
                </a:tc>
                <a:tc>
                  <a:txBody>
                    <a:bodyPr/>
                    <a:lstStyle/>
                    <a:p>
                      <a:r>
                        <a:rPr lang="cs-CZ" sz="1200" b="0" i="0" u="none" strike="noStrike" kern="1200" baseline="0" dirty="0" smtClean="0">
                          <a:solidFill>
                            <a:schemeClr val="dk1"/>
                          </a:solidFill>
                          <a:latin typeface="+mn-lt"/>
                          <a:ea typeface="+mn-ea"/>
                          <a:cs typeface="+mn-cs"/>
                        </a:rPr>
                        <a:t>5 bodů – Výstupy z projektu budou sloužit i k mimoškolním zájmovým aktivitám.</a:t>
                      </a:r>
                    </a:p>
                    <a:p>
                      <a:r>
                        <a:rPr lang="cs-CZ" sz="1200" b="0" i="0" u="none" strike="noStrike" kern="1200" baseline="0" dirty="0" smtClean="0">
                          <a:solidFill>
                            <a:schemeClr val="dk1"/>
                          </a:solidFill>
                          <a:latin typeface="+mn-lt"/>
                          <a:ea typeface="+mn-ea"/>
                          <a:cs typeface="+mn-cs"/>
                        </a:rPr>
                        <a:t> </a:t>
                      </a:r>
                    </a:p>
                    <a:p>
                      <a:r>
                        <a:rPr lang="cs-CZ" sz="1200" b="0" i="0" u="none" strike="noStrike" kern="1200" baseline="0" dirty="0" smtClean="0">
                          <a:solidFill>
                            <a:schemeClr val="dk1"/>
                          </a:solidFill>
                          <a:latin typeface="+mn-lt"/>
                          <a:ea typeface="+mn-ea"/>
                          <a:cs typeface="+mn-cs"/>
                        </a:rPr>
                        <a:t>0 bodů – Výstupy z projektu nebudou sloužit dalším mimoškolním zájmovým aktivitám.</a:t>
                      </a:r>
                    </a:p>
                    <a:p>
                      <a:endParaRPr lang="cs-CZ" sz="1200" b="0" i="0" u="none" strike="noStrike" kern="1200" baseline="0" noProof="0" dirty="0" smtClean="0">
                        <a:solidFill>
                          <a:schemeClr val="dk1"/>
                        </a:solidFill>
                        <a:latin typeface="+mn-lt"/>
                        <a:ea typeface="+mn-ea"/>
                        <a:cs typeface="+mn-cs"/>
                      </a:endParaRPr>
                    </a:p>
                    <a:p>
                      <a:r>
                        <a:rPr lang="cs-CZ" sz="1200" b="0" i="1" u="none" strike="noStrike" kern="1200" baseline="0" noProof="0" dirty="0" smtClean="0">
                          <a:solidFill>
                            <a:schemeClr val="dk1"/>
                          </a:solidFill>
                          <a:latin typeface="+mn-lt"/>
                          <a:ea typeface="+mn-ea"/>
                          <a:cs typeface="+mn-cs"/>
                        </a:rPr>
                        <a:t>Pozn. kritérium bude hodnoceno kladně, pokud bude některý z výstupů projektu sloužit k mimoškolním zájmovým aktivitám během školního roku alespoň 1 x týdně.</a:t>
                      </a:r>
                      <a:endParaRPr lang="cs-CZ" sz="1200" b="0" i="1" u="none" strike="noStrike" kern="1200" baseline="0" noProof="0" dirty="0">
                        <a:solidFill>
                          <a:schemeClr val="dk1"/>
                        </a:solidFill>
                        <a:latin typeface="+mn-lt"/>
                        <a:ea typeface="+mn-ea"/>
                        <a:cs typeface="+mn-cs"/>
                      </a:endParaRPr>
                    </a:p>
                  </a:txBody>
                  <a:tcPr/>
                </a:tc>
              </a:tr>
              <a:tr h="1960946">
                <a:tc>
                  <a:txBody>
                    <a:bodyPr/>
                    <a:lstStyle/>
                    <a:p>
                      <a:r>
                        <a:rPr lang="cs-CZ" altLang="ja-JP" sz="1200" b="0" i="0" u="none" strike="noStrike" kern="1200" baseline="0" noProof="0" dirty="0" smtClean="0">
                          <a:solidFill>
                            <a:schemeClr val="dk1"/>
                          </a:solidFill>
                          <a:latin typeface="+mn-lt"/>
                          <a:ea typeface="+mn-ea"/>
                          <a:cs typeface="+mn-cs"/>
                        </a:rPr>
                        <a:t>V projektu jsou uvedena hlavní rizika v realizační fázi i ve fázi udržitelnosti a způsoby jejich eliminace.</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5 bodů - V projektu jsou uvedena hlavní rizika v realizační fázi i ve fázi udržitelnosti a způsoby jejich eliminace. </a:t>
                      </a:r>
                      <a:endParaRPr lang="cs-CZ" sz="1200" b="0" i="0" u="none" strike="noStrike" kern="1200" baseline="0" noProof="0" dirty="0" smtClean="0">
                        <a:solidFill>
                          <a:schemeClr val="dk1"/>
                        </a:solidFill>
                        <a:latin typeface="+mn-lt"/>
                        <a:ea typeface="+mn-ea"/>
                        <a:cs typeface="+mn-cs"/>
                      </a:endParaRPr>
                    </a:p>
                    <a:p>
                      <a:pPr rtl="0"/>
                      <a:endParaRPr lang="cs-CZ" sz="1200" b="0" i="0" u="none" strike="noStrike" kern="1200" baseline="0" noProof="0" dirty="0" smtClean="0">
                        <a:solidFill>
                          <a:schemeClr val="dk1"/>
                        </a:solidFill>
                        <a:latin typeface="+mn-lt"/>
                        <a:ea typeface="+mn-ea"/>
                        <a:cs typeface="+mn-cs"/>
                      </a:endParaRPr>
                    </a:p>
                    <a:p>
                      <a:pPr rtl="0"/>
                      <a:r>
                        <a:rPr lang="cs-CZ" sz="1200" b="0" i="0" u="none" strike="noStrike" kern="1200" baseline="0" noProof="0" dirty="0" smtClean="0">
                          <a:solidFill>
                            <a:schemeClr val="dk1"/>
                          </a:solidFill>
                          <a:latin typeface="+mn-lt"/>
                          <a:ea typeface="+mn-ea"/>
                          <a:cs typeface="+mn-cs"/>
                        </a:rPr>
                        <a:t>3 body - V projektu jsou částečně uvedena hlavní rizika v realizační fázi i ve fázi udržitelnosti a způsoby jejich eliminace. </a:t>
                      </a:r>
                      <a:endParaRPr lang="cs-CZ" sz="1200" b="0" i="0" u="none" strike="noStrike" kern="1200" baseline="0" noProof="0" dirty="0" smtClean="0">
                        <a:solidFill>
                          <a:schemeClr val="dk1"/>
                        </a:solidFill>
                        <a:latin typeface="+mn-lt"/>
                        <a:ea typeface="+mn-ea"/>
                        <a:cs typeface="+mn-cs"/>
                      </a:endParaRPr>
                    </a:p>
                    <a:p>
                      <a:pPr rtl="0"/>
                      <a:endParaRPr lang="cs-CZ"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V projektu nejsou uvedena hlavní rizika v realizační fázi i ve fázi udržitelnosti a způsoby jejich eliminace.</a:t>
                      </a:r>
                      <a:endParaRPr lang="cs-CZ" sz="1200" noProof="0" dirty="0"/>
                    </a:p>
                  </a:txBody>
                  <a:tcPr/>
                </a:tc>
              </a:tr>
            </a:tbl>
          </a:graphicData>
        </a:graphic>
      </p:graphicFrame>
    </p:spTree>
    <p:extLst>
      <p:ext uri="{BB962C8B-B14F-4D97-AF65-F5344CB8AC3E}">
        <p14:creationId xmlns:p14="http://schemas.microsoft.com/office/powerpoint/2010/main" val="42174527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endParaRPr lang="en-US"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46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graphicFrame>
        <p:nvGraphicFramePr>
          <p:cNvPr id="8" name="Zástupný symbol pro obsah 7"/>
          <p:cNvGraphicFramePr>
            <a:graphicFrameLocks noGrp="1"/>
          </p:cNvGraphicFramePr>
          <p:nvPr>
            <p:ph idx="1"/>
            <p:extLst>
              <p:ext uri="{D42A27DB-BD31-4B8C-83A1-F6EECF244321}">
                <p14:modId xmlns:p14="http://schemas.microsoft.com/office/powerpoint/2010/main" val="2827001409"/>
              </p:ext>
            </p:extLst>
          </p:nvPr>
        </p:nvGraphicFramePr>
        <p:xfrm>
          <a:off x="985838" y="1306513"/>
          <a:ext cx="7700962" cy="3306430"/>
        </p:xfrm>
        <a:graphic>
          <a:graphicData uri="http://schemas.openxmlformats.org/drawingml/2006/table">
            <a:tbl>
              <a:tblPr firstRow="1" bandRow="1">
                <a:tableStyleId>{5C22544A-7EE6-4342-B048-85BDC9FD1C3A}</a:tableStyleId>
              </a:tblPr>
              <a:tblGrid>
                <a:gridCol w="3526785"/>
                <a:gridCol w="4174177"/>
              </a:tblGrid>
              <a:tr h="944694">
                <a:tc>
                  <a:txBody>
                    <a:bodyPr/>
                    <a:lstStyle/>
                    <a:p>
                      <a:pPr algn="ctr" rtl="0"/>
                      <a:r>
                        <a:rPr lang="cs-CZ" altLang="ja-JP" sz="1400" b="1" i="0" u="none" strike="noStrike" kern="1200" baseline="0" noProof="0" dirty="0" smtClean="0">
                          <a:solidFill>
                            <a:schemeClr val="lt1"/>
                          </a:solidFill>
                          <a:latin typeface="+mn-lt"/>
                          <a:ea typeface="+mn-ea"/>
                          <a:cs typeface="+mn-cs"/>
                        </a:rPr>
                        <a:t>Kritéria věcného hodnocení SC 2.4</a:t>
                      </a:r>
                    </a:p>
                    <a:p>
                      <a:pPr algn="ctr" rtl="0"/>
                      <a:r>
                        <a:rPr lang="cs-CZ" altLang="ja-JP" sz="1400" b="1" i="0" u="none" strike="noStrike" kern="1200" baseline="0" noProof="0" dirty="0" smtClean="0">
                          <a:solidFill>
                            <a:schemeClr val="lt1"/>
                          </a:solidFill>
                          <a:latin typeface="+mn-lt"/>
                          <a:ea typeface="+mn-ea"/>
                          <a:cs typeface="+mn-cs"/>
                        </a:rPr>
                        <a:t>Aktivita – Infrastruktura základních škol</a:t>
                      </a:r>
                      <a:endParaRPr lang="cs-CZ" sz="1400" noProof="0" dirty="0" smtClean="0"/>
                    </a:p>
                  </a:txBody>
                  <a:tcPr/>
                </a:tc>
                <a:tc>
                  <a:txBody>
                    <a:bodyPr/>
                    <a:lstStyle/>
                    <a:p>
                      <a:pPr algn="ctr" rtl="0"/>
                      <a:r>
                        <a:rPr lang="cs-CZ" altLang="ja-JP" sz="1400" b="1" i="0" u="none" strike="noStrike" kern="1200" baseline="0" noProof="0" dirty="0" smtClean="0">
                          <a:solidFill>
                            <a:schemeClr val="lt1"/>
                          </a:solidFill>
                          <a:latin typeface="+mn-lt"/>
                          <a:ea typeface="+mn-ea"/>
                          <a:cs typeface="+mn-cs"/>
                        </a:rPr>
                        <a:t>Hodnocení </a:t>
                      </a:r>
                    </a:p>
                    <a:p>
                      <a:pPr algn="ctr" rtl="0"/>
                      <a:r>
                        <a:rPr lang="cs-CZ" altLang="ja-JP" sz="1400" b="1" i="0" u="none" strike="noStrike" kern="1200" baseline="0" noProof="0" dirty="0" smtClean="0">
                          <a:solidFill>
                            <a:schemeClr val="lt1"/>
                          </a:solidFill>
                          <a:latin typeface="+mn-lt"/>
                          <a:ea typeface="+mn-ea"/>
                          <a:cs typeface="+mn-cs"/>
                        </a:rPr>
                        <a:t>(bodovací kritéria)</a:t>
                      </a:r>
                      <a:endParaRPr lang="cs-CZ" sz="1400" noProof="0" dirty="0" smtClean="0"/>
                    </a:p>
                    <a:p>
                      <a:endParaRPr lang="cs-CZ" sz="1400" dirty="0"/>
                    </a:p>
                  </a:txBody>
                  <a:tcPr/>
                </a:tc>
              </a:tr>
              <a:tr h="1298955">
                <a:tc>
                  <a:txBody>
                    <a:bodyPr/>
                    <a:lstStyle/>
                    <a:p>
                      <a:r>
                        <a:rPr lang="cs-CZ" altLang="ja-JP" sz="1200" b="0" i="0" u="none" strike="noStrike" kern="1200" baseline="0" noProof="0" dirty="0" smtClean="0">
                          <a:solidFill>
                            <a:schemeClr val="dk1"/>
                          </a:solidFill>
                          <a:latin typeface="+mn-lt"/>
                          <a:ea typeface="+mn-ea"/>
                          <a:cs typeface="+mn-cs"/>
                        </a:rPr>
                        <a:t>Harmonogram realizace projektu je reálný a proveditelný.</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10 bodů – Harmonogram realizace projektu je reálný a proveditelný </a:t>
                      </a:r>
                    </a:p>
                    <a:p>
                      <a:pPr rtl="0"/>
                      <a:endParaRPr lang="cs-CZ"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Harmonogram realizace projektu není reálný a proveditelný. </a:t>
                      </a:r>
                      <a:endParaRPr lang="cs-CZ" sz="1200" noProof="0" dirty="0"/>
                    </a:p>
                  </a:txBody>
                  <a:tcPr/>
                </a:tc>
              </a:tr>
              <a:tr h="1062781">
                <a:tc>
                  <a:txBody>
                    <a:bodyPr/>
                    <a:lstStyle/>
                    <a:p>
                      <a:r>
                        <a:rPr lang="cs-CZ" altLang="ja-JP" sz="1200" b="0" i="0" u="none" strike="noStrike" kern="1200" baseline="0" noProof="0" dirty="0" smtClean="0">
                          <a:solidFill>
                            <a:schemeClr val="dk1"/>
                          </a:solidFill>
                          <a:latin typeface="+mn-lt"/>
                          <a:ea typeface="+mn-ea"/>
                          <a:cs typeface="+mn-cs"/>
                        </a:rPr>
                        <a:t>Součástí projektu jsou úpravy venkovního prostranství (zeleň). </a:t>
                      </a:r>
                      <a:endParaRPr lang="cs-CZ" sz="1200" noProof="0" dirty="0"/>
                    </a:p>
                  </a:txBody>
                  <a:tcPr/>
                </a:tc>
                <a:tc>
                  <a:txBody>
                    <a:bodyPr/>
                    <a:lstStyle/>
                    <a:p>
                      <a:pPr rtl="0"/>
                      <a:r>
                        <a:rPr lang="cs-CZ" sz="1200" b="0" i="0" u="none" strike="noStrike" kern="1200" baseline="0" noProof="0" dirty="0" smtClean="0">
                          <a:solidFill>
                            <a:schemeClr val="dk1"/>
                          </a:solidFill>
                          <a:latin typeface="+mn-lt"/>
                          <a:ea typeface="+mn-ea"/>
                          <a:cs typeface="+mn-cs"/>
                        </a:rPr>
                        <a:t>3 body - Součástí projektu jsou úpravy venkovního prostranství</a:t>
                      </a:r>
                      <a:r>
                        <a:rPr lang="cs-CZ" sz="1200" b="0" i="0" u="none" strike="noStrike" kern="1200" baseline="0" noProof="0" dirty="0" smtClean="0">
                          <a:solidFill>
                            <a:schemeClr val="dk1"/>
                          </a:solidFill>
                          <a:latin typeface="+mn-lt"/>
                          <a:ea typeface="+mn-ea"/>
                          <a:cs typeface="+mn-cs"/>
                        </a:rPr>
                        <a:t>.</a:t>
                      </a:r>
                    </a:p>
                    <a:p>
                      <a:pPr rtl="0"/>
                      <a:r>
                        <a:rPr lang="cs-CZ" sz="1200" b="0" i="0" u="none" strike="noStrike" kern="1200" baseline="0" noProof="0" dirty="0" smtClean="0">
                          <a:solidFill>
                            <a:schemeClr val="dk1"/>
                          </a:solidFill>
                          <a:latin typeface="+mn-lt"/>
                          <a:ea typeface="+mn-ea"/>
                          <a:cs typeface="+mn-cs"/>
                        </a:rPr>
                        <a:t> </a:t>
                      </a:r>
                      <a:endParaRPr lang="cs-CZ" sz="1200" b="0" i="0" u="none" strike="noStrike" kern="1200" baseline="0" noProof="0" dirty="0" smtClean="0">
                        <a:solidFill>
                          <a:schemeClr val="dk1"/>
                        </a:solidFill>
                        <a:latin typeface="+mn-lt"/>
                        <a:ea typeface="+mn-ea"/>
                        <a:cs typeface="+mn-cs"/>
                      </a:endParaRPr>
                    </a:p>
                    <a:p>
                      <a:pPr rtl="0"/>
                      <a:r>
                        <a:rPr lang="cs-CZ" altLang="ja-JP" sz="1200" b="0" i="0" u="none" strike="noStrike" kern="1200" baseline="0" noProof="0" dirty="0" smtClean="0">
                          <a:solidFill>
                            <a:schemeClr val="dk1"/>
                          </a:solidFill>
                          <a:latin typeface="+mn-lt"/>
                          <a:ea typeface="+mn-ea"/>
                          <a:cs typeface="+mn-cs"/>
                        </a:rPr>
                        <a:t>0 bodů - Součástí projektu nejsou úpravy venkovního prostranství. </a:t>
                      </a:r>
                      <a:endParaRPr lang="cs-CZ" sz="1200" noProof="0" dirty="0"/>
                    </a:p>
                  </a:txBody>
                  <a:tcPr/>
                </a:tc>
              </a:tr>
            </a:tbl>
          </a:graphicData>
        </a:graphic>
      </p:graphicFrame>
    </p:spTree>
    <p:extLst>
      <p:ext uri="{BB962C8B-B14F-4D97-AF65-F5344CB8AC3E}">
        <p14:creationId xmlns:p14="http://schemas.microsoft.com/office/powerpoint/2010/main" val="3033752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fontScale="92500" lnSpcReduction="10000"/>
          </a:bodyPr>
          <a:lstStyle/>
          <a:p>
            <a:pPr marL="454025" lvl="1" indent="-187325" defTabSz="444500">
              <a:lnSpc>
                <a:spcPct val="110000"/>
              </a:lnSpc>
              <a:spcBef>
                <a:spcPts val="0"/>
              </a:spcBef>
            </a:pPr>
            <a:r>
              <a:rPr lang="cs-CZ" dirty="0"/>
              <a:t>P</a:t>
            </a:r>
            <a:r>
              <a:rPr lang="cs-CZ" dirty="0" smtClean="0"/>
              <a:t>rovádí Centrum</a:t>
            </a:r>
          </a:p>
          <a:p>
            <a:pPr marL="901700" lvl="1" indent="-342900" defTabSz="444500">
              <a:lnSpc>
                <a:spcPct val="110000"/>
              </a:lnSpc>
              <a:spcBef>
                <a:spcPts val="0"/>
              </a:spcBef>
              <a:buFont typeface="Courier New" panose="02070309020205020404" pitchFamily="49" charset="0"/>
              <a:buChar char="o"/>
            </a:pPr>
            <a:r>
              <a:rPr lang="cs-CZ" sz="1800" b="0" dirty="0" smtClean="0">
                <a:solidFill>
                  <a:schemeClr val="tx1"/>
                </a:solidFill>
              </a:rPr>
              <a:t>Pro </a:t>
            </a:r>
            <a:r>
              <a:rPr lang="cs-CZ" sz="1800" b="0" dirty="0">
                <a:solidFill>
                  <a:schemeClr val="tx1"/>
                </a:solidFill>
              </a:rPr>
              <a:t>projekty, které </a:t>
            </a:r>
            <a:r>
              <a:rPr lang="cs-CZ" sz="1800" b="0" dirty="0" smtClean="0">
                <a:solidFill>
                  <a:schemeClr val="tx1"/>
                </a:solidFill>
              </a:rPr>
              <a:t>splnily minimální bodovou hranici věcného hodnocení. </a:t>
            </a:r>
          </a:p>
          <a:p>
            <a:pPr marL="901700" lvl="1" indent="-342900" defTabSz="444500">
              <a:lnSpc>
                <a:spcPct val="110000"/>
              </a:lnSpc>
              <a:spcBef>
                <a:spcPts val="0"/>
              </a:spcBef>
              <a:buFont typeface="Courier New" panose="02070309020205020404" pitchFamily="49" charset="0"/>
              <a:buChar char="o"/>
            </a:pPr>
            <a:r>
              <a:rPr lang="cs-CZ" sz="1800" b="0" dirty="0" smtClean="0">
                <a:solidFill>
                  <a:schemeClr val="tx1"/>
                </a:solidFill>
              </a:rPr>
              <a:t>Na </a:t>
            </a:r>
            <a:r>
              <a:rPr lang="cs-CZ" sz="1800" b="0" dirty="0">
                <a:solidFill>
                  <a:schemeClr val="tx1"/>
                </a:solidFill>
              </a:rPr>
              <a:t>základě </a:t>
            </a:r>
            <a:r>
              <a:rPr lang="cs-CZ" sz="1800" b="0" dirty="0" smtClean="0">
                <a:solidFill>
                  <a:schemeClr val="tx1"/>
                </a:solidFill>
              </a:rPr>
              <a:t>výsledku ex-ante analýzy rizik provede Centrum u </a:t>
            </a:r>
            <a:r>
              <a:rPr lang="cs-CZ" sz="1800" b="0" dirty="0">
                <a:solidFill>
                  <a:schemeClr val="tx1"/>
                </a:solidFill>
              </a:rPr>
              <a:t>vybraných projektů </a:t>
            </a:r>
            <a:r>
              <a:rPr lang="cs-CZ" sz="1800" b="0" dirty="0" smtClean="0">
                <a:solidFill>
                  <a:schemeClr val="tx1"/>
                </a:solidFill>
              </a:rPr>
              <a:t>ex-ante  kontrolu.</a:t>
            </a:r>
          </a:p>
          <a:p>
            <a:pPr marL="266700" lvl="1" indent="0" defTabSz="444500">
              <a:lnSpc>
                <a:spcPct val="110000"/>
              </a:lnSpc>
              <a:spcBef>
                <a:spcPts val="0"/>
              </a:spcBef>
              <a:buNone/>
            </a:pPr>
            <a:endParaRPr lang="cs-CZ" sz="1600" b="0" dirty="0" smtClean="0">
              <a:solidFill>
                <a:schemeClr val="tx1"/>
              </a:solidFill>
            </a:endParaRPr>
          </a:p>
          <a:p>
            <a:pPr marL="454025" lvl="1" indent="-187325" defTabSz="444500">
              <a:lnSpc>
                <a:spcPct val="110000"/>
              </a:lnSpc>
              <a:spcBef>
                <a:spcPts val="0"/>
              </a:spcBef>
            </a:pPr>
            <a:r>
              <a:rPr lang="cs-CZ" dirty="0"/>
              <a:t>O</a:t>
            </a:r>
            <a:r>
              <a:rPr lang="cs-CZ" dirty="0" smtClean="0"/>
              <a:t>věřuje se riziko:</a:t>
            </a:r>
          </a:p>
          <a:p>
            <a:pPr marL="996950" lvl="2" indent="-285750">
              <a:buFont typeface="Courier New" panose="02070309020205020404" pitchFamily="49" charset="0"/>
              <a:buChar char="o"/>
            </a:pPr>
            <a:r>
              <a:rPr lang="cs-CZ" dirty="0"/>
              <a:t>n</a:t>
            </a:r>
            <a:r>
              <a:rPr lang="cs-CZ" dirty="0" smtClean="0"/>
              <a:t>ezpůsobilosti výdajů,</a:t>
            </a:r>
          </a:p>
          <a:p>
            <a:pPr marL="996950" lvl="2" indent="-285750">
              <a:buFont typeface="Courier New" panose="02070309020205020404" pitchFamily="49" charset="0"/>
              <a:buChar char="o"/>
            </a:pPr>
            <a:r>
              <a:rPr lang="cs-CZ" dirty="0"/>
              <a:t>d</a:t>
            </a:r>
            <a:r>
              <a:rPr lang="cs-CZ" dirty="0" smtClean="0"/>
              <a:t>vojího financování, </a:t>
            </a:r>
          </a:p>
          <a:p>
            <a:pPr marL="996950" lvl="2" indent="-285750">
              <a:buFont typeface="Courier New" panose="02070309020205020404" pitchFamily="49" charset="0"/>
              <a:buChar char="o"/>
            </a:pPr>
            <a:r>
              <a:rPr lang="cs-CZ" dirty="0" smtClean="0"/>
              <a:t>ve veřejných zakázkách,</a:t>
            </a:r>
          </a:p>
          <a:p>
            <a:pPr marL="996950" lvl="2" indent="-285750">
              <a:buFont typeface="Courier New" panose="02070309020205020404" pitchFamily="49" charset="0"/>
              <a:buChar char="o"/>
            </a:pPr>
            <a:r>
              <a:rPr lang="cs-CZ" dirty="0"/>
              <a:t>n</a:t>
            </a:r>
            <a:r>
              <a:rPr lang="cs-CZ" dirty="0" smtClean="0"/>
              <a:t>edosažení výstupů a realizace projektu v předloženém harmonogramu,</a:t>
            </a:r>
          </a:p>
          <a:p>
            <a:pPr marL="996950" lvl="2" indent="-285750">
              <a:buFont typeface="Courier New" panose="02070309020205020404" pitchFamily="49" charset="0"/>
              <a:buChar char="o"/>
            </a:pPr>
            <a:r>
              <a:rPr lang="cs-CZ" dirty="0"/>
              <a:t>n</a:t>
            </a:r>
            <a:r>
              <a:rPr lang="cs-CZ" dirty="0" smtClean="0"/>
              <a:t>edovolené veřejné podpory,</a:t>
            </a:r>
          </a:p>
          <a:p>
            <a:pPr marL="996950" lvl="2" indent="-285750">
              <a:buFont typeface="Courier New" panose="02070309020205020404" pitchFamily="49" charset="0"/>
              <a:buChar char="o"/>
            </a:pPr>
            <a:r>
              <a:rPr lang="cs-CZ" dirty="0" smtClean="0"/>
              <a:t>v </a:t>
            </a:r>
            <a:r>
              <a:rPr lang="cs-CZ" dirty="0"/>
              <a:t>udržitelnosti </a:t>
            </a:r>
            <a:r>
              <a:rPr lang="cs-CZ" dirty="0" smtClean="0"/>
              <a:t>projektu,</a:t>
            </a:r>
            <a:endParaRPr lang="cs-CZ" dirty="0"/>
          </a:p>
          <a:p>
            <a:pPr marL="996950" lvl="2" indent="-285750">
              <a:buFont typeface="Courier New" panose="02070309020205020404" pitchFamily="49" charset="0"/>
              <a:buChar char="o"/>
            </a:pPr>
            <a:r>
              <a:rPr lang="cs-CZ" dirty="0" smtClean="0"/>
              <a:t>podvodu a korupčního jednání,</a:t>
            </a:r>
          </a:p>
          <a:p>
            <a:pPr marL="996950" lvl="2" indent="-285750">
              <a:buFont typeface="Courier New" panose="02070309020205020404" pitchFamily="49" charset="0"/>
              <a:buChar char="o"/>
            </a:pPr>
            <a:r>
              <a:rPr lang="cs-CZ" dirty="0"/>
              <a:t>r</a:t>
            </a:r>
            <a:r>
              <a:rPr lang="cs-CZ" dirty="0" smtClean="0"/>
              <a:t>ealizovatelnosti projektu po věcné a finanční stránce,</a:t>
            </a:r>
          </a:p>
          <a:p>
            <a:pPr marL="996950" lvl="2" indent="-285750">
              <a:buFont typeface="Courier New" panose="02070309020205020404" pitchFamily="49" charset="0"/>
              <a:buChar char="o"/>
            </a:pPr>
            <a:r>
              <a:rPr lang="cs-CZ" dirty="0" smtClean="0"/>
              <a:t>vzniku neočekávaných nebo nedovolených příjmů,</a:t>
            </a:r>
          </a:p>
          <a:p>
            <a:pPr marL="996950" lvl="2" indent="-285750">
              <a:buFont typeface="Courier New" panose="02070309020205020404" pitchFamily="49" charset="0"/>
              <a:buChar char="o"/>
            </a:pPr>
            <a:r>
              <a:rPr lang="cs-CZ" dirty="0" smtClean="0"/>
              <a:t>nehospodárných a neefektivních aktivit a výdajů.</a:t>
            </a:r>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Ex-ante analýza rizik</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454025" lvl="1" indent="-187325" algn="just"/>
            <a:r>
              <a:rPr lang="cs-CZ" dirty="0" smtClean="0"/>
              <a:t>Provádí se na základě výsledků ex-ante analýzy rizik</a:t>
            </a:r>
          </a:p>
          <a:p>
            <a:pPr marL="895350" lvl="1" indent="-285750" algn="just">
              <a:buFont typeface="Arial" panose="020B0604020202020204" pitchFamily="34" charset="0"/>
              <a:buChar char="•"/>
            </a:pPr>
            <a:r>
              <a:rPr lang="cs-CZ" sz="1800" b="0" dirty="0" smtClean="0">
                <a:solidFill>
                  <a:schemeClr val="tx1"/>
                </a:solidFill>
              </a:rPr>
              <a:t>Zahrnuje oblasti, které ex-ante analýza rizik vyhodnotila jako rizikové.</a:t>
            </a:r>
          </a:p>
          <a:p>
            <a:pPr marL="454025" lvl="1" indent="-187325" algn="just"/>
            <a:r>
              <a:rPr lang="cs-CZ" dirty="0" smtClean="0"/>
              <a:t>Forma (veřejnosprávní kontrola):</a:t>
            </a:r>
          </a:p>
          <a:p>
            <a:pPr marL="898525" lvl="2" indent="-187325" algn="just"/>
            <a:r>
              <a:rPr lang="cs-CZ" sz="1800" dirty="0" smtClean="0"/>
              <a:t>administrativního ověření – ověření na základě předložených dokladů,</a:t>
            </a:r>
          </a:p>
          <a:p>
            <a:pPr marL="898525" lvl="2" indent="-187325" algn="just"/>
            <a:r>
              <a:rPr lang="cs-CZ" sz="1800" dirty="0" smtClean="0"/>
              <a:t>kontroly na místě.</a:t>
            </a:r>
          </a:p>
          <a:p>
            <a:pPr marL="454025" lvl="1" indent="-187325" algn="just"/>
            <a:r>
              <a:rPr lang="cs-CZ" dirty="0" smtClean="0"/>
              <a:t>Možné krácení výdajů na základě výsledku kontroly:</a:t>
            </a:r>
          </a:p>
          <a:p>
            <a:pPr marL="898525" lvl="2" indent="-187325" algn="just"/>
            <a:r>
              <a:rPr lang="cs-CZ" sz="1800" dirty="0" smtClean="0"/>
              <a:t>ve způsobilých výdajích zahrnuty nezpůsobilé aktivity,</a:t>
            </a:r>
          </a:p>
          <a:p>
            <a:pPr marL="898525" lvl="2" indent="-187325" algn="just"/>
            <a:r>
              <a:rPr lang="cs-CZ" sz="1800" dirty="0" smtClean="0"/>
              <a:t>aktivity, které mohly být nebo již byly realizovány na základě chybně provedeného výběrového řízení,</a:t>
            </a:r>
          </a:p>
          <a:p>
            <a:pPr marL="898525" lvl="2" indent="-187325" algn="just"/>
            <a:r>
              <a:rPr lang="cs-CZ" sz="1800" dirty="0" smtClean="0"/>
              <a:t>výdaje nebyly vynaloženy v souladu se zásadami 3E.</a:t>
            </a:r>
          </a:p>
          <a:p>
            <a:pPr marL="711200" lvl="2" indent="0">
              <a:buNone/>
            </a:pPr>
            <a:endParaRPr lang="cs-CZ" dirty="0" smtClean="0"/>
          </a:p>
          <a:p>
            <a:pPr marL="0" lvl="2" indent="0" algn="just">
              <a:spcBef>
                <a:spcPts val="0"/>
              </a:spcBef>
              <a:buNone/>
              <a:tabLst>
                <a:tab pos="88900" algn="l"/>
              </a:tabLst>
            </a:pPr>
            <a:r>
              <a:rPr lang="cs-CZ" b="1" i="1" dirty="0">
                <a:solidFill>
                  <a:srgbClr val="00529C"/>
                </a:solidFill>
              </a:rPr>
              <a:t>Upozornění!</a:t>
            </a:r>
          </a:p>
          <a:p>
            <a:pPr marL="0" lvl="2" indent="0" algn="just">
              <a:spcBef>
                <a:spcPts val="0"/>
              </a:spcBef>
              <a:buNone/>
            </a:pPr>
            <a:r>
              <a:rPr lang="cs-CZ" i="1" dirty="0">
                <a:solidFill>
                  <a:srgbClr val="00529C"/>
                </a:solidFill>
              </a:rPr>
              <a:t>Projekt může být vyřazen z procesu hodnocení, pokud ex-ante kontrola zjistí porušení podmínek stanovených výzvou.</a:t>
            </a:r>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Ex-ante kontrola</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454025" lvl="1" indent="-187325">
              <a:spcBef>
                <a:spcPts val="0"/>
              </a:spcBef>
              <a:spcAft>
                <a:spcPts val="600"/>
              </a:spcAft>
            </a:pPr>
            <a:r>
              <a:rPr lang="cs-CZ" dirty="0" smtClean="0"/>
              <a:t>Provádí ŘO IROP na základě výsledků hodnocení provedeného Centrem</a:t>
            </a:r>
          </a:p>
          <a:p>
            <a:pPr marL="901700" lvl="1" indent="0">
              <a:spcBef>
                <a:spcPts val="0"/>
              </a:spcBef>
              <a:buNone/>
            </a:pPr>
            <a:r>
              <a:rPr lang="cs-CZ" sz="1800" dirty="0" smtClean="0">
                <a:solidFill>
                  <a:schemeClr val="tx1"/>
                </a:solidFill>
              </a:rPr>
              <a:t>Podkladem pro výběr je:</a:t>
            </a:r>
          </a:p>
          <a:p>
            <a:pPr marL="1187450" lvl="1" indent="-285750">
              <a:spcBef>
                <a:spcPts val="0"/>
              </a:spcBef>
              <a:buFont typeface="Arial" panose="020B0604020202020204" pitchFamily="34" charset="0"/>
              <a:buChar char="•"/>
            </a:pPr>
            <a:r>
              <a:rPr lang="cs-CZ" sz="1800" b="0" dirty="0" smtClean="0">
                <a:solidFill>
                  <a:schemeClr val="tx1"/>
                </a:solidFill>
              </a:rPr>
              <a:t>zápis, podepsaný ředitelem Centra, který deklaruje, že hodnocení </a:t>
            </a:r>
            <a:br>
              <a:rPr lang="cs-CZ" sz="1800" b="0" dirty="0" smtClean="0">
                <a:solidFill>
                  <a:schemeClr val="tx1"/>
                </a:solidFill>
              </a:rPr>
            </a:br>
            <a:r>
              <a:rPr lang="cs-CZ" sz="1800" b="0" dirty="0" smtClean="0">
                <a:solidFill>
                  <a:schemeClr val="tx1"/>
                </a:solidFill>
              </a:rPr>
              <a:t>a kontroly projektů proběhly podle stanovených postupů,</a:t>
            </a:r>
          </a:p>
          <a:p>
            <a:pPr marL="1187450" lvl="1" indent="-285750">
              <a:spcBef>
                <a:spcPts val="0"/>
              </a:spcBef>
              <a:buFont typeface="Arial" panose="020B0604020202020204" pitchFamily="34" charset="0"/>
              <a:buChar char="•"/>
            </a:pPr>
            <a:r>
              <a:rPr lang="cs-CZ" sz="1800" b="0" dirty="0" smtClean="0">
                <a:solidFill>
                  <a:schemeClr val="tx1"/>
                </a:solidFill>
              </a:rPr>
              <a:t>seznam všech projektů, které prošly hodnocením, v rozdělení </a:t>
            </a:r>
            <a:br>
              <a:rPr lang="cs-CZ" sz="1800" b="0" dirty="0" smtClean="0">
                <a:solidFill>
                  <a:schemeClr val="tx1"/>
                </a:solidFill>
              </a:rPr>
            </a:br>
            <a:r>
              <a:rPr lang="cs-CZ" sz="1800" b="0" dirty="0" smtClean="0">
                <a:solidFill>
                  <a:schemeClr val="tx1"/>
                </a:solidFill>
              </a:rPr>
              <a:t>na projekty doporučené a nedoporučené k financování,</a:t>
            </a:r>
          </a:p>
          <a:p>
            <a:pPr marL="1187450" lvl="1" indent="-285750">
              <a:spcBef>
                <a:spcPts val="0"/>
              </a:spcBef>
              <a:buFont typeface="Arial" panose="020B0604020202020204" pitchFamily="34" charset="0"/>
              <a:buChar char="•"/>
            </a:pPr>
            <a:r>
              <a:rPr lang="cs-CZ" sz="1800" b="0" dirty="0" smtClean="0">
                <a:solidFill>
                  <a:schemeClr val="tx1"/>
                </a:solidFill>
              </a:rPr>
              <a:t>seznam náhradních projektů.</a:t>
            </a:r>
          </a:p>
          <a:p>
            <a:pPr marL="1187450" lvl="1" indent="-285750">
              <a:spcBef>
                <a:spcPts val="0"/>
              </a:spcBef>
              <a:buFont typeface="Arial" panose="020B0604020202020204" pitchFamily="34" charset="0"/>
              <a:buChar char="•"/>
            </a:pPr>
            <a:endParaRPr lang="cs-CZ" sz="1800" b="0" i="1" dirty="0">
              <a:solidFill>
                <a:schemeClr val="tx1"/>
              </a:solidFill>
            </a:endParaRPr>
          </a:p>
          <a:p>
            <a:pPr marL="1162050" lvl="1" indent="-285750" defTabSz="266700">
              <a:spcBef>
                <a:spcPts val="0"/>
              </a:spcBef>
              <a:buFont typeface="Arial" panose="020B0604020202020204" pitchFamily="34" charset="0"/>
              <a:buChar char="•"/>
            </a:pPr>
            <a:r>
              <a:rPr lang="cs-CZ" sz="1800" b="0" dirty="0" smtClean="0">
                <a:solidFill>
                  <a:schemeClr val="tx1"/>
                </a:solidFill>
              </a:rPr>
              <a:t>Ve fázi výběru projektů není možné měnit hodnocení žádostí </a:t>
            </a:r>
            <a:br>
              <a:rPr lang="cs-CZ" sz="1800" b="0" dirty="0" smtClean="0">
                <a:solidFill>
                  <a:schemeClr val="tx1"/>
                </a:solidFill>
              </a:rPr>
            </a:br>
            <a:r>
              <a:rPr lang="cs-CZ" sz="1800" b="0" dirty="0" smtClean="0">
                <a:solidFill>
                  <a:schemeClr val="tx1"/>
                </a:solidFill>
              </a:rPr>
              <a:t>o podporu!</a:t>
            </a:r>
          </a:p>
          <a:p>
            <a:pPr marL="1162800" lvl="1" indent="-285750" defTabSz="266700">
              <a:spcBef>
                <a:spcPts val="0"/>
              </a:spcBef>
            </a:pPr>
            <a:r>
              <a:rPr lang="cs-CZ" sz="1800" b="0" dirty="0">
                <a:solidFill>
                  <a:schemeClr val="tx1"/>
                </a:solidFill>
              </a:rPr>
              <a:t>V kolových výzvách jsou projekty seřazeny dle počtu dosažených bodů od nejvyššího po nejnižší. </a:t>
            </a:r>
          </a:p>
          <a:p>
            <a:pPr marL="1162800" lvl="1" indent="-285750" defTabSz="266700">
              <a:spcBef>
                <a:spcPts val="0"/>
              </a:spcBef>
            </a:pPr>
            <a:r>
              <a:rPr lang="cs-CZ" sz="1800" b="0" dirty="0">
                <a:solidFill>
                  <a:schemeClr val="tx1"/>
                </a:solidFill>
              </a:rPr>
              <a:t>Projekty se stejným počtem bodů jsou seřazeny dle data a času podání žádosti o podporu v MS2014.</a:t>
            </a:r>
          </a:p>
          <a:p>
            <a:pPr marL="1162800" lvl="1" indent="-285750" algn="just" defTabSz="266700">
              <a:spcBef>
                <a:spcPts val="0"/>
              </a:spcBef>
            </a:pPr>
            <a:r>
              <a:rPr lang="cs-CZ" sz="1800" b="0" dirty="0">
                <a:solidFill>
                  <a:schemeClr val="tx1"/>
                </a:solidFill>
              </a:rPr>
              <a:t>Počet podpořených projektů je limitován výši alokace na výzvu, ostatní projekty mohou být zařazeny na seznam náhradních </a:t>
            </a:r>
            <a:r>
              <a:rPr lang="cs-CZ" sz="1800" b="0" dirty="0" smtClean="0">
                <a:solidFill>
                  <a:schemeClr val="tx1"/>
                </a:solidFill>
              </a:rPr>
              <a:t>projektů, je-li to výzvou umožněno.</a:t>
            </a:r>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Výběr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49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Portál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lgn="just">
              <a:buFont typeface="Arial" panose="020B0604020202020204" pitchFamily="34" charset="0"/>
              <a:buChar char="•"/>
            </a:pPr>
            <a:r>
              <a:rPr lang="cs-CZ" dirty="0" smtClean="0"/>
              <a:t>Webová aplikace pro žadatele o podporu z Evropských strukturálních a investičních fondů (ESIF) v období 2014-2020 - </a:t>
            </a:r>
            <a:r>
              <a:rPr lang="cs-CZ" dirty="0" smtClean="0">
                <a:hlinkClick r:id="rId3"/>
              </a:rPr>
              <a:t>https</a:t>
            </a:r>
            <a:r>
              <a:rPr lang="cs-CZ" dirty="0">
                <a:hlinkClick r:id="rId3"/>
              </a:rPr>
              <a:t>://mseu.mssf.cz/</a:t>
            </a:r>
            <a:endParaRPr lang="cs-CZ" dirty="0"/>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01" y="2053928"/>
            <a:ext cx="6530384" cy="40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638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626780"/>
            <a:ext cx="8003232" cy="4499383"/>
          </a:xfrm>
        </p:spPr>
        <p:txBody>
          <a:bodyPr>
            <a:normAutofit/>
          </a:bodyPr>
          <a:lstStyle/>
          <a:p>
            <a:pPr marL="266700" lvl="1" indent="0">
              <a:buNone/>
            </a:pPr>
            <a:r>
              <a:rPr lang="cs-CZ" dirty="0" smtClean="0"/>
              <a:t>Právní akt upravuje minimálně tyto oblasti:</a:t>
            </a:r>
            <a:endParaRPr lang="cs-CZ" dirty="0"/>
          </a:p>
          <a:p>
            <a:pPr marL="454025" lvl="1" indent="-187325"/>
            <a:r>
              <a:rPr lang="cs-CZ" b="0" dirty="0" smtClean="0">
                <a:solidFill>
                  <a:schemeClr val="tx1"/>
                </a:solidFill>
              </a:rPr>
              <a:t>informace o příjemci;</a:t>
            </a:r>
          </a:p>
          <a:p>
            <a:pPr marL="454025" lvl="1" indent="-187325"/>
            <a:r>
              <a:rPr lang="cs-CZ" b="0" dirty="0" smtClean="0">
                <a:solidFill>
                  <a:schemeClr val="tx1"/>
                </a:solidFill>
              </a:rPr>
              <a:t>informace o projektu;</a:t>
            </a:r>
          </a:p>
          <a:p>
            <a:pPr marL="454025" lvl="1" indent="-187325"/>
            <a:r>
              <a:rPr lang="cs-CZ" b="0" dirty="0" smtClean="0">
                <a:solidFill>
                  <a:schemeClr val="tx1"/>
                </a:solidFill>
              </a:rPr>
              <a:t>povinnosti a práva příjemce;</a:t>
            </a:r>
          </a:p>
          <a:p>
            <a:pPr marL="454025" lvl="1" indent="-187325"/>
            <a:r>
              <a:rPr lang="cs-CZ" b="0" dirty="0" smtClean="0">
                <a:solidFill>
                  <a:schemeClr val="tx1"/>
                </a:solidFill>
              </a:rPr>
              <a:t>povinnosti a práva ŘO IROP;</a:t>
            </a:r>
          </a:p>
          <a:p>
            <a:pPr marL="454025" lvl="1" indent="-187325"/>
            <a:r>
              <a:rPr lang="cs-CZ" b="0" dirty="0" smtClean="0">
                <a:solidFill>
                  <a:schemeClr val="tx1"/>
                </a:solidFill>
              </a:rPr>
              <a:t>sankce za neplnění povinností.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1" y="463026"/>
            <a:ext cx="8229600" cy="822325"/>
          </a:xfrm>
        </p:spPr>
        <p:txBody>
          <a:bodyPr>
            <a:normAutofit fontScale="90000"/>
          </a:bodyPr>
          <a:lstStyle/>
          <a:p>
            <a:pPr algn="ctr"/>
            <a:r>
              <a:rPr lang="cs-CZ" dirty="0" smtClean="0"/>
              <a:t>Vydání právního aktu – Registrace akce </a:t>
            </a:r>
            <a:br>
              <a:rPr lang="cs-CZ" dirty="0" smtClean="0"/>
            </a:br>
            <a:r>
              <a:rPr lang="cs-CZ" dirty="0" smtClean="0"/>
              <a:t>a Rozhodnutí o poskytnutí dotace/Stanovení výdajů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50</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161733"/>
            <a:ext cx="8003232" cy="5117147"/>
          </a:xfrm>
        </p:spPr>
        <p:txBody>
          <a:bodyPr>
            <a:normAutofit fontScale="85000" lnSpcReduction="20000"/>
          </a:bodyPr>
          <a:lstStyle/>
          <a:p>
            <a:pPr marL="454025" lvl="1" indent="-187325" algn="just"/>
            <a:r>
              <a:rPr lang="cs-CZ" sz="2400" dirty="0" smtClean="0"/>
              <a:t>Žadatel může podat žádost o přezkum hodnocení v každé části hodnocení žádosti, ve které neuspěl</a:t>
            </a:r>
            <a:r>
              <a:rPr lang="cs-CZ" sz="2400" dirty="0"/>
              <a:t>:</a:t>
            </a:r>
            <a:endParaRPr lang="cs-CZ" sz="2400" dirty="0" smtClean="0"/>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kontrole přijatelnosti a formálních náležitostí,</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věcném hodnocení</a:t>
            </a:r>
            <a:r>
              <a:rPr lang="cs-CZ" sz="2400" dirty="0" smtClean="0"/>
              <a:t>.</a:t>
            </a:r>
          </a:p>
          <a:p>
            <a:pPr marL="454025" lvl="1" indent="-187325" algn="just"/>
            <a:r>
              <a:rPr lang="cs-CZ" sz="2400" dirty="0" smtClean="0"/>
              <a:t>Podává se do 14 kalendářních dnů ode dne doručení výsledku,  a to:</a:t>
            </a:r>
          </a:p>
          <a:p>
            <a:pPr marL="720000" lvl="2" indent="-288000">
              <a:lnSpc>
                <a:spcPct val="120000"/>
              </a:lnSpc>
              <a:spcBef>
                <a:spcPts val="0"/>
              </a:spcBef>
            </a:pPr>
            <a:r>
              <a:rPr lang="cs-CZ" sz="2400" dirty="0" smtClean="0"/>
              <a:t>elektronicky v MS2014+,</a:t>
            </a:r>
          </a:p>
          <a:p>
            <a:pPr marL="720000" lvl="2" indent="-288000">
              <a:lnSpc>
                <a:spcPct val="120000"/>
              </a:lnSpc>
              <a:spcBef>
                <a:spcPts val="0"/>
              </a:spcBef>
            </a:pPr>
            <a:r>
              <a:rPr lang="cs-CZ" sz="2400" dirty="0" smtClean="0"/>
              <a:t>písemně prostřednictvím formuláře uvedeného na webových stránkách </a:t>
            </a:r>
            <a:r>
              <a:rPr lang="cs-CZ" sz="2400" dirty="0" smtClean="0">
                <a:hlinkClick r:id="rId2"/>
              </a:rPr>
              <a:t>www.dotaceeu.cz</a:t>
            </a:r>
            <a:r>
              <a:rPr lang="cs-CZ" sz="2400" dirty="0" smtClean="0"/>
              <a:t>.</a:t>
            </a:r>
          </a:p>
          <a:p>
            <a:pPr marL="444500" lvl="2" indent="0">
              <a:lnSpc>
                <a:spcPct val="120000"/>
              </a:lnSpc>
              <a:spcBef>
                <a:spcPts val="0"/>
              </a:spcBef>
              <a:buNone/>
            </a:pPr>
            <a:endParaRPr lang="cs-CZ" sz="1900" dirty="0" smtClean="0"/>
          </a:p>
          <a:p>
            <a:pPr marL="454025" lvl="1" indent="-187325">
              <a:lnSpc>
                <a:spcPct val="120000"/>
              </a:lnSpc>
              <a:spcBef>
                <a:spcPts val="0"/>
              </a:spcBef>
            </a:pPr>
            <a:r>
              <a:rPr lang="cs-CZ" sz="2400" dirty="0" smtClean="0"/>
              <a:t>Přezkumné řízení provádí ŘO IROP:</a:t>
            </a:r>
            <a:endParaRPr lang="cs-CZ" sz="2400" dirty="0"/>
          </a:p>
          <a:p>
            <a:pPr marL="720000" lvl="1" indent="-288000">
              <a:lnSpc>
                <a:spcPct val="120000"/>
              </a:lnSpc>
              <a:spcBef>
                <a:spcPts val="0"/>
              </a:spcBef>
            </a:pPr>
            <a:r>
              <a:rPr lang="cs-CZ" sz="2400" b="0" dirty="0" smtClean="0">
                <a:solidFill>
                  <a:schemeClr val="tx1"/>
                </a:solidFill>
              </a:rPr>
              <a:t>do 30 kalendářních dní od doručení žádosti o přezkum (ve složitějších případech do 60 pracovních dní).</a:t>
            </a:r>
          </a:p>
          <a:p>
            <a:pPr marL="454025" lvl="1" indent="-187325"/>
            <a:r>
              <a:rPr lang="cs-CZ" sz="2400" dirty="0" smtClean="0"/>
              <a:t>Na základě výsledku přezkumného řízení:</a:t>
            </a:r>
          </a:p>
          <a:p>
            <a:pPr marL="720000" lvl="2" indent="-288000" defTabSz="266700">
              <a:lnSpc>
                <a:spcPct val="120000"/>
              </a:lnSpc>
              <a:spcBef>
                <a:spcPts val="0"/>
              </a:spcBef>
            </a:pPr>
            <a:r>
              <a:rPr lang="cs-CZ" sz="2400" dirty="0" smtClean="0"/>
              <a:t>žádost postoupí do další fáze hodnocení,</a:t>
            </a:r>
          </a:p>
          <a:p>
            <a:pPr marL="720000" lvl="2" indent="-288000" defTabSz="266700">
              <a:lnSpc>
                <a:spcPct val="120000"/>
              </a:lnSpc>
              <a:spcBef>
                <a:spcPts val="0"/>
              </a:spcBef>
            </a:pPr>
            <a:r>
              <a:rPr lang="cs-CZ" sz="2400" dirty="0" smtClean="0"/>
              <a:t>žádost </a:t>
            </a:r>
            <a:r>
              <a:rPr lang="cs-CZ" sz="2400" dirty="0" smtClean="0"/>
              <a:t>zůstává </a:t>
            </a:r>
            <a:r>
              <a:rPr lang="cs-CZ" sz="2400" dirty="0" smtClean="0"/>
              <a:t>vyřazena </a:t>
            </a:r>
            <a:r>
              <a:rPr lang="cs-CZ" sz="2400" dirty="0" smtClean="0"/>
              <a:t>z dalšího procesu hodnocení</a:t>
            </a:r>
            <a:r>
              <a:rPr lang="cs-CZ" sz="2300" dirty="0" smtClean="0"/>
              <a:t>.</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Žádost o přezkum výsledku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51</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0" lvl="1" indent="0" algn="just">
              <a:spcBef>
                <a:spcPts val="0"/>
              </a:spcBef>
              <a:buNone/>
            </a:pPr>
            <a:r>
              <a:rPr lang="cs-CZ" sz="1600" dirty="0"/>
              <a:t>Může iniciovat žadatel/příjemce, CRR, ŘO IROP.</a:t>
            </a:r>
          </a:p>
          <a:p>
            <a:pPr marL="540000" lvl="1" indent="-285750" algn="just" defTabSz="444500">
              <a:spcBef>
                <a:spcPts val="0"/>
              </a:spcBef>
              <a:buFont typeface="Arial" panose="020B0604020202020204" pitchFamily="34" charset="0"/>
              <a:buChar char="•"/>
              <a:tabLst>
                <a:tab pos="812800" algn="l"/>
              </a:tabLst>
            </a:pPr>
            <a:r>
              <a:rPr lang="cs-CZ" sz="1600" b="0" dirty="0">
                <a:solidFill>
                  <a:schemeClr val="tx1"/>
                </a:solidFill>
              </a:rPr>
              <a:t>Žadatel má povinnost oznámit CRR změny, které v průběhu realizace a udržitelnosti projektu nastanou.</a:t>
            </a:r>
          </a:p>
          <a:p>
            <a:pPr marL="540000" lvl="1" indent="-285750" algn="just" defTabSz="444500">
              <a:spcBef>
                <a:spcPts val="0"/>
              </a:spcBef>
              <a:buFont typeface="Arial" panose="020B0604020202020204" pitchFamily="34" charset="0"/>
              <a:buChar char="•"/>
            </a:pPr>
            <a:r>
              <a:rPr lang="cs-CZ" sz="1600" b="0" dirty="0">
                <a:solidFill>
                  <a:schemeClr val="tx1"/>
                </a:solidFill>
              </a:rPr>
              <a:t>Oznámení provádí žadatel/příjemce prostřednictvím MS2014+ na záložce Žádost o změnu.</a:t>
            </a:r>
          </a:p>
          <a:p>
            <a:pPr marL="540000" lvl="1" indent="-285750" algn="just" defTabSz="444500">
              <a:spcBef>
                <a:spcPts val="0"/>
              </a:spcBef>
              <a:buFont typeface="Arial" panose="020B0604020202020204" pitchFamily="34" charset="0"/>
              <a:buChar char="•"/>
            </a:pPr>
            <a:r>
              <a:rPr lang="cs-CZ" sz="1600" b="0" dirty="0">
                <a:solidFill>
                  <a:schemeClr val="tx1"/>
                </a:solidFill>
              </a:rPr>
              <a:t>Pokud je iniciátorem změny ŘO IROP nebo CRR informují příjemce depeší </a:t>
            </a:r>
            <a:br>
              <a:rPr lang="cs-CZ" sz="1600" b="0" dirty="0">
                <a:solidFill>
                  <a:schemeClr val="tx1"/>
                </a:solidFill>
              </a:rPr>
            </a:br>
            <a:r>
              <a:rPr lang="cs-CZ" sz="1600" b="0" dirty="0">
                <a:solidFill>
                  <a:schemeClr val="tx1"/>
                </a:solidFill>
              </a:rPr>
              <a:t>o zahájení změnového řízení. </a:t>
            </a:r>
          </a:p>
          <a:p>
            <a:pPr marL="540000" lvl="1" indent="-285750" algn="just" defTabSz="444500">
              <a:spcBef>
                <a:spcPts val="0"/>
              </a:spcBef>
              <a:buFont typeface="Arial" panose="020B0604020202020204" pitchFamily="34" charset="0"/>
              <a:buChar char="•"/>
            </a:pPr>
            <a:r>
              <a:rPr lang="cs-CZ" sz="1600" b="0" dirty="0">
                <a:solidFill>
                  <a:schemeClr val="tx1"/>
                </a:solidFill>
              </a:rPr>
              <a:t>ŘO IROP a CRR zahájí změnové řízení v případě, že změna projektu bude </a:t>
            </a:r>
            <a:br>
              <a:rPr lang="cs-CZ" sz="1600" b="0" dirty="0">
                <a:solidFill>
                  <a:schemeClr val="tx1"/>
                </a:solidFill>
              </a:rPr>
            </a:br>
            <a:r>
              <a:rPr lang="cs-CZ" sz="1600" b="0" dirty="0">
                <a:solidFill>
                  <a:schemeClr val="tx1"/>
                </a:solidFill>
              </a:rPr>
              <a:t>v zájmu příjemce nebo po zjištění formální chyby. </a:t>
            </a:r>
          </a:p>
          <a:p>
            <a:pPr marL="540000" lvl="1" indent="-285750" algn="just" defTabSz="444500">
              <a:spcBef>
                <a:spcPts val="0"/>
              </a:spcBef>
              <a:buFont typeface="Arial" panose="020B0604020202020204" pitchFamily="34" charset="0"/>
              <a:buChar char="•"/>
            </a:pPr>
            <a:r>
              <a:rPr lang="cs-CZ" sz="1600" b="0" dirty="0">
                <a:solidFill>
                  <a:schemeClr val="tx1"/>
                </a:solidFill>
              </a:rPr>
              <a:t>Neplánované změny je příjemce povinen oznámit neprodleně, jakmile změna nastane. </a:t>
            </a:r>
          </a:p>
          <a:p>
            <a:pPr marL="0" lvl="1" indent="0" algn="just">
              <a:spcBef>
                <a:spcPts val="0"/>
              </a:spcBef>
              <a:buNone/>
            </a:pPr>
            <a:r>
              <a:rPr lang="cs-CZ" sz="1600" dirty="0"/>
              <a:t>Druhy změn</a:t>
            </a:r>
          </a:p>
          <a:p>
            <a:pPr marL="540000" lvl="2" indent="-285750" algn="just" defTabSz="444500">
              <a:spcBef>
                <a:spcPts val="0"/>
              </a:spcBef>
              <a:buFont typeface="Arial" panose="020B0604020202020204" pitchFamily="34" charset="0"/>
              <a:buChar char="•"/>
            </a:pPr>
            <a:r>
              <a:rPr lang="cs-CZ" dirty="0"/>
              <a:t>Změnové řízení je zahájeno </a:t>
            </a:r>
            <a:r>
              <a:rPr lang="cs-CZ" b="1" dirty="0"/>
              <a:t>před schválením prvního právního aktu</a:t>
            </a:r>
            <a:r>
              <a:rPr lang="cs-CZ" dirty="0"/>
              <a:t>– o změně rozhoduje CRR </a:t>
            </a:r>
            <a:r>
              <a:rPr lang="cs-CZ" i="1" dirty="0"/>
              <a:t>(např. doložení výpisu z katastru nemovitostí, pravomocného stavebního povolení nebo souhlasu s provedením ohlášeného stavebního záměru).</a:t>
            </a:r>
          </a:p>
          <a:p>
            <a:pPr marL="540000" lvl="2" indent="-285750" algn="just" defTabSz="444500">
              <a:spcBef>
                <a:spcPts val="0"/>
              </a:spcBef>
              <a:buFont typeface="Arial" panose="020B0604020202020204" pitchFamily="34" charset="0"/>
              <a:buChar char="•"/>
            </a:pPr>
            <a:r>
              <a:rPr lang="cs-CZ" dirty="0"/>
              <a:t>Změnové řízení je zahájeno </a:t>
            </a:r>
            <a:r>
              <a:rPr lang="cs-CZ" b="1" dirty="0"/>
              <a:t>po schválení prvního právního aktu</a:t>
            </a:r>
          </a:p>
          <a:p>
            <a:pPr marL="540000" lvl="2" indent="-285750" algn="just" defTabSz="444500">
              <a:spcBef>
                <a:spcPts val="0"/>
              </a:spcBef>
              <a:buFont typeface="Arial" panose="020B0604020202020204" pitchFamily="34" charset="0"/>
              <a:buChar char="•"/>
            </a:pPr>
            <a:r>
              <a:rPr lang="cs-CZ" b="1" dirty="0"/>
              <a:t>Změny, které nezakládají změnu právního aktu </a:t>
            </a:r>
            <a:r>
              <a:rPr lang="cs-CZ" dirty="0"/>
              <a:t>–  o změně rozhoduje CRR (změny </a:t>
            </a:r>
            <a:br>
              <a:rPr lang="cs-CZ" dirty="0"/>
            </a:br>
            <a:r>
              <a:rPr lang="cs-CZ" dirty="0"/>
              <a:t>v projektovém týmu, změna čísla účtu, zadání nových výběrových a zadávacích řízení).</a:t>
            </a:r>
          </a:p>
          <a:p>
            <a:pPr marL="540000" lvl="2" indent="-285750" algn="just" defTabSz="444500">
              <a:spcBef>
                <a:spcPts val="0"/>
              </a:spcBef>
              <a:buFont typeface="Arial" panose="020B0604020202020204" pitchFamily="34" charset="0"/>
              <a:buChar char="•"/>
            </a:pPr>
            <a:r>
              <a:rPr lang="cs-CZ" b="1" dirty="0"/>
              <a:t>Změny, které zakládají změnu právního aktu </a:t>
            </a:r>
            <a:r>
              <a:rPr lang="cs-CZ" dirty="0"/>
              <a:t>– o změně rozhoduje ŘO IROP (změny termínů naplnění indikátorů, změny termínů ukončení realizace projektu, změna poměru investičních a neinvestičních výdajů)</a:t>
            </a:r>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Změny v projektech</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0" lvl="1" indent="0">
              <a:spcBef>
                <a:spcPts val="0"/>
              </a:spcBef>
              <a:buNone/>
            </a:pPr>
            <a:r>
              <a:rPr lang="cs-CZ" sz="1600" dirty="0"/>
              <a:t>Monitorování postupu projektů se uskutečňuje prostřednictvím:</a:t>
            </a:r>
          </a:p>
          <a:p>
            <a:pPr marL="0" lvl="1" indent="0">
              <a:spcBef>
                <a:spcPts val="0"/>
              </a:spcBef>
              <a:buNone/>
            </a:pPr>
            <a:r>
              <a:rPr lang="cs-CZ" sz="1600" dirty="0"/>
              <a:t>Průběžných/závěrečných Zpráv o realizaci („</a:t>
            </a:r>
            <a:r>
              <a:rPr lang="cs-CZ" sz="1600" dirty="0" err="1"/>
              <a:t>ZoR</a:t>
            </a:r>
            <a:r>
              <a:rPr lang="cs-CZ" sz="1600" dirty="0"/>
              <a:t>“):</a:t>
            </a:r>
          </a:p>
          <a:p>
            <a:pPr marL="285750" lvl="2" indent="-285750">
              <a:spcBef>
                <a:spcPts val="0"/>
              </a:spcBef>
              <a:buFont typeface="Arial" panose="020B0604020202020204" pitchFamily="34" charset="0"/>
              <a:buChar char="•"/>
            </a:pPr>
            <a:r>
              <a:rPr lang="pl-PL" dirty="0"/>
              <a:t>sledovaným obdobím je příslušná etapa,</a:t>
            </a:r>
          </a:p>
          <a:p>
            <a:pPr marL="285750" lvl="2" indent="-285750">
              <a:spcBef>
                <a:spcPts val="0"/>
              </a:spcBef>
              <a:buFont typeface="Arial" panose="020B0604020202020204" pitchFamily="34" charset="0"/>
              <a:buChar char="•"/>
            </a:pPr>
            <a:r>
              <a:rPr lang="pl-PL" dirty="0"/>
              <a:t>předkládá se po ukončení etapy spolu se žádostí o platbu (ex-post financování),</a:t>
            </a:r>
          </a:p>
          <a:p>
            <a:pPr marL="285750" lvl="2" indent="-285750">
              <a:spcBef>
                <a:spcPts val="0"/>
              </a:spcBef>
              <a:buFont typeface="Arial" panose="020B0604020202020204" pitchFamily="34" charset="0"/>
              <a:buChar char="•"/>
            </a:pPr>
            <a:r>
              <a:rPr lang="pl-PL" dirty="0"/>
              <a:t>Průběžnou ani závěrečnou zprávu o realizaci nelze podat před datem schválení právního aktu.</a:t>
            </a:r>
          </a:p>
          <a:p>
            <a:pPr marL="0" lvl="2" indent="0">
              <a:spcBef>
                <a:spcPts val="0"/>
              </a:spcBef>
              <a:buNone/>
            </a:pPr>
            <a:endParaRPr lang="cs-CZ" dirty="0"/>
          </a:p>
          <a:p>
            <a:pPr marL="0" lvl="1" indent="0">
              <a:spcBef>
                <a:spcPts val="0"/>
              </a:spcBef>
              <a:buNone/>
            </a:pPr>
            <a:r>
              <a:rPr lang="cs-CZ" sz="1600" dirty="0"/>
              <a:t>Průběžných/závěrečných Zpráv o udržitelnosti („</a:t>
            </a:r>
            <a:r>
              <a:rPr lang="cs-CZ" sz="1600" dirty="0" err="1"/>
              <a:t>ZoU</a:t>
            </a:r>
            <a:r>
              <a:rPr lang="cs-CZ" sz="1600" dirty="0"/>
              <a:t>“):</a:t>
            </a:r>
          </a:p>
          <a:p>
            <a:pPr marL="285750" lvl="2" indent="-285750">
              <a:spcBef>
                <a:spcPts val="0"/>
              </a:spcBef>
            </a:pPr>
            <a:r>
              <a:rPr lang="cs-CZ" dirty="0"/>
              <a:t>monitoring období udržitelnosti,</a:t>
            </a:r>
          </a:p>
          <a:p>
            <a:pPr marL="285750" lvl="2" indent="-285750">
              <a:spcBef>
                <a:spcPts val="0"/>
              </a:spcBef>
            </a:pPr>
            <a:r>
              <a:rPr lang="cs-CZ" dirty="0"/>
              <a:t>zprávy příjemce podává elektronicky v MS2014+,</a:t>
            </a:r>
          </a:p>
          <a:p>
            <a:pPr marL="285750" lvl="2" indent="-285750">
              <a:spcBef>
                <a:spcPts val="0"/>
              </a:spcBef>
            </a:pPr>
            <a:r>
              <a:rPr lang="cs-CZ" dirty="0"/>
              <a:t>harmonogram jejich podání se příjemci zobrazuje v MS2014+ po datu schválení právního </a:t>
            </a:r>
            <a:r>
              <a:rPr lang="cs-CZ" dirty="0" smtClean="0"/>
              <a:t>aktu</a:t>
            </a:r>
            <a:r>
              <a:rPr lang="cs-CZ" dirty="0" smtClean="0"/>
              <a:t>,</a:t>
            </a:r>
          </a:p>
          <a:p>
            <a:pPr marL="285750" lvl="2" indent="-285750">
              <a:spcBef>
                <a:spcPts val="0"/>
              </a:spcBef>
            </a:pPr>
            <a:r>
              <a:rPr lang="cs-CZ" dirty="0"/>
              <a:t>d</a:t>
            </a:r>
            <a:r>
              <a:rPr lang="cs-CZ" dirty="0" smtClean="0"/>
              <a:t>oložení plnění spolupráce se školami, ke které se žadatel zavázal,</a:t>
            </a:r>
          </a:p>
          <a:p>
            <a:pPr marL="285750" lvl="2" indent="-285750">
              <a:spcBef>
                <a:spcPts val="0"/>
              </a:spcBef>
            </a:pPr>
            <a:r>
              <a:rPr lang="cs-CZ" dirty="0"/>
              <a:t>v</a:t>
            </a:r>
            <a:r>
              <a:rPr lang="cs-CZ" dirty="0" smtClean="0"/>
              <a:t> případě využívání výstupů projektu pro vedlejší či hospodářskou činnost, příjemce popíše časové využití prostor.</a:t>
            </a:r>
            <a:endParaRPr lang="cs-CZ" dirty="0"/>
          </a:p>
          <a:p>
            <a:pPr marL="0" lvl="2" indent="0">
              <a:spcBef>
                <a:spcPts val="0"/>
              </a:spcBef>
              <a:buNone/>
            </a:pPr>
            <a:endParaRPr lang="cs-CZ" dirty="0"/>
          </a:p>
          <a:p>
            <a:pPr marL="0" lvl="1" indent="0">
              <a:spcBef>
                <a:spcPts val="0"/>
              </a:spcBef>
              <a:buNone/>
            </a:pPr>
            <a:r>
              <a:rPr lang="cs-CZ" sz="1600" dirty="0"/>
              <a:t>Další zprávu je možné podat až po schválení předchozích zpráv.</a:t>
            </a:r>
          </a:p>
          <a:p>
            <a:pPr marL="0" lvl="1" indent="0">
              <a:spcBef>
                <a:spcPts val="0"/>
              </a:spcBef>
              <a:buNone/>
            </a:pPr>
            <a:r>
              <a:rPr lang="cs-CZ" sz="1600" dirty="0"/>
              <a:t>Zprávy je možné podat až po uzavření změnových řízení.</a:t>
            </a:r>
          </a:p>
          <a:p>
            <a:pPr marL="0" lvl="1" indent="0">
              <a:spcBef>
                <a:spcPts val="0"/>
              </a:spcBef>
              <a:buNone/>
            </a:pPr>
            <a:r>
              <a:rPr lang="cs-CZ" sz="1600" dirty="0"/>
              <a:t>Provádí se kontrola formálních náležitostí a věcného obsahu zpráv</a:t>
            </a:r>
            <a:r>
              <a:rPr lang="cs-CZ" sz="1600" dirty="0" smtClean="0"/>
              <a:t>.</a:t>
            </a:r>
            <a:endParaRPr lang="cs-CZ" sz="1500" dirty="0"/>
          </a:p>
          <a:p>
            <a:pPr marL="0" lvl="1" indent="0">
              <a:spcBef>
                <a:spcPts val="0"/>
              </a:spcBef>
              <a:buNone/>
            </a:pPr>
            <a:r>
              <a:rPr lang="cs-CZ" sz="1600" dirty="0" smtClean="0"/>
              <a:t>Pojištění </a:t>
            </a:r>
            <a:r>
              <a:rPr lang="cs-CZ" sz="1600" dirty="0"/>
              <a:t>majetku v době udržitelnosti projektu je pouze doporučeno, není tedy povinností.</a:t>
            </a:r>
          </a:p>
          <a:p>
            <a:pPr marL="0" lvl="1" indent="0">
              <a:spcBef>
                <a:spcPts val="0"/>
              </a:spcBef>
              <a:buNone/>
            </a:pPr>
            <a:endParaRPr lang="cs-CZ" sz="1600" dirty="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normAutofit/>
          </a:bodyPr>
          <a:lstStyle/>
          <a:p>
            <a:pPr algn="ctr"/>
            <a:endParaRPr lang="en-US" sz="32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Zástupný symbol pro obsah 7"/>
          <p:cNvSpPr>
            <a:spLocks noGrp="1"/>
          </p:cNvSpPr>
          <p:nvPr>
            <p:ph idx="1"/>
          </p:nvPr>
        </p:nvSpPr>
        <p:spPr/>
        <p:txBody>
          <a:bodyPr/>
          <a:lstStyle/>
          <a:p>
            <a:endParaRPr lang="cs-CZ"/>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0"/>
            <a:ext cx="9058275" cy="692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0530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endParaRPr lang="en-US" dirty="0"/>
          </a:p>
        </p:txBody>
      </p:sp>
      <p:sp>
        <p:nvSpPr>
          <p:cNvPr id="7" name="Podnadpis 6"/>
          <p:cNvSpPr>
            <a:spLocks noGrp="1"/>
          </p:cNvSpPr>
          <p:nvPr>
            <p:ph type="subTitle" idx="1"/>
          </p:nvPr>
        </p:nvSpPr>
        <p:spPr>
          <a:xfrm>
            <a:off x="156851" y="5672072"/>
            <a:ext cx="8898249" cy="570201"/>
          </a:xfrm>
        </p:spPr>
        <p:txBody>
          <a:bodyPr>
            <a:normAutofit lnSpcReduction="10000"/>
          </a:bodyPr>
          <a:lstStyle/>
          <a:p>
            <a:r>
              <a:rPr lang="cs-CZ" sz="1400" dirty="0" smtClean="0">
                <a:solidFill>
                  <a:schemeClr val="bg1"/>
                </a:solidFill>
              </a:rPr>
              <a:t>Centrum pro regionální rozvoj České republiky, </a:t>
            </a:r>
          </a:p>
          <a:p>
            <a:r>
              <a:rPr lang="cs-CZ" sz="1400" dirty="0" smtClean="0">
                <a:solidFill>
                  <a:schemeClr val="bg1"/>
                </a:solidFill>
              </a:rPr>
              <a:t>U </a:t>
            </a:r>
            <a:r>
              <a:rPr lang="cs-CZ" sz="1400" dirty="0">
                <a:solidFill>
                  <a:schemeClr val="bg1"/>
                </a:solidFill>
              </a:rPr>
              <a:t>Nákladového nádraží 3144/4, 130 00 Praha </a:t>
            </a:r>
            <a:r>
              <a:rPr lang="cs-CZ" sz="1400" dirty="0" smtClean="0">
                <a:solidFill>
                  <a:schemeClr val="bg1"/>
                </a:solidFill>
              </a:rPr>
              <a:t>3</a:t>
            </a:r>
            <a:endParaRPr lang="cs-CZ" sz="1400" dirty="0">
              <a:solidFill>
                <a:schemeClr val="bg1"/>
              </a:solidFill>
            </a:endParaRPr>
          </a:p>
        </p:txBody>
      </p:sp>
      <p:sp>
        <p:nvSpPr>
          <p:cNvPr id="8" name="TextovéPole 7"/>
          <p:cNvSpPr txBox="1"/>
          <p:nvPr/>
        </p:nvSpPr>
        <p:spPr>
          <a:xfrm>
            <a:off x="1220477" y="969252"/>
            <a:ext cx="6769100" cy="3631763"/>
          </a:xfrm>
          <a:prstGeom prst="rect">
            <a:avLst/>
          </a:prstGeom>
          <a:noFill/>
        </p:spPr>
        <p:txBody>
          <a:bodyPr wrap="square" rtlCol="0">
            <a:spAutoFit/>
          </a:bodyPr>
          <a:lstStyle/>
          <a:p>
            <a:pPr algn="ctr"/>
            <a:r>
              <a:rPr lang="cs-CZ" sz="4000" dirty="0" smtClean="0">
                <a:solidFill>
                  <a:prstClr val="white"/>
                </a:solidFill>
              </a:rPr>
              <a:t>Děkuji za pozornost</a:t>
            </a:r>
            <a:r>
              <a:rPr lang="cs-CZ" sz="4000" dirty="0" smtClean="0">
                <a:solidFill>
                  <a:prstClr val="white"/>
                </a:solidFill>
              </a:rPr>
              <a:t>.</a:t>
            </a:r>
          </a:p>
          <a:p>
            <a:pPr algn="ctr"/>
            <a:endParaRPr lang="cs-CZ" sz="4000" dirty="0">
              <a:solidFill>
                <a:prstClr val="white"/>
              </a:solidFill>
            </a:endParaRPr>
          </a:p>
          <a:p>
            <a:pPr algn="ctr"/>
            <a:endParaRPr lang="cs-CZ" sz="4000" dirty="0" smtClean="0">
              <a:solidFill>
                <a:prstClr val="white"/>
              </a:solidFill>
            </a:endParaRPr>
          </a:p>
          <a:p>
            <a:r>
              <a:rPr lang="cs-CZ" dirty="0" smtClean="0">
                <a:solidFill>
                  <a:prstClr val="white"/>
                </a:solidFill>
              </a:rPr>
              <a:t>Ing. Renáta Marková</a:t>
            </a:r>
          </a:p>
          <a:p>
            <a:r>
              <a:rPr lang="cs-CZ" dirty="0" smtClean="0">
                <a:solidFill>
                  <a:prstClr val="white"/>
                </a:solidFill>
              </a:rPr>
              <a:t>Centrum pro regionální rozvoj České republiky</a:t>
            </a:r>
          </a:p>
          <a:p>
            <a:r>
              <a:rPr lang="cs-CZ" dirty="0" smtClean="0">
                <a:solidFill>
                  <a:prstClr val="white"/>
                </a:solidFill>
              </a:rPr>
              <a:t>oddělení pro Kraj Vysočina</a:t>
            </a:r>
          </a:p>
          <a:p>
            <a:r>
              <a:rPr lang="cs-CZ" dirty="0" smtClean="0">
                <a:solidFill>
                  <a:prstClr val="white"/>
                </a:solidFill>
              </a:rPr>
              <a:t>email.: renata.markova@crr.cz</a:t>
            </a:r>
          </a:p>
          <a:p>
            <a:r>
              <a:rPr lang="cs-CZ" dirty="0" smtClean="0">
                <a:solidFill>
                  <a:prstClr val="white"/>
                </a:solidFill>
              </a:rPr>
              <a:t>tel.: 736 473 815</a:t>
            </a:r>
          </a:p>
          <a:p>
            <a:endParaRPr lang="cs-CZ" sz="2000" dirty="0">
              <a:solidFill>
                <a:prstClr val="white"/>
              </a:solidFill>
            </a:endParaRPr>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759366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Portál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just"/>
            <a:r>
              <a:rPr lang="cs-CZ" sz="1600" b="1" dirty="0"/>
              <a:t>Prostřednictvím IS KP14+ probíhá podání úloh:</a:t>
            </a:r>
          </a:p>
          <a:p>
            <a:pPr lvl="0" algn="just"/>
            <a:endParaRPr lang="cs-CZ" sz="500" b="1" dirty="0"/>
          </a:p>
          <a:p>
            <a:pPr marL="285750" indent="-285750">
              <a:buFont typeface="Arial" panose="020B0604020202020204" pitchFamily="34" charset="0"/>
              <a:buChar char="•"/>
            </a:pPr>
            <a:r>
              <a:rPr lang="cs-CZ" u="sng" dirty="0"/>
              <a:t>žádost o </a:t>
            </a:r>
            <a:r>
              <a:rPr lang="cs-CZ" u="sng" dirty="0" smtClean="0"/>
              <a:t>podporu,</a:t>
            </a:r>
            <a:endParaRPr lang="cs-CZ" u="sng" dirty="0"/>
          </a:p>
          <a:p>
            <a:pPr marL="285750" indent="-285750">
              <a:buFont typeface="Arial" panose="020B0604020202020204" pitchFamily="34" charset="0"/>
              <a:buChar char="•"/>
            </a:pPr>
            <a:r>
              <a:rPr lang="cs-CZ" u="sng" dirty="0"/>
              <a:t>žádost o platbu </a:t>
            </a:r>
            <a:r>
              <a:rPr lang="cs-CZ" dirty="0"/>
              <a:t>– průběžná, </a:t>
            </a:r>
            <a:r>
              <a:rPr lang="cs-CZ" dirty="0" smtClean="0"/>
              <a:t>závěrečná,</a:t>
            </a:r>
            <a:endParaRPr lang="cs-CZ" dirty="0"/>
          </a:p>
          <a:p>
            <a:pPr marL="285750" indent="-285750">
              <a:buFont typeface="Arial" panose="020B0604020202020204" pitchFamily="34" charset="0"/>
              <a:buChar char="•"/>
            </a:pPr>
            <a:r>
              <a:rPr lang="cs-CZ" u="sng" dirty="0"/>
              <a:t>zprávy o realizaci  </a:t>
            </a:r>
            <a:r>
              <a:rPr lang="cs-CZ" dirty="0"/>
              <a:t>- průběžná, závěrečná (termíny podání </a:t>
            </a:r>
            <a:r>
              <a:rPr lang="cs-CZ" dirty="0" err="1"/>
              <a:t>ZoR</a:t>
            </a:r>
            <a:r>
              <a:rPr lang="cs-CZ" dirty="0"/>
              <a:t> se v IS KP14+ zobrazí po schválení právního aktu, žadatel obdrží depeši s upozorněním na blížící se termín podání</a:t>
            </a:r>
            <a:r>
              <a:rPr lang="cs-CZ" dirty="0" smtClean="0"/>
              <a:t>),</a:t>
            </a:r>
            <a:endParaRPr lang="cs-CZ" dirty="0"/>
          </a:p>
          <a:p>
            <a:pPr marL="285750" indent="-285750">
              <a:buFont typeface="Arial" panose="020B0604020202020204" pitchFamily="34" charset="0"/>
              <a:buChar char="•"/>
            </a:pPr>
            <a:r>
              <a:rPr lang="cs-CZ" u="sng" dirty="0"/>
              <a:t>žádosti o změnu </a:t>
            </a:r>
            <a:r>
              <a:rPr lang="cs-CZ" dirty="0"/>
              <a:t>- ze strany příjemce i ze strany Centra (ŘO</a:t>
            </a:r>
            <a:r>
              <a:rPr lang="cs-CZ" dirty="0" smtClean="0"/>
              <a:t>),</a:t>
            </a:r>
            <a:endParaRPr lang="cs-CZ" dirty="0"/>
          </a:p>
          <a:p>
            <a:pPr marL="285750" indent="-285750">
              <a:buFont typeface="Arial" panose="020B0604020202020204" pitchFamily="34" charset="0"/>
              <a:buChar char="•"/>
            </a:pPr>
            <a:r>
              <a:rPr lang="cs-CZ" u="sng" dirty="0"/>
              <a:t>zprávy o udržitelnosti projektu  </a:t>
            </a:r>
            <a:r>
              <a:rPr lang="cs-CZ" dirty="0"/>
              <a:t>- za každý rok - průběžná, </a:t>
            </a:r>
            <a:r>
              <a:rPr lang="cs-CZ" dirty="0" smtClean="0"/>
              <a:t>závěrečná.</a:t>
            </a:r>
            <a:endParaRPr lang="cs-CZ" dirty="0"/>
          </a:p>
          <a:p>
            <a:endParaRPr lang="cs-CZ" b="1" dirty="0">
              <a:solidFill>
                <a:srgbClr val="FF0000"/>
              </a:solidFill>
            </a:endParaRPr>
          </a:p>
          <a:p>
            <a:r>
              <a:rPr lang="cs-CZ" b="1" dirty="0">
                <a:solidFill>
                  <a:srgbClr val="FF0000"/>
                </a:solidFill>
              </a:rPr>
              <a:t>Veškerá komunikace mezi žadatelem a manažerem projektu </a:t>
            </a:r>
            <a:r>
              <a:rPr lang="cs-CZ" b="1" dirty="0" smtClean="0">
                <a:solidFill>
                  <a:srgbClr val="FF0000"/>
                </a:solidFill>
              </a:rPr>
              <a:t>po registrace žádosti o podporu musí </a:t>
            </a:r>
            <a:r>
              <a:rPr lang="cs-CZ" b="1" dirty="0">
                <a:solidFill>
                  <a:srgbClr val="FF0000"/>
                </a:solidFill>
              </a:rPr>
              <a:t>probíhat formou </a:t>
            </a:r>
            <a:r>
              <a:rPr lang="cs-CZ" b="1" dirty="0" smtClean="0">
                <a:solidFill>
                  <a:srgbClr val="FF0000"/>
                </a:solidFill>
              </a:rPr>
              <a:t>depeší.</a:t>
            </a:r>
            <a:endParaRPr lang="cs-CZ" b="1" dirty="0">
              <a:solidFill>
                <a:srgbClr val="FF0000"/>
              </a:solidFill>
            </a:endParaRPr>
          </a:p>
          <a:p>
            <a:pPr marL="19050" indent="-19050">
              <a:spcBef>
                <a:spcPts val="200"/>
              </a:spcBef>
              <a:tabLst>
                <a:tab pos="0" algn="l"/>
              </a:tabLst>
            </a:pPr>
            <a:endParaRPr lang="cs-CZ" sz="1400" dirty="0"/>
          </a:p>
          <a:p>
            <a:pPr marL="19050" indent="-19050">
              <a:spcBef>
                <a:spcPts val="200"/>
              </a:spcBef>
              <a:tabLst>
                <a:tab pos="0" algn="l"/>
              </a:tabLst>
            </a:pPr>
            <a:r>
              <a:rPr lang="cs-CZ" sz="1600" b="1" dirty="0"/>
              <a:t>Podání všech úloh je pouze elektronické prostřednictvím IS KP14</a:t>
            </a:r>
            <a:r>
              <a:rPr lang="cs-CZ" sz="1600" b="1" dirty="0" smtClean="0"/>
              <a:t>+.</a:t>
            </a:r>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Tree>
    <p:extLst>
      <p:ext uri="{BB962C8B-B14F-4D97-AF65-F5344CB8AC3E}">
        <p14:creationId xmlns:p14="http://schemas.microsoft.com/office/powerpoint/2010/main" val="413381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HW a SW požadavky</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177800" algn="just">
              <a:spcBef>
                <a:spcPts val="0"/>
              </a:spcBef>
              <a:spcAft>
                <a:spcPts val="0"/>
              </a:spcAft>
              <a:buFont typeface="Arial" pitchFamily="34" charset="0"/>
              <a:buChar char="•"/>
            </a:pPr>
            <a:r>
              <a:rPr lang="cs-CZ" dirty="0"/>
              <a:t>Pro bezproblémový chod doporučujeme </a:t>
            </a:r>
            <a:r>
              <a:rPr lang="cs-CZ" b="1" dirty="0"/>
              <a:t>nejnovější verzi prohlížeče </a:t>
            </a:r>
            <a:r>
              <a:rPr lang="cs-CZ" b="1" cap="all" dirty="0"/>
              <a:t>Internet Explorer, </a:t>
            </a:r>
            <a:r>
              <a:rPr lang="cs-CZ" dirty="0"/>
              <a:t>tj. aktuálně  verze 11.</a:t>
            </a:r>
            <a:endParaRPr lang="cs-CZ" b="1" cap="all" dirty="0"/>
          </a:p>
          <a:p>
            <a:pPr marL="177800" indent="-177800" algn="just">
              <a:spcBef>
                <a:spcPts val="0"/>
              </a:spcBef>
              <a:spcAft>
                <a:spcPts val="0"/>
              </a:spcAft>
              <a:buFont typeface="Arial" pitchFamily="34" charset="0"/>
              <a:buChar char="•"/>
            </a:pPr>
            <a:r>
              <a:rPr lang="cs-CZ" dirty="0"/>
              <a:t>K podepsání úloh je vyžadován </a:t>
            </a:r>
            <a:r>
              <a:rPr lang="cs-CZ" b="1" dirty="0"/>
              <a:t>kvalifikovaný elektronický podpis</a:t>
            </a:r>
            <a:r>
              <a:rPr lang="cs-CZ" dirty="0"/>
              <a:t>. Aby bylo možné úlohy podepsat, je nutné mít na počítači nainstalovanou aplikaci </a:t>
            </a:r>
            <a:r>
              <a:rPr lang="cs-CZ" dirty="0">
                <a:hlinkClick r:id="rId3"/>
              </a:rPr>
              <a:t>MS </a:t>
            </a:r>
            <a:r>
              <a:rPr lang="cs-CZ" dirty="0" err="1">
                <a:hlinkClick r:id="rId3"/>
              </a:rPr>
              <a:t>Silverlight</a:t>
            </a:r>
            <a:r>
              <a:rPr lang="cs-CZ" dirty="0"/>
              <a:t> a balíček </a:t>
            </a:r>
            <a:r>
              <a:rPr lang="cs-CZ" dirty="0" err="1">
                <a:hlinkClick r:id="rId4"/>
              </a:rPr>
              <a:t>TescoSW</a:t>
            </a:r>
            <a:r>
              <a:rPr lang="cs-CZ" dirty="0">
                <a:hlinkClick r:id="rId4"/>
              </a:rPr>
              <a:t> </a:t>
            </a:r>
            <a:r>
              <a:rPr lang="cs-CZ" dirty="0" err="1">
                <a:hlinkClick r:id="rId4"/>
              </a:rPr>
              <a:t>Elevated</a:t>
            </a:r>
            <a:r>
              <a:rPr lang="cs-CZ" dirty="0">
                <a:hlinkClick r:id="rId4"/>
              </a:rPr>
              <a:t> </a:t>
            </a:r>
            <a:r>
              <a:rPr lang="cs-CZ" dirty="0" err="1">
                <a:hlinkClick r:id="rId4"/>
              </a:rPr>
              <a:t>TrustTool</a:t>
            </a:r>
            <a:r>
              <a:rPr lang="cs-CZ" dirty="0"/>
              <a:t>, který slouží pro přístup k podpisovým certifikátům. </a:t>
            </a:r>
          </a:p>
          <a:p>
            <a:pPr marL="177800" lvl="1" indent="-177800" algn="just">
              <a:spcBef>
                <a:spcPts val="0"/>
              </a:spcBef>
              <a:buFont typeface="Arial" pitchFamily="34" charset="0"/>
              <a:buChar char="•"/>
            </a:pPr>
            <a:r>
              <a:rPr lang="cs-CZ" sz="1800" b="0" dirty="0">
                <a:solidFill>
                  <a:schemeClr val="tx1"/>
                </a:solidFill>
              </a:rPr>
              <a:t>Certifikát </a:t>
            </a:r>
            <a:r>
              <a:rPr lang="cs-CZ" sz="1800" dirty="0">
                <a:solidFill>
                  <a:schemeClr val="tx1"/>
                </a:solidFill>
              </a:rPr>
              <a:t>musí být vydaný akreditovaným poskytovatelem </a:t>
            </a:r>
            <a:r>
              <a:rPr lang="cs-CZ" sz="1800" b="0" dirty="0">
                <a:solidFill>
                  <a:schemeClr val="tx1"/>
                </a:solidFill>
              </a:rPr>
              <a:t>certifikačních služeb dle zákona č. 227/2000 Sb., o elektronickém podpisu, v platném znění, tzn. musí být vydaný některou z podporovaných certifikačních autorit (</a:t>
            </a:r>
            <a:r>
              <a:rPr lang="cs-CZ" sz="1800" b="0" dirty="0" err="1">
                <a:solidFill>
                  <a:schemeClr val="tx1"/>
                </a:solidFill>
              </a:rPr>
              <a:t>Postsignum</a:t>
            </a:r>
            <a:r>
              <a:rPr lang="cs-CZ" sz="1800" b="0" dirty="0">
                <a:solidFill>
                  <a:schemeClr val="tx1"/>
                </a:solidFill>
              </a:rPr>
              <a:t>, I.CA, </a:t>
            </a:r>
            <a:r>
              <a:rPr lang="cs-CZ" sz="1800" b="0" dirty="0" err="1">
                <a:solidFill>
                  <a:schemeClr val="tx1"/>
                </a:solidFill>
              </a:rPr>
              <a:t>eIdentity</a:t>
            </a:r>
            <a:r>
              <a:rPr lang="cs-CZ" sz="1800" b="0" dirty="0">
                <a:solidFill>
                  <a:schemeClr val="tx1"/>
                </a:solidFill>
              </a:rPr>
              <a:t>). Např. služby </a:t>
            </a:r>
            <a:r>
              <a:rPr lang="cs-CZ" sz="1800" b="0" dirty="0" err="1">
                <a:solidFill>
                  <a:schemeClr val="tx1"/>
                </a:solidFill>
              </a:rPr>
              <a:t>PostSignum</a:t>
            </a:r>
            <a:r>
              <a:rPr lang="cs-CZ" sz="1800" b="0" dirty="0">
                <a:solidFill>
                  <a:schemeClr val="tx1"/>
                </a:solidFill>
              </a:rPr>
              <a:t> jsou dostupné se službami Czech POINT.</a:t>
            </a:r>
          </a:p>
          <a:p>
            <a:pPr marL="177800" lvl="1" indent="-177800" algn="just">
              <a:spcBef>
                <a:spcPts val="0"/>
              </a:spcBef>
              <a:buFont typeface="Arial" pitchFamily="34" charset="0"/>
              <a:buChar char="•"/>
            </a:pPr>
            <a:r>
              <a:rPr lang="cs-CZ" sz="1800" b="0" dirty="0">
                <a:solidFill>
                  <a:schemeClr val="tx1"/>
                </a:solidFill>
              </a:rPr>
              <a:t>Certifikát si zajišťují a obnovují uživatelé MS2014+ na vlastní náklady </a:t>
            </a:r>
            <a:br>
              <a:rPr lang="cs-CZ" sz="1800" b="0" dirty="0">
                <a:solidFill>
                  <a:schemeClr val="tx1"/>
                </a:solidFill>
              </a:rPr>
            </a:br>
            <a:r>
              <a:rPr lang="cs-CZ" sz="1800" b="0" dirty="0">
                <a:solidFill>
                  <a:schemeClr val="tx1"/>
                </a:solidFill>
              </a:rPr>
              <a:t>u akreditovaného poskytovatele. </a:t>
            </a:r>
          </a:p>
          <a:p>
            <a:pPr marL="177800" lvl="1" indent="-177800" algn="just">
              <a:spcBef>
                <a:spcPts val="0"/>
              </a:spcBef>
              <a:buFont typeface="Arial" pitchFamily="34" charset="0"/>
              <a:buChar char="•"/>
            </a:pPr>
            <a:r>
              <a:rPr lang="cs-CZ" dirty="0">
                <a:solidFill>
                  <a:schemeClr val="tx1"/>
                </a:solidFill>
              </a:rPr>
              <a:t>Instalační balíček </a:t>
            </a:r>
            <a:r>
              <a:rPr lang="cs-CZ" dirty="0" err="1">
                <a:solidFill>
                  <a:schemeClr val="tx1"/>
                </a:solidFill>
                <a:hlinkClick r:id="rId4"/>
              </a:rPr>
              <a:t>TescoSW</a:t>
            </a:r>
            <a:r>
              <a:rPr lang="cs-CZ" dirty="0">
                <a:solidFill>
                  <a:schemeClr val="tx1"/>
                </a:solidFill>
                <a:hlinkClick r:id="rId4"/>
              </a:rPr>
              <a:t> </a:t>
            </a:r>
            <a:r>
              <a:rPr lang="cs-CZ" dirty="0" err="1">
                <a:solidFill>
                  <a:schemeClr val="tx1"/>
                </a:solidFill>
                <a:hlinkClick r:id="rId4"/>
              </a:rPr>
              <a:t>Elevated</a:t>
            </a:r>
            <a:r>
              <a:rPr lang="cs-CZ" dirty="0">
                <a:solidFill>
                  <a:schemeClr val="tx1"/>
                </a:solidFill>
                <a:hlinkClick r:id="rId4"/>
              </a:rPr>
              <a:t> </a:t>
            </a:r>
            <a:r>
              <a:rPr lang="cs-CZ" dirty="0" err="1">
                <a:solidFill>
                  <a:schemeClr val="tx1"/>
                </a:solidFill>
                <a:hlinkClick r:id="rId4"/>
              </a:rPr>
              <a:t>TrustTool</a:t>
            </a:r>
            <a:r>
              <a:rPr lang="cs-CZ" dirty="0">
                <a:solidFill>
                  <a:schemeClr val="tx1"/>
                </a:solidFill>
              </a:rPr>
              <a:t> naleznete v MS2014+ na záložce HW a SW požadavky.</a:t>
            </a:r>
            <a:endParaRPr lang="cs-CZ" cap="all" dirty="0">
              <a:solidFill>
                <a:schemeClr val="tx1"/>
              </a:solidFill>
            </a:endParaRPr>
          </a:p>
          <a:p>
            <a:pPr marL="177800" indent="-177800" algn="just">
              <a:spcBef>
                <a:spcPts val="0"/>
              </a:spcBef>
              <a:spcAft>
                <a:spcPts val="0"/>
              </a:spcAft>
              <a:buFont typeface="Arial" panose="020B0604020202020204" pitchFamily="34" charset="0"/>
              <a:buChar char="•"/>
            </a:pPr>
            <a:r>
              <a:rPr lang="cs-CZ" dirty="0"/>
              <a:t>Na záložce „FAQ“ (podzáložka „FAQ elektronický podpis“) jsou k dispozici principy práce s </a:t>
            </a:r>
            <a:r>
              <a:rPr lang="cs-CZ" dirty="0" smtClean="0"/>
              <a:t>certifikáty</a:t>
            </a:r>
            <a:r>
              <a:rPr lang="cs-CZ" dirty="0"/>
              <a:t>.</a:t>
            </a:r>
            <a:endParaRPr lang="cs-CZ" dirty="0" smtClean="0"/>
          </a:p>
        </p:txBody>
      </p:sp>
    </p:spTree>
    <p:extLst>
      <p:ext uri="{BB962C8B-B14F-4D97-AF65-F5344CB8AC3E}">
        <p14:creationId xmlns:p14="http://schemas.microsoft.com/office/powerpoint/2010/main" val="2206248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Užitečné informace</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fontScale="92500" lnSpcReduction="2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indent="-285750" algn="just">
              <a:spcBef>
                <a:spcPct val="20000"/>
              </a:spcBef>
              <a:spcAft>
                <a:spcPts val="200"/>
              </a:spcAft>
              <a:buFont typeface="Arial" panose="020B0604020202020204" pitchFamily="34" charset="0"/>
              <a:buChar char="•"/>
            </a:pPr>
            <a:r>
              <a:rPr lang="cs-CZ" sz="1800" dirty="0">
                <a:solidFill>
                  <a:schemeClr val="tx1"/>
                </a:solidFill>
              </a:rPr>
              <a:t>Žadatel</a:t>
            </a:r>
            <a:r>
              <a:rPr lang="cs-CZ" sz="1800" b="0" dirty="0">
                <a:solidFill>
                  <a:schemeClr val="tx1"/>
                </a:solidFill>
              </a:rPr>
              <a:t> by měl mít vždy </a:t>
            </a:r>
            <a:r>
              <a:rPr lang="cs-CZ" sz="1800" dirty="0">
                <a:solidFill>
                  <a:schemeClr val="tx1"/>
                </a:solidFill>
              </a:rPr>
              <a:t>přístup do portálu s rolí správce přístupů</a:t>
            </a:r>
            <a:r>
              <a:rPr lang="cs-CZ" sz="1800" b="0" dirty="0">
                <a:solidFill>
                  <a:schemeClr val="tx1"/>
                </a:solidFill>
              </a:rPr>
              <a:t>. Pouze s touto rolí lze přidávat/odebírat další uživatele (čtenář, editor, signatář, zmocněnec).</a:t>
            </a:r>
          </a:p>
          <a:p>
            <a:pPr marL="285750" lvl="1" indent="-285750" algn="just">
              <a:spcBef>
                <a:spcPct val="20000"/>
              </a:spcBef>
              <a:spcAft>
                <a:spcPts val="200"/>
              </a:spcAft>
              <a:buFont typeface="Arial" panose="020B0604020202020204" pitchFamily="34" charset="0"/>
              <a:buChar char="•"/>
            </a:pPr>
            <a:r>
              <a:rPr lang="cs-CZ" sz="1800" b="0" dirty="0">
                <a:solidFill>
                  <a:schemeClr val="tx1"/>
                </a:solidFill>
              </a:rPr>
              <a:t>K podepisování všech nebo určitých úloh je možné </a:t>
            </a:r>
            <a:r>
              <a:rPr lang="cs-CZ" sz="1800" dirty="0">
                <a:solidFill>
                  <a:schemeClr val="tx1"/>
                </a:solidFill>
              </a:rPr>
              <a:t>zmocnit jinou osobu plnou mocí,</a:t>
            </a:r>
            <a:r>
              <a:rPr lang="cs-CZ" sz="1800" b="0" dirty="0">
                <a:solidFill>
                  <a:schemeClr val="tx1"/>
                </a:solidFill>
              </a:rPr>
              <a:t> která se nahraje do IS KP14+ na záložku plné moci.</a:t>
            </a:r>
            <a:endParaRPr lang="cs-CZ" dirty="0"/>
          </a:p>
          <a:p>
            <a:pPr marL="285750" indent="-285750" algn="just">
              <a:buFont typeface="Arial" panose="020B0604020202020204" pitchFamily="34" charset="0"/>
              <a:buChar char="•"/>
            </a:pPr>
            <a:r>
              <a:rPr lang="cs-CZ" b="1" dirty="0"/>
              <a:t>Informace o stavu projektu </a:t>
            </a:r>
            <a:r>
              <a:rPr lang="cs-CZ" dirty="0"/>
              <a:t>včetně výsledků hodnocení projektu se žadatel/příjemce dozví </a:t>
            </a:r>
            <a:r>
              <a:rPr lang="cs-CZ" dirty="0" smtClean="0"/>
              <a:t>přes </a:t>
            </a:r>
            <a:r>
              <a:rPr lang="cs-CZ" dirty="0"/>
              <a:t>systém.</a:t>
            </a:r>
          </a:p>
          <a:p>
            <a:pPr marL="285750" indent="-285750" algn="just">
              <a:buFont typeface="Arial" panose="020B0604020202020204" pitchFamily="34" charset="0"/>
              <a:buChar char="•"/>
            </a:pPr>
            <a:r>
              <a:rPr lang="cs-CZ" b="1" dirty="0"/>
              <a:t>Právní akt – Registrace akce a Rozhodnutí o poskytnutí dotace</a:t>
            </a:r>
            <a:r>
              <a:rPr lang="cs-CZ" dirty="0"/>
              <a:t>/Registrace akce  a Stanovení výdajů na financování akce OSS/Dopis</a:t>
            </a:r>
            <a:r>
              <a:rPr lang="cs-CZ" b="1" dirty="0"/>
              <a:t> </a:t>
            </a:r>
            <a:r>
              <a:rPr lang="cs-CZ" dirty="0"/>
              <a:t>včetně podmínek bude příjemci zpřístupněn taktéž pouze přes systém</a:t>
            </a:r>
            <a:r>
              <a:rPr lang="cs-CZ" dirty="0" smtClean="0"/>
              <a:t>.</a:t>
            </a:r>
          </a:p>
          <a:p>
            <a:pPr marL="285750" indent="-285750" algn="just">
              <a:buFont typeface="Arial" panose="020B0604020202020204" pitchFamily="34" charset="0"/>
              <a:buChar char="•"/>
            </a:pPr>
            <a:r>
              <a:rPr lang="cs-CZ" dirty="0"/>
              <a:t>Doporučujeme si v IS KP14+ nastavit </a:t>
            </a:r>
            <a:r>
              <a:rPr lang="cs-CZ" b="1" dirty="0"/>
              <a:t>notifikace na telefon nebo e-mail</a:t>
            </a:r>
            <a:r>
              <a:rPr lang="cs-CZ" dirty="0"/>
              <a:t>, kde budete informováni o události/změně stavu projektu či o případných výzvách </a:t>
            </a:r>
            <a:br>
              <a:rPr lang="cs-CZ" dirty="0"/>
            </a:br>
            <a:r>
              <a:rPr lang="cs-CZ" dirty="0"/>
              <a:t>k doplnění/vysvětlení.</a:t>
            </a:r>
          </a:p>
          <a:p>
            <a:pPr marL="285750" indent="-285750" algn="just">
              <a:buFont typeface="Arial" panose="020B0604020202020204" pitchFamily="34" charset="0"/>
              <a:buChar char="•"/>
            </a:pPr>
            <a:r>
              <a:rPr lang="cs-CZ" dirty="0"/>
              <a:t>Depeše se považuje </a:t>
            </a:r>
            <a:r>
              <a:rPr lang="cs-CZ" b="1" dirty="0"/>
              <a:t>za doručenou dnem odeslání</a:t>
            </a:r>
            <a:r>
              <a:rPr lang="cs-CZ" dirty="0"/>
              <a:t>, nikoli dnem přečtení (možnost notifikace na e-mail či </a:t>
            </a:r>
            <a:r>
              <a:rPr lang="cs-CZ" dirty="0" err="1"/>
              <a:t>sms</a:t>
            </a:r>
            <a:r>
              <a:rPr lang="cs-CZ" dirty="0"/>
              <a:t>).</a:t>
            </a:r>
            <a:endParaRPr lang="cs-CZ" b="1" dirty="0"/>
          </a:p>
          <a:p>
            <a:pPr marL="285750" indent="-285750" algn="just">
              <a:buFont typeface="Arial" panose="020B0604020202020204" pitchFamily="34" charset="0"/>
              <a:buChar char="•"/>
            </a:pPr>
            <a:r>
              <a:rPr lang="cs-CZ" b="1" dirty="0" smtClean="0"/>
              <a:t>Jednotlivé přílohy</a:t>
            </a:r>
            <a:r>
              <a:rPr lang="cs-CZ" dirty="0" smtClean="0"/>
              <a:t> </a:t>
            </a:r>
            <a:r>
              <a:rPr lang="cs-CZ" dirty="0"/>
              <a:t>není nutné elektronicky podepisovat. </a:t>
            </a:r>
            <a:r>
              <a:rPr lang="cs-CZ" b="1" dirty="0"/>
              <a:t>Podepisuje se až kompletní žádost </a:t>
            </a:r>
            <a:r>
              <a:rPr lang="cs-CZ" dirty="0"/>
              <a:t>o podporu. </a:t>
            </a:r>
          </a:p>
          <a:p>
            <a:pPr marL="285750" indent="-285750" algn="just">
              <a:buFont typeface="Arial" panose="020B0604020202020204" pitchFamily="34" charset="0"/>
              <a:buChar char="•"/>
            </a:pPr>
            <a:r>
              <a:rPr lang="cs-CZ" dirty="0"/>
              <a:t>Jednotlivé přílohy se </a:t>
            </a:r>
            <a:r>
              <a:rPr lang="cs-CZ" dirty="0" smtClean="0"/>
              <a:t>nahrávají </a:t>
            </a:r>
            <a:r>
              <a:rPr lang="cs-CZ" dirty="0"/>
              <a:t>na záložku </a:t>
            </a:r>
            <a:r>
              <a:rPr lang="cs-CZ" dirty="0" smtClean="0"/>
              <a:t>„Dokumenty</a:t>
            </a:r>
            <a:r>
              <a:rPr lang="cs-CZ" dirty="0"/>
              <a:t>“, </a:t>
            </a:r>
            <a:r>
              <a:rPr lang="cs-CZ" dirty="0" smtClean="0"/>
              <a:t>případně </a:t>
            </a:r>
            <a:r>
              <a:rPr lang="cs-CZ" dirty="0"/>
              <a:t>na </a:t>
            </a:r>
            <a:r>
              <a:rPr lang="cs-CZ" b="1" dirty="0" smtClean="0"/>
              <a:t>jiná </a:t>
            </a:r>
            <a:r>
              <a:rPr lang="cs-CZ" b="1" dirty="0"/>
              <a:t>místa </a:t>
            </a:r>
            <a:r>
              <a:rPr lang="cs-CZ" b="1" dirty="0" smtClean="0"/>
              <a:t>v </a:t>
            </a:r>
            <a:r>
              <a:rPr lang="cs-CZ" b="1" dirty="0" smtClean="0"/>
              <a:t>žádosti o podporu </a:t>
            </a:r>
            <a:r>
              <a:rPr lang="cs-CZ" dirty="0" smtClean="0"/>
              <a:t>(</a:t>
            </a:r>
            <a:r>
              <a:rPr lang="cs-CZ" dirty="0"/>
              <a:t>týká se plných mocí a veřejných zakázek</a:t>
            </a:r>
            <a:r>
              <a:rPr lang="cs-CZ" dirty="0" smtClean="0"/>
              <a:t>).</a:t>
            </a:r>
          </a:p>
        </p:txBody>
      </p:sp>
    </p:spTree>
    <p:extLst>
      <p:ext uri="{BB962C8B-B14F-4D97-AF65-F5344CB8AC3E}">
        <p14:creationId xmlns:p14="http://schemas.microsoft.com/office/powerpoint/2010/main" val="461963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p:txBody>
          <a:bodyPr/>
          <a:lstStyle/>
          <a:p>
            <a:pPr algn="ctr"/>
            <a:r>
              <a:rPr lang="cs-CZ" dirty="0" smtClean="0"/>
              <a:t>Co Vám pomůže při vyplnění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
        <p:nvSpPr>
          <p:cNvPr id="8" name="Content Placeholder 1"/>
          <p:cNvSpPr>
            <a:spLocks noGrp="1"/>
          </p:cNvSpPr>
          <p:nvPr>
            <p:ph idx="1"/>
          </p:nvPr>
        </p:nvSpPr>
        <p:spPr>
          <a:xfrm>
            <a:off x="684213" y="1306513"/>
            <a:ext cx="8002587" cy="4819650"/>
          </a:xfrm>
          <a:prstGeom prst="rect">
            <a:avLst/>
          </a:prstGeom>
        </p:spPr>
        <p:txBody>
          <a:bodyPr vert="horz" lIns="91440" tIns="45720" rIns="91440" bIns="45720" rtlCol="0">
            <a:normAutofit lnSpcReduction="10000"/>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628650" indent="-171450"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1073150" indent="-158750"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1528763" indent="-1571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973263" indent="-144463"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lgn="just">
              <a:buFont typeface="+mj-lt"/>
              <a:buAutoNum type="romanUcPeriod"/>
            </a:pPr>
            <a:r>
              <a:rPr lang="cs-CZ" sz="1600" b="1" dirty="0"/>
              <a:t>Specifická pravidla pro žadatele a příjemce k jednotlivým výzvám (příloha č. 1): </a:t>
            </a:r>
          </a:p>
          <a:p>
            <a:pPr marL="914400" lvl="1" indent="-285750" algn="just">
              <a:buFont typeface="Wingdings" panose="05000000000000000000" pitchFamily="2" charset="2"/>
              <a:buChar char="§"/>
            </a:pPr>
            <a:r>
              <a:rPr lang="cs-CZ" sz="1800" dirty="0">
                <a:solidFill>
                  <a:srgbClr val="0070C0"/>
                </a:solidFill>
              </a:rPr>
              <a:t>Postup pro podání žádosti o podporu v MS2014</a:t>
            </a:r>
            <a:r>
              <a:rPr lang="cs-CZ" sz="1800" dirty="0" smtClean="0">
                <a:solidFill>
                  <a:srgbClr val="0070C0"/>
                </a:solidFill>
              </a:rPr>
              <a:t>+. </a:t>
            </a:r>
            <a:endParaRPr lang="cs-CZ" sz="1800" dirty="0">
              <a:solidFill>
                <a:srgbClr val="0070C0"/>
              </a:solidFill>
            </a:endParaRPr>
          </a:p>
          <a:p>
            <a:pPr algn="just"/>
            <a:endParaRPr lang="cs-CZ" sz="800" b="1" dirty="0"/>
          </a:p>
          <a:p>
            <a:pPr algn="just"/>
            <a:r>
              <a:rPr lang="cs-CZ" sz="1600" b="1" dirty="0"/>
              <a:t>II. 	Obecná pravidla pro žadatele a příjemce (přílohy):  </a:t>
            </a:r>
          </a:p>
          <a:p>
            <a:pPr marL="914400" lvl="1" indent="-285750" algn="just">
              <a:buFont typeface="Wingdings" panose="05000000000000000000" pitchFamily="2" charset="2"/>
              <a:buChar char="§"/>
            </a:pPr>
            <a:r>
              <a:rPr lang="cs-CZ" sz="1800" dirty="0">
                <a:solidFill>
                  <a:srgbClr val="0070C0"/>
                </a:solidFill>
              </a:rPr>
              <a:t>Postup pro zpracování CBA v MS2014</a:t>
            </a:r>
            <a:r>
              <a:rPr lang="cs-CZ" sz="1800" dirty="0" smtClean="0">
                <a:solidFill>
                  <a:srgbClr val="0070C0"/>
                </a:solidFill>
              </a:rPr>
              <a:t>+, </a:t>
            </a:r>
            <a:endParaRPr lang="cs-CZ" sz="1800" dirty="0">
              <a:solidFill>
                <a:srgbClr val="0070C0"/>
              </a:solidFill>
            </a:endParaRPr>
          </a:p>
          <a:p>
            <a:pPr marL="914400" lvl="1" indent="-285750" algn="just">
              <a:buFont typeface="Wingdings" panose="05000000000000000000" pitchFamily="2" charset="2"/>
              <a:buChar char="§"/>
            </a:pPr>
            <a:r>
              <a:rPr lang="cs-CZ" sz="1800" dirty="0">
                <a:solidFill>
                  <a:srgbClr val="0070C0"/>
                </a:solidFill>
              </a:rPr>
              <a:t>Postup zadávání žádosti o změnu v MS2014</a:t>
            </a:r>
            <a:r>
              <a:rPr lang="cs-CZ" sz="1800" dirty="0" smtClean="0">
                <a:solidFill>
                  <a:srgbClr val="0070C0"/>
                </a:solidFill>
              </a:rPr>
              <a:t>+,</a:t>
            </a:r>
            <a:endParaRPr lang="cs-CZ" sz="1800" dirty="0">
              <a:solidFill>
                <a:srgbClr val="0070C0"/>
              </a:solidFill>
            </a:endParaRPr>
          </a:p>
          <a:p>
            <a:pPr marL="914400" lvl="1" indent="-285750" algn="just">
              <a:buFont typeface="Wingdings" panose="05000000000000000000" pitchFamily="2" charset="2"/>
              <a:buChar char="§"/>
            </a:pPr>
            <a:r>
              <a:rPr lang="cs-CZ" sz="1800" dirty="0">
                <a:solidFill>
                  <a:srgbClr val="0070C0"/>
                </a:solidFill>
              </a:rPr>
              <a:t>Postup podání žádosti o přezkum hodnocení v MS2014</a:t>
            </a:r>
            <a:r>
              <a:rPr lang="cs-CZ" sz="1800" dirty="0" smtClean="0">
                <a:solidFill>
                  <a:srgbClr val="0070C0"/>
                </a:solidFill>
              </a:rPr>
              <a:t>+.</a:t>
            </a:r>
            <a:endParaRPr lang="cs-CZ" sz="1800" dirty="0">
              <a:solidFill>
                <a:srgbClr val="0070C0"/>
              </a:solidFill>
            </a:endParaRPr>
          </a:p>
          <a:p>
            <a:pPr marL="914400" lvl="1" indent="-285750" algn="just">
              <a:buFont typeface="Wingdings" panose="05000000000000000000" pitchFamily="2" charset="2"/>
              <a:buChar char="§"/>
            </a:pPr>
            <a:endParaRPr lang="cs-CZ" sz="800" dirty="0">
              <a:solidFill>
                <a:srgbClr val="FF0000"/>
              </a:solidFill>
            </a:endParaRPr>
          </a:p>
          <a:p>
            <a:pPr marL="400050" indent="-400050" algn="just">
              <a:buAutoNum type="romanUcPeriod" startAt="3"/>
            </a:pPr>
            <a:r>
              <a:rPr lang="cs-CZ" sz="1600" b="1" dirty="0"/>
              <a:t>Edukační videa </a:t>
            </a:r>
            <a:r>
              <a:rPr lang="cs-CZ" sz="1600" dirty="0"/>
              <a:t>na portálu </a:t>
            </a:r>
            <a:r>
              <a:rPr lang="cs-CZ" sz="1600" dirty="0">
                <a:hlinkClick r:id="rId3"/>
              </a:rPr>
              <a:t>www.dotaceeu.cz</a:t>
            </a:r>
            <a:r>
              <a:rPr lang="cs-CZ" sz="1600" dirty="0"/>
              <a:t> - ke shlédnutí jednotlivé díly: 1. Představujeme IS KP14+, 2. Jak založit žádost, 3. Vyplnění žádosti I, 4. Vyplnění žádosti II, 5. Zprávy o realizace projektu.</a:t>
            </a:r>
          </a:p>
          <a:p>
            <a:pPr marL="400050" indent="-400050" algn="just">
              <a:buAutoNum type="romanUcPeriod" startAt="3"/>
            </a:pPr>
            <a:endParaRPr lang="cs-CZ" sz="800" dirty="0"/>
          </a:p>
          <a:p>
            <a:pPr indent="-285750" algn="just"/>
            <a:r>
              <a:rPr lang="cs-CZ" dirty="0"/>
              <a:t>Případné chyby v systému </a:t>
            </a:r>
            <a:r>
              <a:rPr lang="cs-CZ" dirty="0" smtClean="0"/>
              <a:t>zasílejte </a:t>
            </a:r>
            <a:r>
              <a:rPr lang="cs-CZ" dirty="0"/>
              <a:t>kontaktním osobám Centra v jednotlivých </a:t>
            </a:r>
            <a:r>
              <a:rPr lang="cs-CZ" dirty="0" smtClean="0"/>
              <a:t>krajích (pozice administrátor monitorovacího systému) </a:t>
            </a:r>
            <a:r>
              <a:rPr lang="cs-CZ" dirty="0"/>
              <a:t>- </a:t>
            </a:r>
            <a:r>
              <a:rPr lang="cs-CZ" b="1" dirty="0" smtClean="0"/>
              <a:t>přiložte </a:t>
            </a:r>
            <a:r>
              <a:rPr lang="cs-CZ" b="1" dirty="0" err="1"/>
              <a:t>Print</a:t>
            </a:r>
            <a:r>
              <a:rPr lang="cs-CZ" b="1" dirty="0"/>
              <a:t> </a:t>
            </a:r>
            <a:r>
              <a:rPr lang="cs-CZ" b="1" dirty="0" err="1"/>
              <a:t>Screen</a:t>
            </a:r>
            <a:r>
              <a:rPr lang="cs-CZ" b="1" dirty="0"/>
              <a:t> chybové hlášky</a:t>
            </a:r>
            <a:r>
              <a:rPr lang="cs-CZ" dirty="0"/>
              <a:t> při kontrole na dané záložce, kde se chyba </a:t>
            </a:r>
            <a:r>
              <a:rPr lang="cs-CZ" dirty="0" smtClean="0"/>
              <a:t>vyskytuje. </a:t>
            </a:r>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Tree>
    <p:extLst>
      <p:ext uri="{BB962C8B-B14F-4D97-AF65-F5344CB8AC3E}">
        <p14:creationId xmlns:p14="http://schemas.microsoft.com/office/powerpoint/2010/main" val="267980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4754</TotalTime>
  <Words>5145</Words>
  <Application>Microsoft Office PowerPoint</Application>
  <PresentationFormat>Předvádění na obrazovce (4:3)</PresentationFormat>
  <Paragraphs>682</Paragraphs>
  <Slides>55</Slides>
  <Notes>10</Notes>
  <HiddenSlides>0</HiddenSlides>
  <MMClips>0</MMClips>
  <ScaleCrop>false</ScaleCrop>
  <HeadingPairs>
    <vt:vector size="4" baseType="variant">
      <vt:variant>
        <vt:lpstr>Motiv</vt:lpstr>
      </vt:variant>
      <vt:variant>
        <vt:i4>1</vt:i4>
      </vt:variant>
      <vt:variant>
        <vt:lpstr>Nadpisy snímků</vt:lpstr>
      </vt:variant>
      <vt:variant>
        <vt:i4>55</vt:i4>
      </vt:variant>
    </vt:vector>
  </HeadingPairs>
  <TitlesOfParts>
    <vt:vector size="56" baseType="lpstr">
      <vt:lpstr>CRR template</vt:lpstr>
      <vt:lpstr>Představení Centra pro regionální rozvoj České republiky</vt:lpstr>
      <vt:lpstr>Role Centra v IROP</vt:lpstr>
      <vt:lpstr>www.crr.cz</vt:lpstr>
      <vt:lpstr>Webová aplikace IS KP14+ (Informační Systém Konečného Příjemce)</vt:lpstr>
      <vt:lpstr>Portál IS KP14+</vt:lpstr>
      <vt:lpstr>Portál IS KP14+</vt:lpstr>
      <vt:lpstr>HW a SW požadavky</vt:lpstr>
      <vt:lpstr>Užitečné informace</vt:lpstr>
      <vt:lpstr>Co Vám pomůže při vyplnění IS KP14+?</vt:lpstr>
      <vt:lpstr>Příjem a hodnocení žádostí o podporu v IROP</vt:lpstr>
      <vt:lpstr>Příjem žádostí o podporu</vt:lpstr>
      <vt:lpstr>Informace pro žadatele o průběhu hodnocení</vt:lpstr>
      <vt:lpstr>Hodnocení žádostí</vt:lpstr>
      <vt:lpstr>Hodnocení žádostí o podporu</vt:lpstr>
      <vt:lpstr>Kontrola přijatelnosti a formálních náležitostí</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Kritéria formálních náležitostí - NAPRAVITELNÁ</vt:lpstr>
      <vt:lpstr>Obecná kritéria přijatelnosti - NENAPRAVITELNÁ</vt:lpstr>
      <vt:lpstr>Obecná kritéria přijatelnosti - NENAPRAVITELNÁ</vt:lpstr>
      <vt:lpstr>Obecná kritéria přijatelnosti - NENAPRAVITELNÁ</vt:lpstr>
      <vt:lpstr>Obecná kritéria přijatelnosti - NENAPRAVITELNÁ</vt:lpstr>
      <vt:lpstr>Obecná kritéria přijatelnosti - NAPRAVITELNÁ</vt:lpstr>
      <vt:lpstr>Obecná kritéria přijatelnosti - NAPRAVITELNÁ</vt:lpstr>
      <vt:lpstr>Obecná kritéria přijatelnosti - NAPRAVITELNÁ</vt:lpstr>
      <vt:lpstr>Obecná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Specifická kritéria přijatelnosti - NAPRAVITELNÁ</vt:lpstr>
      <vt:lpstr>CBA</vt:lpstr>
      <vt:lpstr>CBA</vt:lpstr>
      <vt:lpstr>Věcné hodnocení</vt:lpstr>
      <vt:lpstr>Věcné hodnocení</vt:lpstr>
      <vt:lpstr>Věcné hodnocení</vt:lpstr>
      <vt:lpstr>Věcné hodnocení</vt:lpstr>
      <vt:lpstr>Ex-ante analýza rizik</vt:lpstr>
      <vt:lpstr>Ex-ante kontrola</vt:lpstr>
      <vt:lpstr>Výběr projektů</vt:lpstr>
      <vt:lpstr>Vydání právního aktu – Registrace akce  a Rozhodnutí o poskytnutí dotace/Stanovení výdajů</vt:lpstr>
      <vt:lpstr>Žádost o přezkum výsledku hodnocení</vt:lpstr>
      <vt:lpstr>Změny v projektech</vt:lpstr>
      <vt:lpstr>Monitorování realizace projektů</vt:lpstr>
      <vt:lpstr>Prezentace aplikace PowerPoint</vt:lpstr>
      <vt:lpstr>Prezentace aplikace PowerPoint</vt:lpstr>
    </vt:vector>
  </TitlesOfParts>
  <Company>CRR ČR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Centrum pro regionální rozvoj ČR</dc:creator>
  <cp:lastModifiedBy>Marková Renáta</cp:lastModifiedBy>
  <cp:revision>348</cp:revision>
  <cp:lastPrinted>2015-11-10T07:37:02Z</cp:lastPrinted>
  <dcterms:created xsi:type="dcterms:W3CDTF">2014-09-16T20:50:40Z</dcterms:created>
  <dcterms:modified xsi:type="dcterms:W3CDTF">2016-09-15T03:32:32Z</dcterms:modified>
</cp:coreProperties>
</file>