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88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"/>
                <a:cs typeface="Myriad Pro Black"/>
              </a:rPr>
              <a:t>Webová aplikace MS2014+</a:t>
            </a:r>
            <a:endParaRPr lang="cs-CZ" sz="5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919785"/>
            <a:ext cx="8518744" cy="1083961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4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"/>
                <a:cs typeface="Myriad Pro"/>
              </a:rPr>
              <a:t>    </a:t>
            </a:r>
            <a:r>
              <a:rPr lang="cs-CZ" sz="5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5. 11. 2015 Praha, Ing. Bohumila Kubíková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</a:t>
            </a:r>
            <a:r>
              <a:rPr lang="cs-CZ" sz="2800" dirty="0">
                <a:solidFill>
                  <a:srgbClr val="000099"/>
                </a:solidFill>
              </a:rPr>
              <a:t>stručné představení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/>
              <a:t>Prostřednictvím MS2014+ probíhá podání úloh:</a:t>
            </a:r>
          </a:p>
          <a:p>
            <a:r>
              <a:rPr lang="cs-CZ" dirty="0"/>
              <a:t>ž</a:t>
            </a:r>
            <a:r>
              <a:rPr lang="cs-CZ" dirty="0" smtClean="0"/>
              <a:t>ádosti o podporu,</a:t>
            </a:r>
          </a:p>
          <a:p>
            <a:r>
              <a:rPr lang="cs-CZ" dirty="0" smtClean="0"/>
              <a:t>žádosti o platbu a monitorovací zprávy,</a:t>
            </a: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žádosti o změnu,</a:t>
            </a: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hlášení o udržitelnosti projektu.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730"/>
            <a:ext cx="8229600" cy="50298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300" dirty="0" smtClean="0"/>
              <a:t>Podání úloh je </a:t>
            </a:r>
            <a:r>
              <a:rPr lang="cs-CZ" sz="2300" b="1" dirty="0" smtClean="0"/>
              <a:t>pouze elektronické </a:t>
            </a:r>
            <a:r>
              <a:rPr lang="cs-CZ" sz="2300" dirty="0" smtClean="0"/>
              <a:t>prostřednictvím MS2014+</a:t>
            </a:r>
          </a:p>
          <a:p>
            <a:pPr algn="just"/>
            <a:r>
              <a:rPr lang="cs-CZ" sz="2300" dirty="0" smtClean="0"/>
              <a:t> </a:t>
            </a:r>
            <a:r>
              <a:rPr lang="cs-CZ" sz="2300" b="1" dirty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(není třeba zasílat papírově poštou/odevzdávat </a:t>
            </a:r>
            <a:br>
              <a:rPr lang="cs-CZ" sz="2300" dirty="0" smtClean="0"/>
            </a:br>
            <a:r>
              <a:rPr lang="cs-CZ" sz="2300" dirty="0" smtClean="0"/>
              <a:t>na pobočku CRR).</a:t>
            </a:r>
          </a:p>
          <a:p>
            <a:pPr algn="just"/>
            <a:r>
              <a:rPr lang="cs-CZ" sz="2300" dirty="0" smtClean="0"/>
              <a:t>Žadatel vyplňuje jednotlivé úlohy přímo </a:t>
            </a:r>
            <a:r>
              <a:rPr lang="cs-CZ" sz="2300" dirty="0"/>
              <a:t>v okně internetového prohlížeče. </a:t>
            </a:r>
            <a:r>
              <a:rPr lang="cs-CZ" sz="2300" u="sng" dirty="0" smtClean="0"/>
              <a:t>Pro bezproblémový chod doporučujeme nejnovější verzi prohlížeče Internet Explorer.</a:t>
            </a:r>
          </a:p>
          <a:p>
            <a:pPr algn="just"/>
            <a:r>
              <a:rPr lang="cs-CZ" sz="2300" b="1" dirty="0" smtClean="0">
                <a:solidFill>
                  <a:srgbClr val="FF0000"/>
                </a:solidFill>
              </a:rPr>
              <a:t>Pozor!!! </a:t>
            </a:r>
            <a:r>
              <a:rPr lang="cs-CZ" sz="2300" dirty="0" smtClean="0"/>
              <a:t>K podepsání úloh je vyžadován kvalifikovaný elektronický podpis. </a:t>
            </a:r>
            <a:r>
              <a:rPr lang="cs-CZ" sz="2300" u="sng" dirty="0" smtClean="0"/>
              <a:t>Aby bylo možné úlohy podepsat je nutné mít na počítači nainstalován balíček založen na technologii </a:t>
            </a:r>
            <a:r>
              <a:rPr lang="cs-CZ" sz="2300" u="sng" dirty="0" err="1" smtClean="0"/>
              <a:t>Silverlight</a:t>
            </a:r>
            <a:r>
              <a:rPr lang="cs-CZ" sz="2300" u="sng" dirty="0" smtClean="0"/>
              <a:t>, který slouží pro přístup k podpisovým certifikátům.</a:t>
            </a:r>
          </a:p>
          <a:p>
            <a:pPr algn="just"/>
            <a:r>
              <a:rPr lang="cs-CZ" sz="2300" dirty="0" smtClean="0"/>
              <a:t>I</a:t>
            </a:r>
            <a:r>
              <a:rPr lang="cs-CZ" sz="2400" dirty="0" smtClean="0"/>
              <a:t>nstalační balíček </a:t>
            </a:r>
            <a:r>
              <a:rPr lang="cs-CZ" sz="2400" dirty="0" err="1">
                <a:hlinkClick r:id="rId2"/>
              </a:rPr>
              <a:t>TescoSW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>
                <a:hlinkClick r:id="rId2"/>
              </a:rPr>
              <a:t>Elevated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 err="1" smtClean="0">
                <a:hlinkClick r:id="rId2"/>
              </a:rPr>
              <a:t>TrustTool</a:t>
            </a:r>
            <a:r>
              <a:rPr lang="cs-CZ" sz="2400" dirty="0" smtClean="0"/>
              <a:t> </a:t>
            </a:r>
            <a:r>
              <a:rPr lang="cs-CZ" sz="2400" smtClean="0"/>
              <a:t>naleznete </a:t>
            </a:r>
            <a:br>
              <a:rPr lang="cs-CZ" sz="2400" smtClean="0"/>
            </a:br>
            <a:r>
              <a:rPr lang="cs-CZ" sz="2400" smtClean="0"/>
              <a:t>v </a:t>
            </a:r>
            <a:r>
              <a:rPr lang="cs-CZ" sz="2400" dirty="0" smtClean="0"/>
              <a:t>MS2014+ na záložce HW a SW požadavky.</a:t>
            </a:r>
          </a:p>
          <a:p>
            <a:r>
              <a:rPr lang="cs-CZ" sz="2300" dirty="0"/>
              <a:t>Princip práce s certifikáty je upřesněn ve FAQ MS2014+, část FAQ Elektronický </a:t>
            </a:r>
            <a:r>
              <a:rPr lang="cs-CZ" sz="2300" dirty="0" smtClean="0"/>
              <a:t>podpis. </a:t>
            </a:r>
            <a:r>
              <a:rPr lang="cs-CZ" sz="2300" dirty="0"/>
              <a:t/>
            </a:r>
            <a:br>
              <a:rPr lang="cs-CZ" sz="2300" dirty="0"/>
            </a:br>
            <a:endParaRPr lang="cs-CZ" sz="2300" dirty="0"/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/>
              <a:t>Je nutné mít kvalifikovaný platný certifikát </a:t>
            </a:r>
            <a:r>
              <a:rPr lang="cs-CZ" sz="2300" dirty="0"/>
              <a:t>vydaný akreditovaným poskytovatelem certifikačních služeb dle zákona č. 227/2000 Sb., o elektronickém podpisu, </a:t>
            </a:r>
            <a:r>
              <a:rPr lang="cs-CZ" sz="2300" dirty="0" smtClean="0"/>
              <a:t/>
            </a:r>
            <a:br>
              <a:rPr lang="cs-CZ" sz="2300" dirty="0" smtClean="0"/>
            </a:br>
            <a:r>
              <a:rPr lang="cs-CZ" sz="2300" dirty="0" smtClean="0"/>
              <a:t>v </a:t>
            </a:r>
            <a:r>
              <a:rPr lang="cs-CZ" sz="2300" dirty="0"/>
              <a:t>platném </a:t>
            </a:r>
            <a:r>
              <a:rPr lang="cs-CZ" sz="2300" dirty="0" smtClean="0"/>
              <a:t>znění. </a:t>
            </a:r>
          </a:p>
          <a:p>
            <a:pPr algn="just">
              <a:buNone/>
            </a:pPr>
            <a:r>
              <a:rPr lang="cs-CZ" sz="2300" dirty="0" smtClean="0">
                <a:solidFill>
                  <a:srgbClr val="FF0000"/>
                </a:solidFill>
              </a:rPr>
              <a:t>	</a:t>
            </a:r>
            <a:r>
              <a:rPr lang="cs-CZ" sz="2300" b="1" dirty="0" smtClean="0">
                <a:solidFill>
                  <a:srgbClr val="FF0000"/>
                </a:solidFill>
              </a:rPr>
              <a:t>Pozor!!! </a:t>
            </a:r>
            <a:r>
              <a:rPr lang="cs-CZ" sz="2300" u="sng" dirty="0" smtClean="0"/>
              <a:t>Certifikát musí být </a:t>
            </a:r>
            <a:r>
              <a:rPr lang="cs-CZ" sz="2300" u="sng" dirty="0"/>
              <a:t>vydaný některou </a:t>
            </a:r>
            <a:r>
              <a:rPr lang="cs-CZ" sz="2300" u="sng" dirty="0" smtClean="0"/>
              <a:t>z</a:t>
            </a:r>
            <a:r>
              <a:rPr lang="cs-CZ" sz="2300" u="sng" dirty="0"/>
              <a:t> podporovaných </a:t>
            </a:r>
            <a:r>
              <a:rPr lang="cs-CZ" sz="2300" u="sng" dirty="0" smtClean="0"/>
              <a:t>certifikačních autorit </a:t>
            </a:r>
            <a:r>
              <a:rPr lang="cs-CZ" sz="2300" u="sng" dirty="0"/>
              <a:t>(</a:t>
            </a:r>
            <a:r>
              <a:rPr lang="cs-CZ" sz="2300" u="sng" dirty="0" err="1"/>
              <a:t>Postsignum</a:t>
            </a:r>
            <a:r>
              <a:rPr lang="cs-CZ" sz="2300" u="sng" dirty="0"/>
              <a:t>, I.CA, </a:t>
            </a:r>
            <a:r>
              <a:rPr lang="cs-CZ" sz="2300" u="sng" dirty="0" err="1" smtClean="0"/>
              <a:t>eIdentity</a:t>
            </a:r>
            <a:r>
              <a:rPr lang="cs-CZ" sz="2300" u="sng" dirty="0" smtClean="0"/>
              <a:t>).</a:t>
            </a:r>
          </a:p>
          <a:p>
            <a:pPr algn="just"/>
            <a:r>
              <a:rPr lang="cs-CZ" sz="2300" dirty="0" smtClean="0"/>
              <a:t>Např. služby </a:t>
            </a:r>
            <a:r>
              <a:rPr lang="cs-CZ" sz="2300" dirty="0" err="1"/>
              <a:t>PostSignum</a:t>
            </a:r>
            <a:r>
              <a:rPr lang="cs-CZ" sz="2300" dirty="0"/>
              <a:t> jsou dostupné </a:t>
            </a:r>
            <a:r>
              <a:rPr lang="cs-CZ" sz="2300" dirty="0" smtClean="0"/>
              <a:t>se službami </a:t>
            </a:r>
            <a:r>
              <a:rPr lang="cs-CZ" sz="2300" dirty="0"/>
              <a:t>Czech </a:t>
            </a:r>
            <a:r>
              <a:rPr lang="cs-CZ" sz="2300" dirty="0" smtClean="0"/>
              <a:t>POINT.</a:t>
            </a:r>
          </a:p>
          <a:p>
            <a:pPr algn="just"/>
            <a:r>
              <a:rPr lang="cs-CZ" sz="2300" dirty="0" smtClean="0"/>
              <a:t>K podepisování všech nebo určitých úloh je možné zmocnit jinou osobu plnou mocí, která se oskenovaná nahraje do MS2014+.</a:t>
            </a:r>
            <a:endParaRPr lang="cs-CZ" sz="23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</a:rPr>
              <a:t>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b="1" dirty="0">
                <a:solidFill>
                  <a:srgbClr val="FF0000"/>
                </a:solidFill>
              </a:rPr>
              <a:t>Pozor!!! </a:t>
            </a:r>
            <a:r>
              <a:rPr lang="cs-CZ" sz="2300" u="sng" dirty="0"/>
              <a:t>Žadatel by měl </a:t>
            </a:r>
            <a:r>
              <a:rPr lang="cs-CZ" sz="2300" u="sng" dirty="0" smtClean="0"/>
              <a:t>mít vždy </a:t>
            </a:r>
            <a:r>
              <a:rPr lang="cs-CZ" sz="2300" u="sng" dirty="0"/>
              <a:t>přístup do MS2014+ </a:t>
            </a:r>
            <a:r>
              <a:rPr lang="cs-CZ" sz="2300" u="sng" dirty="0" smtClean="0"/>
              <a:t>s rolí </a:t>
            </a:r>
            <a:r>
              <a:rPr lang="cs-CZ" sz="2300" b="1" u="sng" dirty="0"/>
              <a:t>správce přístupů</a:t>
            </a:r>
            <a:r>
              <a:rPr lang="cs-CZ" sz="2300" u="sng" dirty="0"/>
              <a:t>. </a:t>
            </a:r>
            <a:r>
              <a:rPr lang="cs-CZ" sz="2300" u="sng" dirty="0" smtClean="0"/>
              <a:t>Veškeré úlohy i v době udržitelnosti projektu je nutné </a:t>
            </a:r>
            <a:r>
              <a:rPr lang="cs-CZ" sz="2300" u="sng" dirty="0"/>
              <a:t>podávat přes MS2014</a:t>
            </a:r>
            <a:r>
              <a:rPr lang="cs-CZ" sz="2300" u="sng" dirty="0" smtClean="0"/>
              <a:t>+.</a:t>
            </a:r>
          </a:p>
          <a:p>
            <a:pPr algn="just"/>
            <a:r>
              <a:rPr lang="cs-CZ" sz="2300" dirty="0" smtClean="0"/>
              <a:t>Komunikace s CRR po podání projektové žádosti bude probíhat pouze prostřednictvím </a:t>
            </a:r>
            <a:r>
              <a:rPr lang="cs-CZ" sz="2300" b="1" dirty="0" smtClean="0"/>
              <a:t>depeší (zpráv) přes MS2014+.</a:t>
            </a:r>
          </a:p>
          <a:p>
            <a:pPr algn="just"/>
            <a:r>
              <a:rPr lang="cs-CZ" sz="2300" b="1" dirty="0" smtClean="0"/>
              <a:t>Informace o stavu projektu </a:t>
            </a:r>
            <a:r>
              <a:rPr lang="cs-CZ" sz="2300" dirty="0" smtClean="0"/>
              <a:t>včetně výsledků hodnocení projektu se žadatel/příjemce dozví pouze přes MS2014+.</a:t>
            </a:r>
          </a:p>
          <a:p>
            <a:pPr algn="just"/>
            <a:r>
              <a:rPr lang="cs-CZ" sz="2300" dirty="0" smtClean="0"/>
              <a:t>Dokument </a:t>
            </a:r>
            <a:r>
              <a:rPr lang="cs-CZ" sz="2300" b="1" dirty="0" smtClean="0"/>
              <a:t>Rozhodnutí o poskytnutí dotace </a:t>
            </a:r>
            <a:r>
              <a:rPr lang="cs-CZ" sz="2300" dirty="0" smtClean="0"/>
              <a:t>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solidFill>
                  <a:srgbClr val="FF0000"/>
                </a:solidFill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</a:rPr>
              <a:t>Hlavní změny</a:t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r>
              <a:rPr lang="cs-CZ" sz="2300" dirty="0" smtClean="0"/>
              <a:t>Přílohy není nutné elektronicky podepisovat. Podepisuje se až kompletní úloha. </a:t>
            </a:r>
            <a:br>
              <a:rPr lang="cs-CZ" sz="2300" dirty="0" smtClean="0"/>
            </a:br>
            <a:r>
              <a:rPr lang="cs-CZ" sz="2300" b="1" dirty="0" smtClean="0">
                <a:solidFill>
                  <a:srgbClr val="FF0000"/>
                </a:solidFill>
              </a:rPr>
              <a:t>Pozor</a:t>
            </a:r>
            <a:r>
              <a:rPr lang="cs-CZ" sz="2300" b="1" dirty="0">
                <a:solidFill>
                  <a:srgbClr val="FF0000"/>
                </a:solidFill>
              </a:rPr>
              <a:t>!!! </a:t>
            </a:r>
            <a:r>
              <a:rPr lang="cs-CZ" sz="2300" u="sng" dirty="0" smtClean="0"/>
              <a:t>Velikost příloh není omezená a všechny přílohy se přikládají pouze elektronicky.</a:t>
            </a:r>
          </a:p>
          <a:p>
            <a:pPr algn="just"/>
            <a:r>
              <a:rPr lang="cs-CZ" sz="2300" dirty="0" smtClean="0"/>
              <a:t>Změna – jednotlivé přílohy se nenahrávají na záložku Přiložené dokumenty, ale na různá místa podle oblasti do které spadají (týká se plných mocí a zakázek).</a:t>
            </a:r>
          </a:p>
          <a:p>
            <a:pPr marL="0" indent="0" algn="just">
              <a:buNone/>
            </a:pPr>
            <a:endParaRPr lang="cs-CZ" sz="2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1027" name="Picture 3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38" y="5722126"/>
            <a:ext cx="4232155" cy="696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913" y="1694034"/>
            <a:ext cx="7026349" cy="2708152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cs-CZ" sz="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"/>
                <a:cs typeface="Myriad Pro Black"/>
              </a:rPr>
              <a:t>Děkuji za pozornost!</a:t>
            </a:r>
            <a:br>
              <a:rPr lang="cs-CZ" sz="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Black"/>
                <a:cs typeface="Myriad Pro Black"/>
              </a:rPr>
            </a:br>
            <a:endParaRPr lang="cs-CZ" sz="50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Black"/>
              <a:cs typeface="Myriad Pro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9596" y="4919785"/>
            <a:ext cx="8518744" cy="108396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dirty="0" smtClean="0">
                <a:latin typeface="Myriad Pro"/>
                <a:cs typeface="Myriad Pro"/>
              </a:rPr>
              <a:t>            </a:t>
            </a:r>
          </a:p>
          <a:p>
            <a:pPr algn="l"/>
            <a:r>
              <a:rPr lang="cs-CZ" sz="5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5. 11. 2015 Praha</a:t>
            </a:r>
          </a:p>
          <a:p>
            <a:pPr algn="l"/>
            <a:r>
              <a:rPr lang="cs-CZ" sz="5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"/>
                <a:cs typeface="Myriad Pro"/>
              </a:rPr>
              <a:t>Ing. Bohumila Kubíková</a:t>
            </a:r>
          </a:p>
          <a:p>
            <a:pPr algn="l"/>
            <a:r>
              <a:rPr lang="cs-CZ" sz="5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yriad Pro"/>
              </a:rPr>
              <a:t>kubikova@crr.cz</a:t>
            </a:r>
            <a:endParaRPr lang="cs-CZ" sz="5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  <a:cs typeface="Myriad Pro"/>
            </a:endParaRPr>
          </a:p>
          <a:p>
            <a:pPr algn="l"/>
            <a:r>
              <a:rPr lang="cs-CZ" b="1" dirty="0">
                <a:solidFill>
                  <a:schemeClr val="tx1"/>
                </a:solidFill>
                <a:cs typeface="Myriad Pro"/>
              </a:rPr>
              <a:t> </a:t>
            </a:r>
            <a:r>
              <a:rPr lang="cs-CZ" b="1" dirty="0" smtClean="0">
                <a:solidFill>
                  <a:schemeClr val="tx1"/>
                </a:solidFill>
                <a:cs typeface="Myriad Pro"/>
              </a:rPr>
              <a:t>            </a:t>
            </a:r>
            <a:endParaRPr lang="cs-CZ" b="1" dirty="0" smtClean="0">
              <a:solidFill>
                <a:schemeClr val="tx1"/>
              </a:solidFill>
              <a:latin typeface="Myriad Pro"/>
              <a:cs typeface="Myriad Pro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Myriad Pro"/>
              <a:cs typeface="Myriad Pro"/>
            </a:endParaRPr>
          </a:p>
        </p:txBody>
      </p:sp>
      <p:pic>
        <p:nvPicPr>
          <p:cNvPr id="2050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96" y="58802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8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213</Words>
  <Application>Microsoft Office PowerPoint</Application>
  <PresentationFormat>Předvádění na obrazovce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Webová aplikace MS2014+</vt:lpstr>
      <vt:lpstr> Portál MS2014+- stručné představení 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za pozornost!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>Misa Sisa</dc:creator>
  <cp:lastModifiedBy>Kubíková Bohumila</cp:lastModifiedBy>
  <cp:revision>146</cp:revision>
  <cp:lastPrinted>2015-11-03T07:34:33Z</cp:lastPrinted>
  <dcterms:created xsi:type="dcterms:W3CDTF">2013-09-17T08:01:02Z</dcterms:created>
  <dcterms:modified xsi:type="dcterms:W3CDTF">2015-11-04T18:38:39Z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