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56" r:id="rId5"/>
    <p:sldId id="257" r:id="rId6"/>
    <p:sldId id="258" r:id="rId7"/>
    <p:sldId id="260" r:id="rId8"/>
    <p:sldId id="261" r:id="rId9"/>
    <p:sldId id="259" r:id="rId10"/>
    <p:sldId id="263" r:id="rId11"/>
    <p:sldId id="262" r:id="rId12"/>
    <p:sldId id="265" r:id="rId13"/>
    <p:sldId id="267" r:id="rId14"/>
    <p:sldId id="268" r:id="rId15"/>
    <p:sldId id="269" r:id="rId16"/>
    <p:sldId id="270"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lara.Mala" initials="K" lastIdx="2" clrIdx="0"/>
  <p:cmAuthor id="1" name="Šárka Hendrychová" initials="ŠH" lastIdx="17" clrIdx="1"/>
  <p:cmAuthor id="2" name="MPSV" initials="MPSV"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655" autoAdjust="0"/>
  </p:normalViewPr>
  <p:slideViewPr>
    <p:cSldViewPr>
      <p:cViewPr>
        <p:scale>
          <a:sx n="81" d="100"/>
          <a:sy n="81" d="100"/>
        </p:scale>
        <p:origin x="-834"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EFA19C-7152-4C3F-95BD-DE4B54D0F194}" type="datetimeFigureOut">
              <a:rPr lang="cs-CZ" smtClean="0"/>
              <a:pPr/>
              <a:t>5.11.2015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0942E1-B34F-405D-A3DA-9C557AF7DB35}" type="slidenum">
              <a:rPr lang="cs-CZ" smtClean="0"/>
              <a:pPr/>
              <a:t>‹#›</a:t>
            </a:fld>
            <a:endParaRPr lang="cs-CZ"/>
          </a:p>
        </p:txBody>
      </p:sp>
    </p:spTree>
    <p:extLst>
      <p:ext uri="{BB962C8B-B14F-4D97-AF65-F5344CB8AC3E}">
        <p14:creationId xmlns:p14="http://schemas.microsoft.com/office/powerpoint/2010/main" val="3152386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vlada.cz/cz/ppov/vvzpo/dokumenty/narodni-plan-podpory-rovnych-prilezitosti-pro-osoby-se-zdravotnim-postizenim-na-obdobi-2015-2020-130992/"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www.mpsv.cz/files/clanky/13031/vize_SZ.pdf"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deinstitutionalisationguide.eu/"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C0942E1-B34F-405D-A3DA-9C557AF7DB35}" type="slidenum">
              <a:rPr lang="cs-CZ" smtClean="0"/>
              <a:pPr/>
              <a:t>1</a:t>
            </a:fld>
            <a:endParaRPr lang="cs-CZ"/>
          </a:p>
        </p:txBody>
      </p:sp>
    </p:spTree>
    <p:extLst>
      <p:ext uri="{BB962C8B-B14F-4D97-AF65-F5344CB8AC3E}">
        <p14:creationId xmlns:p14="http://schemas.microsoft.com/office/powerpoint/2010/main" val="35847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latin typeface="+mn-lt"/>
                <a:ea typeface="+mn-ea"/>
                <a:cs typeface="+mn-cs"/>
              </a:rPr>
              <a:t>Nové služby připravit až po využití všech možností.</a:t>
            </a:r>
            <a:endParaRPr lang="cs-CZ" sz="1200" kern="1200" smtClean="0">
              <a:solidFill>
                <a:schemeClr val="tx1"/>
              </a:solidFill>
              <a:latin typeface="+mn-lt"/>
              <a:ea typeface="+mn-ea"/>
              <a:cs typeface="+mn-cs"/>
            </a:endParaRPr>
          </a:p>
          <a:p>
            <a:endParaRPr lang="cs-CZ"/>
          </a:p>
        </p:txBody>
      </p:sp>
      <p:sp>
        <p:nvSpPr>
          <p:cNvPr id="4" name="Zástupný symbol pro číslo snímku 3"/>
          <p:cNvSpPr>
            <a:spLocks noGrp="1"/>
          </p:cNvSpPr>
          <p:nvPr>
            <p:ph type="sldNum" sz="quarter" idx="10"/>
          </p:nvPr>
        </p:nvSpPr>
        <p:spPr/>
        <p:txBody>
          <a:bodyPr/>
          <a:lstStyle/>
          <a:p>
            <a:fld id="{5C0942E1-B34F-405D-A3DA-9C557AF7DB35}" type="slidenum">
              <a:rPr lang="cs-CZ" smtClean="0"/>
              <a:pPr/>
              <a:t>12</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55000" lnSpcReduction="20000"/>
          </a:bodyPr>
          <a:lstStyle/>
          <a:p>
            <a:r>
              <a:rPr lang="cs-CZ" sz="1200" b="1" kern="1200" dirty="0" smtClean="0">
                <a:solidFill>
                  <a:schemeClr val="tx1"/>
                </a:solidFill>
                <a:latin typeface="+mn-lt"/>
                <a:ea typeface="+mn-ea"/>
                <a:cs typeface="+mn-cs"/>
              </a:rPr>
              <a:t>Strategické dokumenty</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Národní plán podpory rovných příležitostí pro OZP na období 2015 – 2020</a:t>
            </a:r>
          </a:p>
          <a:p>
            <a:pPr lvl="0"/>
            <a:r>
              <a:rPr lang="cs-CZ" sz="1200" kern="1200" dirty="0" smtClean="0">
                <a:solidFill>
                  <a:schemeClr val="tx1"/>
                </a:solidFill>
                <a:latin typeface="+mn-lt"/>
                <a:ea typeface="+mn-ea"/>
                <a:cs typeface="+mn-cs"/>
              </a:rPr>
              <a:t>schválený usnesením vlády č. 385 ze dne 25. května 2015</a:t>
            </a:r>
          </a:p>
          <a:p>
            <a:pPr lvl="0"/>
            <a:r>
              <a:rPr lang="cs-CZ" sz="1200" kern="1200" dirty="0" smtClean="0">
                <a:solidFill>
                  <a:schemeClr val="tx1"/>
                </a:solidFill>
                <a:latin typeface="+mn-lt"/>
                <a:ea typeface="+mn-ea"/>
                <a:cs typeface="+mn-cs"/>
              </a:rPr>
              <a:t>vytvořila zejména skupina pro přípravu Národního plánu pro osoby se zdravotním postižením 2015–2020 podporovaná Vládním výborem pro zdravotně postižené občany</a:t>
            </a:r>
          </a:p>
          <a:p>
            <a:pPr lvl="0"/>
            <a:r>
              <a:rPr lang="cs-CZ" sz="1200" kern="1200" dirty="0" smtClean="0">
                <a:solidFill>
                  <a:schemeClr val="tx1"/>
                </a:solidFill>
                <a:latin typeface="+mn-lt"/>
                <a:ea typeface="+mn-ea"/>
                <a:cs typeface="+mn-cs"/>
              </a:rPr>
              <a:t>mezi práva osob se zdravotním postižením patří i právo na nezávislý způsob života a zapojení do společnosti, k čemuž proces transformace plně směřuje </a:t>
            </a:r>
          </a:p>
          <a:p>
            <a:r>
              <a:rPr lang="cs-CZ" sz="1200" b="1" kern="1200" dirty="0" smtClean="0">
                <a:solidFill>
                  <a:schemeClr val="tx1"/>
                </a:solidFill>
                <a:latin typeface="+mn-lt"/>
                <a:ea typeface="+mn-ea"/>
                <a:cs typeface="+mn-cs"/>
              </a:rPr>
              <a:t>Cíl: Vytvářet podmínky pro to, aby osoby se zdravotním postižením mohly žít co nejvíce samostatně ve svém přirozeném domácím prostředí.</a:t>
            </a:r>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6.4 </a:t>
            </a:r>
            <a:r>
              <a:rPr lang="cs-CZ" sz="1200" kern="1200" baseline="0" dirty="0" smtClean="0">
                <a:solidFill>
                  <a:schemeClr val="tx1"/>
                </a:solidFill>
                <a:latin typeface="+mn-lt"/>
                <a:ea typeface="+mn-ea"/>
                <a:cs typeface="+mn-cs"/>
              </a:rPr>
              <a:t> </a:t>
            </a:r>
            <a:r>
              <a:rPr lang="cs-CZ" sz="1200" kern="1200" dirty="0" smtClean="0">
                <a:solidFill>
                  <a:schemeClr val="tx1"/>
                </a:solidFill>
                <a:latin typeface="+mn-lt"/>
                <a:ea typeface="+mn-ea"/>
                <a:cs typeface="+mn-cs"/>
              </a:rPr>
              <a:t>Pokračovat v podpoře transformace ústavních zařízení pro osoby se zdravotním postižením, včetně zařízení, kde dosud transformace těchto ústavů nezačala.</a:t>
            </a:r>
          </a:p>
          <a:p>
            <a:r>
              <a:rPr lang="cs-CZ" sz="1200" kern="1200" dirty="0" smtClean="0">
                <a:solidFill>
                  <a:schemeClr val="tx1"/>
                </a:solidFill>
                <a:latin typeface="+mn-lt"/>
                <a:ea typeface="+mn-ea"/>
                <a:cs typeface="+mn-cs"/>
              </a:rPr>
              <a:t>Gestor: MPSV</a:t>
            </a:r>
          </a:p>
          <a:p>
            <a:r>
              <a:rPr lang="cs-CZ" sz="1200" kern="1200" dirty="0" smtClean="0">
                <a:solidFill>
                  <a:schemeClr val="tx1"/>
                </a:solidFill>
                <a:latin typeface="+mn-lt"/>
                <a:ea typeface="+mn-ea"/>
                <a:cs typeface="+mn-cs"/>
              </a:rPr>
              <a:t>Termín: průběžně</a:t>
            </a:r>
          </a:p>
          <a:p>
            <a:r>
              <a:rPr lang="cs-CZ" sz="1200" b="1" kern="1200" dirty="0" smtClean="0">
                <a:solidFill>
                  <a:schemeClr val="tx1"/>
                </a:solidFill>
                <a:latin typeface="+mn-lt"/>
                <a:ea typeface="+mn-ea"/>
                <a:cs typeface="+mn-cs"/>
              </a:rPr>
              <a:t>Cíl: Zajišťovat přístup ke službám poskytovaným v domácím prostředí, dalším podpůrným komunitním službám a rezidenčním službám.</a:t>
            </a:r>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6.6 </a:t>
            </a:r>
            <a:r>
              <a:rPr lang="cs-CZ" sz="1200" kern="1200" baseline="0" dirty="0" smtClean="0">
                <a:solidFill>
                  <a:schemeClr val="tx1"/>
                </a:solidFill>
                <a:latin typeface="+mn-lt"/>
                <a:ea typeface="+mn-ea"/>
                <a:cs typeface="+mn-cs"/>
              </a:rPr>
              <a:t> </a:t>
            </a:r>
            <a:r>
              <a:rPr lang="cs-CZ" sz="1200" kern="1200" dirty="0" smtClean="0">
                <a:solidFill>
                  <a:schemeClr val="tx1"/>
                </a:solidFill>
                <a:latin typeface="+mn-lt"/>
                <a:ea typeface="+mn-ea"/>
                <a:cs typeface="+mn-cs"/>
              </a:rPr>
              <a:t>Vytvořit materiálně technický standard sociálních služeb, který nastaví bazální prostředí (minimální hranici) pro poskytování sociálních služeb a bude podmínkou registrace těchto služeb. </a:t>
            </a:r>
          </a:p>
          <a:p>
            <a:r>
              <a:rPr lang="cs-CZ" sz="1200" kern="1200" dirty="0" smtClean="0">
                <a:solidFill>
                  <a:schemeClr val="tx1"/>
                </a:solidFill>
                <a:latin typeface="+mn-lt"/>
                <a:ea typeface="+mn-ea"/>
                <a:cs typeface="+mn-cs"/>
              </a:rPr>
              <a:t>Gestor: MPSV</a:t>
            </a:r>
          </a:p>
          <a:p>
            <a:r>
              <a:rPr lang="cs-CZ" sz="1200" kern="1200" dirty="0" smtClean="0">
                <a:solidFill>
                  <a:schemeClr val="tx1"/>
                </a:solidFill>
                <a:latin typeface="+mn-lt"/>
                <a:ea typeface="+mn-ea"/>
                <a:cs typeface="+mn-cs"/>
              </a:rPr>
              <a:t>Termín: 31. 12. 2017</a:t>
            </a:r>
          </a:p>
          <a:p>
            <a:r>
              <a:rPr lang="cs-CZ" sz="1200" kern="1200" dirty="0" smtClean="0">
                <a:solidFill>
                  <a:schemeClr val="tx1"/>
                </a:solidFill>
                <a:latin typeface="+mn-lt"/>
                <a:ea typeface="+mn-ea"/>
                <a:cs typeface="+mn-cs"/>
              </a:rPr>
              <a:t>6.7 </a:t>
            </a:r>
            <a:r>
              <a:rPr lang="cs-CZ" sz="1200" kern="1200" baseline="0" dirty="0" smtClean="0">
                <a:solidFill>
                  <a:schemeClr val="tx1"/>
                </a:solidFill>
                <a:latin typeface="+mn-lt"/>
                <a:ea typeface="+mn-ea"/>
                <a:cs typeface="+mn-cs"/>
              </a:rPr>
              <a:t> </a:t>
            </a:r>
            <a:r>
              <a:rPr lang="cs-CZ" sz="1200" kern="1200" dirty="0" smtClean="0">
                <a:solidFill>
                  <a:schemeClr val="tx1"/>
                </a:solidFill>
                <a:latin typeface="+mn-lt"/>
                <a:ea typeface="+mn-ea"/>
                <a:cs typeface="+mn-cs"/>
              </a:rPr>
              <a:t>V rámci strategických dokumentů podporovat takové sociální služby pro osoby se zdravotním postižením, které jim umožní setrvat v domácím prostředí, coby prevence proti jejich umísťování v rezidenčních zařízeních (terénní služby pro jednotlivé cílové skupiny, zejména služby osobní asistence, pečovatelské, tlumočnické, průvodcovské a předčitatelské služby). Podporu zaměřit na dostatečné pokrytí celého území ČR včetně venkovských oblastí. </a:t>
            </a:r>
          </a:p>
          <a:p>
            <a:r>
              <a:rPr lang="cs-CZ" sz="1200" kern="1200" dirty="0" smtClean="0">
                <a:solidFill>
                  <a:schemeClr val="tx1"/>
                </a:solidFill>
                <a:latin typeface="+mn-lt"/>
                <a:ea typeface="+mn-ea"/>
                <a:cs typeface="+mn-cs"/>
              </a:rPr>
              <a:t>Gestor: MPSV</a:t>
            </a:r>
          </a:p>
          <a:p>
            <a:r>
              <a:rPr lang="cs-CZ" sz="1200" kern="1200" dirty="0" smtClean="0">
                <a:solidFill>
                  <a:schemeClr val="tx1"/>
                </a:solidFill>
                <a:latin typeface="+mn-lt"/>
                <a:ea typeface="+mn-ea"/>
                <a:cs typeface="+mn-cs"/>
              </a:rPr>
              <a:t>Termín: průběžně</a:t>
            </a:r>
          </a:p>
          <a:p>
            <a:r>
              <a:rPr lang="cs-CZ" sz="1200" kern="1200" dirty="0" smtClean="0">
                <a:solidFill>
                  <a:schemeClr val="tx1"/>
                </a:solidFill>
                <a:latin typeface="+mn-lt"/>
                <a:ea typeface="+mn-ea"/>
                <a:cs typeface="+mn-cs"/>
              </a:rPr>
              <a:t>6.8  Vypracovat a realizovat individuální projekt MPSV zaměřený na podporu transformace sociálních služeb a komunitních služeb. Jeho kontrola bude řízena dle nastavení ESF.</a:t>
            </a:r>
          </a:p>
          <a:p>
            <a:r>
              <a:rPr lang="cs-CZ" sz="1200" kern="1200" dirty="0" smtClean="0">
                <a:solidFill>
                  <a:schemeClr val="tx1"/>
                </a:solidFill>
                <a:latin typeface="+mn-lt"/>
                <a:ea typeface="+mn-ea"/>
                <a:cs typeface="+mn-cs"/>
              </a:rPr>
              <a:t>Gestor: MPSV</a:t>
            </a:r>
          </a:p>
          <a:p>
            <a:r>
              <a:rPr lang="cs-CZ" sz="1200" kern="1200" dirty="0" smtClean="0">
                <a:solidFill>
                  <a:schemeClr val="tx1"/>
                </a:solidFill>
                <a:latin typeface="+mn-lt"/>
                <a:ea typeface="+mn-ea"/>
                <a:cs typeface="+mn-cs"/>
              </a:rPr>
              <a:t>Termín: průběžně</a:t>
            </a:r>
          </a:p>
          <a:p>
            <a:pPr lvl="0"/>
            <a:r>
              <a:rPr lang="cs-CZ" sz="1200" kern="1200" dirty="0" smtClean="0">
                <a:solidFill>
                  <a:schemeClr val="tx1"/>
                </a:solidFill>
                <a:latin typeface="+mn-lt"/>
                <a:ea typeface="+mn-ea"/>
                <a:cs typeface="+mn-cs"/>
              </a:rPr>
              <a:t>průběžně vyhodnocováno (viz </a:t>
            </a:r>
            <a:r>
              <a:rPr lang="cs-CZ" sz="1200" u="sng" kern="1200" dirty="0" smtClean="0">
                <a:solidFill>
                  <a:schemeClr val="tx1"/>
                </a:solidFill>
                <a:latin typeface="+mn-lt"/>
                <a:ea typeface="+mn-ea"/>
                <a:cs typeface="+mn-cs"/>
                <a:hlinkClick r:id="rId3"/>
              </a:rPr>
              <a:t>http://www.</a:t>
            </a:r>
            <a:r>
              <a:rPr lang="cs-CZ" sz="1200" u="sng" kern="1200" dirty="0" err="1" smtClean="0">
                <a:solidFill>
                  <a:schemeClr val="tx1"/>
                </a:solidFill>
                <a:latin typeface="+mn-lt"/>
                <a:ea typeface="+mn-ea"/>
                <a:cs typeface="+mn-cs"/>
                <a:hlinkClick r:id="rId3"/>
              </a:rPr>
              <a:t>vlada.cz</a:t>
            </a:r>
            <a:r>
              <a:rPr lang="cs-CZ" sz="1200" u="sng" kern="1200" dirty="0" smtClean="0">
                <a:solidFill>
                  <a:schemeClr val="tx1"/>
                </a:solidFill>
                <a:latin typeface="+mn-lt"/>
                <a:ea typeface="+mn-ea"/>
                <a:cs typeface="+mn-cs"/>
                <a:hlinkClick r:id="rId3"/>
              </a:rPr>
              <a:t>/</a:t>
            </a:r>
            <a:r>
              <a:rPr lang="cs-CZ" sz="1200" u="sng" kern="1200" dirty="0" err="1" smtClean="0">
                <a:solidFill>
                  <a:schemeClr val="tx1"/>
                </a:solidFill>
                <a:latin typeface="+mn-lt"/>
                <a:ea typeface="+mn-ea"/>
                <a:cs typeface="+mn-cs"/>
                <a:hlinkClick r:id="rId3"/>
              </a:rPr>
              <a:t>cz</a:t>
            </a:r>
            <a:r>
              <a:rPr lang="cs-CZ" sz="1200" u="sng" kern="1200" dirty="0" smtClean="0">
                <a:solidFill>
                  <a:schemeClr val="tx1"/>
                </a:solidFill>
                <a:latin typeface="+mn-lt"/>
                <a:ea typeface="+mn-ea"/>
                <a:cs typeface="+mn-cs"/>
                <a:hlinkClick r:id="rId3"/>
              </a:rPr>
              <a:t>/</a:t>
            </a:r>
            <a:r>
              <a:rPr lang="cs-CZ" sz="1200" u="sng" kern="1200" dirty="0" err="1" smtClean="0">
                <a:solidFill>
                  <a:schemeClr val="tx1"/>
                </a:solidFill>
                <a:latin typeface="+mn-lt"/>
                <a:ea typeface="+mn-ea"/>
                <a:cs typeface="+mn-cs"/>
                <a:hlinkClick r:id="rId3"/>
              </a:rPr>
              <a:t>ppov</a:t>
            </a:r>
            <a:r>
              <a:rPr lang="cs-CZ" sz="1200" u="sng" kern="1200" dirty="0" smtClean="0">
                <a:solidFill>
                  <a:schemeClr val="tx1"/>
                </a:solidFill>
                <a:latin typeface="+mn-lt"/>
                <a:ea typeface="+mn-ea"/>
                <a:cs typeface="+mn-cs"/>
                <a:hlinkClick r:id="rId3"/>
              </a:rPr>
              <a:t>/</a:t>
            </a:r>
            <a:r>
              <a:rPr lang="cs-CZ" sz="1200" u="sng" kern="1200" dirty="0" err="1" smtClean="0">
                <a:solidFill>
                  <a:schemeClr val="tx1"/>
                </a:solidFill>
                <a:latin typeface="+mn-lt"/>
                <a:ea typeface="+mn-ea"/>
                <a:cs typeface="+mn-cs"/>
                <a:hlinkClick r:id="rId3"/>
              </a:rPr>
              <a:t>vvzpo</a:t>
            </a:r>
            <a:r>
              <a:rPr lang="cs-CZ" sz="1200" u="sng" kern="1200" dirty="0" smtClean="0">
                <a:solidFill>
                  <a:schemeClr val="tx1"/>
                </a:solidFill>
                <a:latin typeface="+mn-lt"/>
                <a:ea typeface="+mn-ea"/>
                <a:cs typeface="+mn-cs"/>
                <a:hlinkClick r:id="rId3"/>
              </a:rPr>
              <a:t>/dokumenty/</a:t>
            </a:r>
            <a:r>
              <a:rPr lang="cs-CZ" sz="1200" u="sng" kern="1200" dirty="0" err="1" smtClean="0">
                <a:solidFill>
                  <a:schemeClr val="tx1"/>
                </a:solidFill>
                <a:latin typeface="+mn-lt"/>
                <a:ea typeface="+mn-ea"/>
                <a:cs typeface="+mn-cs"/>
                <a:hlinkClick r:id="rId3"/>
              </a:rPr>
              <a:t>narodni</a:t>
            </a:r>
            <a:r>
              <a:rPr lang="cs-CZ" sz="1200" u="sng" kern="1200" dirty="0" smtClean="0">
                <a:solidFill>
                  <a:schemeClr val="tx1"/>
                </a:solidFill>
                <a:latin typeface="+mn-lt"/>
                <a:ea typeface="+mn-ea"/>
                <a:cs typeface="+mn-cs"/>
                <a:hlinkClick r:id="rId3"/>
              </a:rPr>
              <a:t>-</a:t>
            </a:r>
            <a:r>
              <a:rPr lang="cs-CZ" sz="1200" u="sng" kern="1200" dirty="0" err="1" smtClean="0">
                <a:solidFill>
                  <a:schemeClr val="tx1"/>
                </a:solidFill>
                <a:latin typeface="+mn-lt"/>
                <a:ea typeface="+mn-ea"/>
                <a:cs typeface="+mn-cs"/>
                <a:hlinkClick r:id="rId3"/>
              </a:rPr>
              <a:t>plan</a:t>
            </a:r>
            <a:r>
              <a:rPr lang="cs-CZ" sz="1200" u="sng" kern="1200" dirty="0" smtClean="0">
                <a:solidFill>
                  <a:schemeClr val="tx1"/>
                </a:solidFill>
                <a:latin typeface="+mn-lt"/>
                <a:ea typeface="+mn-ea"/>
                <a:cs typeface="+mn-cs"/>
                <a:hlinkClick r:id="rId3"/>
              </a:rPr>
              <a:t>-podpory-</a:t>
            </a:r>
            <a:r>
              <a:rPr lang="cs-CZ" sz="1200" u="sng" kern="1200" dirty="0" err="1" smtClean="0">
                <a:solidFill>
                  <a:schemeClr val="tx1"/>
                </a:solidFill>
                <a:latin typeface="+mn-lt"/>
                <a:ea typeface="+mn-ea"/>
                <a:cs typeface="+mn-cs"/>
                <a:hlinkClick r:id="rId3"/>
              </a:rPr>
              <a:t>rovnych</a:t>
            </a:r>
            <a:r>
              <a:rPr lang="cs-CZ" sz="1200" u="sng" kern="1200" dirty="0" smtClean="0">
                <a:solidFill>
                  <a:schemeClr val="tx1"/>
                </a:solidFill>
                <a:latin typeface="+mn-lt"/>
                <a:ea typeface="+mn-ea"/>
                <a:cs typeface="+mn-cs"/>
                <a:hlinkClick r:id="rId3"/>
              </a:rPr>
              <a:t>-</a:t>
            </a:r>
            <a:r>
              <a:rPr lang="cs-CZ" sz="1200" u="sng" kern="1200" dirty="0" err="1" smtClean="0">
                <a:solidFill>
                  <a:schemeClr val="tx1"/>
                </a:solidFill>
                <a:latin typeface="+mn-lt"/>
                <a:ea typeface="+mn-ea"/>
                <a:cs typeface="+mn-cs"/>
                <a:hlinkClick r:id="rId3"/>
              </a:rPr>
              <a:t>prilezitosti</a:t>
            </a:r>
            <a:r>
              <a:rPr lang="cs-CZ" sz="1200" u="sng" kern="1200" dirty="0" smtClean="0">
                <a:solidFill>
                  <a:schemeClr val="tx1"/>
                </a:solidFill>
                <a:latin typeface="+mn-lt"/>
                <a:ea typeface="+mn-ea"/>
                <a:cs typeface="+mn-cs"/>
                <a:hlinkClick r:id="rId3"/>
              </a:rPr>
              <a:t>-pro-osoby-se-</a:t>
            </a:r>
            <a:r>
              <a:rPr lang="cs-CZ" sz="1200" u="sng" kern="1200" dirty="0" err="1" smtClean="0">
                <a:solidFill>
                  <a:schemeClr val="tx1"/>
                </a:solidFill>
                <a:latin typeface="+mn-lt"/>
                <a:ea typeface="+mn-ea"/>
                <a:cs typeface="+mn-cs"/>
                <a:hlinkClick r:id="rId3"/>
              </a:rPr>
              <a:t>zdravotnim</a:t>
            </a:r>
            <a:r>
              <a:rPr lang="cs-CZ" sz="1200" u="sng" kern="1200" dirty="0" smtClean="0">
                <a:solidFill>
                  <a:schemeClr val="tx1"/>
                </a:solidFill>
                <a:latin typeface="+mn-lt"/>
                <a:ea typeface="+mn-ea"/>
                <a:cs typeface="+mn-cs"/>
                <a:hlinkClick r:id="rId3"/>
              </a:rPr>
              <a:t>-</a:t>
            </a:r>
            <a:r>
              <a:rPr lang="cs-CZ" sz="1200" u="sng" kern="1200" dirty="0" err="1" smtClean="0">
                <a:solidFill>
                  <a:schemeClr val="tx1"/>
                </a:solidFill>
                <a:latin typeface="+mn-lt"/>
                <a:ea typeface="+mn-ea"/>
                <a:cs typeface="+mn-cs"/>
                <a:hlinkClick r:id="rId3"/>
              </a:rPr>
              <a:t>postizenim</a:t>
            </a:r>
            <a:r>
              <a:rPr lang="cs-CZ" sz="1200" u="sng" kern="1200" dirty="0" smtClean="0">
                <a:solidFill>
                  <a:schemeClr val="tx1"/>
                </a:solidFill>
                <a:latin typeface="+mn-lt"/>
                <a:ea typeface="+mn-ea"/>
                <a:cs typeface="+mn-cs"/>
                <a:hlinkClick r:id="rId3"/>
              </a:rPr>
              <a:t>-na-</a:t>
            </a:r>
            <a:r>
              <a:rPr lang="cs-CZ" sz="1200" u="sng" kern="1200" dirty="0" err="1" smtClean="0">
                <a:solidFill>
                  <a:schemeClr val="tx1"/>
                </a:solidFill>
                <a:latin typeface="+mn-lt"/>
                <a:ea typeface="+mn-ea"/>
                <a:cs typeface="+mn-cs"/>
                <a:hlinkClick r:id="rId3"/>
              </a:rPr>
              <a:t>obdobi</a:t>
            </a:r>
            <a:r>
              <a:rPr lang="cs-CZ" sz="1200" u="sng" kern="1200" dirty="0" smtClean="0">
                <a:solidFill>
                  <a:schemeClr val="tx1"/>
                </a:solidFill>
                <a:latin typeface="+mn-lt"/>
                <a:ea typeface="+mn-ea"/>
                <a:cs typeface="+mn-cs"/>
                <a:hlinkClick r:id="rId3"/>
              </a:rPr>
              <a:t>-2015-2020-130992/</a:t>
            </a:r>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 </a:t>
            </a:r>
          </a:p>
          <a:p>
            <a:r>
              <a:rPr lang="cs-CZ" sz="1200" b="1" kern="1200" dirty="0" smtClean="0">
                <a:solidFill>
                  <a:schemeClr val="tx1"/>
                </a:solidFill>
                <a:latin typeface="+mn-lt"/>
                <a:ea typeface="+mn-ea"/>
                <a:cs typeface="+mn-cs"/>
              </a:rPr>
              <a:t>Strategie sociálního začleňování 2014 – 2020</a:t>
            </a:r>
          </a:p>
          <a:p>
            <a:pPr lvl="0"/>
            <a:r>
              <a:rPr lang="cs-CZ" sz="1200" kern="1200" dirty="0" smtClean="0">
                <a:solidFill>
                  <a:schemeClr val="tx1"/>
                </a:solidFill>
                <a:latin typeface="+mn-lt"/>
                <a:ea typeface="+mn-ea"/>
                <a:cs typeface="+mn-cs"/>
              </a:rPr>
              <a:t>vychází z Dlouhodobé vize resortu práce a sociálních věcí pro oblast sociálního začleňování</a:t>
            </a:r>
          </a:p>
          <a:p>
            <a:pPr lvl="0"/>
            <a:r>
              <a:rPr lang="cs-CZ" sz="1200" kern="1200" dirty="0" smtClean="0">
                <a:solidFill>
                  <a:schemeClr val="tx1"/>
                </a:solidFill>
                <a:latin typeface="+mn-lt"/>
                <a:ea typeface="+mn-ea"/>
                <a:cs typeface="+mn-cs"/>
              </a:rPr>
              <a:t>vytvořilo MPSV</a:t>
            </a:r>
          </a:p>
          <a:p>
            <a:pPr lvl="0"/>
            <a:r>
              <a:rPr lang="cs-CZ" sz="1200" kern="1200" dirty="0" smtClean="0">
                <a:solidFill>
                  <a:schemeClr val="tx1"/>
                </a:solidFill>
                <a:latin typeface="+mn-lt"/>
                <a:ea typeface="+mn-ea"/>
                <a:cs typeface="+mn-cs"/>
              </a:rPr>
              <a:t>princip řešení situace člověka komunitními službami je cílem nastavení a rozvoje sociální práce (opatření 2.g Podpora péče poskytované v co největší míře v přirozeném prostředí klienta (komunitní péče)), transformace pobytových služeb na služby poskytované v komunitě je pak přímo zmíněna ve spojení s podporou z Evropského sociálního fondu jako jeden z nástrojů, které vedou k sociálnímu začleňování a k prevenci sociálního vyloučení; ovšem i další opatření ve strategii mají „</a:t>
            </a:r>
            <a:r>
              <a:rPr lang="cs-CZ" sz="1200" kern="1200" dirty="0" err="1" smtClean="0">
                <a:solidFill>
                  <a:schemeClr val="tx1"/>
                </a:solidFill>
                <a:latin typeface="+mn-lt"/>
                <a:ea typeface="+mn-ea"/>
                <a:cs typeface="+mn-cs"/>
              </a:rPr>
              <a:t>prokomunitní</a:t>
            </a:r>
            <a:r>
              <a:rPr lang="cs-CZ" sz="1200" kern="1200" dirty="0" smtClean="0">
                <a:solidFill>
                  <a:schemeClr val="tx1"/>
                </a:solidFill>
                <a:latin typeface="+mn-lt"/>
                <a:ea typeface="+mn-ea"/>
                <a:cs typeface="+mn-cs"/>
              </a:rPr>
              <a:t>“ a „protransformační“ charakter – zajistit podporu rozvíjení dostupnosti, propustnosti a komplexnosti systému sociálních služeb v rámci sítí sociálních služeb reagujících na potřeby regionu, podpora spolupráce poskytovatelů sociálních služeb za účelem sociálního začleňování na místní úrovni (opatření 3.2 b), navrhnout začlenění komunitní sociální práce do činností sociálních služeb (3.2 g); transformace tu totiž nestojí jako samostatný proces bez souvislostí s další nástroji rozvoje sociálních služeb, ale je jejich součástí</a:t>
            </a:r>
          </a:p>
          <a:p>
            <a:pPr lvl="0"/>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Dlouhodobá vize resortu práce a sociálních věcí pro oblast sociálního začleňování (2012)</a:t>
            </a:r>
          </a:p>
          <a:p>
            <a:pPr lvl="0"/>
            <a:r>
              <a:rPr lang="cs-CZ" sz="1200" kern="1200" dirty="0" smtClean="0">
                <a:solidFill>
                  <a:schemeClr val="tx1"/>
                </a:solidFill>
                <a:latin typeface="+mn-lt"/>
                <a:ea typeface="+mn-ea"/>
                <a:cs typeface="+mn-cs"/>
              </a:rPr>
              <a:t>vytvořilo MPSV</a:t>
            </a:r>
          </a:p>
          <a:p>
            <a:pPr lvl="0"/>
            <a:r>
              <a:rPr lang="cs-CZ" sz="1200" kern="1200" dirty="0" smtClean="0">
                <a:solidFill>
                  <a:schemeClr val="tx1"/>
                </a:solidFill>
                <a:latin typeface="+mn-lt"/>
                <a:ea typeface="+mn-ea"/>
                <a:cs typeface="+mn-cs"/>
              </a:rPr>
              <a:t>transformace je zde jedním z opatření při zajištění přístupu ke kvalitním službám za účelem sociálního začleňování a prevence sociálního vyloučení a chudoby, respektive při zajištění efektivního, dostupného, dlouhodobě udržitelného a kvalitního systému sociálních služeb a služeb pro rodiny a děti</a:t>
            </a:r>
          </a:p>
          <a:p>
            <a:r>
              <a:rPr lang="cs-CZ" sz="1200" kern="1200" dirty="0" smtClean="0">
                <a:solidFill>
                  <a:schemeClr val="tx1"/>
                </a:solidFill>
                <a:latin typeface="+mn-lt"/>
                <a:ea typeface="+mn-ea"/>
                <a:cs typeface="+mn-cs"/>
              </a:rPr>
              <a:t>(blíže viz </a:t>
            </a:r>
            <a:r>
              <a:rPr lang="cs-CZ" sz="1200" u="sng" kern="1200" dirty="0" smtClean="0">
                <a:solidFill>
                  <a:schemeClr val="tx1"/>
                </a:solidFill>
                <a:latin typeface="+mn-lt"/>
                <a:ea typeface="+mn-ea"/>
                <a:cs typeface="+mn-cs"/>
                <a:hlinkClick r:id="rId4"/>
              </a:rPr>
              <a:t>http://www.</a:t>
            </a:r>
            <a:r>
              <a:rPr lang="cs-CZ" sz="1200" u="sng" kern="1200" dirty="0" err="1" smtClean="0">
                <a:solidFill>
                  <a:schemeClr val="tx1"/>
                </a:solidFill>
                <a:latin typeface="+mn-lt"/>
                <a:ea typeface="+mn-ea"/>
                <a:cs typeface="+mn-cs"/>
                <a:hlinkClick r:id="rId4"/>
              </a:rPr>
              <a:t>mpsv.cz</a:t>
            </a:r>
            <a:r>
              <a:rPr lang="cs-CZ" sz="1200" u="sng" kern="1200" dirty="0" smtClean="0">
                <a:solidFill>
                  <a:schemeClr val="tx1"/>
                </a:solidFill>
                <a:latin typeface="+mn-lt"/>
                <a:ea typeface="+mn-ea"/>
                <a:cs typeface="+mn-cs"/>
                <a:hlinkClick r:id="rId4"/>
              </a:rPr>
              <a:t>/</a:t>
            </a:r>
            <a:r>
              <a:rPr lang="cs-CZ" sz="1200" u="sng" kern="1200" dirty="0" err="1" smtClean="0">
                <a:solidFill>
                  <a:schemeClr val="tx1"/>
                </a:solidFill>
                <a:latin typeface="+mn-lt"/>
                <a:ea typeface="+mn-ea"/>
                <a:cs typeface="+mn-cs"/>
                <a:hlinkClick r:id="rId4"/>
              </a:rPr>
              <a:t>files</a:t>
            </a:r>
            <a:r>
              <a:rPr lang="cs-CZ" sz="1200" u="sng" kern="1200" dirty="0" smtClean="0">
                <a:solidFill>
                  <a:schemeClr val="tx1"/>
                </a:solidFill>
                <a:latin typeface="+mn-lt"/>
                <a:ea typeface="+mn-ea"/>
                <a:cs typeface="+mn-cs"/>
                <a:hlinkClick r:id="rId4"/>
              </a:rPr>
              <a:t>/</a:t>
            </a:r>
            <a:r>
              <a:rPr lang="cs-CZ" sz="1200" u="sng" kern="1200" dirty="0" err="1" smtClean="0">
                <a:solidFill>
                  <a:schemeClr val="tx1"/>
                </a:solidFill>
                <a:latin typeface="+mn-lt"/>
                <a:ea typeface="+mn-ea"/>
                <a:cs typeface="+mn-cs"/>
                <a:hlinkClick r:id="rId4"/>
              </a:rPr>
              <a:t>clanky</a:t>
            </a:r>
            <a:r>
              <a:rPr lang="cs-CZ" sz="1200" u="sng" kern="1200" dirty="0" smtClean="0">
                <a:solidFill>
                  <a:schemeClr val="tx1"/>
                </a:solidFill>
                <a:latin typeface="+mn-lt"/>
                <a:ea typeface="+mn-ea"/>
                <a:cs typeface="+mn-cs"/>
                <a:hlinkClick r:id="rId4"/>
              </a:rPr>
              <a:t>/13031/vize_</a:t>
            </a:r>
            <a:r>
              <a:rPr lang="cs-CZ" sz="1200" u="sng" kern="1200" dirty="0" err="1" smtClean="0">
                <a:solidFill>
                  <a:schemeClr val="tx1"/>
                </a:solidFill>
                <a:latin typeface="+mn-lt"/>
                <a:ea typeface="+mn-ea"/>
                <a:cs typeface="+mn-cs"/>
                <a:hlinkClick r:id="rId4"/>
              </a:rPr>
              <a:t>SZ.pdf</a:t>
            </a:r>
            <a:r>
              <a:rPr lang="cs-CZ" sz="1200" kern="1200" dirty="0" smtClean="0">
                <a:solidFill>
                  <a:schemeClr val="tx1"/>
                </a:solidFill>
                <a:latin typeface="+mn-lt"/>
                <a:ea typeface="+mn-ea"/>
                <a:cs typeface="+mn-cs"/>
              </a:rPr>
              <a:t>)</a:t>
            </a:r>
          </a:p>
          <a:p>
            <a:pPr lvl="0"/>
            <a:endParaRPr lang="cs-CZ" sz="1200" kern="1200" dirty="0" smtClean="0">
              <a:solidFill>
                <a:schemeClr val="tx1"/>
              </a:solidFill>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5C0942E1-B34F-405D-A3DA-9C557AF7DB35}" type="slidenum">
              <a:rPr lang="cs-CZ" smtClean="0"/>
              <a:pPr/>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a:bodyPr>
          <a:lstStyle/>
          <a:p>
            <a:r>
              <a:rPr lang="cs-CZ" sz="1200" b="1" kern="1200" dirty="0" smtClean="0">
                <a:solidFill>
                  <a:schemeClr val="tx1"/>
                </a:solidFill>
                <a:latin typeface="+mn-lt"/>
                <a:ea typeface="+mn-ea"/>
                <a:cs typeface="+mn-cs"/>
              </a:rPr>
              <a:t>Úmluva o právech osob se zdravotním postižením</a:t>
            </a:r>
          </a:p>
          <a:p>
            <a:r>
              <a:rPr lang="cs-CZ" sz="1200" kern="1200" dirty="0" smtClean="0">
                <a:solidFill>
                  <a:schemeClr val="tx1"/>
                </a:solidFill>
                <a:latin typeface="+mn-lt"/>
                <a:ea typeface="+mn-ea"/>
                <a:cs typeface="+mn-cs"/>
              </a:rPr>
              <a:t>Státy, které jsou smluvní stranou této úmluvy, uznávají rovné právo všech osob se zdravotním postižením žít v rámci společenství, s možnostmi volby na rovnoprávném základě s ostatními, a přijmou účinná a odpovídající opatření, aby osobám se zdravotním postižením usnadnily plné využívání tohoto práva a jejich plné začlenění a zapojení do společnosti, mimo jiné tím, že zajistí, aby:</a:t>
            </a:r>
          </a:p>
          <a:p>
            <a:pPr lvl="0"/>
            <a:r>
              <a:rPr lang="cs-CZ" sz="1200" kern="1200" dirty="0" smtClean="0">
                <a:solidFill>
                  <a:schemeClr val="tx1"/>
                </a:solidFill>
                <a:latin typeface="+mn-lt"/>
                <a:ea typeface="+mn-ea"/>
                <a:cs typeface="+mn-cs"/>
              </a:rPr>
              <a:t>a) osob se zdravotním postižením měly </a:t>
            </a:r>
            <a:r>
              <a:rPr lang="cs-CZ" sz="1200" b="1" kern="1200" dirty="0" smtClean="0">
                <a:solidFill>
                  <a:schemeClr val="tx1"/>
                </a:solidFill>
                <a:latin typeface="+mn-lt"/>
                <a:ea typeface="+mn-ea"/>
                <a:cs typeface="+mn-cs"/>
              </a:rPr>
              <a:t>možnosti si zvolit</a:t>
            </a:r>
            <a:r>
              <a:rPr lang="cs-CZ" sz="1200" kern="1200" dirty="0" smtClean="0">
                <a:solidFill>
                  <a:schemeClr val="tx1"/>
                </a:solidFill>
                <a:latin typeface="+mn-lt"/>
                <a:ea typeface="+mn-ea"/>
                <a:cs typeface="+mn-cs"/>
              </a:rPr>
              <a:t>, na rovnoprávném základě s ostatními místo pobytu, kde a s kým budou žít a nebyly nuceny žít v specifickém prostředí;</a:t>
            </a:r>
          </a:p>
          <a:p>
            <a:pPr lvl="0"/>
            <a:r>
              <a:rPr lang="cs-CZ" sz="1200" kern="1200" dirty="0" smtClean="0">
                <a:solidFill>
                  <a:schemeClr val="tx1"/>
                </a:solidFill>
                <a:latin typeface="+mn-lt"/>
                <a:ea typeface="+mn-ea"/>
                <a:cs typeface="+mn-cs"/>
              </a:rPr>
              <a:t>b) osoby se zdravotním postižením měly </a:t>
            </a:r>
            <a:r>
              <a:rPr lang="cs-CZ" sz="1200" b="1" kern="1200" dirty="0" smtClean="0">
                <a:solidFill>
                  <a:schemeClr val="tx1"/>
                </a:solidFill>
                <a:latin typeface="+mn-lt"/>
                <a:ea typeface="+mn-ea"/>
                <a:cs typeface="+mn-cs"/>
              </a:rPr>
              <a:t>přístup ke službám</a:t>
            </a:r>
            <a:r>
              <a:rPr lang="cs-CZ" sz="1200" kern="1200" dirty="0" smtClean="0">
                <a:solidFill>
                  <a:schemeClr val="tx1"/>
                </a:solidFill>
                <a:latin typeface="+mn-lt"/>
                <a:ea typeface="+mn-ea"/>
                <a:cs typeface="+mn-cs"/>
              </a:rPr>
              <a:t> poskytovaným v domácím prostředí, rezidenčním službám a dalším podpůrným komunitním službám, včetně osobní asistence, která je nezbytná </a:t>
            </a:r>
            <a:r>
              <a:rPr lang="cs-CZ" sz="1200" b="1" kern="1200" dirty="0" smtClean="0">
                <a:solidFill>
                  <a:schemeClr val="tx1"/>
                </a:solidFill>
                <a:latin typeface="+mn-lt"/>
                <a:ea typeface="+mn-ea"/>
                <a:cs typeface="+mn-cs"/>
              </a:rPr>
              <a:t>pro nezávislý způsob života a začlenění do společnosti</a:t>
            </a:r>
            <a:r>
              <a:rPr lang="cs-CZ" sz="1200" kern="1200" dirty="0" smtClean="0">
                <a:solidFill>
                  <a:schemeClr val="tx1"/>
                </a:solidFill>
                <a:latin typeface="+mn-lt"/>
                <a:ea typeface="+mn-ea"/>
                <a:cs typeface="+mn-cs"/>
              </a:rPr>
              <a:t> a zabraňuje izolaci nebo segregaci;</a:t>
            </a:r>
          </a:p>
          <a:p>
            <a:pPr lvl="0"/>
            <a:r>
              <a:rPr lang="cs-CZ" sz="1200" kern="1200" dirty="0" smtClean="0">
                <a:solidFill>
                  <a:schemeClr val="tx1"/>
                </a:solidFill>
                <a:latin typeface="+mn-lt"/>
                <a:ea typeface="+mn-ea"/>
                <a:cs typeface="+mn-cs"/>
              </a:rPr>
              <a:t>c) komunitní </a:t>
            </a:r>
            <a:r>
              <a:rPr lang="cs-CZ" sz="1200" b="1" kern="1200" dirty="0" smtClean="0">
                <a:solidFill>
                  <a:schemeClr val="tx1"/>
                </a:solidFill>
                <a:latin typeface="+mn-lt"/>
                <a:ea typeface="+mn-ea"/>
                <a:cs typeface="+mn-cs"/>
              </a:rPr>
              <a:t>služby a zařízení určené široké veřejnosti byly přístupné,</a:t>
            </a:r>
            <a:r>
              <a:rPr lang="cs-CZ" sz="1200" kern="1200" dirty="0" smtClean="0">
                <a:solidFill>
                  <a:schemeClr val="tx1"/>
                </a:solidFill>
                <a:latin typeface="+mn-lt"/>
                <a:ea typeface="+mn-ea"/>
                <a:cs typeface="+mn-cs"/>
              </a:rPr>
              <a:t> na rovnoprávném základě s ostatními, i osobám se zdravotním postižením a braly v úvahu jejich potřeby.</a:t>
            </a:r>
          </a:p>
          <a:p>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Zákon o sociálních službách</a:t>
            </a:r>
          </a:p>
          <a:p>
            <a:r>
              <a:rPr lang="cs-CZ" sz="1200" kern="1200" dirty="0" smtClean="0">
                <a:solidFill>
                  <a:schemeClr val="tx1"/>
                </a:solidFill>
                <a:latin typeface="+mn-lt"/>
                <a:ea typeface="+mn-ea"/>
                <a:cs typeface="+mn-cs"/>
              </a:rPr>
              <a:t>§ 2, odstavec 2 </a:t>
            </a:r>
          </a:p>
          <a:p>
            <a:r>
              <a:rPr lang="cs-CZ" sz="1200" kern="1200" dirty="0" smtClean="0">
                <a:solidFill>
                  <a:schemeClr val="tx1"/>
                </a:solidFill>
                <a:latin typeface="+mn-lt"/>
                <a:ea typeface="+mn-ea"/>
                <a:cs typeface="+mn-cs"/>
              </a:rPr>
              <a:t>Rozsah a forma pomoci a podpory poskytnuté prostřednictvím sociálních služeb musí zachovávat lidskou důstojnost osob. Pomoc musí vycházet z individuálně určených potřeb osob, musí působit na osoby aktivně, podporovat rozvoj jejich samostatnosti, motivovat je k takovým činnostem, které nevedou k dlouhodobému setrvávání nebo prohlubování nepříznivé sociální situace, a posilovat jejich sociální začleňování. Sociální služby musí být poskytovány v zájmu osob a v náležité kvalitě takovými způsoby, aby bylo vždy důsledně zajištěno dodržování lidských práv a základních svobod osob.</a:t>
            </a:r>
            <a:endParaRPr lang="cs-CZ" dirty="0"/>
          </a:p>
        </p:txBody>
      </p:sp>
      <p:sp>
        <p:nvSpPr>
          <p:cNvPr id="4" name="Zástupný symbol pro číslo snímku 3"/>
          <p:cNvSpPr>
            <a:spLocks noGrp="1"/>
          </p:cNvSpPr>
          <p:nvPr>
            <p:ph type="sldNum" sz="quarter" idx="10"/>
          </p:nvPr>
        </p:nvSpPr>
        <p:spPr/>
        <p:txBody>
          <a:bodyPr/>
          <a:lstStyle/>
          <a:p>
            <a:fld id="{5C0942E1-B34F-405D-A3DA-9C557AF7DB35}" type="slidenum">
              <a:rPr lang="cs-CZ" smtClean="0"/>
              <a:pPr/>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b="1" kern="1200" dirty="0" smtClean="0">
                <a:solidFill>
                  <a:schemeClr val="tx1"/>
                </a:solidFill>
                <a:latin typeface="+mn-lt"/>
                <a:ea typeface="+mn-ea"/>
                <a:cs typeface="+mn-cs"/>
              </a:rPr>
              <a:t>Společné evropské pokyny k přechodu od ústavní péče k péči probíhající v rámci komunity</a:t>
            </a:r>
          </a:p>
          <a:p>
            <a:r>
              <a:rPr lang="cs-CZ" sz="1200" kern="1200" dirty="0" smtClean="0">
                <a:solidFill>
                  <a:schemeClr val="tx1"/>
                </a:solidFill>
                <a:latin typeface="+mn-lt"/>
                <a:ea typeface="+mn-ea"/>
                <a:cs typeface="+mn-cs"/>
              </a:rPr>
              <a:t>Skupina evropských odborníků (</a:t>
            </a:r>
            <a:r>
              <a:rPr lang="cs-CZ" sz="1200" kern="1200" dirty="0" err="1" smtClean="0">
                <a:solidFill>
                  <a:schemeClr val="tx1"/>
                </a:solidFill>
                <a:latin typeface="+mn-lt"/>
                <a:ea typeface="+mn-ea"/>
                <a:cs typeface="+mn-cs"/>
              </a:rPr>
              <a:t>The</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European</a:t>
            </a:r>
            <a:r>
              <a:rPr lang="cs-CZ" sz="1200" kern="1200" dirty="0" smtClean="0">
                <a:solidFill>
                  <a:schemeClr val="tx1"/>
                </a:solidFill>
                <a:latin typeface="+mn-lt"/>
                <a:ea typeface="+mn-ea"/>
                <a:cs typeface="+mn-cs"/>
              </a:rPr>
              <a:t> Expert </a:t>
            </a:r>
            <a:r>
              <a:rPr lang="cs-CZ" sz="1200" kern="1200" dirty="0" err="1" smtClean="0">
                <a:solidFill>
                  <a:schemeClr val="tx1"/>
                </a:solidFill>
                <a:latin typeface="+mn-lt"/>
                <a:ea typeface="+mn-ea"/>
                <a:cs typeface="+mn-cs"/>
              </a:rPr>
              <a:t>Group</a:t>
            </a:r>
            <a:r>
              <a:rPr lang="cs-CZ" sz="1200" kern="1200" dirty="0" smtClean="0">
                <a:solidFill>
                  <a:schemeClr val="tx1"/>
                </a:solidFill>
                <a:latin typeface="+mn-lt"/>
                <a:ea typeface="+mn-ea"/>
                <a:cs typeface="+mn-cs"/>
              </a:rPr>
              <a:t> on </a:t>
            </a:r>
            <a:r>
              <a:rPr lang="cs-CZ" sz="1200" kern="1200" dirty="0" err="1" smtClean="0">
                <a:solidFill>
                  <a:schemeClr val="tx1"/>
                </a:solidFill>
                <a:latin typeface="+mn-lt"/>
                <a:ea typeface="+mn-ea"/>
                <a:cs typeface="+mn-cs"/>
              </a:rPr>
              <a:t>the</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Transition</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from</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Institutional</a:t>
            </a:r>
            <a:r>
              <a:rPr lang="cs-CZ" sz="1200" kern="1200" dirty="0" smtClean="0">
                <a:solidFill>
                  <a:schemeClr val="tx1"/>
                </a:solidFill>
                <a:latin typeface="+mn-lt"/>
                <a:ea typeface="+mn-ea"/>
                <a:cs typeface="+mn-cs"/>
              </a:rPr>
              <a:t> to </a:t>
            </a:r>
            <a:r>
              <a:rPr lang="cs-CZ" sz="1200" kern="1200" dirty="0" err="1" smtClean="0">
                <a:solidFill>
                  <a:schemeClr val="tx1"/>
                </a:solidFill>
                <a:latin typeface="+mn-lt"/>
                <a:ea typeface="+mn-ea"/>
                <a:cs typeface="+mn-cs"/>
              </a:rPr>
              <a:t>Community</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Based</a:t>
            </a:r>
            <a:r>
              <a:rPr lang="cs-CZ" sz="1200" kern="1200" dirty="0" smtClean="0">
                <a:solidFill>
                  <a:schemeClr val="tx1"/>
                </a:solidFill>
                <a:latin typeface="+mn-lt"/>
                <a:ea typeface="+mn-ea"/>
                <a:cs typeface="+mn-cs"/>
              </a:rPr>
              <a:t> Care) sestavila směrnice k procesu deinstitucionalizace, tedy procesu přechodu z institucionální péče na formy péče založené na rodině či komunitě. Současně byl zveřejněn i návod na využívání finančních prostředků EU k procesu deinstitucionalizace. </a:t>
            </a:r>
            <a:r>
              <a:rPr lang="cs-CZ" sz="1200" b="1" kern="1200" dirty="0" smtClean="0">
                <a:solidFill>
                  <a:schemeClr val="tx1"/>
                </a:solidFill>
                <a:latin typeface="+mn-lt"/>
                <a:ea typeface="+mn-ea"/>
                <a:cs typeface="+mn-cs"/>
              </a:rPr>
              <a:t>"Manuál o využívání evropských fondů pro přechod od ústavní péče k péči probíhající v rámci komunity". Obojí na </a:t>
            </a:r>
            <a:r>
              <a:rPr lang="cs-CZ" sz="1200" u="sng" kern="1200" dirty="0" smtClean="0">
                <a:solidFill>
                  <a:schemeClr val="tx1"/>
                </a:solidFill>
                <a:latin typeface="+mn-lt"/>
                <a:ea typeface="+mn-ea"/>
                <a:cs typeface="+mn-cs"/>
                <a:hlinkClick r:id="rId3"/>
              </a:rPr>
              <a:t>http://deinstitutionalisationguide.eu/</a:t>
            </a:r>
            <a:r>
              <a:rPr lang="cs-CZ" sz="1200" b="1" kern="1200" dirty="0" smtClean="0">
                <a:solidFill>
                  <a:schemeClr val="tx1"/>
                </a:solidFill>
                <a:latin typeface="+mn-lt"/>
                <a:ea typeface="+mn-ea"/>
                <a:cs typeface="+mn-cs"/>
              </a:rPr>
              <a:t>. </a:t>
            </a:r>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IV. Přechod od ústavní péče ke službám poskytovaným v rámci komunity</a:t>
            </a:r>
          </a:p>
          <a:p>
            <a:r>
              <a:rPr lang="cs-CZ" sz="1200" kern="1200" dirty="0" smtClean="0">
                <a:solidFill>
                  <a:schemeClr val="tx1"/>
                </a:solidFill>
                <a:latin typeface="+mn-lt"/>
                <a:ea typeface="+mn-ea"/>
                <a:cs typeface="+mn-cs"/>
              </a:rPr>
              <a:t>Kapitola 1: Důvody pro rozvoj komunitních alternativ ústavní péče</a:t>
            </a:r>
          </a:p>
          <a:p>
            <a:r>
              <a:rPr lang="cs-CZ" sz="1200" kern="1200" dirty="0" smtClean="0">
                <a:solidFill>
                  <a:schemeClr val="tx1"/>
                </a:solidFill>
                <a:latin typeface="+mn-lt"/>
                <a:ea typeface="+mn-ea"/>
                <a:cs typeface="+mn-cs"/>
              </a:rPr>
              <a:t>Kapitola 2: Zhodnocení situace</a:t>
            </a:r>
          </a:p>
          <a:p>
            <a:r>
              <a:rPr lang="cs-CZ" sz="1200" kern="1200" dirty="0" smtClean="0">
                <a:solidFill>
                  <a:schemeClr val="tx1"/>
                </a:solidFill>
                <a:latin typeface="+mn-lt"/>
                <a:ea typeface="+mn-ea"/>
                <a:cs typeface="+mn-cs"/>
              </a:rPr>
              <a:t>Kapitola 3: Vytvoření strategie a akčního plánu</a:t>
            </a:r>
          </a:p>
          <a:p>
            <a:r>
              <a:rPr lang="cs-CZ" sz="1200" kern="1200" dirty="0" smtClean="0">
                <a:solidFill>
                  <a:schemeClr val="tx1"/>
                </a:solidFill>
                <a:latin typeface="+mn-lt"/>
                <a:ea typeface="+mn-ea"/>
                <a:cs typeface="+mn-cs"/>
              </a:rPr>
              <a:t>Kapitola 4: Vytvoření právního rámce pro komunitní služby</a:t>
            </a:r>
          </a:p>
          <a:p>
            <a:r>
              <a:rPr lang="cs-CZ" sz="1200" kern="1200" dirty="0" smtClean="0">
                <a:solidFill>
                  <a:schemeClr val="tx1"/>
                </a:solidFill>
                <a:latin typeface="+mn-lt"/>
                <a:ea typeface="+mn-ea"/>
                <a:cs typeface="+mn-cs"/>
              </a:rPr>
              <a:t>Kapitola 5: Vytvoření široké škály služeb v komunitě</a:t>
            </a:r>
          </a:p>
          <a:p>
            <a:r>
              <a:rPr lang="cs-CZ" sz="1200" kern="1200" dirty="0" smtClean="0">
                <a:solidFill>
                  <a:schemeClr val="tx1"/>
                </a:solidFill>
                <a:latin typeface="+mn-lt"/>
                <a:ea typeface="+mn-ea"/>
                <a:cs typeface="+mn-cs"/>
              </a:rPr>
              <a:t>Kapitola 6: Přiřazování finančních, materiálních a lidských zdrojů</a:t>
            </a:r>
          </a:p>
          <a:p>
            <a:r>
              <a:rPr lang="cs-CZ" sz="1200" kern="1200" dirty="0" smtClean="0">
                <a:solidFill>
                  <a:schemeClr val="tx1"/>
                </a:solidFill>
                <a:latin typeface="+mn-lt"/>
                <a:ea typeface="+mn-ea"/>
                <a:cs typeface="+mn-cs"/>
              </a:rPr>
              <a:t>Kapitola 7: Vytváření individuálních plánů</a:t>
            </a:r>
          </a:p>
          <a:p>
            <a:r>
              <a:rPr lang="cs-CZ" sz="1200" kern="1200" dirty="0" smtClean="0">
                <a:solidFill>
                  <a:schemeClr val="tx1"/>
                </a:solidFill>
                <a:latin typeface="+mn-lt"/>
                <a:ea typeface="+mn-ea"/>
                <a:cs typeface="+mn-cs"/>
              </a:rPr>
              <a:t>Kapitola 8: Podpora jednotlivců a skupin při přechodu do komunity</a:t>
            </a:r>
          </a:p>
          <a:p>
            <a:r>
              <a:rPr lang="cs-CZ" sz="1200" kern="1200" dirty="0" smtClean="0">
                <a:solidFill>
                  <a:schemeClr val="tx1"/>
                </a:solidFill>
                <a:latin typeface="+mn-lt"/>
                <a:ea typeface="+mn-ea"/>
                <a:cs typeface="+mn-cs"/>
              </a:rPr>
              <a:t>Kapitola 9: Definování, monitorování a vyhodnocování kvality služeb</a:t>
            </a:r>
          </a:p>
          <a:p>
            <a:r>
              <a:rPr lang="cs-CZ" sz="1200" kern="1200" dirty="0" smtClean="0">
                <a:solidFill>
                  <a:schemeClr val="tx1"/>
                </a:solidFill>
                <a:latin typeface="+mn-lt"/>
                <a:ea typeface="+mn-ea"/>
                <a:cs typeface="+mn-cs"/>
              </a:rPr>
              <a:t>Kapitola 10: Rozvoj lidských zdrojů</a:t>
            </a:r>
          </a:p>
          <a:p>
            <a:r>
              <a:rPr lang="cs-CZ" sz="1200" kern="1200" dirty="0" smtClean="0">
                <a:solidFill>
                  <a:schemeClr val="tx1"/>
                </a:solidFill>
                <a:latin typeface="+mn-lt"/>
                <a:ea typeface="+mn-ea"/>
                <a:cs typeface="+mn-cs"/>
              </a:rPr>
              <a:t> </a:t>
            </a:r>
          </a:p>
          <a:p>
            <a:r>
              <a:rPr lang="cs-CZ" sz="1200" b="1" kern="1200" dirty="0" smtClean="0">
                <a:solidFill>
                  <a:schemeClr val="tx1"/>
                </a:solidFill>
                <a:latin typeface="+mn-lt"/>
                <a:ea typeface="+mn-ea"/>
                <a:cs typeface="+mn-cs"/>
              </a:rPr>
              <a:t>Cíle transformace</a:t>
            </a:r>
            <a:r>
              <a:rPr lang="cs-CZ" sz="1200" b="1" kern="1200" baseline="0" dirty="0" smtClean="0">
                <a:solidFill>
                  <a:schemeClr val="tx1"/>
                </a:solidFill>
                <a:latin typeface="+mn-lt"/>
                <a:ea typeface="+mn-ea"/>
                <a:cs typeface="+mn-cs"/>
              </a:rPr>
              <a:t> uvedené v Kritériích</a:t>
            </a:r>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Pro naplnění vize deinstitucionalizace je třeba uskutečnit tři základní cíle (Manuál transformace ústavů):</a:t>
            </a:r>
          </a:p>
          <a:p>
            <a:pPr lvl="0"/>
            <a:r>
              <a:rPr lang="cs-CZ" sz="1200" kern="1200" dirty="0" smtClean="0">
                <a:solidFill>
                  <a:schemeClr val="tx1"/>
                </a:solidFill>
                <a:latin typeface="+mn-lt"/>
                <a:ea typeface="+mn-ea"/>
                <a:cs typeface="+mn-cs"/>
              </a:rPr>
              <a:t>- zamezit </a:t>
            </a:r>
            <a:r>
              <a:rPr lang="cs-CZ" sz="1200" kern="1200" dirty="0" err="1" smtClean="0">
                <a:solidFill>
                  <a:schemeClr val="tx1"/>
                </a:solidFill>
                <a:latin typeface="+mn-lt"/>
                <a:ea typeface="+mn-ea"/>
                <a:cs typeface="+mn-cs"/>
              </a:rPr>
              <a:t>institucionalizaci</a:t>
            </a:r>
            <a:r>
              <a:rPr lang="cs-CZ" sz="1200" kern="1200" dirty="0" smtClean="0">
                <a:solidFill>
                  <a:schemeClr val="tx1"/>
                </a:solidFill>
                <a:latin typeface="+mn-lt"/>
                <a:ea typeface="+mn-ea"/>
                <a:cs typeface="+mn-cs"/>
              </a:rPr>
              <a:t> dalších lidí</a:t>
            </a:r>
          </a:p>
          <a:p>
            <a:pPr lvl="0"/>
            <a:r>
              <a:rPr lang="cs-CZ" sz="1200" kern="1200" dirty="0" smtClean="0">
                <a:solidFill>
                  <a:schemeClr val="tx1"/>
                </a:solidFill>
                <a:latin typeface="+mn-lt"/>
                <a:ea typeface="+mn-ea"/>
                <a:cs typeface="+mn-cs"/>
              </a:rPr>
              <a:t>- transformovat ústavní sociální péči</a:t>
            </a:r>
          </a:p>
          <a:p>
            <a:pPr lvl="0"/>
            <a:r>
              <a:rPr lang="cs-CZ" sz="1200" kern="1200" dirty="0" smtClean="0">
                <a:solidFill>
                  <a:schemeClr val="tx1"/>
                </a:solidFill>
                <a:latin typeface="+mn-lt"/>
                <a:ea typeface="+mn-ea"/>
                <a:cs typeface="+mn-cs"/>
              </a:rPr>
              <a:t>-</a:t>
            </a:r>
            <a:r>
              <a:rPr lang="cs-CZ" sz="1200" kern="1200" baseline="0" dirty="0" smtClean="0">
                <a:solidFill>
                  <a:schemeClr val="tx1"/>
                </a:solidFill>
                <a:latin typeface="+mn-lt"/>
                <a:ea typeface="+mn-ea"/>
                <a:cs typeface="+mn-cs"/>
              </a:rPr>
              <a:t> z</a:t>
            </a:r>
            <a:r>
              <a:rPr lang="cs-CZ" sz="1200" kern="1200" dirty="0" smtClean="0">
                <a:solidFill>
                  <a:schemeClr val="tx1"/>
                </a:solidFill>
                <a:latin typeface="+mn-lt"/>
                <a:ea typeface="+mn-ea"/>
                <a:cs typeface="+mn-cs"/>
              </a:rPr>
              <a:t>ajistit dostupnost podpory člověka v komunitě</a:t>
            </a:r>
          </a:p>
          <a:p>
            <a:r>
              <a:rPr lang="cs-CZ" sz="1200" kern="1200" dirty="0" smtClean="0">
                <a:solidFill>
                  <a:schemeClr val="tx1"/>
                </a:solidFill>
                <a:latin typeface="+mn-lt"/>
                <a:ea typeface="+mn-ea"/>
                <a:cs typeface="+mn-cs"/>
              </a:rPr>
              <a:t>-</a:t>
            </a:r>
            <a:r>
              <a:rPr lang="cs-CZ" sz="1200" kern="1200" baseline="0" dirty="0" smtClean="0">
                <a:solidFill>
                  <a:schemeClr val="tx1"/>
                </a:solidFill>
                <a:latin typeface="+mn-lt"/>
                <a:ea typeface="+mn-ea"/>
                <a:cs typeface="+mn-cs"/>
              </a:rPr>
              <a:t> m</a:t>
            </a:r>
            <a:r>
              <a:rPr lang="cs-CZ" sz="1200" kern="1200" dirty="0" smtClean="0">
                <a:solidFill>
                  <a:schemeClr val="tx1"/>
                </a:solidFill>
                <a:latin typeface="+mn-lt"/>
                <a:ea typeface="+mn-ea"/>
                <a:cs typeface="+mn-cs"/>
              </a:rPr>
              <a:t>anuál transformace ústavů (Ministerstvo práce a sociálních věcí; 2013, s. 20)</a:t>
            </a:r>
          </a:p>
          <a:p>
            <a:endParaRPr lang="cs-CZ" dirty="0"/>
          </a:p>
        </p:txBody>
      </p:sp>
      <p:sp>
        <p:nvSpPr>
          <p:cNvPr id="4" name="Zástupný symbol pro číslo snímku 3"/>
          <p:cNvSpPr>
            <a:spLocks noGrp="1"/>
          </p:cNvSpPr>
          <p:nvPr>
            <p:ph type="sldNum" sz="quarter" idx="10"/>
          </p:nvPr>
        </p:nvSpPr>
        <p:spPr/>
        <p:txBody>
          <a:bodyPr/>
          <a:lstStyle/>
          <a:p>
            <a:fld id="{5C0942E1-B34F-405D-A3DA-9C557AF7DB35}" type="slidenum">
              <a:rPr lang="cs-CZ" smtClean="0"/>
              <a:pPr/>
              <a:t>4</a:t>
            </a:fld>
            <a:endParaRPr lang="cs-CZ"/>
          </a:p>
        </p:txBody>
      </p:sp>
    </p:spTree>
    <p:extLst>
      <p:ext uri="{BB962C8B-B14F-4D97-AF65-F5344CB8AC3E}">
        <p14:creationId xmlns:p14="http://schemas.microsoft.com/office/powerpoint/2010/main" val="2986305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200" kern="1200" dirty="0" smtClean="0">
                <a:solidFill>
                  <a:schemeClr val="tx1"/>
                </a:solidFill>
                <a:latin typeface="+mn-lt"/>
                <a:ea typeface="+mn-ea"/>
                <a:cs typeface="+mn-cs"/>
              </a:rPr>
              <a:t>Kritéria vychází z myšlenky, že „</a:t>
            </a:r>
            <a:r>
              <a:rPr lang="cs-CZ" sz="1200" b="1" kern="1200" dirty="0" smtClean="0">
                <a:solidFill>
                  <a:schemeClr val="tx1"/>
                </a:solidFill>
                <a:latin typeface="+mn-lt"/>
                <a:ea typeface="+mn-ea"/>
                <a:cs typeface="+mn-cs"/>
              </a:rPr>
              <a:t>být sociálně začleněn znamená být součástí komunity</a:t>
            </a:r>
            <a:r>
              <a:rPr lang="cs-CZ" sz="1200" kern="1200" dirty="0" smtClean="0">
                <a:solidFill>
                  <a:schemeClr val="tx1"/>
                </a:solidFill>
                <a:latin typeface="+mn-lt"/>
                <a:ea typeface="+mn-ea"/>
                <a:cs typeface="+mn-cs"/>
              </a:rPr>
              <a:t>, žít v běžných místech, kde žijí i ostatní lidé, mít možnost volby a kontroly nad vlastním životem, zastávat hodnotné a důstojné sociální role, mít možnost navazovat a rozvíjet smysluplné vztahy, učit se a růst, získávat více vlastních kompetencí.“ „Kritéria stanovují parametry sociálních služeb komunitního charakteru a jejich vnitřního uspořádání, které nejsou překážkou sociálního začleňování uživatelů do komunity. Určují hranici, po jejímž překročení nelze sociální službu považovat za komunitní.“</a:t>
            </a:r>
          </a:p>
          <a:p>
            <a:endParaRPr lang="cs-CZ" sz="1200" b="1"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Sociální služba komunitního charakteru</a:t>
            </a:r>
            <a:r>
              <a:rPr lang="cs-CZ" sz="1200" kern="1200" dirty="0" smtClean="0">
                <a:solidFill>
                  <a:schemeClr val="tx1"/>
                </a:solidFill>
                <a:latin typeface="+mn-lt"/>
                <a:ea typeface="+mn-ea"/>
                <a:cs typeface="+mn-cs"/>
              </a:rPr>
              <a:t> - taková sociální služba, která je zaměřená na řešení nepříznivé sociální situace v přirozeném prostředí člověka. Může být poskytována ambulantní, terénní i pobytovou formou, přičemž každá tato forma je v obci umístěna stejně jako jiné prostory stejného účelu a není soustředěna s ostatními službami stejného charakteru v jednom místě a u ambulantní a pobytové služby je omezena maximálním počtem uživatelů v jednom místě. Sociální služba komunitního charakteru nevylučuje místně ani způsobem jejího poskytování člověka ze společnosti. Podporuje jej ve využívání běžných zdrojů v okolí a podporuje člověka ve využití všech jeho schopností, které dále rozvíjí, a podporuje jej v navazování a udržování běžných společenských vztahů a rolí.</a:t>
            </a:r>
            <a:r>
              <a:rPr lang="cs-CZ" dirty="0" smtClean="0"/>
              <a:t> </a:t>
            </a:r>
            <a:r>
              <a:rPr lang="cs-CZ" sz="1200" kern="1200" dirty="0" smtClean="0">
                <a:solidFill>
                  <a:schemeClr val="tx1"/>
                </a:solidFill>
                <a:latin typeface="+mn-lt"/>
                <a:ea typeface="+mn-ea"/>
                <a:cs typeface="+mn-cs"/>
              </a:rPr>
              <a:t>Manuál transformace ústavů (Ministerstvo práce a sociálních věcí; 2013, s. 42)</a:t>
            </a:r>
          </a:p>
          <a:p>
            <a:r>
              <a:rPr lang="cs-CZ" sz="1200" kern="1200" dirty="0" smtClean="0">
                <a:solidFill>
                  <a:schemeClr val="tx1"/>
                </a:solidFill>
                <a:latin typeface="+mn-lt"/>
                <a:ea typeface="+mn-ea"/>
                <a:cs typeface="+mn-cs"/>
              </a:rPr>
              <a:t>Manuál transformace ústavů (Ministerstvo práce a sociálních věcí; 2013, s. 42)</a:t>
            </a:r>
          </a:p>
          <a:p>
            <a:endParaRPr lang="cs-CZ" dirty="0"/>
          </a:p>
        </p:txBody>
      </p:sp>
      <p:sp>
        <p:nvSpPr>
          <p:cNvPr id="4" name="Zástupný symbol pro číslo snímku 3"/>
          <p:cNvSpPr>
            <a:spLocks noGrp="1"/>
          </p:cNvSpPr>
          <p:nvPr>
            <p:ph type="sldNum" sz="quarter" idx="10"/>
          </p:nvPr>
        </p:nvSpPr>
        <p:spPr/>
        <p:txBody>
          <a:bodyPr/>
          <a:lstStyle/>
          <a:p>
            <a:fld id="{5C0942E1-B34F-405D-A3DA-9C557AF7DB35}" type="slidenum">
              <a:rPr lang="cs-CZ" smtClean="0"/>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200" kern="1200" dirty="0" smtClean="0">
                <a:solidFill>
                  <a:schemeClr val="tx1"/>
                </a:solidFill>
                <a:latin typeface="+mn-lt"/>
                <a:ea typeface="+mn-ea"/>
                <a:cs typeface="+mn-cs"/>
              </a:rPr>
              <a:t>Řazení forem služeb v dokumentu je  dle toho, co by mělo být primárně využíváno – mělo by se postupovat subsidiárně od TS přes AS k PS poskytované v komunitě.</a:t>
            </a:r>
          </a:p>
          <a:p>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Vysvětlení: Byty zvláštního určení viz občanský zákoník.</a:t>
            </a:r>
          </a:p>
          <a:p>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Myšleno zejména „DPS“, špatně registrované sociální služby (</a:t>
            </a:r>
            <a:r>
              <a:rPr lang="cs-CZ" sz="1200" kern="1200" dirty="0" err="1" smtClean="0">
                <a:solidFill>
                  <a:schemeClr val="tx1"/>
                </a:solidFill>
                <a:latin typeface="+mn-lt"/>
                <a:ea typeface="+mn-ea"/>
                <a:cs typeface="+mn-cs"/>
              </a:rPr>
              <a:t>TSxPS</a:t>
            </a:r>
            <a:r>
              <a:rPr lang="cs-CZ" sz="1200" kern="1200" dirty="0" smtClean="0">
                <a:solidFill>
                  <a:schemeClr val="tx1"/>
                </a:solidFill>
                <a:latin typeface="+mn-lt"/>
                <a:ea typeface="+mn-ea"/>
                <a:cs typeface="+mn-cs"/>
              </a:rPr>
              <a:t>) a podobné koncepty.</a:t>
            </a:r>
          </a:p>
          <a:p>
            <a:endParaRPr lang="cs-CZ" dirty="0"/>
          </a:p>
        </p:txBody>
      </p:sp>
      <p:sp>
        <p:nvSpPr>
          <p:cNvPr id="4" name="Zástupný symbol pro číslo snímku 3"/>
          <p:cNvSpPr>
            <a:spLocks noGrp="1"/>
          </p:cNvSpPr>
          <p:nvPr>
            <p:ph type="sldNum" sz="quarter" idx="10"/>
          </p:nvPr>
        </p:nvSpPr>
        <p:spPr/>
        <p:txBody>
          <a:bodyPr/>
          <a:lstStyle/>
          <a:p>
            <a:fld id="{5C0942E1-B34F-405D-A3DA-9C557AF7DB35}" type="slidenum">
              <a:rPr lang="cs-CZ" smtClean="0"/>
              <a:pPr/>
              <a:t>7</a:t>
            </a:fld>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a:bodyPr>
          <a:lstStyle/>
          <a:p>
            <a:endParaRPr lang="cs-CZ" dirty="0"/>
          </a:p>
        </p:txBody>
      </p:sp>
      <p:sp>
        <p:nvSpPr>
          <p:cNvPr id="4" name="Zástupný symbol pro číslo snímku 3"/>
          <p:cNvSpPr>
            <a:spLocks noGrp="1"/>
          </p:cNvSpPr>
          <p:nvPr>
            <p:ph type="sldNum" sz="quarter" idx="10"/>
          </p:nvPr>
        </p:nvSpPr>
        <p:spPr/>
        <p:txBody>
          <a:bodyPr/>
          <a:lstStyle/>
          <a:p>
            <a:fld id="{5C0942E1-B34F-405D-A3DA-9C557AF7DB35}" type="slidenum">
              <a:rPr lang="cs-CZ" smtClean="0"/>
              <a:pPr/>
              <a:t>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lnSpcReduction="10000"/>
          </a:bodyPr>
          <a:lstStyle/>
          <a:p>
            <a:r>
              <a:rPr lang="cs-CZ" sz="1200" kern="1200" dirty="0" smtClean="0">
                <a:solidFill>
                  <a:schemeClr val="tx1"/>
                </a:solidFill>
                <a:latin typeface="+mn-lt"/>
                <a:ea typeface="+mn-ea"/>
                <a:cs typeface="+mn-cs"/>
              </a:rPr>
              <a:t>Provozy poskytovatele nesmí omezit volbu uživatele – nabízené služby jako je stravování, organizace práce a jak bylo řečeno na začátku – sociální služby nenahrazují běžné veřejné služby.</a:t>
            </a:r>
          </a:p>
          <a:p>
            <a:r>
              <a:rPr lang="cs-CZ" sz="1200" kern="1200" dirty="0" smtClean="0">
                <a:solidFill>
                  <a:schemeClr val="tx1"/>
                </a:solidFill>
                <a:latin typeface="+mn-lt"/>
                <a:ea typeface="+mn-ea"/>
                <a:cs typeface="+mn-cs"/>
              </a:rPr>
              <a:t>Umístění - Poskytovatel při plánování rozmístění domácností bere v potaz </a:t>
            </a:r>
            <a:r>
              <a:rPr lang="cs-CZ" sz="1200" b="1" kern="1200" dirty="0" smtClean="0">
                <a:solidFill>
                  <a:schemeClr val="tx1"/>
                </a:solidFill>
                <a:latin typeface="+mn-lt"/>
                <a:ea typeface="+mn-ea"/>
                <a:cs typeface="+mn-cs"/>
              </a:rPr>
              <a:t>hustotu obyvatel</a:t>
            </a:r>
            <a:r>
              <a:rPr lang="cs-CZ" sz="1200" kern="1200" dirty="0" smtClean="0">
                <a:solidFill>
                  <a:schemeClr val="tx1"/>
                </a:solidFill>
                <a:latin typeface="+mn-lt"/>
                <a:ea typeface="+mn-ea"/>
                <a:cs typeface="+mn-cs"/>
              </a:rPr>
              <a:t> v dané obci/místě a plánuje takové rozmístění služeb, které </a:t>
            </a:r>
            <a:r>
              <a:rPr lang="cs-CZ" sz="1200" b="1" kern="1200" dirty="0" smtClean="0">
                <a:solidFill>
                  <a:schemeClr val="tx1"/>
                </a:solidFill>
                <a:latin typeface="+mn-lt"/>
                <a:ea typeface="+mn-ea"/>
                <a:cs typeface="+mn-cs"/>
              </a:rPr>
              <a:t>nebude shromažďovat</a:t>
            </a:r>
            <a:r>
              <a:rPr lang="cs-CZ" sz="1200" kern="1200" dirty="0" smtClean="0">
                <a:solidFill>
                  <a:schemeClr val="tx1"/>
                </a:solidFill>
                <a:latin typeface="+mn-lt"/>
                <a:ea typeface="+mn-ea"/>
                <a:cs typeface="+mn-cs"/>
              </a:rPr>
              <a:t> </a:t>
            </a:r>
            <a:r>
              <a:rPr lang="cs-CZ" sz="1200" b="1" kern="1200" dirty="0" smtClean="0">
                <a:solidFill>
                  <a:schemeClr val="tx1"/>
                </a:solidFill>
                <a:latin typeface="+mn-lt"/>
                <a:ea typeface="+mn-ea"/>
                <a:cs typeface="+mn-cs"/>
              </a:rPr>
              <a:t>služby</a:t>
            </a:r>
            <a:r>
              <a:rPr lang="cs-CZ" sz="1200" kern="1200" dirty="0" smtClean="0">
                <a:solidFill>
                  <a:schemeClr val="tx1"/>
                </a:solidFill>
                <a:latin typeface="+mn-lt"/>
                <a:ea typeface="+mn-ea"/>
                <a:cs typeface="+mn-cs"/>
              </a:rPr>
              <a:t> pro osoby se zdravotním postižením či jakýmkoliv sociálním hendikepem v jednom místě (např. domě, ulici, bloku domů). Bližší specifikace je uvedena v kritériích jednotlivých druhů domácností. Počtem uživatelů v jednom rodinném nebo bytovém domě je myšleno na jednom místě, tedy i ve dvojdomě či ve více objektech stojících vedle sebe (posuzováno s ohledem na kumulaci uživatelů v jednom místě).</a:t>
            </a:r>
          </a:p>
          <a:p>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Služba může být zajištěna buď v </a:t>
            </a:r>
            <a:r>
              <a:rPr lang="cs-CZ" sz="1200" b="1" kern="1200" dirty="0" smtClean="0">
                <a:solidFill>
                  <a:schemeClr val="tx1"/>
                </a:solidFill>
                <a:latin typeface="+mn-lt"/>
                <a:ea typeface="+mn-ea"/>
                <a:cs typeface="+mn-cs"/>
              </a:rPr>
              <a:t>samostatném objektu</a:t>
            </a:r>
            <a:r>
              <a:rPr lang="cs-CZ" sz="1200" kern="1200" dirty="0" smtClean="0">
                <a:solidFill>
                  <a:schemeClr val="tx1"/>
                </a:solidFill>
                <a:latin typeface="+mn-lt"/>
                <a:ea typeface="+mn-ea"/>
                <a:cs typeface="+mn-cs"/>
              </a:rPr>
              <a:t> určeném jen pro sociální službu, </a:t>
            </a:r>
            <a:r>
              <a:rPr lang="cs-CZ" sz="1200" b="1" kern="1200" dirty="0" smtClean="0">
                <a:solidFill>
                  <a:schemeClr val="tx1"/>
                </a:solidFill>
                <a:latin typeface="+mn-lt"/>
                <a:ea typeface="+mn-ea"/>
                <a:cs typeface="+mn-cs"/>
              </a:rPr>
              <a:t>nebo v běžné zástavbě</a:t>
            </a:r>
            <a:r>
              <a:rPr lang="cs-CZ" sz="1200" kern="1200" dirty="0" smtClean="0">
                <a:solidFill>
                  <a:schemeClr val="tx1"/>
                </a:solidFill>
                <a:latin typeface="+mn-lt"/>
                <a:ea typeface="+mn-ea"/>
                <a:cs typeface="+mn-cs"/>
              </a:rPr>
              <a:t>, kde jsou společně byty sociální služby i byty využívané mimo sociální služby.</a:t>
            </a:r>
          </a:p>
          <a:p>
            <a:pPr lvl="0"/>
            <a:endParaRPr lang="cs-CZ" sz="1200" kern="1200" dirty="0" smtClean="0">
              <a:solidFill>
                <a:schemeClr val="tx1"/>
              </a:solidFill>
              <a:latin typeface="+mn-lt"/>
              <a:ea typeface="+mn-ea"/>
              <a:cs typeface="+mn-cs"/>
            </a:endParaRPr>
          </a:p>
          <a:p>
            <a:pPr lvl="0"/>
            <a:r>
              <a:rPr lang="cs-CZ" sz="1200" kern="1200" dirty="0" smtClean="0">
                <a:solidFill>
                  <a:schemeClr val="tx1"/>
                </a:solidFill>
                <a:latin typeface="+mn-lt"/>
                <a:ea typeface="+mn-ea"/>
                <a:cs typeface="+mn-cs"/>
              </a:rPr>
              <a:t>Zajistit soukromí – </a:t>
            </a:r>
            <a:r>
              <a:rPr lang="cs-CZ" sz="1200" b="1" kern="1200" dirty="0" smtClean="0">
                <a:solidFill>
                  <a:schemeClr val="tx1"/>
                </a:solidFill>
                <a:latin typeface="+mn-lt"/>
                <a:ea typeface="+mn-ea"/>
                <a:cs typeface="+mn-cs"/>
              </a:rPr>
              <a:t>1-2lůžkové pokoje</a:t>
            </a:r>
            <a:r>
              <a:rPr lang="cs-CZ" sz="1200" kern="1200" dirty="0" smtClean="0">
                <a:solidFill>
                  <a:schemeClr val="tx1"/>
                </a:solidFill>
                <a:latin typeface="+mn-lt"/>
                <a:ea typeface="+mn-ea"/>
                <a:cs typeface="+mn-cs"/>
              </a:rPr>
              <a:t>, neprůchozí</a:t>
            </a:r>
          </a:p>
          <a:p>
            <a:pPr lvl="0"/>
            <a:r>
              <a:rPr lang="cs-CZ" sz="1200" kern="1200" dirty="0" smtClean="0">
                <a:solidFill>
                  <a:schemeClr val="tx1"/>
                </a:solidFill>
                <a:latin typeface="+mn-lt"/>
                <a:ea typeface="+mn-ea"/>
                <a:cs typeface="+mn-cs"/>
              </a:rPr>
              <a:t>V jedné </a:t>
            </a:r>
            <a:r>
              <a:rPr lang="cs-CZ" sz="1200" b="1" kern="1200" dirty="0" smtClean="0">
                <a:solidFill>
                  <a:schemeClr val="tx1"/>
                </a:solidFill>
                <a:latin typeface="+mn-lt"/>
                <a:ea typeface="+mn-ea"/>
                <a:cs typeface="+mn-cs"/>
              </a:rPr>
              <a:t>skupinové domácnosti</a:t>
            </a:r>
            <a:r>
              <a:rPr lang="cs-CZ" sz="1200" kern="1200" dirty="0" smtClean="0">
                <a:solidFill>
                  <a:schemeClr val="tx1"/>
                </a:solidFill>
                <a:latin typeface="+mn-lt"/>
                <a:ea typeface="+mn-ea"/>
                <a:cs typeface="+mn-cs"/>
              </a:rPr>
              <a:t> žije nejvýše </a:t>
            </a:r>
            <a:r>
              <a:rPr lang="cs-CZ" sz="1200" b="1" kern="1200" dirty="0" smtClean="0">
                <a:solidFill>
                  <a:schemeClr val="tx1"/>
                </a:solidFill>
                <a:latin typeface="+mn-lt"/>
                <a:ea typeface="+mn-ea"/>
                <a:cs typeface="+mn-cs"/>
              </a:rPr>
              <a:t>6 uživatelů</a:t>
            </a:r>
            <a:r>
              <a:rPr lang="cs-CZ" sz="1200" kern="1200" dirty="0" smtClean="0">
                <a:solidFill>
                  <a:schemeClr val="tx1"/>
                </a:solidFill>
                <a:latin typeface="+mn-lt"/>
                <a:ea typeface="+mn-ea"/>
                <a:cs typeface="+mn-cs"/>
              </a:rPr>
              <a:t>. </a:t>
            </a:r>
          </a:p>
          <a:p>
            <a:pPr lvl="0"/>
            <a:r>
              <a:rPr lang="cs-CZ" sz="1200" kern="1200" dirty="0" smtClean="0">
                <a:solidFill>
                  <a:schemeClr val="tx1"/>
                </a:solidFill>
                <a:latin typeface="+mn-lt"/>
                <a:ea typeface="+mn-ea"/>
                <a:cs typeface="+mn-cs"/>
              </a:rPr>
              <a:t>V </a:t>
            </a:r>
            <a:r>
              <a:rPr lang="cs-CZ" sz="1200" b="1" kern="1200" dirty="0" smtClean="0">
                <a:solidFill>
                  <a:schemeClr val="tx1"/>
                </a:solidFill>
                <a:latin typeface="+mn-lt"/>
                <a:ea typeface="+mn-ea"/>
                <a:cs typeface="+mn-cs"/>
              </a:rPr>
              <a:t>individuální domácnosti</a:t>
            </a:r>
            <a:r>
              <a:rPr lang="cs-CZ" sz="1200" kern="1200" dirty="0" smtClean="0">
                <a:solidFill>
                  <a:schemeClr val="tx1"/>
                </a:solidFill>
                <a:latin typeface="+mn-lt"/>
                <a:ea typeface="+mn-ea"/>
                <a:cs typeface="+mn-cs"/>
              </a:rPr>
              <a:t> žijí </a:t>
            </a:r>
            <a:r>
              <a:rPr lang="cs-CZ" sz="1200" b="1" kern="1200" dirty="0" smtClean="0">
                <a:solidFill>
                  <a:schemeClr val="tx1"/>
                </a:solidFill>
                <a:latin typeface="+mn-lt"/>
                <a:ea typeface="+mn-ea"/>
                <a:cs typeface="+mn-cs"/>
              </a:rPr>
              <a:t>1 či 2 uživatelé</a:t>
            </a:r>
            <a:r>
              <a:rPr lang="cs-CZ" sz="1200" kern="1200" dirty="0" smtClean="0">
                <a:solidFill>
                  <a:schemeClr val="tx1"/>
                </a:solidFill>
                <a:latin typeface="+mn-lt"/>
                <a:ea typeface="+mn-ea"/>
                <a:cs typeface="+mn-cs"/>
              </a:rPr>
              <a:t>. Max. 4 domácnosti v jednom domě.</a:t>
            </a:r>
          </a:p>
          <a:p>
            <a:pPr lvl="0"/>
            <a:r>
              <a:rPr lang="cs-CZ" sz="1200" kern="1200" dirty="0" smtClean="0">
                <a:solidFill>
                  <a:schemeClr val="tx1"/>
                </a:solidFill>
                <a:latin typeface="+mn-lt"/>
                <a:ea typeface="+mn-ea"/>
                <a:cs typeface="+mn-cs"/>
              </a:rPr>
              <a:t>V jednom rodinném domě žije </a:t>
            </a:r>
            <a:r>
              <a:rPr lang="cs-CZ" sz="1200" b="1" kern="1200" dirty="0" smtClean="0">
                <a:solidFill>
                  <a:schemeClr val="tx1"/>
                </a:solidFill>
                <a:latin typeface="+mn-lt"/>
                <a:ea typeface="+mn-ea"/>
                <a:cs typeface="+mn-cs"/>
              </a:rPr>
              <a:t>nejvýše 12 uživatelů</a:t>
            </a:r>
            <a:r>
              <a:rPr lang="cs-CZ" sz="1200" kern="1200" dirty="0" smtClean="0">
                <a:solidFill>
                  <a:schemeClr val="tx1"/>
                </a:solidFill>
                <a:latin typeface="+mn-lt"/>
                <a:ea typeface="+mn-ea"/>
                <a:cs typeface="+mn-cs"/>
              </a:rPr>
              <a:t>. Jedná-li se o zajištění služby v rodinných domech, pak omezení 12 uživatelů platí pro celou ulici, případně nejbližší okolí (ulice navazující, přetínající původní ulici, kde je služba poskytována).</a:t>
            </a:r>
          </a:p>
          <a:p>
            <a:pPr lvl="0"/>
            <a:r>
              <a:rPr lang="cs-CZ" sz="1200" kern="1200" dirty="0" smtClean="0">
                <a:solidFill>
                  <a:schemeClr val="tx1"/>
                </a:solidFill>
                <a:latin typeface="+mn-lt"/>
                <a:ea typeface="+mn-ea"/>
                <a:cs typeface="+mn-cs"/>
              </a:rPr>
              <a:t>V jednom bytovém nebo rodinném domě žije </a:t>
            </a:r>
            <a:r>
              <a:rPr lang="cs-CZ" sz="1200" b="1" kern="1200" dirty="0" smtClean="0">
                <a:solidFill>
                  <a:schemeClr val="tx1"/>
                </a:solidFill>
                <a:latin typeface="+mn-lt"/>
                <a:ea typeface="+mn-ea"/>
                <a:cs typeface="+mn-cs"/>
              </a:rPr>
              <a:t>nejvýše 18 uživatelů</a:t>
            </a:r>
            <a:r>
              <a:rPr lang="cs-CZ" sz="1200" kern="1200" dirty="0" smtClean="0">
                <a:solidFill>
                  <a:schemeClr val="tx1"/>
                </a:solidFill>
                <a:latin typeface="+mn-lt"/>
                <a:ea typeface="+mn-ea"/>
                <a:cs typeface="+mn-cs"/>
              </a:rPr>
              <a:t>, jsou-li to lidé s potřebou </a:t>
            </a:r>
            <a:r>
              <a:rPr lang="cs-CZ" sz="1200" b="1" kern="1200" dirty="0" smtClean="0">
                <a:solidFill>
                  <a:schemeClr val="tx1"/>
                </a:solidFill>
                <a:latin typeface="+mn-lt"/>
                <a:ea typeface="+mn-ea"/>
                <a:cs typeface="+mn-cs"/>
              </a:rPr>
              <a:t>vysoké míry podpory</a:t>
            </a:r>
            <a:r>
              <a:rPr lang="cs-CZ" sz="1200" kern="1200" dirty="0" smtClean="0">
                <a:solidFill>
                  <a:schemeClr val="tx1"/>
                </a:solidFill>
                <a:latin typeface="+mn-lt"/>
                <a:ea typeface="+mn-ea"/>
                <a:cs typeface="+mn-cs"/>
              </a:rPr>
              <a:t> (dospělí). </a:t>
            </a:r>
          </a:p>
          <a:p>
            <a:r>
              <a:rPr lang="cs-CZ" sz="1200" kern="1200" dirty="0" smtClean="0">
                <a:solidFill>
                  <a:schemeClr val="tx1"/>
                </a:solidFill>
                <a:latin typeface="+mn-lt"/>
                <a:ea typeface="+mn-ea"/>
                <a:cs typeface="+mn-cs"/>
              </a:rPr>
              <a:t>Nově je blíže vymezena i kumulace v hustě osídlených oblastech (panelové domy apod.) – je-li v domě větší kapacita než 150 lidí, pak se může počet navyšovat – vždy do výše 8 %.</a:t>
            </a:r>
            <a:endParaRPr lang="cs-CZ" dirty="0" smtClean="0"/>
          </a:p>
        </p:txBody>
      </p:sp>
      <p:sp>
        <p:nvSpPr>
          <p:cNvPr id="4" name="Zástupný symbol pro číslo snímku 3"/>
          <p:cNvSpPr>
            <a:spLocks noGrp="1"/>
          </p:cNvSpPr>
          <p:nvPr>
            <p:ph type="sldNum" sz="quarter" idx="10"/>
          </p:nvPr>
        </p:nvSpPr>
        <p:spPr/>
        <p:txBody>
          <a:bodyPr/>
          <a:lstStyle/>
          <a:p>
            <a:fld id="{5C0942E1-B34F-405D-A3DA-9C557AF7DB35}" type="slidenum">
              <a:rPr lang="cs-CZ" smtClean="0"/>
              <a:pPr/>
              <a:t>9</a:t>
            </a:fld>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sz="1200" kern="1200" dirty="0" smtClean="0">
                <a:solidFill>
                  <a:schemeClr val="tx1"/>
                </a:solidFill>
                <a:latin typeface="+mn-lt"/>
                <a:ea typeface="+mn-ea"/>
                <a:cs typeface="+mn-cs"/>
              </a:rPr>
              <a:t>Zafixovaná kapacita – je také možné, že se budova původní ústavní služby využije pro služby komunitní – služba pak musí splňovat všechna kritéria.</a:t>
            </a:r>
          </a:p>
          <a:p>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Zastavení příjmu – uvést v registraci sociální služby. Je to až do výše plánovaného počtu uživatelů, kteří v případě částečné transformace zůstanou v původním zařízení. Hlavním cílem je celková transformace a nabídka služeb v komunitě.  </a:t>
            </a:r>
          </a:p>
          <a:p>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Transformací sociálních služeb dojde ke snížení kapacity ústavních služeb v kraji, a to nejméně o počet lůžek v nově vytvořených službách. Toto bude zajištěno:</a:t>
            </a:r>
          </a:p>
          <a:p>
            <a:r>
              <a:rPr lang="cs-CZ" sz="1200" kern="1200" dirty="0" smtClean="0">
                <a:solidFill>
                  <a:schemeClr val="tx1"/>
                </a:solidFill>
                <a:latin typeface="+mn-lt"/>
                <a:ea typeface="+mn-ea"/>
                <a:cs typeface="+mn-cs"/>
              </a:rPr>
              <a:t>a) zrušením příslušného počtu lůžek v transformujících se zařízení. Tyto kapacity v prostorách transformující se služby nemohou být dále užívány pro stejný nebo jiný druh pobytové služby sociální péče (domov pro seniory, domov se zvláštním režimem, domov pro osoby se zdravotním postižením, chráněné bydlení, týdenní stacionář, odlehčovací služba pobytového charakteru a sociální služby poskytované ve zdravotnických zařízeních ústavní péče). Nebo</a:t>
            </a:r>
          </a:p>
          <a:p>
            <a:r>
              <a:rPr lang="cs-CZ" sz="1200" kern="1200" dirty="0" smtClean="0">
                <a:solidFill>
                  <a:schemeClr val="tx1"/>
                </a:solidFill>
                <a:latin typeface="+mn-lt"/>
                <a:ea typeface="+mn-ea"/>
                <a:cs typeface="+mn-cs"/>
              </a:rPr>
              <a:t>b) zrušením minimálně stejného počtu ústavní kapacity v jiném zařízení v kraji, které je určeno pro seniory a které svou kapacitu přesune do prostor uvolněných transformací sociálních služeb, a kompletním uzavření původního objektu tohoto náhradního ústavního zařízení. Tímto krokem nesmí dojít ke zvýšení ústavních kapacit ani u služby, která se stěhuje do objektu opuštěného transformujícím se zařízením. Přesný popis ke splnění této varianty kritéria bude uveden ve schváleném transformačním plánu.</a:t>
            </a:r>
          </a:p>
          <a:p>
            <a:endParaRPr lang="cs-CZ" dirty="0"/>
          </a:p>
        </p:txBody>
      </p:sp>
      <p:sp>
        <p:nvSpPr>
          <p:cNvPr id="4" name="Zástupný symbol pro číslo snímku 3"/>
          <p:cNvSpPr>
            <a:spLocks noGrp="1"/>
          </p:cNvSpPr>
          <p:nvPr>
            <p:ph type="sldNum" sz="quarter" idx="10"/>
          </p:nvPr>
        </p:nvSpPr>
        <p:spPr/>
        <p:txBody>
          <a:bodyPr/>
          <a:lstStyle/>
          <a:p>
            <a:fld id="{5C0942E1-B34F-405D-A3DA-9C557AF7DB35}" type="slidenum">
              <a:rPr lang="cs-CZ" smtClean="0"/>
              <a:pPr/>
              <a:t>10</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Kliknutím lze upravit styl.</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B23FC914-52A7-41AF-8BFB-7EEB25BA302E}" type="datetimeFigureOut">
              <a:rPr lang="cs-CZ" smtClean="0"/>
              <a:pPr/>
              <a:t>5.11.2015</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nice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nice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nice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ACA83A92-3376-4396-B8E7-9C7B65A74E9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23FC914-52A7-41AF-8BFB-7EEB25BA302E}" type="datetimeFigureOut">
              <a:rPr lang="cs-CZ" smtClean="0"/>
              <a:pPr/>
              <a:t>5.11.2015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A83A92-3376-4396-B8E7-9C7B65A74E9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23FC914-52A7-41AF-8BFB-7EEB25BA302E}" type="datetimeFigureOut">
              <a:rPr lang="cs-CZ" smtClean="0"/>
              <a:pPr/>
              <a:t>5.11.2015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A83A92-3376-4396-B8E7-9C7B65A74E9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B23FC914-52A7-41AF-8BFB-7EEB25BA302E}" type="datetimeFigureOut">
              <a:rPr lang="cs-CZ" smtClean="0"/>
              <a:pPr/>
              <a:t>5.11.2015</a:t>
            </a:fld>
            <a:endParaRPr lang="cs-CZ"/>
          </a:p>
        </p:txBody>
      </p:sp>
      <p:sp>
        <p:nvSpPr>
          <p:cNvPr id="9" name="Zástupný symbol pro číslo snímku 8"/>
          <p:cNvSpPr>
            <a:spLocks noGrp="1"/>
          </p:cNvSpPr>
          <p:nvPr>
            <p:ph type="sldNum" sz="quarter" idx="15"/>
          </p:nvPr>
        </p:nvSpPr>
        <p:spPr/>
        <p:txBody>
          <a:bodyPr rtlCol="0"/>
          <a:lstStyle/>
          <a:p>
            <a:fld id="{ACA83A92-3376-4396-B8E7-9C7B65A74E94}"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B23FC914-52A7-41AF-8BFB-7EEB25BA302E}" type="datetimeFigureOut">
              <a:rPr lang="cs-CZ" smtClean="0"/>
              <a:pPr/>
              <a:t>5.11.2015</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nice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nice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nice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ACA83A92-3376-4396-B8E7-9C7B65A74E94}"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B23FC914-52A7-41AF-8BFB-7EEB25BA302E}" type="datetimeFigureOut">
              <a:rPr lang="cs-CZ" smtClean="0"/>
              <a:pPr/>
              <a:t>5.11.2015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A83A92-3376-4396-B8E7-9C7B65A74E94}"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Kliknutím lze upravit styl.</a:t>
            </a:r>
            <a:endParaRPr kumimoji="0" lang="en-US"/>
          </a:p>
        </p:txBody>
      </p:sp>
      <p:sp>
        <p:nvSpPr>
          <p:cNvPr id="7" name="Zástupný symbol pro datum 6"/>
          <p:cNvSpPr>
            <a:spLocks noGrp="1"/>
          </p:cNvSpPr>
          <p:nvPr>
            <p:ph type="dt" sz="half" idx="10"/>
          </p:nvPr>
        </p:nvSpPr>
        <p:spPr/>
        <p:txBody>
          <a:bodyPr/>
          <a:lstStyle/>
          <a:p>
            <a:fld id="{B23FC914-52A7-41AF-8BFB-7EEB25BA302E}" type="datetimeFigureOut">
              <a:rPr lang="cs-CZ" smtClean="0"/>
              <a:pPr/>
              <a:t>5.11.2015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A83A92-3376-4396-B8E7-9C7B65A74E94}"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6" name="Zástupný symbol pro datum 5"/>
          <p:cNvSpPr>
            <a:spLocks noGrp="1"/>
          </p:cNvSpPr>
          <p:nvPr>
            <p:ph type="dt" sz="half" idx="10"/>
          </p:nvPr>
        </p:nvSpPr>
        <p:spPr/>
        <p:txBody>
          <a:bodyPr rtlCol="0"/>
          <a:lstStyle/>
          <a:p>
            <a:fld id="{B23FC914-52A7-41AF-8BFB-7EEB25BA302E}" type="datetimeFigureOut">
              <a:rPr lang="cs-CZ" smtClean="0"/>
              <a:pPr/>
              <a:t>5.11.2015</a:t>
            </a:fld>
            <a:endParaRPr lang="cs-CZ"/>
          </a:p>
        </p:txBody>
      </p:sp>
      <p:sp>
        <p:nvSpPr>
          <p:cNvPr id="7" name="Zástupný symbol pro číslo snímku 6"/>
          <p:cNvSpPr>
            <a:spLocks noGrp="1"/>
          </p:cNvSpPr>
          <p:nvPr>
            <p:ph type="sldNum" sz="quarter" idx="11"/>
          </p:nvPr>
        </p:nvSpPr>
        <p:spPr/>
        <p:txBody>
          <a:bodyPr rtlCol="0"/>
          <a:lstStyle/>
          <a:p>
            <a:fld id="{ACA83A92-3376-4396-B8E7-9C7B65A74E94}"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23FC914-52A7-41AF-8BFB-7EEB25BA302E}" type="datetimeFigureOut">
              <a:rPr lang="cs-CZ" smtClean="0"/>
              <a:pPr/>
              <a:t>5.11.2015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A83A92-3376-4396-B8E7-9C7B65A74E9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Přímá spojnice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nice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nice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B23FC914-52A7-41AF-8BFB-7EEB25BA302E}" type="datetimeFigureOut">
              <a:rPr lang="cs-CZ" smtClean="0"/>
              <a:pPr/>
              <a:t>5.11.2015</a:t>
            </a:fld>
            <a:endParaRPr lang="cs-CZ"/>
          </a:p>
        </p:txBody>
      </p:sp>
      <p:sp>
        <p:nvSpPr>
          <p:cNvPr id="22" name="Zástupný symbol pro číslo snímku 21"/>
          <p:cNvSpPr>
            <a:spLocks noGrp="1"/>
          </p:cNvSpPr>
          <p:nvPr>
            <p:ph type="sldNum" sz="quarter" idx="15"/>
          </p:nvPr>
        </p:nvSpPr>
        <p:spPr/>
        <p:txBody>
          <a:bodyPr rtlCol="0"/>
          <a:lstStyle/>
          <a:p>
            <a:fld id="{ACA83A92-3376-4396-B8E7-9C7B65A74E94}"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nice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10" name="Přímá spojnice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nice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nice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nice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B23FC914-52A7-41AF-8BFB-7EEB25BA302E}" type="datetimeFigureOut">
              <a:rPr lang="cs-CZ" smtClean="0"/>
              <a:pPr/>
              <a:t>5.11.2015</a:t>
            </a:fld>
            <a:endParaRPr lang="cs-CZ"/>
          </a:p>
        </p:txBody>
      </p:sp>
      <p:sp>
        <p:nvSpPr>
          <p:cNvPr id="18" name="Zástupný symbol pro číslo snímku 17"/>
          <p:cNvSpPr>
            <a:spLocks noGrp="1"/>
          </p:cNvSpPr>
          <p:nvPr>
            <p:ph type="sldNum" sz="quarter" idx="11"/>
          </p:nvPr>
        </p:nvSpPr>
        <p:spPr/>
        <p:txBody>
          <a:bodyPr rtlCol="0"/>
          <a:lstStyle/>
          <a:p>
            <a:fld id="{ACA83A92-3376-4396-B8E7-9C7B65A74E94}"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nic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23FC914-52A7-41AF-8BFB-7EEB25BA302E}" type="datetimeFigureOut">
              <a:rPr lang="cs-CZ" smtClean="0"/>
              <a:pPr/>
              <a:t>5.11.2015</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nic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nice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CA83A92-3376-4396-B8E7-9C7B65A74E9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trass.c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051720" y="1340768"/>
            <a:ext cx="6172200" cy="2304256"/>
          </a:xfrm>
        </p:spPr>
        <p:txBody>
          <a:bodyPr>
            <a:normAutofit/>
          </a:bodyPr>
          <a:lstStyle/>
          <a:p>
            <a:pPr algn="ctr"/>
            <a:r>
              <a:rPr lang="cs-CZ" dirty="0" smtClean="0"/>
              <a:t> </a:t>
            </a:r>
            <a:r>
              <a:rPr lang="cs-CZ" sz="3200" dirty="0" smtClean="0"/>
              <a:t>Transformace sociálních      služeb </a:t>
            </a:r>
            <a:br>
              <a:rPr lang="cs-CZ" sz="3200" dirty="0" smtClean="0"/>
            </a:br>
            <a:r>
              <a:rPr lang="cs-CZ" sz="3200" dirty="0" smtClean="0"/>
              <a:t/>
            </a:r>
            <a:br>
              <a:rPr lang="cs-CZ" sz="3200" dirty="0" smtClean="0"/>
            </a:br>
            <a:r>
              <a:rPr lang="cs-CZ" sz="2600" dirty="0" smtClean="0"/>
              <a:t>příležitost pro kvalitu</a:t>
            </a:r>
            <a:endParaRPr lang="cs-CZ" sz="2600" dirty="0"/>
          </a:p>
        </p:txBody>
      </p:sp>
      <p:sp>
        <p:nvSpPr>
          <p:cNvPr id="3" name="Podnadpis 2"/>
          <p:cNvSpPr>
            <a:spLocks noGrp="1"/>
          </p:cNvSpPr>
          <p:nvPr>
            <p:ph type="subTitle" idx="1"/>
          </p:nvPr>
        </p:nvSpPr>
        <p:spPr>
          <a:xfrm>
            <a:off x="2286000" y="5301208"/>
            <a:ext cx="6172200" cy="1073714"/>
          </a:xfrm>
        </p:spPr>
        <p:txBody>
          <a:bodyPr>
            <a:normAutofit lnSpcReduction="10000"/>
          </a:bodyPr>
          <a:lstStyle/>
          <a:p>
            <a:r>
              <a:rPr lang="cs-CZ" sz="2000" dirty="0" smtClean="0"/>
              <a:t>Ivana Příhonská</a:t>
            </a:r>
          </a:p>
          <a:p>
            <a:r>
              <a:rPr lang="cs-CZ" sz="2000" smtClean="0"/>
              <a:t>Praha</a:t>
            </a:r>
            <a:endParaRPr lang="cs-CZ" sz="2000" dirty="0" smtClean="0"/>
          </a:p>
          <a:p>
            <a:r>
              <a:rPr lang="cs-CZ" sz="2000" dirty="0" smtClean="0"/>
              <a:t>5. 11. 2015</a:t>
            </a:r>
          </a:p>
        </p:txBody>
      </p:sp>
      <p:pic>
        <p:nvPicPr>
          <p:cNvPr id="4" name="Obrázek 3"/>
          <p:cNvPicPr/>
          <p:nvPr/>
        </p:nvPicPr>
        <p:blipFill>
          <a:blip r:embed="rId3" cstate="print">
            <a:extLst>
              <a:ext uri="{28A0092B-C50C-407E-A947-70E740481C1C}">
                <a14:useLocalDpi xmlns:a14="http://schemas.microsoft.com/office/drawing/2010/main" val="0"/>
              </a:ext>
            </a:extLst>
          </a:blip>
          <a:stretch>
            <a:fillRect/>
          </a:stretch>
        </p:blipFill>
        <p:spPr>
          <a:xfrm>
            <a:off x="2123728" y="332656"/>
            <a:ext cx="5760720" cy="580390"/>
          </a:xfrm>
          <a:prstGeom prst="rect">
            <a:avLst/>
          </a:prstGeom>
        </p:spPr>
      </p:pic>
    </p:spTree>
    <p:extLst>
      <p:ext uri="{BB962C8B-B14F-4D97-AF65-F5344CB8AC3E}">
        <p14:creationId xmlns:p14="http://schemas.microsoft.com/office/powerpoint/2010/main" val="2546710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7467600" cy="1228998"/>
          </a:xfrm>
        </p:spPr>
        <p:txBody>
          <a:bodyPr>
            <a:normAutofit/>
          </a:bodyPr>
          <a:lstStyle/>
          <a:p>
            <a:r>
              <a:rPr lang="cs-CZ" dirty="0" smtClean="0"/>
              <a:t>Kritéria transformace a deinstitucionalizace - A</a:t>
            </a:r>
            <a:endParaRPr lang="cs-CZ" dirty="0"/>
          </a:p>
        </p:txBody>
      </p:sp>
      <p:sp>
        <p:nvSpPr>
          <p:cNvPr id="4" name="Zástupný symbol pro obsah 3"/>
          <p:cNvSpPr>
            <a:spLocks noGrp="1"/>
          </p:cNvSpPr>
          <p:nvPr>
            <p:ph sz="quarter" idx="1"/>
          </p:nvPr>
        </p:nvSpPr>
        <p:spPr/>
        <p:txBody>
          <a:bodyPr/>
          <a:lstStyle/>
          <a:p>
            <a:pPr lvl="0"/>
            <a:endParaRPr lang="cs-CZ" dirty="0" smtClean="0"/>
          </a:p>
          <a:p>
            <a:pPr lvl="0"/>
            <a:endParaRPr lang="cs-CZ" dirty="0" smtClean="0"/>
          </a:p>
          <a:p>
            <a:pPr lvl="0"/>
            <a:r>
              <a:rPr lang="cs-CZ" dirty="0" smtClean="0"/>
              <a:t>zafixovaná kapacita – nesmí se navyšovat</a:t>
            </a:r>
          </a:p>
          <a:p>
            <a:pPr lvl="0"/>
            <a:r>
              <a:rPr lang="cs-CZ" dirty="0" smtClean="0"/>
              <a:t>nepřijímání uživatelů v průběhu transformace</a:t>
            </a:r>
          </a:p>
          <a:p>
            <a:pPr lvl="0"/>
            <a:r>
              <a:rPr lang="cs-CZ" dirty="0" smtClean="0"/>
              <a:t>dojde ke snížení ústavní kapacity</a:t>
            </a:r>
          </a:p>
          <a:p>
            <a:endParaRPr lang="cs-CZ" dirty="0"/>
          </a:p>
        </p:txBody>
      </p:sp>
    </p:spTree>
    <p:extLst>
      <p:ext uri="{BB962C8B-B14F-4D97-AF65-F5344CB8AC3E}">
        <p14:creationId xmlns:p14="http://schemas.microsoft.com/office/powerpoint/2010/main" val="1294368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994122"/>
          </a:xfrm>
        </p:spPr>
        <p:txBody>
          <a:bodyPr>
            <a:normAutofit fontScale="90000"/>
          </a:bodyPr>
          <a:lstStyle/>
          <a:p>
            <a:r>
              <a:rPr lang="cs-CZ" dirty="0" smtClean="0"/>
              <a:t>Kritéria transformace a deinstitucionalizace – B (I)</a:t>
            </a:r>
            <a:endParaRPr lang="cs-CZ" dirty="0"/>
          </a:p>
        </p:txBody>
      </p:sp>
      <p:sp>
        <p:nvSpPr>
          <p:cNvPr id="4" name="Zástupný symbol pro obsah 3"/>
          <p:cNvSpPr>
            <a:spLocks noGrp="1"/>
          </p:cNvSpPr>
          <p:nvPr>
            <p:ph sz="quarter" idx="1"/>
          </p:nvPr>
        </p:nvSpPr>
        <p:spPr>
          <a:xfrm>
            <a:off x="457200" y="1340768"/>
            <a:ext cx="7931224" cy="5133184"/>
          </a:xfrm>
        </p:spPr>
        <p:txBody>
          <a:bodyPr>
            <a:normAutofit lnSpcReduction="10000"/>
          </a:bodyPr>
          <a:lstStyle/>
          <a:p>
            <a:pPr lvl="0"/>
            <a:r>
              <a:rPr lang="cs-CZ" dirty="0" smtClean="0"/>
              <a:t>veřejný závazek k deinstitucionalizace </a:t>
            </a:r>
          </a:p>
          <a:p>
            <a:pPr lvl="0"/>
            <a:r>
              <a:rPr lang="cs-CZ" dirty="0" smtClean="0"/>
              <a:t>jasná vize </a:t>
            </a:r>
          </a:p>
          <a:p>
            <a:pPr lvl="0"/>
            <a:r>
              <a:rPr lang="cs-CZ" dirty="0" smtClean="0"/>
              <a:t>změna je řízená</a:t>
            </a:r>
          </a:p>
          <a:p>
            <a:pPr lvl="0"/>
            <a:r>
              <a:rPr lang="cs-CZ" dirty="0" smtClean="0"/>
              <a:t>potřeby, cíle a zájmy uživatelů </a:t>
            </a:r>
          </a:p>
          <a:p>
            <a:pPr lvl="0"/>
            <a:r>
              <a:rPr lang="cs-CZ" dirty="0" smtClean="0"/>
              <a:t>výchozí podmínky poskytovatele a možnosti v nových lokalitách </a:t>
            </a:r>
          </a:p>
          <a:p>
            <a:pPr lvl="0"/>
            <a:r>
              <a:rPr lang="cs-CZ" dirty="0" smtClean="0"/>
              <a:t>transformační plán</a:t>
            </a:r>
          </a:p>
          <a:p>
            <a:pPr lvl="0"/>
            <a:r>
              <a:rPr lang="cs-CZ" dirty="0" smtClean="0"/>
              <a:t>zvýšená pozornost u lidí s potřebou vysoké míry podpory a u dětí</a:t>
            </a:r>
          </a:p>
          <a:p>
            <a:pPr lvl="0"/>
            <a:r>
              <a:rPr lang="cs-CZ" dirty="0" smtClean="0"/>
              <a:t>zapojení osob se zdravotním postižením do rozhodování</a:t>
            </a:r>
          </a:p>
          <a:p>
            <a:r>
              <a:rPr lang="cs-CZ" dirty="0" smtClean="0"/>
              <a:t>zapojení rodiny, blízkých osob a opatrovníků do rozhodování</a:t>
            </a:r>
            <a:endParaRPr lang="cs-CZ" dirty="0"/>
          </a:p>
        </p:txBody>
      </p:sp>
    </p:spTree>
    <p:extLst>
      <p:ext uri="{BB962C8B-B14F-4D97-AF65-F5344CB8AC3E}">
        <p14:creationId xmlns:p14="http://schemas.microsoft.com/office/powerpoint/2010/main" val="931602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994122"/>
          </a:xfrm>
        </p:spPr>
        <p:txBody>
          <a:bodyPr>
            <a:normAutofit fontScale="90000"/>
          </a:bodyPr>
          <a:lstStyle/>
          <a:p>
            <a:r>
              <a:rPr lang="cs-CZ" dirty="0" smtClean="0"/>
              <a:t>Kritéria transformace a deinstitucionalizace – B (II)</a:t>
            </a:r>
            <a:endParaRPr lang="cs-CZ" dirty="0"/>
          </a:p>
        </p:txBody>
      </p:sp>
      <p:sp>
        <p:nvSpPr>
          <p:cNvPr id="4" name="Zástupný symbol pro obsah 3"/>
          <p:cNvSpPr>
            <a:spLocks noGrp="1"/>
          </p:cNvSpPr>
          <p:nvPr>
            <p:ph sz="quarter" idx="1"/>
          </p:nvPr>
        </p:nvSpPr>
        <p:spPr>
          <a:xfrm>
            <a:off x="457200" y="1628800"/>
            <a:ext cx="7931224" cy="4845152"/>
          </a:xfrm>
        </p:spPr>
        <p:txBody>
          <a:bodyPr>
            <a:normAutofit/>
          </a:bodyPr>
          <a:lstStyle/>
          <a:p>
            <a:pPr lvl="0"/>
            <a:r>
              <a:rPr lang="cs-CZ" dirty="0" smtClean="0"/>
              <a:t>plánována podpora na neformální bázi a veřejně dostupných službách, existujících sociálních službách komunitního charakteru</a:t>
            </a:r>
          </a:p>
          <a:p>
            <a:pPr lvl="0"/>
            <a:r>
              <a:rPr lang="cs-CZ" dirty="0" smtClean="0"/>
              <a:t>příprava uživatelů na přechod</a:t>
            </a:r>
          </a:p>
          <a:p>
            <a:pPr lvl="0"/>
            <a:r>
              <a:rPr lang="cs-CZ" dirty="0" smtClean="0"/>
              <a:t>příprava pracovníků na přechod</a:t>
            </a:r>
          </a:p>
          <a:p>
            <a:pPr lvl="0"/>
            <a:r>
              <a:rPr lang="cs-CZ" dirty="0" smtClean="0"/>
              <a:t>příprava rodiny, blízkých osob a opatrovníků na změny ve službě</a:t>
            </a:r>
          </a:p>
          <a:p>
            <a:pPr lvl="0"/>
            <a:r>
              <a:rPr lang="cs-CZ" dirty="0" smtClean="0"/>
              <a:t>komunikační plán</a:t>
            </a:r>
          </a:p>
          <a:p>
            <a:pPr lvl="0"/>
            <a:r>
              <a:rPr lang="cs-CZ" dirty="0" smtClean="0"/>
              <a:t>práce s riziky transformace</a:t>
            </a:r>
          </a:p>
          <a:p>
            <a:pPr lvl="0"/>
            <a:r>
              <a:rPr lang="cs-CZ" dirty="0" smtClean="0"/>
              <a:t>vyhodnocování prováděných změn </a:t>
            </a:r>
          </a:p>
        </p:txBody>
      </p:sp>
    </p:spTree>
    <p:extLst>
      <p:ext uri="{BB962C8B-B14F-4D97-AF65-F5344CB8AC3E}">
        <p14:creationId xmlns:p14="http://schemas.microsoft.com/office/powerpoint/2010/main" val="931602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sz="quarter" idx="1"/>
          </p:nvPr>
        </p:nvSpPr>
        <p:spPr>
          <a:xfrm>
            <a:off x="457200" y="1916832"/>
            <a:ext cx="7931224" cy="3024336"/>
          </a:xfrm>
        </p:spPr>
        <p:txBody>
          <a:bodyPr>
            <a:normAutofit/>
          </a:bodyPr>
          <a:lstStyle/>
          <a:p>
            <a:pPr lvl="0" algn="ctr">
              <a:buNone/>
            </a:pPr>
            <a:r>
              <a:rPr lang="cs-CZ" sz="3600" dirty="0" smtClean="0"/>
              <a:t>Vaše otázky a doplnění.</a:t>
            </a:r>
          </a:p>
          <a:p>
            <a:pPr lvl="0" algn="ctr">
              <a:buNone/>
            </a:pPr>
            <a:endParaRPr lang="cs-CZ" sz="3600" dirty="0" smtClean="0"/>
          </a:p>
          <a:p>
            <a:pPr lvl="0" algn="ctr">
              <a:buNone/>
            </a:pPr>
            <a:endParaRPr lang="cs-CZ" dirty="0" smtClean="0"/>
          </a:p>
          <a:p>
            <a:pPr lvl="0" algn="ctr">
              <a:buNone/>
            </a:pPr>
            <a:endParaRPr lang="cs-CZ" dirty="0" smtClean="0"/>
          </a:p>
          <a:p>
            <a:pPr lvl="0" algn="ctr">
              <a:buNone/>
            </a:pPr>
            <a:r>
              <a:rPr lang="cs-CZ" dirty="0" smtClean="0">
                <a:hlinkClick r:id="rId2"/>
              </a:rPr>
              <a:t>www.</a:t>
            </a:r>
            <a:r>
              <a:rPr lang="cs-CZ" dirty="0" err="1" smtClean="0">
                <a:hlinkClick r:id="rId2"/>
              </a:rPr>
              <a:t>trass.cz</a:t>
            </a:r>
            <a:endParaRPr lang="cs-CZ" dirty="0" smtClean="0"/>
          </a:p>
          <a:p>
            <a:pPr lvl="0" algn="ctr">
              <a:buNone/>
            </a:pPr>
            <a:endParaRPr lang="cs-CZ" dirty="0" smtClean="0"/>
          </a:p>
        </p:txBody>
      </p:sp>
    </p:spTree>
    <p:extLst>
      <p:ext uri="{BB962C8B-B14F-4D97-AF65-F5344CB8AC3E}">
        <p14:creationId xmlns:p14="http://schemas.microsoft.com/office/powerpoint/2010/main" val="931602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634082"/>
          </a:xfrm>
        </p:spPr>
        <p:txBody>
          <a:bodyPr>
            <a:normAutofit/>
          </a:bodyPr>
          <a:lstStyle/>
          <a:p>
            <a:r>
              <a:rPr lang="cs-CZ" dirty="0" smtClean="0"/>
              <a:t>Transformace v dokumentech</a:t>
            </a:r>
            <a:endParaRPr lang="cs-CZ" dirty="0"/>
          </a:p>
        </p:txBody>
      </p:sp>
      <p:sp>
        <p:nvSpPr>
          <p:cNvPr id="3" name="Zástupný symbol pro obsah 2"/>
          <p:cNvSpPr>
            <a:spLocks noGrp="1"/>
          </p:cNvSpPr>
          <p:nvPr>
            <p:ph sz="quarter" idx="1"/>
          </p:nvPr>
        </p:nvSpPr>
        <p:spPr>
          <a:xfrm>
            <a:off x="457200" y="980728"/>
            <a:ext cx="7467600" cy="5493224"/>
          </a:xfrm>
        </p:spPr>
        <p:txBody>
          <a:bodyPr>
            <a:normAutofit/>
          </a:bodyPr>
          <a:lstStyle/>
          <a:p>
            <a:pPr lvl="0"/>
            <a:r>
              <a:rPr lang="cs-CZ" sz="2800" dirty="0" smtClean="0"/>
              <a:t>Národní strategie rozvoje sociálních služeb 2015</a:t>
            </a:r>
          </a:p>
          <a:p>
            <a:pPr lvl="0"/>
            <a:r>
              <a:rPr lang="cs-CZ" sz="2800" dirty="0" smtClean="0"/>
              <a:t>Národní strategie rozvoje sociálních služeb 2016-2020</a:t>
            </a:r>
          </a:p>
          <a:p>
            <a:pPr lvl="0"/>
            <a:r>
              <a:rPr lang="cs-CZ" sz="2800" dirty="0" smtClean="0"/>
              <a:t>Národní plán podpory rovných příležitostí pro OZP na období 2015-2020</a:t>
            </a:r>
          </a:p>
          <a:p>
            <a:pPr lvl="0"/>
            <a:r>
              <a:rPr lang="cs-CZ" sz="2800" dirty="0" smtClean="0"/>
              <a:t>Strategie sociálního začleňování 2014-2020</a:t>
            </a:r>
          </a:p>
          <a:p>
            <a:r>
              <a:rPr lang="cs-CZ" sz="2800" dirty="0" smtClean="0"/>
              <a:t>Dlouhodobá vize resortu práce a sociálních věcí pro oblast sociálního začleňování (2012)</a:t>
            </a:r>
          </a:p>
          <a:p>
            <a:endParaRPr lang="cs-CZ" dirty="0"/>
          </a:p>
        </p:txBody>
      </p:sp>
    </p:spTree>
    <p:extLst>
      <p:ext uri="{BB962C8B-B14F-4D97-AF65-F5344CB8AC3E}">
        <p14:creationId xmlns:p14="http://schemas.microsoft.com/office/powerpoint/2010/main" val="2236367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562074"/>
          </a:xfrm>
        </p:spPr>
        <p:txBody>
          <a:bodyPr/>
          <a:lstStyle/>
          <a:p>
            <a:r>
              <a:rPr lang="cs-CZ" dirty="0" smtClean="0"/>
              <a:t>Z čeho vycházíme</a:t>
            </a:r>
            <a:endParaRPr lang="cs-CZ" dirty="0"/>
          </a:p>
        </p:txBody>
      </p:sp>
      <p:sp>
        <p:nvSpPr>
          <p:cNvPr id="3" name="Zástupný symbol pro obsah 2"/>
          <p:cNvSpPr>
            <a:spLocks noGrp="1"/>
          </p:cNvSpPr>
          <p:nvPr>
            <p:ph sz="quarter" idx="1"/>
          </p:nvPr>
        </p:nvSpPr>
        <p:spPr/>
        <p:txBody>
          <a:bodyPr>
            <a:normAutofit/>
          </a:bodyPr>
          <a:lstStyle/>
          <a:p>
            <a:pPr>
              <a:buNone/>
            </a:pPr>
            <a:r>
              <a:rPr lang="cs-CZ" dirty="0" smtClean="0"/>
              <a:t>Úmluva o právech osob se zdravotním postižením</a:t>
            </a:r>
          </a:p>
          <a:p>
            <a:pPr lvl="0"/>
            <a:r>
              <a:rPr lang="cs-CZ" dirty="0" smtClean="0"/>
              <a:t>článek 19 Nezávislý způsob života a zapojení do společnosti</a:t>
            </a:r>
          </a:p>
          <a:p>
            <a:pPr lvl="0"/>
            <a:r>
              <a:rPr lang="cs-CZ" dirty="0" smtClean="0"/>
              <a:t>další články – přístupnost, osobní integrita, osobní mobilita, přístup k informacím, respektování soukromí a jiné</a:t>
            </a:r>
          </a:p>
          <a:p>
            <a:pPr lvl="0">
              <a:buNone/>
            </a:pPr>
            <a:endParaRPr lang="cs-CZ" dirty="0" smtClean="0"/>
          </a:p>
          <a:p>
            <a:pPr lvl="0">
              <a:buNone/>
            </a:pPr>
            <a:r>
              <a:rPr lang="cs-CZ" dirty="0" smtClean="0"/>
              <a:t>Zákon o sociálních službách</a:t>
            </a:r>
          </a:p>
          <a:p>
            <a:r>
              <a:rPr lang="cs-CZ" dirty="0" smtClean="0"/>
              <a:t>§ 2, odst. 2 Základní zásady: lidská důstojnost, individuální přístup, působí aktivně, podporuje rozvoj jejich samostatnosti, posílení sociálního začlenění….</a:t>
            </a:r>
          </a:p>
        </p:txBody>
      </p:sp>
    </p:spTree>
    <p:extLst>
      <p:ext uri="{BB962C8B-B14F-4D97-AF65-F5344CB8AC3E}">
        <p14:creationId xmlns:p14="http://schemas.microsoft.com/office/powerpoint/2010/main" val="998210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Pravidla změny a služeb poskytovaných v komunitě</a:t>
            </a:r>
            <a:endParaRPr lang="cs-CZ" dirty="0"/>
          </a:p>
        </p:txBody>
      </p:sp>
      <p:sp>
        <p:nvSpPr>
          <p:cNvPr id="3" name="Zástupný symbol pro obsah 2"/>
          <p:cNvSpPr>
            <a:spLocks noGrp="1"/>
          </p:cNvSpPr>
          <p:nvPr>
            <p:ph sz="quarter" idx="1"/>
          </p:nvPr>
        </p:nvSpPr>
        <p:spPr/>
        <p:txBody>
          <a:bodyPr/>
          <a:lstStyle/>
          <a:p>
            <a:endParaRPr lang="cs-CZ" dirty="0" smtClean="0"/>
          </a:p>
          <a:p>
            <a:r>
              <a:rPr lang="cs-CZ" dirty="0" smtClean="0"/>
              <a:t>Společné evropské pokyny k přechodu od ústavní péče k péči probíhající v rámci komunity</a:t>
            </a:r>
          </a:p>
          <a:p>
            <a:endParaRPr lang="cs-CZ" dirty="0" smtClean="0"/>
          </a:p>
          <a:p>
            <a:endParaRPr lang="cs-CZ" dirty="0" smtClean="0"/>
          </a:p>
          <a:p>
            <a:r>
              <a:rPr lang="cs-CZ" dirty="0" smtClean="0"/>
              <a:t>Kritéria sociálních služeb komunitního charakteru a kritéria transformace a deinstitucionalizace</a:t>
            </a:r>
          </a:p>
          <a:p>
            <a:endParaRPr lang="cs-CZ" dirty="0" smtClean="0"/>
          </a:p>
        </p:txBody>
      </p:sp>
    </p:spTree>
    <p:extLst>
      <p:ext uri="{BB962C8B-B14F-4D97-AF65-F5344CB8AC3E}">
        <p14:creationId xmlns:p14="http://schemas.microsoft.com/office/powerpoint/2010/main" val="42538051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Kritéria sociálních služeb komunitního charakteru - cíle </a:t>
            </a:r>
            <a:endParaRPr lang="cs-CZ" dirty="0"/>
          </a:p>
        </p:txBody>
      </p:sp>
      <p:sp>
        <p:nvSpPr>
          <p:cNvPr id="3" name="Zástupný symbol pro obsah 2"/>
          <p:cNvSpPr>
            <a:spLocks noGrp="1"/>
          </p:cNvSpPr>
          <p:nvPr>
            <p:ph sz="quarter" idx="1"/>
          </p:nvPr>
        </p:nvSpPr>
        <p:spPr/>
        <p:txBody>
          <a:bodyPr>
            <a:normAutofit fontScale="92500" lnSpcReduction="10000"/>
          </a:bodyPr>
          <a:lstStyle/>
          <a:p>
            <a:pPr lvl="0"/>
            <a:r>
              <a:rPr lang="cs-CZ" dirty="0" smtClean="0"/>
              <a:t>Uživatel žije ve svém přirozeném prostředí.</a:t>
            </a:r>
          </a:p>
          <a:p>
            <a:pPr lvl="0"/>
            <a:r>
              <a:rPr lang="cs-CZ" dirty="0" smtClean="0"/>
              <a:t>Uživatel navazuje a udržuje běžné společenské vztahy a zastává běžné společenské role.</a:t>
            </a:r>
          </a:p>
          <a:p>
            <a:pPr lvl="0"/>
            <a:r>
              <a:rPr lang="cs-CZ" dirty="0" smtClean="0"/>
              <a:t>Sužba podporuje udržování a rozvoj schopností, dovedností a odpovědnosti uživatele vedoucí k jeho samostatnosti.</a:t>
            </a:r>
          </a:p>
          <a:p>
            <a:pPr lvl="0"/>
            <a:r>
              <a:rPr lang="cs-CZ" dirty="0" smtClean="0"/>
              <a:t>Uživatel využívá běžné zdroje v komunitě, není závislý na dané sociální službě ani na jiných sociálních službách, ale je mu umožněno jejich využívání.</a:t>
            </a:r>
          </a:p>
          <a:p>
            <a:pPr lvl="0"/>
            <a:r>
              <a:rPr lang="cs-CZ" dirty="0" smtClean="0"/>
              <a:t>Služba podporuje uživatele v jeho rozhodování a usiluje o realizaci aktivit a životního stylu dle jeho rozhodnutí.</a:t>
            </a:r>
          </a:p>
          <a:p>
            <a:r>
              <a:rPr lang="cs-CZ" dirty="0" smtClean="0"/>
              <a:t>Služba podporuje uživatele individuálně.</a:t>
            </a:r>
          </a:p>
          <a:p>
            <a:pPr marL="0" indent="0">
              <a:buNone/>
            </a:pPr>
            <a:endParaRPr lang="cs-CZ" dirty="0"/>
          </a:p>
        </p:txBody>
      </p:sp>
    </p:spTree>
    <p:extLst>
      <p:ext uri="{BB962C8B-B14F-4D97-AF65-F5344CB8AC3E}">
        <p14:creationId xmlns:p14="http://schemas.microsoft.com/office/powerpoint/2010/main" val="2196450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850106"/>
          </a:xfrm>
        </p:spPr>
        <p:txBody>
          <a:bodyPr>
            <a:normAutofit fontScale="90000"/>
          </a:bodyPr>
          <a:lstStyle/>
          <a:p>
            <a:r>
              <a:rPr lang="cs-CZ" dirty="0" smtClean="0"/>
              <a:t>Obecné podmínky sociální služby komunitního charakteru – kontrolní list</a:t>
            </a:r>
            <a:endParaRPr lang="cs-CZ" dirty="0"/>
          </a:p>
        </p:txBody>
      </p:sp>
      <p:graphicFrame>
        <p:nvGraphicFramePr>
          <p:cNvPr id="4" name="Tabulka 3"/>
          <p:cNvGraphicFramePr>
            <a:graphicFrameLocks noGrp="1"/>
          </p:cNvGraphicFramePr>
          <p:nvPr/>
        </p:nvGraphicFramePr>
        <p:xfrm>
          <a:off x="539552" y="1196751"/>
          <a:ext cx="8064896" cy="5229403"/>
        </p:xfrm>
        <a:graphic>
          <a:graphicData uri="http://schemas.openxmlformats.org/drawingml/2006/table">
            <a:tbl>
              <a:tblPr firstRow="1" bandRow="1">
                <a:tableStyleId>{5C22544A-7EE6-4342-B048-85BDC9FD1C3A}</a:tableStyleId>
              </a:tblPr>
              <a:tblGrid>
                <a:gridCol w="4032448"/>
                <a:gridCol w="4032448"/>
              </a:tblGrid>
              <a:tr h="259229">
                <a:tc>
                  <a:txBody>
                    <a:bodyPr/>
                    <a:lstStyle/>
                    <a:p>
                      <a:pPr algn="just">
                        <a:spcAft>
                          <a:spcPts val="0"/>
                        </a:spcAft>
                      </a:pPr>
                      <a:r>
                        <a:rPr lang="cs-CZ" sz="1500" i="0" u="none" strike="noStrike" dirty="0">
                          <a:latin typeface="Calibri"/>
                          <a:ea typeface="Times New Roman"/>
                          <a:cs typeface="Arial"/>
                        </a:rPr>
                        <a:t>Podmínka</a:t>
                      </a:r>
                      <a:endParaRPr lang="cs-CZ" sz="1500" i="1" u="sng" dirty="0">
                        <a:latin typeface="Times New Roman"/>
                        <a:ea typeface="Times New Roman"/>
                      </a:endParaRPr>
                    </a:p>
                  </a:txBody>
                  <a:tcPr marL="68580" marR="68580" marT="0" marB="0"/>
                </a:tc>
                <a:tc>
                  <a:txBody>
                    <a:bodyPr/>
                    <a:lstStyle/>
                    <a:p>
                      <a:pPr algn="just">
                        <a:spcAft>
                          <a:spcPts val="0"/>
                        </a:spcAft>
                      </a:pPr>
                      <a:r>
                        <a:rPr lang="cs-CZ" sz="1500" i="0" u="none" strike="noStrike" dirty="0">
                          <a:latin typeface="Calibri"/>
                          <a:ea typeface="Times New Roman"/>
                          <a:cs typeface="Arial"/>
                        </a:rPr>
                        <a:t>Ověření</a:t>
                      </a:r>
                      <a:endParaRPr lang="cs-CZ" sz="1500" i="1" u="sng" dirty="0">
                        <a:latin typeface="Times New Roman"/>
                        <a:ea typeface="Times New Roman"/>
                      </a:endParaRPr>
                    </a:p>
                  </a:txBody>
                  <a:tcPr marL="68580" marR="68580" marT="0" marB="0"/>
                </a:tc>
              </a:tr>
              <a:tr h="777686">
                <a:tc>
                  <a:txBody>
                    <a:bodyPr/>
                    <a:lstStyle/>
                    <a:p>
                      <a:pPr>
                        <a:spcAft>
                          <a:spcPts val="0"/>
                        </a:spcAft>
                      </a:pPr>
                      <a:r>
                        <a:rPr lang="cs-CZ" sz="1500" i="0" u="none" strike="noStrike" dirty="0">
                          <a:latin typeface="Calibri"/>
                          <a:ea typeface="Times New Roman"/>
                          <a:cs typeface="Arial"/>
                        </a:rPr>
                        <a:t>Služby nenahrazují veřejně dostupné služby (kadeřník, bazén, kaple, zdravotnická zařízení/lékař apod.).</a:t>
                      </a:r>
                      <a:endParaRPr lang="cs-CZ" sz="1500" i="1" u="sng" dirty="0">
                        <a:latin typeface="Times New Roman"/>
                        <a:ea typeface="Times New Roman"/>
                      </a:endParaRPr>
                    </a:p>
                  </a:txBody>
                  <a:tcPr marL="68580" marR="68580" marT="0" marB="0"/>
                </a:tc>
                <a:tc>
                  <a:txBody>
                    <a:bodyPr/>
                    <a:lstStyle/>
                    <a:p>
                      <a:pPr algn="just">
                        <a:spcAft>
                          <a:spcPts val="0"/>
                        </a:spcAft>
                      </a:pPr>
                      <a:r>
                        <a:rPr lang="cs-CZ" sz="1500" i="0" u="none" strike="noStrike" dirty="0">
                          <a:latin typeface="Calibri"/>
                          <a:ea typeface="Times New Roman"/>
                          <a:cs typeface="Arial"/>
                        </a:rPr>
                        <a:t>Popište plánované služby (např. v transformačním plánu, jako samostatný dokument)</a:t>
                      </a:r>
                      <a:endParaRPr lang="cs-CZ" sz="1500" i="1" u="sng" dirty="0">
                        <a:latin typeface="Times New Roman"/>
                        <a:ea typeface="Times New Roman"/>
                      </a:endParaRPr>
                    </a:p>
                  </a:txBody>
                  <a:tcPr marL="68580" marR="68580" marT="0" marB="0"/>
                </a:tc>
              </a:tr>
              <a:tr h="1296144">
                <a:tc>
                  <a:txBody>
                    <a:bodyPr/>
                    <a:lstStyle/>
                    <a:p>
                      <a:pPr>
                        <a:spcAft>
                          <a:spcPts val="0"/>
                        </a:spcAft>
                      </a:pPr>
                      <a:r>
                        <a:rPr lang="cs-CZ" sz="1500" i="0" u="none" strike="noStrike" dirty="0">
                          <a:latin typeface="Calibri"/>
                          <a:ea typeface="Times New Roman"/>
                          <a:cs typeface="Arial"/>
                        </a:rPr>
                        <a:t>Uživatelé mají vazby k dané lokalitě (služba zjišťuje, odkud uživatelé jsou a kde mají vazby)</a:t>
                      </a:r>
                      <a:endParaRPr lang="cs-CZ" sz="1500" i="1" u="sng" dirty="0">
                        <a:latin typeface="Times New Roman"/>
                        <a:ea typeface="Times New Roman"/>
                      </a:endParaRPr>
                    </a:p>
                  </a:txBody>
                  <a:tcPr marL="68580" marR="68580" marT="0" marB="0"/>
                </a:tc>
                <a:tc>
                  <a:txBody>
                    <a:bodyPr/>
                    <a:lstStyle/>
                    <a:p>
                      <a:pPr algn="just">
                        <a:spcAft>
                          <a:spcPts val="0"/>
                        </a:spcAft>
                      </a:pPr>
                      <a:r>
                        <a:rPr lang="cs-CZ" sz="1500" i="0" u="none" strike="noStrike">
                          <a:latin typeface="Calibri"/>
                          <a:ea typeface="Times New Roman"/>
                          <a:cs typeface="Arial"/>
                        </a:rPr>
                        <a:t>Zahrňte do harmonogramu v transformačním plánu informaci o zjišťování vztahů a dalších vazeb uživatelů. U nově vznikajících služeb v analýze cílové skupiny uveďte způsob zohlednění vazeb zájemců o plánovanou službu k dané lokalitě.</a:t>
                      </a:r>
                      <a:endParaRPr lang="cs-CZ" sz="1500" i="1" u="sng">
                        <a:latin typeface="Times New Roman"/>
                        <a:ea typeface="Times New Roman"/>
                      </a:endParaRPr>
                    </a:p>
                  </a:txBody>
                  <a:tcPr marL="68580" marR="68580" marT="0" marB="0"/>
                </a:tc>
              </a:tr>
              <a:tr h="1555372">
                <a:tc>
                  <a:txBody>
                    <a:bodyPr/>
                    <a:lstStyle/>
                    <a:p>
                      <a:pPr>
                        <a:spcAft>
                          <a:spcPts val="0"/>
                        </a:spcAft>
                      </a:pPr>
                      <a:r>
                        <a:rPr lang="cs-CZ" sz="1500" i="0" u="none" strike="noStrike">
                          <a:latin typeface="Calibri"/>
                          <a:ea typeface="Times New Roman"/>
                          <a:cs typeface="Arial"/>
                        </a:rPr>
                        <a:t>Daný druh služby v lokalitě zcela chybí či není dostatečně zajištěn</a:t>
                      </a:r>
                      <a:endParaRPr lang="cs-CZ" sz="1500" i="1" u="sng">
                        <a:latin typeface="Times New Roman"/>
                        <a:ea typeface="Times New Roman"/>
                      </a:endParaRPr>
                    </a:p>
                  </a:txBody>
                  <a:tcPr marL="68580" marR="68580" marT="0" marB="0"/>
                </a:tc>
                <a:tc>
                  <a:txBody>
                    <a:bodyPr/>
                    <a:lstStyle/>
                    <a:p>
                      <a:pPr algn="just">
                        <a:spcAft>
                          <a:spcPts val="0"/>
                        </a:spcAft>
                      </a:pPr>
                      <a:r>
                        <a:rPr lang="cs-CZ" sz="1500" i="0" u="none" strike="noStrike">
                          <a:latin typeface="Calibri"/>
                          <a:ea typeface="Times New Roman"/>
                          <a:cs typeface="Arial"/>
                        </a:rPr>
                        <a:t>Uveďte v transformačním plánu (návaznost na sociální služby v regionu a Návrh na zajištění podpory v komunitě) či jeho příloze nebo u nově vznikajících služeb v analýze současného stavu existenci a možnost využití stejného druhu sociálních služeb, respektive důvod, proč nové služby vznikají.</a:t>
                      </a:r>
                      <a:endParaRPr lang="cs-CZ" sz="1500" i="1" u="sng">
                        <a:latin typeface="Times New Roman"/>
                        <a:ea typeface="Times New Roman"/>
                      </a:endParaRPr>
                    </a:p>
                  </a:txBody>
                  <a:tcPr marL="68580" marR="68580" marT="0" marB="0"/>
                </a:tc>
              </a:tr>
              <a:tr h="1296144">
                <a:tc>
                  <a:txBody>
                    <a:bodyPr/>
                    <a:lstStyle/>
                    <a:p>
                      <a:pPr>
                        <a:spcAft>
                          <a:spcPts val="0"/>
                        </a:spcAft>
                      </a:pPr>
                      <a:r>
                        <a:rPr lang="cs-CZ" sz="1500" i="0" u="none" strike="noStrike">
                          <a:latin typeface="Calibri"/>
                          <a:ea typeface="Times New Roman"/>
                          <a:cs typeface="Arial"/>
                        </a:rPr>
                        <a:t>Umístění služby v lokalitě umožňuje společenské fungování uživatele služby (zařízení si stanoví podmínky, které musí nové lokality splňovat, aby umožňovali společenské fungování uživatele služby)</a:t>
                      </a:r>
                      <a:endParaRPr lang="cs-CZ" sz="1500" i="1" u="sng">
                        <a:latin typeface="Times New Roman"/>
                        <a:ea typeface="Times New Roman"/>
                      </a:endParaRPr>
                    </a:p>
                  </a:txBody>
                  <a:tcPr marL="68580" marR="68580" marT="0" marB="0"/>
                </a:tc>
                <a:tc>
                  <a:txBody>
                    <a:bodyPr/>
                    <a:lstStyle/>
                    <a:p>
                      <a:pPr algn="just">
                        <a:spcAft>
                          <a:spcPts val="0"/>
                        </a:spcAft>
                      </a:pPr>
                      <a:r>
                        <a:rPr lang="cs-CZ" sz="1500" i="0" u="none" strike="noStrike" dirty="0">
                          <a:latin typeface="Calibri"/>
                          <a:ea typeface="Times New Roman"/>
                          <a:cs typeface="Arial"/>
                        </a:rPr>
                        <a:t>Uveďte v transformačním plánu (Návrh zajištění podpory v komunitě), případně v jeho příloze nebo u nově vznikajících služeb v analýze lokality kritéria výběru lokality a jejich soulad s individuálními potřebami uživatelů.</a:t>
                      </a:r>
                      <a:endParaRPr lang="cs-CZ" sz="1500" i="1" u="sng" dirty="0">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28161359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562074"/>
          </a:xfrm>
        </p:spPr>
        <p:txBody>
          <a:bodyPr/>
          <a:lstStyle/>
          <a:p>
            <a:r>
              <a:rPr lang="cs-CZ" dirty="0" smtClean="0"/>
              <a:t>Terénní sociální služby</a:t>
            </a:r>
            <a:endParaRPr lang="cs-CZ" dirty="0"/>
          </a:p>
        </p:txBody>
      </p:sp>
      <p:sp>
        <p:nvSpPr>
          <p:cNvPr id="3" name="Zástupný symbol pro obsah 2"/>
          <p:cNvSpPr>
            <a:spLocks noGrp="1"/>
          </p:cNvSpPr>
          <p:nvPr>
            <p:ph sz="quarter" idx="1"/>
          </p:nvPr>
        </p:nvSpPr>
        <p:spPr>
          <a:xfrm>
            <a:off x="251520" y="1600200"/>
            <a:ext cx="8280920" cy="4873752"/>
          </a:xfrm>
        </p:spPr>
        <p:txBody>
          <a:bodyPr/>
          <a:lstStyle/>
          <a:p>
            <a:endParaRPr lang="cs-CZ" dirty="0" smtClean="0"/>
          </a:p>
          <a:p>
            <a:r>
              <a:rPr lang="cs-CZ" dirty="0" smtClean="0"/>
              <a:t>Součástí objektu určeného pro bydlení pouze uživatelů terénních služeb (např. byty zvláštního určení, byty určené výhradně pro osoby v nepříznivé sociální situaci, která je důsledkem zdravotního postižení) nesmí být zázemí pro pracovníky služby a management.</a:t>
            </a:r>
          </a:p>
          <a:p>
            <a:endParaRPr lang="cs-CZ" dirty="0"/>
          </a:p>
          <a:p>
            <a:pPr marL="0" indent="0">
              <a:buNone/>
            </a:pPr>
            <a:endParaRPr lang="cs-CZ" dirty="0"/>
          </a:p>
        </p:txBody>
      </p:sp>
    </p:spTree>
    <p:extLst>
      <p:ext uri="{BB962C8B-B14F-4D97-AF65-F5344CB8AC3E}">
        <p14:creationId xmlns:p14="http://schemas.microsoft.com/office/powerpoint/2010/main" val="3196815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88640"/>
            <a:ext cx="7467600" cy="1080120"/>
          </a:xfrm>
        </p:spPr>
        <p:txBody>
          <a:bodyPr>
            <a:normAutofit/>
          </a:bodyPr>
          <a:lstStyle/>
          <a:p>
            <a:r>
              <a:rPr lang="cs-CZ" dirty="0" smtClean="0"/>
              <a:t>Ambulantní sociální služby a denní programy</a:t>
            </a:r>
            <a:endParaRPr lang="cs-CZ" dirty="0"/>
          </a:p>
        </p:txBody>
      </p:sp>
      <p:sp>
        <p:nvSpPr>
          <p:cNvPr id="3" name="Zástupný symbol pro obsah 2"/>
          <p:cNvSpPr>
            <a:spLocks noGrp="1"/>
          </p:cNvSpPr>
          <p:nvPr>
            <p:ph sz="quarter" idx="1"/>
          </p:nvPr>
        </p:nvSpPr>
        <p:spPr>
          <a:xfrm>
            <a:off x="395536" y="1384176"/>
            <a:ext cx="8064896" cy="5141168"/>
          </a:xfrm>
        </p:spPr>
        <p:txBody>
          <a:bodyPr>
            <a:noAutofit/>
          </a:bodyPr>
          <a:lstStyle/>
          <a:p>
            <a:pPr lvl="0"/>
            <a:r>
              <a:rPr lang="cs-CZ" dirty="0" smtClean="0"/>
              <a:t>primárním cílem je rozvoj a podpora </a:t>
            </a:r>
            <a:r>
              <a:rPr lang="cs-CZ" dirty="0" err="1" smtClean="0"/>
              <a:t>sebeobsluhy</a:t>
            </a:r>
            <a:r>
              <a:rPr lang="cs-CZ" dirty="0" smtClean="0"/>
              <a:t> a zvyšování zejména běžně potřebných schopností a kompetencí uživatelů pro jejich samostatný život</a:t>
            </a:r>
          </a:p>
          <a:p>
            <a:pPr lvl="0"/>
            <a:r>
              <a:rPr lang="cs-CZ" dirty="0" smtClean="0"/>
              <a:t>aktivizace uživatele probíhá zejména v prostředí jeho domácnosti a dál v běžném veřejném prostoru – zázemí je určeno pro intenzivnější učení se novým dovednostem a je uzpůsobeno tak, aby člověk měnil prostředí dle běžných rolí a náplně dne</a:t>
            </a:r>
          </a:p>
          <a:p>
            <a:pPr lvl="0"/>
            <a:r>
              <a:rPr lang="cs-CZ" dirty="0" smtClean="0"/>
              <a:t>nejsou součástí objektu/domácnosti </a:t>
            </a:r>
          </a:p>
          <a:p>
            <a:pPr lvl="0"/>
            <a:r>
              <a:rPr lang="cs-CZ" dirty="0" smtClean="0"/>
              <a:t>maximálně 32 lidí na jednom místě (10 lidí na program), nekumulovat s jinými službami</a:t>
            </a:r>
          </a:p>
          <a:p>
            <a:pPr lvl="0"/>
            <a:r>
              <a:rPr lang="cs-CZ" dirty="0" smtClean="0"/>
              <a:t>zajištěny podmínky pro odpočinek</a:t>
            </a:r>
          </a:p>
        </p:txBody>
      </p:sp>
    </p:spTree>
    <p:extLst>
      <p:ext uri="{BB962C8B-B14F-4D97-AF65-F5344CB8AC3E}">
        <p14:creationId xmlns:p14="http://schemas.microsoft.com/office/powerpoint/2010/main" val="3207212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706090"/>
          </a:xfrm>
        </p:spPr>
        <p:txBody>
          <a:bodyPr/>
          <a:lstStyle/>
          <a:p>
            <a:r>
              <a:rPr lang="cs-CZ" dirty="0" smtClean="0"/>
              <a:t>Pobytové sociální služby</a:t>
            </a:r>
            <a:endParaRPr lang="cs-CZ" dirty="0"/>
          </a:p>
        </p:txBody>
      </p:sp>
      <p:sp>
        <p:nvSpPr>
          <p:cNvPr id="3" name="Zástupný symbol pro obsah 2"/>
          <p:cNvSpPr>
            <a:spLocks noGrp="1"/>
          </p:cNvSpPr>
          <p:nvPr>
            <p:ph sz="quarter" idx="1"/>
          </p:nvPr>
        </p:nvSpPr>
        <p:spPr>
          <a:xfrm>
            <a:off x="467544" y="1556792"/>
            <a:ext cx="7467600" cy="4873752"/>
          </a:xfrm>
        </p:spPr>
        <p:txBody>
          <a:bodyPr/>
          <a:lstStyle/>
          <a:p>
            <a:pPr lvl="0"/>
            <a:r>
              <a:rPr lang="cs-CZ" dirty="0" smtClean="0"/>
              <a:t>domácnost se řídí podle přání a potřeb uživatelů v rámci možností poskytovatele</a:t>
            </a:r>
          </a:p>
          <a:p>
            <a:pPr lvl="0"/>
            <a:r>
              <a:rPr lang="cs-CZ" dirty="0" smtClean="0"/>
              <a:t>provoz domácnosti je zajišťován samotnými uživateli s nezbytnou podporou pracovníků</a:t>
            </a:r>
          </a:p>
          <a:p>
            <a:pPr lvl="0"/>
            <a:r>
              <a:rPr lang="cs-CZ" dirty="0" smtClean="0"/>
              <a:t>možnost využití oběma pohlavími, ale rozdělení dětí a dospělých</a:t>
            </a:r>
          </a:p>
          <a:p>
            <a:pPr lvl="0"/>
            <a:r>
              <a:rPr lang="cs-CZ" dirty="0" smtClean="0"/>
              <a:t>běžný dům/byt, běžné umístění v prostředí a přístupnost z veřejné komunikace</a:t>
            </a:r>
          </a:p>
          <a:p>
            <a:pPr lvl="0"/>
            <a:r>
              <a:rPr lang="cs-CZ" dirty="0" smtClean="0"/>
              <a:t>nekumulovat služby v jednom místě (PS, AS apod.)</a:t>
            </a:r>
          </a:p>
        </p:txBody>
      </p:sp>
    </p:spTree>
    <p:extLst>
      <p:ext uri="{BB962C8B-B14F-4D97-AF65-F5344CB8AC3E}">
        <p14:creationId xmlns:p14="http://schemas.microsoft.com/office/powerpoint/2010/main" val="27587898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C9E43F07C65BE48821DBB88C00C8210" ma:contentTypeVersion="" ma:contentTypeDescription="Vytvoří nový dokument" ma:contentTypeScope="" ma:versionID="4cf33c1ecf9ed9fd2f80fecb7213f658">
  <xsd:schema xmlns:xsd="http://www.w3.org/2001/XMLSchema" xmlns:xs="http://www.w3.org/2001/XMLSchema" xmlns:p="http://schemas.microsoft.com/office/2006/metadata/properties" targetNamespace="http://schemas.microsoft.com/office/2006/metadata/properties" ma:root="true" ma:fieldsID="e0de9948cdc4cc6a099fae038cdc12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3A8D8F-AC1F-443D-A611-C347F8D066EA}">
  <ds:schemaRefs>
    <ds:schemaRef ds:uri="http://schemas.microsoft.com/sharepoint/v3/contenttype/forms"/>
  </ds:schemaRefs>
</ds:datastoreItem>
</file>

<file path=customXml/itemProps2.xml><?xml version="1.0" encoding="utf-8"?>
<ds:datastoreItem xmlns:ds="http://schemas.openxmlformats.org/officeDocument/2006/customXml" ds:itemID="{6393CCCD-C7F6-417F-99D8-52DD8F60F8F9}">
  <ds:schemaRefs>
    <ds:schemaRef ds:uri="http://purl.org/dc/elements/1.1/"/>
    <ds:schemaRef ds:uri="http://purl.org/dc/dcmitype/"/>
    <ds:schemaRef ds:uri="http://www.w3.org/XML/1998/namespace"/>
    <ds:schemaRef ds:uri="http://schemas.microsoft.com/office/2006/documentManagement/types"/>
    <ds:schemaRef ds:uri="http://schemas.microsoft.com/office/2006/metadata/properties"/>
    <ds:schemaRef ds:uri="http://schemas.microsoft.com/office/infopath/2007/PartnerControls"/>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F80049BC-41B3-4118-B10F-ED280CF817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Oriel</Template>
  <TotalTime>1084</TotalTime>
  <Words>744</Words>
  <Application>Microsoft Office PowerPoint</Application>
  <PresentationFormat>Předvádění na obrazovce (4:3)</PresentationFormat>
  <Paragraphs>182</Paragraphs>
  <Slides>13</Slides>
  <Notes>10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Arkýř</vt:lpstr>
      <vt:lpstr> Transformace sociálních      služeb   příležitost pro kvalitu</vt:lpstr>
      <vt:lpstr>Transformace v dokumentech</vt:lpstr>
      <vt:lpstr>Z čeho vycházíme</vt:lpstr>
      <vt:lpstr>Pravidla změny a služeb poskytovaných v komunitě</vt:lpstr>
      <vt:lpstr>Kritéria sociálních služeb komunitního charakteru - cíle </vt:lpstr>
      <vt:lpstr>Obecné podmínky sociální služby komunitního charakteru – kontrolní list</vt:lpstr>
      <vt:lpstr>Terénní sociální služby</vt:lpstr>
      <vt:lpstr>Ambulantní sociální služby a denní programy</vt:lpstr>
      <vt:lpstr>Pobytové sociální služby</vt:lpstr>
      <vt:lpstr>Kritéria transformace a deinstitucionalizace - A</vt:lpstr>
      <vt:lpstr>Kritéria transformace a deinstitucionalizace – B (I)</vt:lpstr>
      <vt:lpstr>Kritéria transformace a deinstitucionalizace – B (II)</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Transformace sociálních služeb</dc:title>
  <dc:creator>Klara.Mala</dc:creator>
  <cp:lastModifiedBy>Petr Pačes</cp:lastModifiedBy>
  <cp:revision>61</cp:revision>
  <dcterms:created xsi:type="dcterms:W3CDTF">2014-09-02T14:08:06Z</dcterms:created>
  <dcterms:modified xsi:type="dcterms:W3CDTF">2015-11-05T15:21:30Z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0x0101007C9E43F07C65BE48821DBB88C00C8210</vt:lpwstr>
  </property>
</Properties>
</file>