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9" r:id="rId1"/>
  </p:sldMasterIdLst>
  <p:notesMasterIdLst>
    <p:notesMasterId r:id="rId52"/>
  </p:notesMasterIdLst>
  <p:handoutMasterIdLst>
    <p:handoutMasterId r:id="rId53"/>
  </p:handoutMasterIdLst>
  <p:sldIdLst>
    <p:sldId id="323" r:id="rId2"/>
    <p:sldId id="534" r:id="rId3"/>
    <p:sldId id="592" r:id="rId4"/>
    <p:sldId id="593" r:id="rId5"/>
    <p:sldId id="594" r:id="rId6"/>
    <p:sldId id="595" r:id="rId7"/>
    <p:sldId id="596" r:id="rId8"/>
    <p:sldId id="621" r:id="rId9"/>
    <p:sldId id="636" r:id="rId10"/>
    <p:sldId id="591" r:id="rId11"/>
    <p:sldId id="597" r:id="rId12"/>
    <p:sldId id="598" r:id="rId13"/>
    <p:sldId id="599" r:id="rId14"/>
    <p:sldId id="600" r:id="rId15"/>
    <p:sldId id="601" r:id="rId16"/>
    <p:sldId id="602" r:id="rId17"/>
    <p:sldId id="633" r:id="rId18"/>
    <p:sldId id="634" r:id="rId19"/>
    <p:sldId id="638" r:id="rId20"/>
    <p:sldId id="639" r:id="rId21"/>
    <p:sldId id="603" r:id="rId22"/>
    <p:sldId id="607" r:id="rId23"/>
    <p:sldId id="640" r:id="rId24"/>
    <p:sldId id="622" r:id="rId25"/>
    <p:sldId id="641" r:id="rId26"/>
    <p:sldId id="642" r:id="rId27"/>
    <p:sldId id="624" r:id="rId28"/>
    <p:sldId id="643" r:id="rId29"/>
    <p:sldId id="625" r:id="rId30"/>
    <p:sldId id="626" r:id="rId31"/>
    <p:sldId id="627" r:id="rId32"/>
    <p:sldId id="608" r:id="rId33"/>
    <p:sldId id="644" r:id="rId34"/>
    <p:sldId id="645" r:id="rId35"/>
    <p:sldId id="507" r:id="rId36"/>
    <p:sldId id="545" r:id="rId37"/>
    <p:sldId id="637" r:id="rId38"/>
    <p:sldId id="609" r:id="rId39"/>
    <p:sldId id="628" r:id="rId40"/>
    <p:sldId id="529" r:id="rId41"/>
    <p:sldId id="611" r:id="rId42"/>
    <p:sldId id="410" r:id="rId43"/>
    <p:sldId id="632" r:id="rId44"/>
    <p:sldId id="615" r:id="rId45"/>
    <p:sldId id="617" r:id="rId46"/>
    <p:sldId id="616" r:id="rId47"/>
    <p:sldId id="618" r:id="rId48"/>
    <p:sldId id="619" r:id="rId49"/>
    <p:sldId id="620" r:id="rId50"/>
    <p:sldId id="630" r:id="rId51"/>
  </p:sldIdLst>
  <p:sldSz cx="9144000" cy="6858000" type="screen4x3"/>
  <p:notesSz cx="6781800"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tislav Mazal" initials="RM" lastIdx="1" clrIdx="0"/>
  <p:cmAuthor id="1" name="Martina Fišerová" initials="M.F." lastIdx="1" clrIdx="1"/>
  <p:cmAuthor id="2" name="Petra Buršíková" initials="P.B."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261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4" autoAdjust="0"/>
    <p:restoredTop sz="99290" autoAdjust="0"/>
  </p:normalViewPr>
  <p:slideViewPr>
    <p:cSldViewPr>
      <p:cViewPr>
        <p:scale>
          <a:sx n="70" d="100"/>
          <a:sy n="70" d="100"/>
        </p:scale>
        <p:origin x="-1332" y="-930"/>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8AB0A-7BED-45CC-8968-54C5D48470FD}" type="doc">
      <dgm:prSet loTypeId="urn:microsoft.com/office/officeart/2005/8/layout/vList4#1" loCatId="list" qsTypeId="urn:microsoft.com/office/officeart/2005/8/quickstyle/simple3" qsCatId="simple" csTypeId="urn:microsoft.com/office/officeart/2005/8/colors/accent1_2" csCatId="accent1" phldr="1"/>
      <dgm:spPr/>
      <dgm:t>
        <a:bodyPr/>
        <a:lstStyle/>
        <a:p>
          <a:endParaRPr lang="cs-CZ"/>
        </a:p>
      </dgm:t>
    </dgm:pt>
    <dgm:pt modelId="{38804BD3-7704-44DB-93A2-A6FB8DF386BF}">
      <dgm:prSet phldrT="[Text]" custT="1"/>
      <dgm:spPr/>
      <dgm:t>
        <a:bodyPr/>
        <a:lstStyle/>
        <a:p>
          <a:r>
            <a:rPr lang="cs-CZ" sz="1600" b="1" dirty="0" smtClean="0"/>
            <a:t>Prioritní osa 1 - Infrastruktura</a:t>
          </a:r>
          <a:endParaRPr lang="cs-CZ" sz="1600" b="1" dirty="0"/>
        </a:p>
      </dgm:t>
    </dgm:pt>
    <dgm:pt modelId="{5AECA738-EC58-4AD8-B30B-720E0E369E9D}" type="parTrans" cxnId="{B64F7126-809B-46FA-8512-AB45C1CB52DD}">
      <dgm:prSet/>
      <dgm:spPr/>
      <dgm:t>
        <a:bodyPr/>
        <a:lstStyle/>
        <a:p>
          <a:endParaRPr lang="cs-CZ"/>
        </a:p>
      </dgm:t>
    </dgm:pt>
    <dgm:pt modelId="{97E853D5-3B2B-4DCE-BF44-F459F80E6EE5}" type="sibTrans" cxnId="{B64F7126-809B-46FA-8512-AB45C1CB52DD}">
      <dgm:prSet/>
      <dgm:spPr/>
      <dgm:t>
        <a:bodyPr/>
        <a:lstStyle/>
        <a:p>
          <a:endParaRPr lang="cs-CZ"/>
        </a:p>
      </dgm:t>
    </dgm:pt>
    <dgm:pt modelId="{C5C86733-1C4E-4ABE-BC8B-70E73BF8076C}">
      <dgm:prSet phldrT="[Text]" custT="1"/>
      <dgm:spPr/>
      <dgm:t>
        <a:bodyPr/>
        <a:lstStyle/>
        <a:p>
          <a:r>
            <a:rPr lang="cs-CZ" sz="1200" dirty="0" smtClean="0"/>
            <a:t>Konkurenceschopné, dostupné a bezpečné regiony</a:t>
          </a:r>
          <a:endParaRPr lang="cs-CZ" sz="1200" dirty="0"/>
        </a:p>
      </dgm:t>
    </dgm:pt>
    <dgm:pt modelId="{AEF1FBBF-C95F-45ED-A8E1-CE69CDF9D44F}" type="parTrans" cxnId="{15A7B2A0-6A73-413A-BB86-87F351908914}">
      <dgm:prSet/>
      <dgm:spPr/>
      <dgm:t>
        <a:bodyPr/>
        <a:lstStyle/>
        <a:p>
          <a:endParaRPr lang="cs-CZ"/>
        </a:p>
      </dgm:t>
    </dgm:pt>
    <dgm:pt modelId="{286C2363-6DA5-4FB5-8346-569610400F7C}" type="sibTrans" cxnId="{15A7B2A0-6A73-413A-BB86-87F351908914}">
      <dgm:prSet/>
      <dgm:spPr/>
      <dgm:t>
        <a:bodyPr/>
        <a:lstStyle/>
        <a:p>
          <a:endParaRPr lang="cs-CZ"/>
        </a:p>
      </dgm:t>
    </dgm:pt>
    <dgm:pt modelId="{A8C219C7-9F00-4E75-8B16-481975849224}">
      <dgm:prSet phldrT="[Text]" custT="1"/>
      <dgm:spPr/>
      <dgm:t>
        <a:bodyPr/>
        <a:lstStyle/>
        <a:p>
          <a:r>
            <a:rPr lang="cs-CZ" sz="1200" dirty="0" smtClean="0"/>
            <a:t>Alokace 1,6 mld. EUR</a:t>
          </a:r>
          <a:endParaRPr lang="cs-CZ" sz="1200" dirty="0"/>
        </a:p>
      </dgm:t>
    </dgm:pt>
    <dgm:pt modelId="{3D529C3B-331C-4A53-8447-64F92C02A4C9}" type="parTrans" cxnId="{DC478773-C6CC-4E8E-9071-ECCDF2C2EF2E}">
      <dgm:prSet/>
      <dgm:spPr/>
      <dgm:t>
        <a:bodyPr/>
        <a:lstStyle/>
        <a:p>
          <a:endParaRPr lang="cs-CZ"/>
        </a:p>
      </dgm:t>
    </dgm:pt>
    <dgm:pt modelId="{7EDC45D9-79A5-434A-AB8A-41008476D2F4}" type="sibTrans" cxnId="{DC478773-C6CC-4E8E-9071-ECCDF2C2EF2E}">
      <dgm:prSet/>
      <dgm:spPr/>
      <dgm:t>
        <a:bodyPr/>
        <a:lstStyle/>
        <a:p>
          <a:endParaRPr lang="cs-CZ"/>
        </a:p>
      </dgm:t>
    </dgm:pt>
    <dgm:pt modelId="{855CB492-B9C1-4831-9453-D02DC01556CB}">
      <dgm:prSet phldrT="[Text]" custT="1"/>
      <dgm:spPr/>
      <dgm:t>
        <a:bodyPr/>
        <a:lstStyle/>
        <a:p>
          <a:r>
            <a:rPr lang="cs-CZ" sz="1600" b="1" dirty="0" smtClean="0"/>
            <a:t>Prioritní osa 2 - Lidé</a:t>
          </a:r>
          <a:endParaRPr lang="cs-CZ" sz="1600" b="1" dirty="0"/>
        </a:p>
      </dgm:t>
    </dgm:pt>
    <dgm:pt modelId="{46A500E4-F521-4FED-80BC-55EF97D6434D}" type="parTrans" cxnId="{E1E70704-B184-417B-9262-1209773EB354}">
      <dgm:prSet/>
      <dgm:spPr/>
      <dgm:t>
        <a:bodyPr/>
        <a:lstStyle/>
        <a:p>
          <a:endParaRPr lang="cs-CZ"/>
        </a:p>
      </dgm:t>
    </dgm:pt>
    <dgm:pt modelId="{89B1A5F6-0C83-44AA-BDC4-F0486C8FEB1C}" type="sibTrans" cxnId="{E1E70704-B184-417B-9262-1209773EB354}">
      <dgm:prSet/>
      <dgm:spPr/>
      <dgm:t>
        <a:bodyPr/>
        <a:lstStyle/>
        <a:p>
          <a:endParaRPr lang="cs-CZ"/>
        </a:p>
      </dgm:t>
    </dgm:pt>
    <dgm:pt modelId="{098ADAF1-68DC-4019-95EC-CF9DEA0595F5}">
      <dgm:prSet phldrT="[Text]" custT="1"/>
      <dgm:spPr/>
      <dgm:t>
        <a:bodyPr/>
        <a:lstStyle/>
        <a:p>
          <a:r>
            <a:rPr lang="cs-CZ" sz="1200" dirty="0" smtClean="0"/>
            <a:t>Zkvalitnění veřejných služeb a podmínek života pro obyvatele regionů</a:t>
          </a:r>
          <a:endParaRPr lang="cs-CZ" sz="1200" dirty="0"/>
        </a:p>
      </dgm:t>
    </dgm:pt>
    <dgm:pt modelId="{BBC28CAB-1411-42FD-AE69-490F5FA47BCC}" type="parTrans" cxnId="{0D1EA085-623E-4D57-808B-B23AF2C24995}">
      <dgm:prSet/>
      <dgm:spPr/>
      <dgm:t>
        <a:bodyPr/>
        <a:lstStyle/>
        <a:p>
          <a:endParaRPr lang="cs-CZ"/>
        </a:p>
      </dgm:t>
    </dgm:pt>
    <dgm:pt modelId="{3601A7EA-3FDB-4E9C-A299-B4AF145636B4}" type="sibTrans" cxnId="{0D1EA085-623E-4D57-808B-B23AF2C24995}">
      <dgm:prSet/>
      <dgm:spPr/>
      <dgm:t>
        <a:bodyPr/>
        <a:lstStyle/>
        <a:p>
          <a:endParaRPr lang="cs-CZ"/>
        </a:p>
      </dgm:t>
    </dgm:pt>
    <dgm:pt modelId="{75152ED6-09D4-4CB2-B330-0EBA2A1F6BEE}">
      <dgm:prSet phldrT="[Text]" custT="1"/>
      <dgm:spPr/>
      <dgm:t>
        <a:bodyPr/>
        <a:lstStyle/>
        <a:p>
          <a:r>
            <a:rPr lang="cs-CZ" sz="1200" dirty="0" smtClean="0"/>
            <a:t>Alokace 1,7 mld. EUR</a:t>
          </a:r>
          <a:endParaRPr lang="cs-CZ" sz="1200" dirty="0"/>
        </a:p>
      </dgm:t>
    </dgm:pt>
    <dgm:pt modelId="{CC109D3F-9445-4552-9CA0-A9E9B002361B}" type="parTrans" cxnId="{7442FBE8-417F-4111-B6ED-AEAE7C9C435B}">
      <dgm:prSet/>
      <dgm:spPr/>
      <dgm:t>
        <a:bodyPr/>
        <a:lstStyle/>
        <a:p>
          <a:endParaRPr lang="cs-CZ"/>
        </a:p>
      </dgm:t>
    </dgm:pt>
    <dgm:pt modelId="{C930B535-36DD-47E2-9858-8F6E44F2C9EA}" type="sibTrans" cxnId="{7442FBE8-417F-4111-B6ED-AEAE7C9C435B}">
      <dgm:prSet/>
      <dgm:spPr/>
      <dgm:t>
        <a:bodyPr/>
        <a:lstStyle/>
        <a:p>
          <a:endParaRPr lang="cs-CZ"/>
        </a:p>
      </dgm:t>
    </dgm:pt>
    <dgm:pt modelId="{D74C87B0-8199-4D82-97CA-8716D0810C88}">
      <dgm:prSet phldrT="[Text]" custT="1"/>
      <dgm:spPr/>
      <dgm:t>
        <a:bodyPr/>
        <a:lstStyle/>
        <a:p>
          <a:r>
            <a:rPr lang="cs-CZ" sz="1600" b="1" dirty="0" smtClean="0"/>
            <a:t>Prioritní osa 3 - Instituce</a:t>
          </a:r>
          <a:endParaRPr lang="cs-CZ" sz="1600" b="1" dirty="0"/>
        </a:p>
      </dgm:t>
    </dgm:pt>
    <dgm:pt modelId="{BA6FD47A-7786-47D8-9381-A1E3D218F4E4}" type="parTrans" cxnId="{CC11735D-CD9A-491C-AEF0-7073EE76FB85}">
      <dgm:prSet/>
      <dgm:spPr/>
      <dgm:t>
        <a:bodyPr/>
        <a:lstStyle/>
        <a:p>
          <a:endParaRPr lang="cs-CZ"/>
        </a:p>
      </dgm:t>
    </dgm:pt>
    <dgm:pt modelId="{63D68963-997E-49B1-9594-476FD97AA95B}" type="sibTrans" cxnId="{CC11735D-CD9A-491C-AEF0-7073EE76FB85}">
      <dgm:prSet/>
      <dgm:spPr/>
      <dgm:t>
        <a:bodyPr/>
        <a:lstStyle/>
        <a:p>
          <a:endParaRPr lang="cs-CZ"/>
        </a:p>
      </dgm:t>
    </dgm:pt>
    <dgm:pt modelId="{34C60AC1-3BAF-4349-9B04-1EBEAA6874AE}">
      <dgm:prSet phldrT="[Text]" custT="1"/>
      <dgm:spPr/>
      <dgm:t>
        <a:bodyPr/>
        <a:lstStyle/>
        <a:p>
          <a:r>
            <a:rPr lang="cs-CZ" sz="1200" dirty="0" smtClean="0"/>
            <a:t>Dobrá správa území a zefektivnění veřejných institucí</a:t>
          </a:r>
          <a:endParaRPr lang="cs-CZ" sz="1200" dirty="0"/>
        </a:p>
      </dgm:t>
    </dgm:pt>
    <dgm:pt modelId="{B31C10BD-BE4E-4EEF-981F-25C40EBC00D4}" type="parTrans" cxnId="{3D52D5DF-88CF-4499-8222-584F5AB467B0}">
      <dgm:prSet/>
      <dgm:spPr/>
      <dgm:t>
        <a:bodyPr/>
        <a:lstStyle/>
        <a:p>
          <a:endParaRPr lang="cs-CZ"/>
        </a:p>
      </dgm:t>
    </dgm:pt>
    <dgm:pt modelId="{23EAEF30-F210-45C2-A3C7-7E5016B64A98}" type="sibTrans" cxnId="{3D52D5DF-88CF-4499-8222-584F5AB467B0}">
      <dgm:prSet/>
      <dgm:spPr/>
      <dgm:t>
        <a:bodyPr/>
        <a:lstStyle/>
        <a:p>
          <a:endParaRPr lang="cs-CZ"/>
        </a:p>
      </dgm:t>
    </dgm:pt>
    <dgm:pt modelId="{273BDC39-9757-4293-83AA-A9E9CC915DA0}">
      <dgm:prSet phldrT="[Text]" custT="1"/>
      <dgm:spPr/>
      <dgm:t>
        <a:bodyPr/>
        <a:lstStyle/>
        <a:p>
          <a:r>
            <a:rPr lang="cs-CZ" sz="1200" dirty="0" smtClean="0"/>
            <a:t>Alokace 0,8 mld. EUR</a:t>
          </a:r>
          <a:endParaRPr lang="cs-CZ" sz="1200" dirty="0"/>
        </a:p>
      </dgm:t>
    </dgm:pt>
    <dgm:pt modelId="{982DFF29-8236-4E99-97CE-FD76D273CBEC}" type="parTrans" cxnId="{CF6D3D8A-7289-43F1-82F2-5F5C4672169C}">
      <dgm:prSet/>
      <dgm:spPr/>
      <dgm:t>
        <a:bodyPr/>
        <a:lstStyle/>
        <a:p>
          <a:endParaRPr lang="cs-CZ"/>
        </a:p>
      </dgm:t>
    </dgm:pt>
    <dgm:pt modelId="{13EEE600-D28C-4CBF-9128-6CDA52976D52}" type="sibTrans" cxnId="{CF6D3D8A-7289-43F1-82F2-5F5C4672169C}">
      <dgm:prSet/>
      <dgm:spPr/>
      <dgm:t>
        <a:bodyPr/>
        <a:lstStyle/>
        <a:p>
          <a:endParaRPr lang="cs-CZ"/>
        </a:p>
      </dgm:t>
    </dgm:pt>
    <dgm:pt modelId="{D3784C62-6E03-4E88-AA8E-EC0DCEAD96BC}">
      <dgm:prSet custT="1"/>
      <dgm:spPr/>
      <dgm:t>
        <a:bodyPr/>
        <a:lstStyle/>
        <a:p>
          <a:endParaRPr lang="cs-CZ" sz="1900" b="1" dirty="0" smtClean="0"/>
        </a:p>
        <a:p>
          <a:r>
            <a:rPr lang="cs-CZ" sz="1600" b="1" dirty="0" smtClean="0"/>
            <a:t>Prioritní osa 4 - Komunitně vedený místní rozvoj</a:t>
          </a:r>
        </a:p>
        <a:p>
          <a:r>
            <a:rPr lang="cs-CZ" sz="1400" dirty="0" smtClean="0"/>
            <a:t> - </a:t>
          </a:r>
          <a:r>
            <a:rPr lang="cs-CZ" sz="1200" dirty="0" smtClean="0"/>
            <a:t>Alokace 390 mil. EUR</a:t>
          </a:r>
        </a:p>
        <a:p>
          <a:r>
            <a:rPr lang="cs-CZ" sz="1200" dirty="0" smtClean="0"/>
            <a:t>  - Posílení CLLD, provozní a animační náklady</a:t>
          </a:r>
        </a:p>
        <a:p>
          <a:endParaRPr lang="cs-CZ" sz="1500" dirty="0" smtClean="0"/>
        </a:p>
        <a:p>
          <a:r>
            <a:rPr lang="cs-CZ" sz="1800" dirty="0" smtClean="0"/>
            <a:t> </a:t>
          </a:r>
          <a:endParaRPr lang="cs-CZ" sz="1800" dirty="0"/>
        </a:p>
      </dgm:t>
    </dgm:pt>
    <dgm:pt modelId="{7AF4961A-ED0F-4EDC-8D12-D24EE5DE0A42}" type="sibTrans" cxnId="{B38F51DE-8E25-4857-B3F8-75840DF3F177}">
      <dgm:prSet/>
      <dgm:spPr/>
      <dgm:t>
        <a:bodyPr/>
        <a:lstStyle/>
        <a:p>
          <a:endParaRPr lang="cs-CZ"/>
        </a:p>
      </dgm:t>
    </dgm:pt>
    <dgm:pt modelId="{9D3428C1-5D9B-4B48-89F0-11E980CE6367}" type="parTrans" cxnId="{B38F51DE-8E25-4857-B3F8-75840DF3F177}">
      <dgm:prSet/>
      <dgm:spPr/>
      <dgm:t>
        <a:bodyPr/>
        <a:lstStyle/>
        <a:p>
          <a:endParaRPr lang="cs-CZ"/>
        </a:p>
      </dgm:t>
    </dgm:pt>
    <dgm:pt modelId="{9BEAB610-B179-412C-A911-0AE990A76040}">
      <dgm:prSet phldrT="[Text]" custT="1"/>
      <dgm:spPr/>
      <dgm:t>
        <a:bodyPr/>
        <a:lstStyle/>
        <a:p>
          <a:r>
            <a:rPr lang="cs-CZ" sz="1200" dirty="0" smtClean="0"/>
            <a:t>Doprava, integrované dopravní systémy, IZS</a:t>
          </a:r>
          <a:endParaRPr lang="cs-CZ" sz="1200" dirty="0"/>
        </a:p>
      </dgm:t>
    </dgm:pt>
    <dgm:pt modelId="{B058C57C-1932-4F82-B960-E9ABCE39DA10}" type="parTrans" cxnId="{4B201E5A-B514-43A8-9FF2-13EE75C6267D}">
      <dgm:prSet/>
      <dgm:spPr/>
      <dgm:t>
        <a:bodyPr/>
        <a:lstStyle/>
        <a:p>
          <a:endParaRPr lang="cs-CZ"/>
        </a:p>
      </dgm:t>
    </dgm:pt>
    <dgm:pt modelId="{3EB8B75A-1CCF-4180-9542-77B7289E93F6}" type="sibTrans" cxnId="{4B201E5A-B514-43A8-9FF2-13EE75C6267D}">
      <dgm:prSet/>
      <dgm:spPr/>
      <dgm:t>
        <a:bodyPr/>
        <a:lstStyle/>
        <a:p>
          <a:endParaRPr lang="cs-CZ"/>
        </a:p>
      </dgm:t>
    </dgm:pt>
    <dgm:pt modelId="{CE8BA2DC-6A07-4136-AE2C-02E787173318}">
      <dgm:prSet phldrT="[Text]" custT="1"/>
      <dgm:spPr/>
      <dgm:t>
        <a:bodyPr/>
        <a:lstStyle/>
        <a:p>
          <a:r>
            <a:rPr lang="cs-CZ" sz="1200" dirty="0" smtClean="0"/>
            <a:t>Sociální služby/bydlení, sociální podnikání, zdravotní péče, vzdělávání, zateplování</a:t>
          </a:r>
          <a:endParaRPr lang="cs-CZ" sz="1200" dirty="0"/>
        </a:p>
      </dgm:t>
    </dgm:pt>
    <dgm:pt modelId="{2364E369-AC98-4AC6-8070-77B5CDF58140}" type="parTrans" cxnId="{2BE8E23A-86C2-47E7-AB01-A3AC2D35367C}">
      <dgm:prSet/>
      <dgm:spPr/>
      <dgm:t>
        <a:bodyPr/>
        <a:lstStyle/>
        <a:p>
          <a:endParaRPr lang="cs-CZ"/>
        </a:p>
      </dgm:t>
    </dgm:pt>
    <dgm:pt modelId="{1EF5AC0F-9C89-46BA-931D-093812BF1C36}" type="sibTrans" cxnId="{2BE8E23A-86C2-47E7-AB01-A3AC2D35367C}">
      <dgm:prSet/>
      <dgm:spPr/>
      <dgm:t>
        <a:bodyPr/>
        <a:lstStyle/>
        <a:p>
          <a:endParaRPr lang="cs-CZ"/>
        </a:p>
      </dgm:t>
    </dgm:pt>
    <dgm:pt modelId="{011776CB-E079-448D-8CBF-0D6A1B0031D4}">
      <dgm:prSet phldrT="[Text]"/>
      <dgm:spPr/>
      <dgm:t>
        <a:bodyPr/>
        <a:lstStyle/>
        <a:p>
          <a:endParaRPr lang="cs-CZ" sz="1100" dirty="0"/>
        </a:p>
      </dgm:t>
    </dgm:pt>
    <dgm:pt modelId="{96EFE842-57A1-4857-AB91-F6EC5AF4C58A}" type="parTrans" cxnId="{A37C4BF5-B775-4ED6-85F3-E253392DFE69}">
      <dgm:prSet/>
      <dgm:spPr/>
      <dgm:t>
        <a:bodyPr/>
        <a:lstStyle/>
        <a:p>
          <a:endParaRPr lang="cs-CZ"/>
        </a:p>
      </dgm:t>
    </dgm:pt>
    <dgm:pt modelId="{6E105E89-4A89-4F46-9629-6926A46E3211}" type="sibTrans" cxnId="{A37C4BF5-B775-4ED6-85F3-E253392DFE69}">
      <dgm:prSet/>
      <dgm:spPr/>
      <dgm:t>
        <a:bodyPr/>
        <a:lstStyle/>
        <a:p>
          <a:endParaRPr lang="cs-CZ"/>
        </a:p>
      </dgm:t>
    </dgm:pt>
    <dgm:pt modelId="{F883D463-9FC1-405D-86B6-DFDB1BF4DFD4}">
      <dgm:prSet phldrT="[Text]" custT="1"/>
      <dgm:spPr/>
      <dgm:t>
        <a:bodyPr/>
        <a:lstStyle/>
        <a:p>
          <a:r>
            <a:rPr lang="cs-CZ" sz="1200" dirty="0" smtClean="0"/>
            <a:t>Kulturní dědictví, e-Government, dokumenty územního rozvoje</a:t>
          </a:r>
          <a:endParaRPr lang="cs-CZ" sz="1200" dirty="0"/>
        </a:p>
      </dgm:t>
    </dgm:pt>
    <dgm:pt modelId="{4089294D-1236-4D90-A4CA-5ABFB48B4A69}" type="parTrans" cxnId="{C682256E-1973-4AC7-954E-3675913CCEA0}">
      <dgm:prSet/>
      <dgm:spPr/>
      <dgm:t>
        <a:bodyPr/>
        <a:lstStyle/>
        <a:p>
          <a:endParaRPr lang="cs-CZ"/>
        </a:p>
      </dgm:t>
    </dgm:pt>
    <dgm:pt modelId="{C7B43A55-CB70-4631-995C-E69EA77BC0FA}" type="sibTrans" cxnId="{C682256E-1973-4AC7-954E-3675913CCEA0}">
      <dgm:prSet/>
      <dgm:spPr/>
      <dgm:t>
        <a:bodyPr/>
        <a:lstStyle/>
        <a:p>
          <a:endParaRPr lang="cs-CZ"/>
        </a:p>
      </dgm:t>
    </dgm:pt>
    <dgm:pt modelId="{8A587B36-857B-41ED-B7A7-D47113F79935}" type="pres">
      <dgm:prSet presAssocID="{A518AB0A-7BED-45CC-8968-54C5D48470FD}" presName="linear" presStyleCnt="0">
        <dgm:presLayoutVars>
          <dgm:dir/>
          <dgm:resizeHandles val="exact"/>
        </dgm:presLayoutVars>
      </dgm:prSet>
      <dgm:spPr/>
      <dgm:t>
        <a:bodyPr/>
        <a:lstStyle/>
        <a:p>
          <a:endParaRPr lang="cs-CZ"/>
        </a:p>
      </dgm:t>
    </dgm:pt>
    <dgm:pt modelId="{64EB5DFD-492E-47C2-A4DD-BBD451AF4F4E}" type="pres">
      <dgm:prSet presAssocID="{38804BD3-7704-44DB-93A2-A6FB8DF386BF}" presName="comp" presStyleCnt="0"/>
      <dgm:spPr/>
    </dgm:pt>
    <dgm:pt modelId="{50CD8E78-60B6-449B-AD20-121950675E4A}" type="pres">
      <dgm:prSet presAssocID="{38804BD3-7704-44DB-93A2-A6FB8DF386BF}" presName="box" presStyleLbl="node1" presStyleIdx="0" presStyleCnt="4" custLinFactNeighborX="-8126"/>
      <dgm:spPr/>
      <dgm:t>
        <a:bodyPr/>
        <a:lstStyle/>
        <a:p>
          <a:endParaRPr lang="cs-CZ"/>
        </a:p>
      </dgm:t>
    </dgm:pt>
    <dgm:pt modelId="{C72FE72D-A4DA-4420-9D63-39C025359A7F}" type="pres">
      <dgm:prSet presAssocID="{38804BD3-7704-44DB-93A2-A6FB8DF386BF}"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dgm:spPr>
      <dgm:t>
        <a:bodyPr/>
        <a:lstStyle/>
        <a:p>
          <a:endParaRPr lang="cs-CZ"/>
        </a:p>
      </dgm:t>
    </dgm:pt>
    <dgm:pt modelId="{66C8A01D-04C6-4396-8787-43DC36C8480A}" type="pres">
      <dgm:prSet presAssocID="{38804BD3-7704-44DB-93A2-A6FB8DF386BF}" presName="text" presStyleLbl="node1" presStyleIdx="0" presStyleCnt="4">
        <dgm:presLayoutVars>
          <dgm:bulletEnabled val="1"/>
        </dgm:presLayoutVars>
      </dgm:prSet>
      <dgm:spPr/>
      <dgm:t>
        <a:bodyPr/>
        <a:lstStyle/>
        <a:p>
          <a:endParaRPr lang="cs-CZ"/>
        </a:p>
      </dgm:t>
    </dgm:pt>
    <dgm:pt modelId="{93AC31F7-E6D2-45E8-BD17-C2F01F80D57E}" type="pres">
      <dgm:prSet presAssocID="{97E853D5-3B2B-4DCE-BF44-F459F80E6EE5}" presName="spacer" presStyleCnt="0"/>
      <dgm:spPr/>
    </dgm:pt>
    <dgm:pt modelId="{B249F259-2691-44EA-A647-C688963D4FA1}" type="pres">
      <dgm:prSet presAssocID="{855CB492-B9C1-4831-9453-D02DC01556CB}" presName="comp" presStyleCnt="0"/>
      <dgm:spPr/>
    </dgm:pt>
    <dgm:pt modelId="{D220A56B-34B4-4DD0-B125-97D865139D92}" type="pres">
      <dgm:prSet presAssocID="{855CB492-B9C1-4831-9453-D02DC01556CB}" presName="box" presStyleLbl="node1" presStyleIdx="1" presStyleCnt="4"/>
      <dgm:spPr/>
      <dgm:t>
        <a:bodyPr/>
        <a:lstStyle/>
        <a:p>
          <a:endParaRPr lang="cs-CZ"/>
        </a:p>
      </dgm:t>
    </dgm:pt>
    <dgm:pt modelId="{AC85F51E-059B-4E4B-88C8-BEEAF6E6C8CB}" type="pres">
      <dgm:prSet presAssocID="{855CB492-B9C1-4831-9453-D02DC01556CB}"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E62D4D7-9191-4501-B151-D627F722878F}" type="pres">
      <dgm:prSet presAssocID="{855CB492-B9C1-4831-9453-D02DC01556CB}" presName="text" presStyleLbl="node1" presStyleIdx="1" presStyleCnt="4">
        <dgm:presLayoutVars>
          <dgm:bulletEnabled val="1"/>
        </dgm:presLayoutVars>
      </dgm:prSet>
      <dgm:spPr/>
      <dgm:t>
        <a:bodyPr/>
        <a:lstStyle/>
        <a:p>
          <a:endParaRPr lang="cs-CZ"/>
        </a:p>
      </dgm:t>
    </dgm:pt>
    <dgm:pt modelId="{821F83A2-5DE7-4DB3-AC2F-3437098DDD8C}" type="pres">
      <dgm:prSet presAssocID="{89B1A5F6-0C83-44AA-BDC4-F0486C8FEB1C}" presName="spacer" presStyleCnt="0"/>
      <dgm:spPr/>
    </dgm:pt>
    <dgm:pt modelId="{42D704DB-7DF6-440E-B7C9-644A864B0BFF}" type="pres">
      <dgm:prSet presAssocID="{D74C87B0-8199-4D82-97CA-8716D0810C88}" presName="comp" presStyleCnt="0"/>
      <dgm:spPr/>
    </dgm:pt>
    <dgm:pt modelId="{9A27448D-784B-4861-9334-121A223779B3}" type="pres">
      <dgm:prSet presAssocID="{D74C87B0-8199-4D82-97CA-8716D0810C88}" presName="box" presStyleLbl="node1" presStyleIdx="2" presStyleCnt="4"/>
      <dgm:spPr/>
      <dgm:t>
        <a:bodyPr/>
        <a:lstStyle/>
        <a:p>
          <a:endParaRPr lang="cs-CZ"/>
        </a:p>
      </dgm:t>
    </dgm:pt>
    <dgm:pt modelId="{CB3108F3-6AC6-46B9-815A-42013ADAA734}" type="pres">
      <dgm:prSet presAssocID="{D74C87B0-8199-4D82-97CA-8716D0810C88}"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14AE268-84D0-4EF9-B74B-195569128116}" type="pres">
      <dgm:prSet presAssocID="{D74C87B0-8199-4D82-97CA-8716D0810C88}" presName="text" presStyleLbl="node1" presStyleIdx="2" presStyleCnt="4">
        <dgm:presLayoutVars>
          <dgm:bulletEnabled val="1"/>
        </dgm:presLayoutVars>
      </dgm:prSet>
      <dgm:spPr/>
      <dgm:t>
        <a:bodyPr/>
        <a:lstStyle/>
        <a:p>
          <a:endParaRPr lang="cs-CZ"/>
        </a:p>
      </dgm:t>
    </dgm:pt>
    <dgm:pt modelId="{540D9C1A-F7EF-4C42-8E40-E43DCD410462}" type="pres">
      <dgm:prSet presAssocID="{63D68963-997E-49B1-9594-476FD97AA95B}" presName="spacer" presStyleCnt="0"/>
      <dgm:spPr/>
    </dgm:pt>
    <dgm:pt modelId="{8E18C6B9-65AB-4143-ACFB-F77B95B74E4A}" type="pres">
      <dgm:prSet presAssocID="{D3784C62-6E03-4E88-AA8E-EC0DCEAD96BC}" presName="comp" presStyleCnt="0"/>
      <dgm:spPr/>
    </dgm:pt>
    <dgm:pt modelId="{9E808720-DA3C-4D88-83BC-C88B0AC710F3}" type="pres">
      <dgm:prSet presAssocID="{D3784C62-6E03-4E88-AA8E-EC0DCEAD96BC}" presName="box" presStyleLbl="node1" presStyleIdx="3" presStyleCnt="4" custLinFactNeighborX="-6703" custLinFactNeighborY="252"/>
      <dgm:spPr/>
      <dgm:t>
        <a:bodyPr/>
        <a:lstStyle/>
        <a:p>
          <a:endParaRPr lang="cs-CZ"/>
        </a:p>
      </dgm:t>
    </dgm:pt>
    <dgm:pt modelId="{5C5B56BD-76A1-46D2-95E9-D7A31171320F}" type="pres">
      <dgm:prSet presAssocID="{D3784C62-6E03-4E88-AA8E-EC0DCEAD96BC}"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dgm:spPr>
      <dgm:t>
        <a:bodyPr/>
        <a:lstStyle/>
        <a:p>
          <a:endParaRPr lang="cs-CZ"/>
        </a:p>
      </dgm:t>
    </dgm:pt>
    <dgm:pt modelId="{C47FD7BB-128E-4643-98CA-3F319452AC98}" type="pres">
      <dgm:prSet presAssocID="{D3784C62-6E03-4E88-AA8E-EC0DCEAD96BC}" presName="text" presStyleLbl="node1" presStyleIdx="3" presStyleCnt="4">
        <dgm:presLayoutVars>
          <dgm:bulletEnabled val="1"/>
        </dgm:presLayoutVars>
      </dgm:prSet>
      <dgm:spPr/>
      <dgm:t>
        <a:bodyPr/>
        <a:lstStyle/>
        <a:p>
          <a:endParaRPr lang="cs-CZ"/>
        </a:p>
      </dgm:t>
    </dgm:pt>
  </dgm:ptLst>
  <dgm:cxnLst>
    <dgm:cxn modelId="{082CF0A0-6E0C-4F8B-92CF-F7C9EFB0BAF5}" type="presOf" srcId="{38804BD3-7704-44DB-93A2-A6FB8DF386BF}" destId="{66C8A01D-04C6-4396-8787-43DC36C8480A}" srcOrd="1" destOrd="0" presId="urn:microsoft.com/office/officeart/2005/8/layout/vList4#1"/>
    <dgm:cxn modelId="{4C0DC73F-0A20-4C72-8661-2FC4026E2369}" type="presOf" srcId="{C5C86733-1C4E-4ABE-BC8B-70E73BF8076C}" destId="{66C8A01D-04C6-4396-8787-43DC36C8480A}" srcOrd="1" destOrd="1" presId="urn:microsoft.com/office/officeart/2005/8/layout/vList4#1"/>
    <dgm:cxn modelId="{4B201E5A-B514-43A8-9FF2-13EE75C6267D}" srcId="{38804BD3-7704-44DB-93A2-A6FB8DF386BF}" destId="{9BEAB610-B179-412C-A911-0AE990A76040}" srcOrd="2" destOrd="0" parTransId="{B058C57C-1932-4F82-B960-E9ABCE39DA10}" sibTransId="{3EB8B75A-1CCF-4180-9542-77B7289E93F6}"/>
    <dgm:cxn modelId="{07D756E1-479B-4583-862F-E1FD994AA033}" type="presOf" srcId="{D3784C62-6E03-4E88-AA8E-EC0DCEAD96BC}" destId="{9E808720-DA3C-4D88-83BC-C88B0AC710F3}" srcOrd="0" destOrd="0" presId="urn:microsoft.com/office/officeart/2005/8/layout/vList4#1"/>
    <dgm:cxn modelId="{BEB8361C-05E7-4487-9DE8-40CB1E51BBB3}" type="presOf" srcId="{273BDC39-9757-4293-83AA-A9E9CC915DA0}" destId="{9A27448D-784B-4861-9334-121A223779B3}" srcOrd="0" destOrd="2" presId="urn:microsoft.com/office/officeart/2005/8/layout/vList4#1"/>
    <dgm:cxn modelId="{DC478773-C6CC-4E8E-9071-ECCDF2C2EF2E}" srcId="{38804BD3-7704-44DB-93A2-A6FB8DF386BF}" destId="{A8C219C7-9F00-4E75-8B16-481975849224}" srcOrd="1" destOrd="0" parTransId="{3D529C3B-331C-4A53-8447-64F92C02A4C9}" sibTransId="{7EDC45D9-79A5-434A-AB8A-41008476D2F4}"/>
    <dgm:cxn modelId="{C682256E-1973-4AC7-954E-3675913CCEA0}" srcId="{D74C87B0-8199-4D82-97CA-8716D0810C88}" destId="{F883D463-9FC1-405D-86B6-DFDB1BF4DFD4}" srcOrd="2" destOrd="0" parTransId="{4089294D-1236-4D90-A4CA-5ABFB48B4A69}" sibTransId="{C7B43A55-CB70-4631-995C-E69EA77BC0FA}"/>
    <dgm:cxn modelId="{654A18D7-EAFB-4FC2-AF9B-12066365D825}" type="presOf" srcId="{273BDC39-9757-4293-83AA-A9E9CC915DA0}" destId="{614AE268-84D0-4EF9-B74B-195569128116}" srcOrd="1" destOrd="2" presId="urn:microsoft.com/office/officeart/2005/8/layout/vList4#1"/>
    <dgm:cxn modelId="{EF038F5A-A76E-41C2-A1E7-02CAB3EBD130}" type="presOf" srcId="{855CB492-B9C1-4831-9453-D02DC01556CB}" destId="{D220A56B-34B4-4DD0-B125-97D865139D92}" srcOrd="0" destOrd="0" presId="urn:microsoft.com/office/officeart/2005/8/layout/vList4#1"/>
    <dgm:cxn modelId="{15A7B2A0-6A73-413A-BB86-87F351908914}" srcId="{38804BD3-7704-44DB-93A2-A6FB8DF386BF}" destId="{C5C86733-1C4E-4ABE-BC8B-70E73BF8076C}" srcOrd="0" destOrd="0" parTransId="{AEF1FBBF-C95F-45ED-A8E1-CE69CDF9D44F}" sibTransId="{286C2363-6DA5-4FB5-8346-569610400F7C}"/>
    <dgm:cxn modelId="{A37C4BF5-B775-4ED6-85F3-E253392DFE69}" srcId="{D74C87B0-8199-4D82-97CA-8716D0810C88}" destId="{011776CB-E079-448D-8CBF-0D6A1B0031D4}" srcOrd="3" destOrd="0" parTransId="{96EFE842-57A1-4857-AB91-F6EC5AF4C58A}" sibTransId="{6E105E89-4A89-4F46-9629-6926A46E3211}"/>
    <dgm:cxn modelId="{6C428914-AF4B-4908-B336-47BCD632A57C}" type="presOf" srcId="{34C60AC1-3BAF-4349-9B04-1EBEAA6874AE}" destId="{614AE268-84D0-4EF9-B74B-195569128116}" srcOrd="1" destOrd="1" presId="urn:microsoft.com/office/officeart/2005/8/layout/vList4#1"/>
    <dgm:cxn modelId="{92E1C249-9276-4099-A653-2FDFC3D9F8E4}" type="presOf" srcId="{D74C87B0-8199-4D82-97CA-8716D0810C88}" destId="{9A27448D-784B-4861-9334-121A223779B3}" srcOrd="0" destOrd="0" presId="urn:microsoft.com/office/officeart/2005/8/layout/vList4#1"/>
    <dgm:cxn modelId="{24EE1BF7-5B5B-49EB-8080-778C805116FC}" type="presOf" srcId="{75152ED6-09D4-4CB2-B330-0EBA2A1F6BEE}" destId="{D220A56B-34B4-4DD0-B125-97D865139D92}" srcOrd="0" destOrd="2" presId="urn:microsoft.com/office/officeart/2005/8/layout/vList4#1"/>
    <dgm:cxn modelId="{E5A2D20F-3FED-459D-88E6-BCA693FE48BA}" type="presOf" srcId="{38804BD3-7704-44DB-93A2-A6FB8DF386BF}" destId="{50CD8E78-60B6-449B-AD20-121950675E4A}" srcOrd="0" destOrd="0" presId="urn:microsoft.com/office/officeart/2005/8/layout/vList4#1"/>
    <dgm:cxn modelId="{CC11735D-CD9A-491C-AEF0-7073EE76FB85}" srcId="{A518AB0A-7BED-45CC-8968-54C5D48470FD}" destId="{D74C87B0-8199-4D82-97CA-8716D0810C88}" srcOrd="2" destOrd="0" parTransId="{BA6FD47A-7786-47D8-9381-A1E3D218F4E4}" sibTransId="{63D68963-997E-49B1-9594-476FD97AA95B}"/>
    <dgm:cxn modelId="{555CFBD6-CB0D-4EC1-A58F-A098D4CDC3C4}" type="presOf" srcId="{011776CB-E079-448D-8CBF-0D6A1B0031D4}" destId="{614AE268-84D0-4EF9-B74B-195569128116}" srcOrd="1" destOrd="4" presId="urn:microsoft.com/office/officeart/2005/8/layout/vList4#1"/>
    <dgm:cxn modelId="{3D52D5DF-88CF-4499-8222-584F5AB467B0}" srcId="{D74C87B0-8199-4D82-97CA-8716D0810C88}" destId="{34C60AC1-3BAF-4349-9B04-1EBEAA6874AE}" srcOrd="0" destOrd="0" parTransId="{B31C10BD-BE4E-4EEF-981F-25C40EBC00D4}" sibTransId="{23EAEF30-F210-45C2-A3C7-7E5016B64A98}"/>
    <dgm:cxn modelId="{B38F51DE-8E25-4857-B3F8-75840DF3F177}" srcId="{A518AB0A-7BED-45CC-8968-54C5D48470FD}" destId="{D3784C62-6E03-4E88-AA8E-EC0DCEAD96BC}" srcOrd="3" destOrd="0" parTransId="{9D3428C1-5D9B-4B48-89F0-11E980CE6367}" sibTransId="{7AF4961A-ED0F-4EDC-8D12-D24EE5DE0A42}"/>
    <dgm:cxn modelId="{4C2844B2-594B-4C69-92C2-CAB31E62028D}" type="presOf" srcId="{D3784C62-6E03-4E88-AA8E-EC0DCEAD96BC}" destId="{C47FD7BB-128E-4643-98CA-3F319452AC98}" srcOrd="1" destOrd="0" presId="urn:microsoft.com/office/officeart/2005/8/layout/vList4#1"/>
    <dgm:cxn modelId="{242BAAA3-1034-4AB8-880C-EB1C50081D03}" type="presOf" srcId="{A8C219C7-9F00-4E75-8B16-481975849224}" destId="{66C8A01D-04C6-4396-8787-43DC36C8480A}" srcOrd="1" destOrd="2" presId="urn:microsoft.com/office/officeart/2005/8/layout/vList4#1"/>
    <dgm:cxn modelId="{5402F991-1B1D-451B-A621-26D7716CF764}" type="presOf" srcId="{098ADAF1-68DC-4019-95EC-CF9DEA0595F5}" destId="{D220A56B-34B4-4DD0-B125-97D865139D92}" srcOrd="0" destOrd="1" presId="urn:microsoft.com/office/officeart/2005/8/layout/vList4#1"/>
    <dgm:cxn modelId="{9CE17229-1476-4E24-9371-DDF7958E4046}" type="presOf" srcId="{D74C87B0-8199-4D82-97CA-8716D0810C88}" destId="{614AE268-84D0-4EF9-B74B-195569128116}" srcOrd="1" destOrd="0" presId="urn:microsoft.com/office/officeart/2005/8/layout/vList4#1"/>
    <dgm:cxn modelId="{CF6D3D8A-7289-43F1-82F2-5F5C4672169C}" srcId="{D74C87B0-8199-4D82-97CA-8716D0810C88}" destId="{273BDC39-9757-4293-83AA-A9E9CC915DA0}" srcOrd="1" destOrd="0" parTransId="{982DFF29-8236-4E99-97CE-FD76D273CBEC}" sibTransId="{13EEE600-D28C-4CBF-9128-6CDA52976D52}"/>
    <dgm:cxn modelId="{1C88D39D-8B7A-453A-972E-0E78EB65CFF3}" type="presOf" srcId="{75152ED6-09D4-4CB2-B330-0EBA2A1F6BEE}" destId="{6E62D4D7-9191-4501-B151-D627F722878F}" srcOrd="1" destOrd="2" presId="urn:microsoft.com/office/officeart/2005/8/layout/vList4#1"/>
    <dgm:cxn modelId="{2BE8E23A-86C2-47E7-AB01-A3AC2D35367C}" srcId="{855CB492-B9C1-4831-9453-D02DC01556CB}" destId="{CE8BA2DC-6A07-4136-AE2C-02E787173318}" srcOrd="2" destOrd="0" parTransId="{2364E369-AC98-4AC6-8070-77B5CDF58140}" sibTransId="{1EF5AC0F-9C89-46BA-931D-093812BF1C36}"/>
    <dgm:cxn modelId="{219D155E-1FF1-4DD4-9499-E109BC63E715}" type="presOf" srcId="{CE8BA2DC-6A07-4136-AE2C-02E787173318}" destId="{6E62D4D7-9191-4501-B151-D627F722878F}" srcOrd="1" destOrd="3" presId="urn:microsoft.com/office/officeart/2005/8/layout/vList4#1"/>
    <dgm:cxn modelId="{0D1EA085-623E-4D57-808B-B23AF2C24995}" srcId="{855CB492-B9C1-4831-9453-D02DC01556CB}" destId="{098ADAF1-68DC-4019-95EC-CF9DEA0595F5}" srcOrd="0" destOrd="0" parTransId="{BBC28CAB-1411-42FD-AE69-490F5FA47BCC}" sibTransId="{3601A7EA-3FDB-4E9C-A299-B4AF145636B4}"/>
    <dgm:cxn modelId="{ACE760A2-8F47-4FFC-BF3A-BE0D40029686}" type="presOf" srcId="{F883D463-9FC1-405D-86B6-DFDB1BF4DFD4}" destId="{614AE268-84D0-4EF9-B74B-195569128116}" srcOrd="1" destOrd="3" presId="urn:microsoft.com/office/officeart/2005/8/layout/vList4#1"/>
    <dgm:cxn modelId="{ABFF5EF1-E18F-457A-BB56-479253C0C58E}" type="presOf" srcId="{A518AB0A-7BED-45CC-8968-54C5D48470FD}" destId="{8A587B36-857B-41ED-B7A7-D47113F79935}" srcOrd="0" destOrd="0" presId="urn:microsoft.com/office/officeart/2005/8/layout/vList4#1"/>
    <dgm:cxn modelId="{9F4BE73D-50F1-4F58-A67B-950383D88B18}" type="presOf" srcId="{9BEAB610-B179-412C-A911-0AE990A76040}" destId="{50CD8E78-60B6-449B-AD20-121950675E4A}" srcOrd="0" destOrd="3" presId="urn:microsoft.com/office/officeart/2005/8/layout/vList4#1"/>
    <dgm:cxn modelId="{E92ED9DE-0D5E-450F-BDA7-E37C0D7FD588}" type="presOf" srcId="{011776CB-E079-448D-8CBF-0D6A1B0031D4}" destId="{9A27448D-784B-4861-9334-121A223779B3}" srcOrd="0" destOrd="4" presId="urn:microsoft.com/office/officeart/2005/8/layout/vList4#1"/>
    <dgm:cxn modelId="{E0FBA297-BEEF-465B-97FA-552AC36B8316}" type="presOf" srcId="{098ADAF1-68DC-4019-95EC-CF9DEA0595F5}" destId="{6E62D4D7-9191-4501-B151-D627F722878F}" srcOrd="1" destOrd="1" presId="urn:microsoft.com/office/officeart/2005/8/layout/vList4#1"/>
    <dgm:cxn modelId="{7442FBE8-417F-4111-B6ED-AEAE7C9C435B}" srcId="{855CB492-B9C1-4831-9453-D02DC01556CB}" destId="{75152ED6-09D4-4CB2-B330-0EBA2A1F6BEE}" srcOrd="1" destOrd="0" parTransId="{CC109D3F-9445-4552-9CA0-A9E9B002361B}" sibTransId="{C930B535-36DD-47E2-9858-8F6E44F2C9EA}"/>
    <dgm:cxn modelId="{990FA678-760E-4AE2-8D0B-A6DAD8202E81}" type="presOf" srcId="{C5C86733-1C4E-4ABE-BC8B-70E73BF8076C}" destId="{50CD8E78-60B6-449B-AD20-121950675E4A}" srcOrd="0" destOrd="1" presId="urn:microsoft.com/office/officeart/2005/8/layout/vList4#1"/>
    <dgm:cxn modelId="{0B86F4F3-8FBB-4991-AD41-A856A4EE8426}" type="presOf" srcId="{9BEAB610-B179-412C-A911-0AE990A76040}" destId="{66C8A01D-04C6-4396-8787-43DC36C8480A}" srcOrd="1" destOrd="3" presId="urn:microsoft.com/office/officeart/2005/8/layout/vList4#1"/>
    <dgm:cxn modelId="{E1E70704-B184-417B-9262-1209773EB354}" srcId="{A518AB0A-7BED-45CC-8968-54C5D48470FD}" destId="{855CB492-B9C1-4831-9453-D02DC01556CB}" srcOrd="1" destOrd="0" parTransId="{46A500E4-F521-4FED-80BC-55EF97D6434D}" sibTransId="{89B1A5F6-0C83-44AA-BDC4-F0486C8FEB1C}"/>
    <dgm:cxn modelId="{1E9501F5-F367-4202-AE92-79EACE843CB0}" type="presOf" srcId="{34C60AC1-3BAF-4349-9B04-1EBEAA6874AE}" destId="{9A27448D-784B-4861-9334-121A223779B3}" srcOrd="0" destOrd="1" presId="urn:microsoft.com/office/officeart/2005/8/layout/vList4#1"/>
    <dgm:cxn modelId="{5ABC50D2-1CAB-4035-AF16-2D5BDC3D6149}" type="presOf" srcId="{F883D463-9FC1-405D-86B6-DFDB1BF4DFD4}" destId="{9A27448D-784B-4861-9334-121A223779B3}" srcOrd="0" destOrd="3" presId="urn:microsoft.com/office/officeart/2005/8/layout/vList4#1"/>
    <dgm:cxn modelId="{2696BEAF-F4B3-45AD-84B2-846D3D12039E}" type="presOf" srcId="{A8C219C7-9F00-4E75-8B16-481975849224}" destId="{50CD8E78-60B6-449B-AD20-121950675E4A}" srcOrd="0" destOrd="2" presId="urn:microsoft.com/office/officeart/2005/8/layout/vList4#1"/>
    <dgm:cxn modelId="{88F70798-5176-4183-AF72-E33F752EED9E}" type="presOf" srcId="{CE8BA2DC-6A07-4136-AE2C-02E787173318}" destId="{D220A56B-34B4-4DD0-B125-97D865139D92}" srcOrd="0" destOrd="3" presId="urn:microsoft.com/office/officeart/2005/8/layout/vList4#1"/>
    <dgm:cxn modelId="{B64F7126-809B-46FA-8512-AB45C1CB52DD}" srcId="{A518AB0A-7BED-45CC-8968-54C5D48470FD}" destId="{38804BD3-7704-44DB-93A2-A6FB8DF386BF}" srcOrd="0" destOrd="0" parTransId="{5AECA738-EC58-4AD8-B30B-720E0E369E9D}" sibTransId="{97E853D5-3B2B-4DCE-BF44-F459F80E6EE5}"/>
    <dgm:cxn modelId="{43775842-04B0-4552-A598-98D13FA7C189}" type="presOf" srcId="{855CB492-B9C1-4831-9453-D02DC01556CB}" destId="{6E62D4D7-9191-4501-B151-D627F722878F}" srcOrd="1" destOrd="0" presId="urn:microsoft.com/office/officeart/2005/8/layout/vList4#1"/>
    <dgm:cxn modelId="{7FB9A6FD-6F5A-479E-933F-EBE8A177A35A}" type="presParOf" srcId="{8A587B36-857B-41ED-B7A7-D47113F79935}" destId="{64EB5DFD-492E-47C2-A4DD-BBD451AF4F4E}" srcOrd="0" destOrd="0" presId="urn:microsoft.com/office/officeart/2005/8/layout/vList4#1"/>
    <dgm:cxn modelId="{1039B2BB-E8F6-43FF-B694-857561DA8B20}" type="presParOf" srcId="{64EB5DFD-492E-47C2-A4DD-BBD451AF4F4E}" destId="{50CD8E78-60B6-449B-AD20-121950675E4A}" srcOrd="0" destOrd="0" presId="urn:microsoft.com/office/officeart/2005/8/layout/vList4#1"/>
    <dgm:cxn modelId="{BE226224-A28A-4797-888F-148FF24A87B4}" type="presParOf" srcId="{64EB5DFD-492E-47C2-A4DD-BBD451AF4F4E}" destId="{C72FE72D-A4DA-4420-9D63-39C025359A7F}" srcOrd="1" destOrd="0" presId="urn:microsoft.com/office/officeart/2005/8/layout/vList4#1"/>
    <dgm:cxn modelId="{8A0ACEE7-D2EF-4E6C-9FBC-8233BA878F28}" type="presParOf" srcId="{64EB5DFD-492E-47C2-A4DD-BBD451AF4F4E}" destId="{66C8A01D-04C6-4396-8787-43DC36C8480A}" srcOrd="2" destOrd="0" presId="urn:microsoft.com/office/officeart/2005/8/layout/vList4#1"/>
    <dgm:cxn modelId="{301FDC8B-4C6F-4001-A566-2C9B74B0E078}" type="presParOf" srcId="{8A587B36-857B-41ED-B7A7-D47113F79935}" destId="{93AC31F7-E6D2-45E8-BD17-C2F01F80D57E}" srcOrd="1" destOrd="0" presId="urn:microsoft.com/office/officeart/2005/8/layout/vList4#1"/>
    <dgm:cxn modelId="{8F483D47-C025-4E22-89A8-5B7F4949FBF5}" type="presParOf" srcId="{8A587B36-857B-41ED-B7A7-D47113F79935}" destId="{B249F259-2691-44EA-A647-C688963D4FA1}" srcOrd="2" destOrd="0" presId="urn:microsoft.com/office/officeart/2005/8/layout/vList4#1"/>
    <dgm:cxn modelId="{9544DE46-26FF-4D14-80A1-A156B35997B3}" type="presParOf" srcId="{B249F259-2691-44EA-A647-C688963D4FA1}" destId="{D220A56B-34B4-4DD0-B125-97D865139D92}" srcOrd="0" destOrd="0" presId="urn:microsoft.com/office/officeart/2005/8/layout/vList4#1"/>
    <dgm:cxn modelId="{D734548F-948D-46B6-8263-59C03A87144D}" type="presParOf" srcId="{B249F259-2691-44EA-A647-C688963D4FA1}" destId="{AC85F51E-059B-4E4B-88C8-BEEAF6E6C8CB}" srcOrd="1" destOrd="0" presId="urn:microsoft.com/office/officeart/2005/8/layout/vList4#1"/>
    <dgm:cxn modelId="{0C49CED6-CC36-4B66-B225-8B6A4D6A215E}" type="presParOf" srcId="{B249F259-2691-44EA-A647-C688963D4FA1}" destId="{6E62D4D7-9191-4501-B151-D627F722878F}" srcOrd="2" destOrd="0" presId="urn:microsoft.com/office/officeart/2005/8/layout/vList4#1"/>
    <dgm:cxn modelId="{BDCD1C92-AC8C-4EE2-BF48-63166E86BE17}" type="presParOf" srcId="{8A587B36-857B-41ED-B7A7-D47113F79935}" destId="{821F83A2-5DE7-4DB3-AC2F-3437098DDD8C}" srcOrd="3" destOrd="0" presId="urn:microsoft.com/office/officeart/2005/8/layout/vList4#1"/>
    <dgm:cxn modelId="{99117719-0BD6-4D7E-A142-EAADFAF29B65}" type="presParOf" srcId="{8A587B36-857B-41ED-B7A7-D47113F79935}" destId="{42D704DB-7DF6-440E-B7C9-644A864B0BFF}" srcOrd="4" destOrd="0" presId="urn:microsoft.com/office/officeart/2005/8/layout/vList4#1"/>
    <dgm:cxn modelId="{AF998A49-714D-47F3-BE34-692506783D97}" type="presParOf" srcId="{42D704DB-7DF6-440E-B7C9-644A864B0BFF}" destId="{9A27448D-784B-4861-9334-121A223779B3}" srcOrd="0" destOrd="0" presId="urn:microsoft.com/office/officeart/2005/8/layout/vList4#1"/>
    <dgm:cxn modelId="{680DA421-4BE0-44A7-8DCF-6FD1B5D27DD4}" type="presParOf" srcId="{42D704DB-7DF6-440E-B7C9-644A864B0BFF}" destId="{CB3108F3-6AC6-46B9-815A-42013ADAA734}" srcOrd="1" destOrd="0" presId="urn:microsoft.com/office/officeart/2005/8/layout/vList4#1"/>
    <dgm:cxn modelId="{71DD2CA2-972D-4E45-860F-741B9B77357C}" type="presParOf" srcId="{42D704DB-7DF6-440E-B7C9-644A864B0BFF}" destId="{614AE268-84D0-4EF9-B74B-195569128116}" srcOrd="2" destOrd="0" presId="urn:microsoft.com/office/officeart/2005/8/layout/vList4#1"/>
    <dgm:cxn modelId="{751EE0C9-1251-48BD-B6E7-56C818CF5530}" type="presParOf" srcId="{8A587B36-857B-41ED-B7A7-D47113F79935}" destId="{540D9C1A-F7EF-4C42-8E40-E43DCD410462}" srcOrd="5" destOrd="0" presId="urn:microsoft.com/office/officeart/2005/8/layout/vList4#1"/>
    <dgm:cxn modelId="{9A3E0694-CDF4-4228-ACFC-9DE252D270C1}" type="presParOf" srcId="{8A587B36-857B-41ED-B7A7-D47113F79935}" destId="{8E18C6B9-65AB-4143-ACFB-F77B95B74E4A}" srcOrd="6" destOrd="0" presId="urn:microsoft.com/office/officeart/2005/8/layout/vList4#1"/>
    <dgm:cxn modelId="{B1D15F61-4EDE-43A9-908B-E7F054B9BF2C}" type="presParOf" srcId="{8E18C6B9-65AB-4143-ACFB-F77B95B74E4A}" destId="{9E808720-DA3C-4D88-83BC-C88B0AC710F3}" srcOrd="0" destOrd="0" presId="urn:microsoft.com/office/officeart/2005/8/layout/vList4#1"/>
    <dgm:cxn modelId="{F890ECDC-EA06-47F1-814C-E6ED5DF2C099}" type="presParOf" srcId="{8E18C6B9-65AB-4143-ACFB-F77B95B74E4A}" destId="{5C5B56BD-76A1-46D2-95E9-D7A31171320F}" srcOrd="1" destOrd="0" presId="urn:microsoft.com/office/officeart/2005/8/layout/vList4#1"/>
    <dgm:cxn modelId="{939726EB-1305-4FA4-B921-630A404A96CB}" type="presParOf" srcId="{8E18C6B9-65AB-4143-ACFB-F77B95B74E4A}" destId="{C47FD7BB-128E-4643-98CA-3F319452AC98}"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D8E78-60B6-449B-AD20-121950675E4A}">
      <dsp:nvSpPr>
        <dsp:cNvPr id="0" name=""/>
        <dsp:cNvSpPr/>
      </dsp:nvSpPr>
      <dsp:spPr>
        <a:xfrm>
          <a:off x="0" y="0"/>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1 - Infrastruktura</a:t>
          </a:r>
          <a:endParaRPr lang="cs-CZ" sz="1600" b="1" kern="1200" dirty="0"/>
        </a:p>
        <a:p>
          <a:pPr marL="114300" lvl="1" indent="-114300" algn="l" defTabSz="533400">
            <a:lnSpc>
              <a:spcPct val="90000"/>
            </a:lnSpc>
            <a:spcBef>
              <a:spcPct val="0"/>
            </a:spcBef>
            <a:spcAft>
              <a:spcPct val="15000"/>
            </a:spcAft>
            <a:buChar char="••"/>
          </a:pPr>
          <a:r>
            <a:rPr lang="cs-CZ" sz="1200" kern="1200" dirty="0" smtClean="0"/>
            <a:t>Konkurenceschopné, dostupné a bezpečné regiony</a:t>
          </a:r>
          <a:endParaRPr lang="cs-CZ" sz="1200" kern="1200" dirty="0"/>
        </a:p>
        <a:p>
          <a:pPr marL="114300" lvl="1" indent="-114300" algn="l" defTabSz="533400">
            <a:lnSpc>
              <a:spcPct val="90000"/>
            </a:lnSpc>
            <a:spcBef>
              <a:spcPct val="0"/>
            </a:spcBef>
            <a:spcAft>
              <a:spcPct val="15000"/>
            </a:spcAft>
            <a:buChar char="••"/>
          </a:pPr>
          <a:r>
            <a:rPr lang="cs-CZ" sz="1200" kern="1200" dirty="0" smtClean="0"/>
            <a:t>Alokace 1,6 mld. EUR</a:t>
          </a:r>
          <a:endParaRPr lang="cs-CZ" sz="1200" kern="1200" dirty="0"/>
        </a:p>
        <a:p>
          <a:pPr marL="114300" lvl="1" indent="-114300" algn="l" defTabSz="533400">
            <a:lnSpc>
              <a:spcPct val="90000"/>
            </a:lnSpc>
            <a:spcBef>
              <a:spcPct val="0"/>
            </a:spcBef>
            <a:spcAft>
              <a:spcPct val="15000"/>
            </a:spcAft>
            <a:buChar char="••"/>
          </a:pPr>
          <a:r>
            <a:rPr lang="cs-CZ" sz="1200" kern="1200" dirty="0" smtClean="0"/>
            <a:t>Doprava, integrované dopravní systémy, IZS</a:t>
          </a:r>
          <a:endParaRPr lang="cs-CZ" sz="1200" kern="1200" dirty="0"/>
        </a:p>
      </dsp:txBody>
      <dsp:txXfrm>
        <a:off x="1751113" y="0"/>
        <a:ext cx="6478486" cy="1051932"/>
      </dsp:txXfrm>
    </dsp:sp>
    <dsp:sp modelId="{C72FE72D-A4DA-4420-9D63-39C025359A7F}">
      <dsp:nvSpPr>
        <dsp:cNvPr id="0" name=""/>
        <dsp:cNvSpPr/>
      </dsp:nvSpPr>
      <dsp:spPr>
        <a:xfrm>
          <a:off x="105193" y="105193"/>
          <a:ext cx="1645920" cy="84154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220A56B-34B4-4DD0-B125-97D865139D92}">
      <dsp:nvSpPr>
        <dsp:cNvPr id="0" name=""/>
        <dsp:cNvSpPr/>
      </dsp:nvSpPr>
      <dsp:spPr>
        <a:xfrm>
          <a:off x="0" y="1157126"/>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2 - Lidé</a:t>
          </a:r>
          <a:endParaRPr lang="cs-CZ" sz="1600" b="1" kern="1200" dirty="0"/>
        </a:p>
        <a:p>
          <a:pPr marL="114300" lvl="1" indent="-114300" algn="l" defTabSz="533400">
            <a:lnSpc>
              <a:spcPct val="90000"/>
            </a:lnSpc>
            <a:spcBef>
              <a:spcPct val="0"/>
            </a:spcBef>
            <a:spcAft>
              <a:spcPct val="15000"/>
            </a:spcAft>
            <a:buChar char="••"/>
          </a:pPr>
          <a:r>
            <a:rPr lang="cs-CZ" sz="1200" kern="1200" dirty="0" smtClean="0"/>
            <a:t>Zkvalitnění veřejných služeb a podmínek života pro obyvatele regionů</a:t>
          </a:r>
          <a:endParaRPr lang="cs-CZ" sz="1200" kern="1200" dirty="0"/>
        </a:p>
        <a:p>
          <a:pPr marL="114300" lvl="1" indent="-114300" algn="l" defTabSz="533400">
            <a:lnSpc>
              <a:spcPct val="90000"/>
            </a:lnSpc>
            <a:spcBef>
              <a:spcPct val="0"/>
            </a:spcBef>
            <a:spcAft>
              <a:spcPct val="15000"/>
            </a:spcAft>
            <a:buChar char="••"/>
          </a:pPr>
          <a:r>
            <a:rPr lang="cs-CZ" sz="1200" kern="1200" dirty="0" smtClean="0"/>
            <a:t>Alokace 1,7 mld. EUR</a:t>
          </a:r>
          <a:endParaRPr lang="cs-CZ" sz="1200" kern="1200" dirty="0"/>
        </a:p>
        <a:p>
          <a:pPr marL="114300" lvl="1" indent="-114300" algn="l" defTabSz="533400">
            <a:lnSpc>
              <a:spcPct val="90000"/>
            </a:lnSpc>
            <a:spcBef>
              <a:spcPct val="0"/>
            </a:spcBef>
            <a:spcAft>
              <a:spcPct val="15000"/>
            </a:spcAft>
            <a:buChar char="••"/>
          </a:pPr>
          <a:r>
            <a:rPr lang="cs-CZ" sz="1200" kern="1200" dirty="0" smtClean="0"/>
            <a:t>Sociální služby/bydlení, sociální podnikání, zdravotní péče, vzdělávání, zateplování</a:t>
          </a:r>
          <a:endParaRPr lang="cs-CZ" sz="1200" kern="1200" dirty="0"/>
        </a:p>
      </dsp:txBody>
      <dsp:txXfrm>
        <a:off x="1751113" y="1157126"/>
        <a:ext cx="6478486" cy="1051932"/>
      </dsp:txXfrm>
    </dsp:sp>
    <dsp:sp modelId="{AC85F51E-059B-4E4B-88C8-BEEAF6E6C8CB}">
      <dsp:nvSpPr>
        <dsp:cNvPr id="0" name=""/>
        <dsp:cNvSpPr/>
      </dsp:nvSpPr>
      <dsp:spPr>
        <a:xfrm>
          <a:off x="105193" y="1262319"/>
          <a:ext cx="1645920" cy="8415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A27448D-784B-4861-9334-121A223779B3}">
      <dsp:nvSpPr>
        <dsp:cNvPr id="0" name=""/>
        <dsp:cNvSpPr/>
      </dsp:nvSpPr>
      <dsp:spPr>
        <a:xfrm>
          <a:off x="0" y="2314252"/>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3 - Instituce</a:t>
          </a:r>
          <a:endParaRPr lang="cs-CZ" sz="1600" b="1" kern="1200" dirty="0"/>
        </a:p>
        <a:p>
          <a:pPr marL="114300" lvl="1" indent="-114300" algn="l" defTabSz="533400">
            <a:lnSpc>
              <a:spcPct val="90000"/>
            </a:lnSpc>
            <a:spcBef>
              <a:spcPct val="0"/>
            </a:spcBef>
            <a:spcAft>
              <a:spcPct val="15000"/>
            </a:spcAft>
            <a:buChar char="••"/>
          </a:pPr>
          <a:r>
            <a:rPr lang="cs-CZ" sz="1200" kern="1200" dirty="0" smtClean="0"/>
            <a:t>Dobrá správa území a zefektivnění veřejných institucí</a:t>
          </a:r>
          <a:endParaRPr lang="cs-CZ" sz="1200" kern="1200" dirty="0"/>
        </a:p>
        <a:p>
          <a:pPr marL="114300" lvl="1" indent="-114300" algn="l" defTabSz="533400">
            <a:lnSpc>
              <a:spcPct val="90000"/>
            </a:lnSpc>
            <a:spcBef>
              <a:spcPct val="0"/>
            </a:spcBef>
            <a:spcAft>
              <a:spcPct val="15000"/>
            </a:spcAft>
            <a:buChar char="••"/>
          </a:pPr>
          <a:r>
            <a:rPr lang="cs-CZ" sz="1200" kern="1200" dirty="0" smtClean="0"/>
            <a:t>Alokace 0,8 mld. EUR</a:t>
          </a:r>
          <a:endParaRPr lang="cs-CZ" sz="1200" kern="1200" dirty="0"/>
        </a:p>
        <a:p>
          <a:pPr marL="114300" lvl="1" indent="-114300" algn="l" defTabSz="533400">
            <a:lnSpc>
              <a:spcPct val="90000"/>
            </a:lnSpc>
            <a:spcBef>
              <a:spcPct val="0"/>
            </a:spcBef>
            <a:spcAft>
              <a:spcPct val="15000"/>
            </a:spcAft>
            <a:buChar char="••"/>
          </a:pPr>
          <a:r>
            <a:rPr lang="cs-CZ" sz="1200" kern="1200" dirty="0" smtClean="0"/>
            <a:t>Kulturní dědictví, e-Government, dokumenty územního rozvoje</a:t>
          </a:r>
          <a:endParaRPr lang="cs-CZ" sz="1200" kern="1200" dirty="0"/>
        </a:p>
        <a:p>
          <a:pPr marL="57150" lvl="1" indent="-57150" algn="l" defTabSz="488950">
            <a:lnSpc>
              <a:spcPct val="90000"/>
            </a:lnSpc>
            <a:spcBef>
              <a:spcPct val="0"/>
            </a:spcBef>
            <a:spcAft>
              <a:spcPct val="15000"/>
            </a:spcAft>
            <a:buChar char="••"/>
          </a:pPr>
          <a:endParaRPr lang="cs-CZ" sz="1100" kern="1200" dirty="0"/>
        </a:p>
      </dsp:txBody>
      <dsp:txXfrm>
        <a:off x="1751113" y="2314252"/>
        <a:ext cx="6478486" cy="1051932"/>
      </dsp:txXfrm>
    </dsp:sp>
    <dsp:sp modelId="{CB3108F3-6AC6-46B9-815A-42013ADAA734}">
      <dsp:nvSpPr>
        <dsp:cNvPr id="0" name=""/>
        <dsp:cNvSpPr/>
      </dsp:nvSpPr>
      <dsp:spPr>
        <a:xfrm>
          <a:off x="105193" y="2419445"/>
          <a:ext cx="1645920" cy="8415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E808720-DA3C-4D88-83BC-C88B0AC710F3}">
      <dsp:nvSpPr>
        <dsp:cNvPr id="0" name=""/>
        <dsp:cNvSpPr/>
      </dsp:nvSpPr>
      <dsp:spPr>
        <a:xfrm>
          <a:off x="0" y="3474029"/>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endParaRPr lang="cs-CZ" sz="1900" b="1" kern="1200" dirty="0" smtClean="0"/>
        </a:p>
        <a:p>
          <a:pPr lvl="0" algn="l" defTabSz="844550">
            <a:lnSpc>
              <a:spcPct val="90000"/>
            </a:lnSpc>
            <a:spcBef>
              <a:spcPct val="0"/>
            </a:spcBef>
            <a:spcAft>
              <a:spcPct val="35000"/>
            </a:spcAft>
          </a:pPr>
          <a:r>
            <a:rPr lang="cs-CZ" sz="1600" b="1" kern="1200" dirty="0" smtClean="0"/>
            <a:t>Prioritní osa 4 - Komunitně vedený místní rozvoj</a:t>
          </a:r>
        </a:p>
        <a:p>
          <a:pPr lvl="0" algn="l" defTabSz="844550">
            <a:lnSpc>
              <a:spcPct val="90000"/>
            </a:lnSpc>
            <a:spcBef>
              <a:spcPct val="0"/>
            </a:spcBef>
            <a:spcAft>
              <a:spcPct val="35000"/>
            </a:spcAft>
          </a:pPr>
          <a:r>
            <a:rPr lang="cs-CZ" sz="1400" kern="1200" dirty="0" smtClean="0"/>
            <a:t> - </a:t>
          </a:r>
          <a:r>
            <a:rPr lang="cs-CZ" sz="1200" kern="1200" dirty="0" smtClean="0"/>
            <a:t>Alokace 390 mil. EUR</a:t>
          </a:r>
        </a:p>
        <a:p>
          <a:pPr lvl="0" algn="l" defTabSz="844550">
            <a:lnSpc>
              <a:spcPct val="90000"/>
            </a:lnSpc>
            <a:spcBef>
              <a:spcPct val="0"/>
            </a:spcBef>
            <a:spcAft>
              <a:spcPct val="35000"/>
            </a:spcAft>
          </a:pPr>
          <a:r>
            <a:rPr lang="cs-CZ" sz="1200" kern="1200" dirty="0" smtClean="0"/>
            <a:t>  - Posílení CLLD, provozní a animační náklady</a:t>
          </a:r>
        </a:p>
        <a:p>
          <a:pPr lvl="0" algn="l" defTabSz="844550">
            <a:lnSpc>
              <a:spcPct val="90000"/>
            </a:lnSpc>
            <a:spcBef>
              <a:spcPct val="0"/>
            </a:spcBef>
            <a:spcAft>
              <a:spcPct val="35000"/>
            </a:spcAft>
          </a:pPr>
          <a:endParaRPr lang="cs-CZ" sz="1500" kern="1200" dirty="0" smtClean="0"/>
        </a:p>
        <a:p>
          <a:pPr lvl="0" algn="l" defTabSz="844550">
            <a:lnSpc>
              <a:spcPct val="90000"/>
            </a:lnSpc>
            <a:spcBef>
              <a:spcPct val="0"/>
            </a:spcBef>
            <a:spcAft>
              <a:spcPct val="35000"/>
            </a:spcAft>
          </a:pPr>
          <a:r>
            <a:rPr lang="cs-CZ" sz="1800" kern="1200" dirty="0" smtClean="0"/>
            <a:t> </a:t>
          </a:r>
          <a:endParaRPr lang="cs-CZ" sz="1800" kern="1200" dirty="0"/>
        </a:p>
      </dsp:txBody>
      <dsp:txXfrm>
        <a:off x="1751113" y="3474029"/>
        <a:ext cx="6478486" cy="1051932"/>
      </dsp:txXfrm>
    </dsp:sp>
    <dsp:sp modelId="{5C5B56BD-76A1-46D2-95E9-D7A31171320F}">
      <dsp:nvSpPr>
        <dsp:cNvPr id="0" name=""/>
        <dsp:cNvSpPr/>
      </dsp:nvSpPr>
      <dsp:spPr>
        <a:xfrm>
          <a:off x="105193" y="3576571"/>
          <a:ext cx="1645920" cy="84154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39519"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0698" y="0"/>
            <a:ext cx="2939519" cy="496888"/>
          </a:xfrm>
          <a:prstGeom prst="rect">
            <a:avLst/>
          </a:prstGeom>
        </p:spPr>
        <p:txBody>
          <a:bodyPr vert="horz" lIns="91440" tIns="45720" rIns="91440" bIns="45720" rtlCol="0"/>
          <a:lstStyle>
            <a:lvl1pPr algn="r">
              <a:defRPr sz="1200"/>
            </a:lvl1pPr>
          </a:lstStyle>
          <a:p>
            <a:fld id="{F994BFC9-6853-4F11-B099-B6E7A7DE25AF}" type="datetimeFigureOut">
              <a:rPr lang="cs-CZ" smtClean="0"/>
              <a:pPr/>
              <a:t>10.5.2017</a:t>
            </a:fld>
            <a:endParaRPr lang="cs-CZ"/>
          </a:p>
        </p:txBody>
      </p:sp>
      <p:sp>
        <p:nvSpPr>
          <p:cNvPr id="4" name="Zástupný symbol pro zápatí 3"/>
          <p:cNvSpPr>
            <a:spLocks noGrp="1"/>
          </p:cNvSpPr>
          <p:nvPr>
            <p:ph type="ftr" sz="quarter" idx="2"/>
          </p:nvPr>
        </p:nvSpPr>
        <p:spPr>
          <a:xfrm>
            <a:off x="0" y="9428164"/>
            <a:ext cx="2939519" cy="4968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0698" y="9428164"/>
            <a:ext cx="2939519" cy="496887"/>
          </a:xfrm>
          <a:prstGeom prst="rect">
            <a:avLst/>
          </a:prstGeom>
        </p:spPr>
        <p:txBody>
          <a:bodyPr vert="horz" lIns="91440" tIns="45720" rIns="91440" bIns="45720" rtlCol="0" anchor="b"/>
          <a:lstStyle>
            <a:lvl1pPr algn="r">
              <a:defRPr sz="1200"/>
            </a:lvl1pPr>
          </a:lstStyle>
          <a:p>
            <a:fld id="{CA13802C-BCE2-40B3-B11D-79108D7A894A}" type="slidenum">
              <a:rPr lang="cs-CZ" smtClean="0"/>
              <a:pPr/>
              <a:t>‹#›</a:t>
            </a:fld>
            <a:endParaRPr lang="cs-CZ"/>
          </a:p>
        </p:txBody>
      </p:sp>
    </p:spTree>
    <p:extLst>
      <p:ext uri="{BB962C8B-B14F-4D97-AF65-F5344CB8AC3E}">
        <p14:creationId xmlns:p14="http://schemas.microsoft.com/office/powerpoint/2010/main" val="762810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38780"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1451" y="0"/>
            <a:ext cx="2938780" cy="496332"/>
          </a:xfrm>
          <a:prstGeom prst="rect">
            <a:avLst/>
          </a:prstGeom>
        </p:spPr>
        <p:txBody>
          <a:bodyPr vert="horz" lIns="91440" tIns="45720" rIns="91440" bIns="45720" rtlCol="0"/>
          <a:lstStyle>
            <a:lvl1pPr algn="r">
              <a:defRPr sz="1200"/>
            </a:lvl1pPr>
          </a:lstStyle>
          <a:p>
            <a:fld id="{F9105DDF-5111-4143-A825-FFA1D2B19362}" type="datetimeFigureOut">
              <a:rPr lang="cs-CZ" smtClean="0"/>
              <a:pPr/>
              <a:t>10.5.2017</a:t>
            </a:fld>
            <a:endParaRPr lang="cs-CZ"/>
          </a:p>
        </p:txBody>
      </p:sp>
      <p:sp>
        <p:nvSpPr>
          <p:cNvPr id="4" name="Zástupný symbol pro obrázek snímku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8180" y="4715154"/>
            <a:ext cx="54254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38780"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1451" y="9428583"/>
            <a:ext cx="2938780" cy="496332"/>
          </a:xfrm>
          <a:prstGeom prst="rect">
            <a:avLst/>
          </a:prstGeom>
        </p:spPr>
        <p:txBody>
          <a:bodyPr vert="horz" lIns="91440" tIns="45720" rIns="91440" bIns="45720" rtlCol="0" anchor="b"/>
          <a:lstStyle>
            <a:lvl1pPr algn="r">
              <a:defRPr sz="1200"/>
            </a:lvl1pPr>
          </a:lstStyle>
          <a:p>
            <a:fld id="{978725A5-20D6-492F-AB0E-E6402F0F8C88}" type="slidenum">
              <a:rPr lang="cs-CZ" smtClean="0"/>
              <a:pPr/>
              <a:t>‹#›</a:t>
            </a:fld>
            <a:endParaRPr lang="cs-CZ"/>
          </a:p>
        </p:txBody>
      </p:sp>
    </p:spTree>
    <p:extLst>
      <p:ext uri="{BB962C8B-B14F-4D97-AF65-F5344CB8AC3E}">
        <p14:creationId xmlns:p14="http://schemas.microsoft.com/office/powerpoint/2010/main" val="422268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a:t>
            </a:fld>
            <a:endParaRPr lang="cs-CZ" altLang="cs-CZ"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11</a:t>
            </a:fld>
            <a:endParaRPr lang="cs-CZ" altLang="cs-CZ"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12</a:t>
            </a:fld>
            <a:endParaRPr lang="cs-CZ" altLang="cs-CZ"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13</a:t>
            </a:fld>
            <a:endParaRPr lang="cs-CZ" altLang="cs-CZ"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14</a:t>
            </a:fld>
            <a:endParaRPr lang="cs-CZ" altLang="cs-CZ"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15</a:t>
            </a:fld>
            <a:endParaRPr lang="cs-CZ" altLang="cs-CZ"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16</a:t>
            </a:fld>
            <a:endParaRPr lang="cs-CZ" altLang="cs-CZ"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17</a:t>
            </a:fld>
            <a:endParaRPr lang="cs-CZ" altLang="cs-CZ"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18</a:t>
            </a:fld>
            <a:endParaRPr lang="cs-CZ" altLang="cs-CZ"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19</a:t>
            </a:fld>
            <a:endParaRPr lang="cs-CZ" altLang="cs-CZ"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20</a:t>
            </a:fld>
            <a:endParaRPr lang="cs-CZ" altLang="cs-CZ"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a:t>
            </a:fld>
            <a:endParaRPr lang="cs-CZ" altLang="cs-CZ"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21</a:t>
            </a:fld>
            <a:endParaRPr lang="cs-CZ" altLang="cs-CZ"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22</a:t>
            </a:fld>
            <a:endParaRPr lang="cs-CZ" altLang="cs-CZ"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23</a:t>
            </a:fld>
            <a:endParaRPr lang="cs-CZ" altLang="cs-CZ"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24</a:t>
            </a:fld>
            <a:endParaRPr lang="cs-CZ" altLang="cs-CZ"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25</a:t>
            </a:fld>
            <a:endParaRPr lang="cs-CZ" altLang="cs-CZ"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26</a:t>
            </a:fld>
            <a:endParaRPr lang="cs-CZ" altLang="cs-CZ"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27</a:t>
            </a:fld>
            <a:endParaRPr lang="cs-CZ" altLang="cs-CZ"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28</a:t>
            </a:fld>
            <a:endParaRPr lang="cs-CZ" altLang="cs-CZ"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29</a:t>
            </a:fld>
            <a:endParaRPr lang="cs-CZ" altLang="cs-CZ"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30</a:t>
            </a:fld>
            <a:endParaRPr lang="cs-CZ" altLang="cs-CZ"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a:t>
            </a:fld>
            <a:endParaRPr lang="cs-CZ" altLang="cs-CZ"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31</a:t>
            </a:fld>
            <a:endParaRPr lang="cs-CZ" altLang="cs-CZ"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32</a:t>
            </a:fld>
            <a:endParaRPr lang="cs-CZ" altLang="cs-CZ"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33</a:t>
            </a:fld>
            <a:endParaRPr lang="cs-CZ" altLang="cs-CZ" smtClean="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34</a:t>
            </a:fld>
            <a:endParaRPr lang="cs-CZ" altLang="cs-CZ" smtClean="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35</a:t>
            </a:fld>
            <a:endParaRPr lang="cs-CZ" altLang="cs-CZ" smtClean="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36</a:t>
            </a:fld>
            <a:endParaRPr lang="cs-CZ" altLang="cs-CZ" smtClean="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37</a:t>
            </a:fld>
            <a:endParaRPr lang="cs-CZ" altLang="cs-CZ" smtClean="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38</a:t>
            </a:fld>
            <a:endParaRPr lang="cs-CZ" altLang="cs-CZ" smtClean="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39</a:t>
            </a:fld>
            <a:endParaRPr lang="cs-CZ" altLang="cs-CZ"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5</a:t>
            </a:fld>
            <a:endParaRPr lang="cs-CZ" altLang="cs-CZ"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6</a:t>
            </a:fld>
            <a:endParaRPr lang="cs-CZ" altLang="cs-CZ"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7</a:t>
            </a:fld>
            <a:endParaRPr lang="cs-CZ" altLang="cs-CZ"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8</a:t>
            </a:fld>
            <a:endParaRPr lang="cs-CZ" altLang="cs-CZ"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9</a:t>
            </a:fld>
            <a:endParaRPr lang="cs-CZ" altLang="cs-CZ"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10</a:t>
            </a:fld>
            <a:endParaRPr lang="cs-CZ" altLang="cs-CZ"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Kliknutím lze upravit styl.</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a:defRPr/>
            </a:pPr>
            <a:fld id="{5FBE9683-DCA1-4D29-A1E5-EBDFC7E9286E}" type="datetimeFigureOut">
              <a:rPr lang="cs-CZ" smtClean="0">
                <a:solidFill>
                  <a:prstClr val="black">
                    <a:tint val="75000"/>
                  </a:prstClr>
                </a:solidFill>
              </a:rPr>
              <a:pPr>
                <a:defRPr/>
              </a:pPr>
              <a:t>10.5.2017</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F2A6E95-259B-4713-AF1E-8B4EEEFE8785}"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41122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a:defRPr/>
            </a:pPr>
            <a:fld id="{1AEE65AD-F62A-4B4A-A85B-83F31EFFECE0}" type="datetimeFigureOut">
              <a:rPr lang="cs-CZ" smtClean="0">
                <a:solidFill>
                  <a:prstClr val="black">
                    <a:tint val="75000"/>
                  </a:prstClr>
                </a:solidFill>
              </a:rPr>
              <a:pPr>
                <a:defRPr/>
              </a:pPr>
              <a:t>10.5.2017</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05F715-6D26-4684-93C5-E00CE833049A}"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76020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3220F964-EA3D-41D0-97A3-658755B0D27C}" type="datetimeFigureOut">
              <a:rPr lang="cs-CZ" smtClean="0">
                <a:solidFill>
                  <a:prstClr val="black">
                    <a:tint val="75000"/>
                  </a:prstClr>
                </a:solidFill>
              </a:rPr>
              <a:pPr>
                <a:defRPr/>
              </a:pPr>
              <a:t>10.5.2017</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4DAA27-8ED0-4865-8A2F-7C1EB51A855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19621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858F71AC-FDB0-4430-B852-EAD316855ED9}" type="datetimeFigureOut">
              <a:rPr lang="cs-CZ" smtClean="0">
                <a:solidFill>
                  <a:prstClr val="black">
                    <a:tint val="75000"/>
                  </a:prstClr>
                </a:solidFill>
              </a:rPr>
              <a:pPr>
                <a:defRPr/>
              </a:pPr>
              <a:t>10.5.2017</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59427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defRPr/>
            </a:pPr>
            <a:fld id="{C017C547-04B9-493A-B743-84B3CB6E1FA6}" type="datetimeFigureOut">
              <a:rPr lang="cs-CZ" smtClean="0">
                <a:solidFill>
                  <a:prstClr val="black">
                    <a:tint val="75000"/>
                  </a:prstClr>
                </a:solidFill>
              </a:rPr>
              <a:pPr>
                <a:defRPr/>
              </a:pPr>
              <a:t>10.5.2017</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5289B38-8D97-45FA-A46C-589A0C15510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9533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pPr>
              <a:defRPr/>
            </a:pPr>
            <a:fld id="{E964497A-0ADB-437E-B237-1D59F4E92B42}" type="datetimeFigureOut">
              <a:rPr lang="cs-CZ" smtClean="0">
                <a:solidFill>
                  <a:prstClr val="black">
                    <a:tint val="75000"/>
                  </a:prstClr>
                </a:solidFill>
              </a:rPr>
              <a:pPr>
                <a:defRPr/>
              </a:pPr>
              <a:t>10.5.2017</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A88282A-5FA8-4A7E-A999-D1CDD5684BD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91216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pPr>
              <a:defRPr/>
            </a:pPr>
            <a:fld id="{D26E777A-EBE4-43EE-B16C-1D14EB13142B}" type="datetimeFigureOut">
              <a:rPr lang="cs-CZ" smtClean="0">
                <a:solidFill>
                  <a:prstClr val="black">
                    <a:tint val="75000"/>
                  </a:prstClr>
                </a:solidFill>
              </a:rPr>
              <a:pPr>
                <a:defRPr/>
              </a:pPr>
              <a:t>10.5.2017</a:t>
            </a:fld>
            <a:endParaRPr lang="cs-CZ">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765A841-A1B5-4CDD-964C-13A8A1F499C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05587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pPr>
              <a:defRPr/>
            </a:pPr>
            <a:fld id="{B7ABE49B-9DD5-4652-9180-96D6A108E91C}" type="datetimeFigureOut">
              <a:rPr lang="cs-CZ" smtClean="0">
                <a:solidFill>
                  <a:prstClr val="black">
                    <a:tint val="75000"/>
                  </a:prstClr>
                </a:solidFill>
              </a:rPr>
              <a:pPr>
                <a:defRPr/>
              </a:pPr>
              <a:t>10.5.2017</a:t>
            </a:fld>
            <a:endParaRPr lang="cs-CZ">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9E15F04-57A1-4D14-828C-D5AC9F011B9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6245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118EB08-8B8E-40F1-BC4B-813AA6EBF55A}" type="datetimeFigureOut">
              <a:rPr lang="cs-CZ" smtClean="0">
                <a:solidFill>
                  <a:prstClr val="black">
                    <a:tint val="75000"/>
                  </a:prstClr>
                </a:solidFill>
              </a:rPr>
              <a:pPr>
                <a:defRPr/>
              </a:pPr>
              <a:t>10.5.2017</a:t>
            </a:fld>
            <a:endParaRPr lang="cs-CZ">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04791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CCD52F52-9068-44ED-8E35-96BB550F443B}" type="datetimeFigureOut">
              <a:rPr lang="cs-CZ" smtClean="0">
                <a:solidFill>
                  <a:prstClr val="black">
                    <a:tint val="75000"/>
                  </a:prstClr>
                </a:solidFill>
              </a:rPr>
              <a:pPr>
                <a:defRPr/>
              </a:pPr>
              <a:t>10.5.2017</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E6D827B-4EEC-4510-A50B-38305E8E620F}"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2385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F2F2E694-7E52-4737-9917-0B0EDB8FE6F5}" type="datetimeFigureOut">
              <a:rPr lang="cs-CZ" smtClean="0">
                <a:solidFill>
                  <a:prstClr val="black">
                    <a:tint val="75000"/>
                  </a:prstClr>
                </a:solidFill>
              </a:rPr>
              <a:pPr>
                <a:defRPr/>
              </a:pPr>
              <a:t>10.5.2017</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8E39782-32F4-42C5-9D55-E21C09DF566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24607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25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B6B818D7-4D69-C74B-856A-11258C666662}" type="datetimeFigureOut">
              <a:rPr lang="en-US" smtClean="0"/>
              <a:pPr/>
              <a:t>5/10/2017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latin typeface="Myriad Pro"/>
              </a:rPr>
              <a:t>Název</a:t>
            </a:r>
            <a:r>
              <a:rPr lang="en-US" dirty="0" smtClean="0">
                <a:latin typeface="Myriad Pro"/>
              </a:rPr>
              <a:t> </a:t>
            </a:r>
            <a:r>
              <a:rPr lang="en-US" dirty="0" err="1" smtClean="0">
                <a:latin typeface="Myriad Pro"/>
              </a:rPr>
              <a:t>prezentace</a:t>
            </a:r>
            <a:endParaRPr lang="en-US" dirty="0">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99914170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dotaceeu.cz/IROP" TargetMode="External"/><Relationship Id="rId5" Type="http://schemas.openxmlformats.org/officeDocument/2006/relationships/hyperlink" Target="http://www.crr.cz/" TargetMode="Externa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www.dotaceeu.cz/IROP" TargetMode="Externa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martina.fiserova@mmr.cz"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dotaceeu.cz/cs/Microsites/IROP/Integrovane-vyzvy"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martina.fiserova@mmr.cz"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Subtitle 2"/>
          <p:cNvSpPr>
            <a:spLocks noGrp="1"/>
          </p:cNvSpPr>
          <p:nvPr>
            <p:ph type="subTitle" idx="1"/>
          </p:nvPr>
        </p:nvSpPr>
        <p:spPr>
          <a:xfrm>
            <a:off x="363538" y="4946650"/>
            <a:ext cx="6400800" cy="696913"/>
          </a:xfrm>
        </p:spPr>
        <p:txBody>
          <a:bodyPr>
            <a:normAutofit fontScale="85000" lnSpcReduction="20000"/>
          </a:bodyPr>
          <a:lstStyle/>
          <a:p>
            <a:pPr algn="l" eaLnBrk="1" hangingPunct="1"/>
            <a:r>
              <a:rPr lang="cs-CZ" altLang="cs-CZ" sz="2500" dirty="0" smtClean="0">
                <a:solidFill>
                  <a:srgbClr val="000000"/>
                </a:solidFill>
                <a:ea typeface="Myriad Pro"/>
                <a:cs typeface="Myriad Pro"/>
              </a:rPr>
              <a:t>19. 1. 2016</a:t>
            </a:r>
          </a:p>
          <a:p>
            <a:pPr algn="l" eaLnBrk="1" hangingPunct="1"/>
            <a:r>
              <a:rPr lang="cs-CZ" altLang="cs-CZ" sz="2500" dirty="0" smtClean="0">
                <a:solidFill>
                  <a:srgbClr val="000000"/>
                </a:solidFill>
                <a:ea typeface="Myriad Pro"/>
                <a:cs typeface="Myriad Pro"/>
              </a:rPr>
              <a:t>Praha</a:t>
            </a:r>
          </a:p>
        </p:txBody>
      </p:sp>
      <p:pic>
        <p:nvPicPr>
          <p:cNvPr id="1026" name="Picture 2" descr="C:\Users\paldav\Desktop\Loga\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4371642" cy="72008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451620" y="4947265"/>
            <a:ext cx="1872208" cy="707886"/>
          </a:xfrm>
          <a:prstGeom prst="rect">
            <a:avLst/>
          </a:prstGeom>
          <a:solidFill>
            <a:schemeClr val="bg1"/>
          </a:solidFill>
        </p:spPr>
        <p:txBody>
          <a:bodyPr wrap="square" rtlCol="0">
            <a:spAutoFit/>
          </a:bodyPr>
          <a:lstStyle/>
          <a:p>
            <a:r>
              <a:rPr lang="cs-CZ" sz="2000" dirty="0" smtClean="0"/>
              <a:t>21. 9. 2016</a:t>
            </a:r>
          </a:p>
          <a:p>
            <a:r>
              <a:rPr lang="cs-CZ" sz="2000" dirty="0" smtClean="0"/>
              <a:t>Praha</a:t>
            </a:r>
            <a:endParaRPr lang="cs-CZ" sz="2000" dirty="0"/>
          </a:p>
        </p:txBody>
      </p:sp>
      <p:sp>
        <p:nvSpPr>
          <p:cNvPr id="8" name="Title 1"/>
          <p:cNvSpPr txBox="1">
            <a:spLocks/>
          </p:cNvSpPr>
          <p:nvPr/>
        </p:nvSpPr>
        <p:spPr bwMode="auto">
          <a:xfrm>
            <a:off x="30393" y="535409"/>
            <a:ext cx="6773855" cy="3205162"/>
          </a:xfrm>
          <a:prstGeom prst="rect">
            <a:avLst/>
          </a:prstGeom>
        </p:spPr>
        <p:txBody>
          <a:bodyPr vert="horz" wrap="square" lIns="91440" tIns="45720" rIns="91440" bIns="45720" numCol="1" rtlCol="0" anchor="ctr" anchorCtr="0" compatLnSpc="1">
            <a:prstTxWarp prst="textNoShape">
              <a:avLst/>
            </a:prstTxWarp>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lnSpc>
                <a:spcPct val="107000"/>
              </a:lnSpc>
            </a:pP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70C0"/>
                </a:solidFill>
                <a:latin typeface="Myriad Pro Black"/>
                <a:ea typeface="Myriad Pro Black"/>
                <a:cs typeface="Myriad Pro Black"/>
              </a:rPr>
              <a:t>73. výzva IROP</a:t>
            </a:r>
            <a:br>
              <a:rPr lang="cs-CZ" altLang="cs-CZ" sz="3600" cap="none" dirty="0" smtClean="0">
                <a:solidFill>
                  <a:srgbClr val="0070C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70C0"/>
                </a:solidFill>
                <a:latin typeface="Myriad Pro Black"/>
                <a:ea typeface="Myriad Pro Black"/>
                <a:cs typeface="Myriad Pro Black"/>
              </a:rPr>
              <a:t>VÝSTAVBA A MODERNIZACE PŘESTUPNÍCH TERMINÁLŮ II</a:t>
            </a: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endParaRPr lang="cs-CZ" altLang="cs-CZ" sz="3600" i="1" cap="none" dirty="0" smtClean="0">
              <a:solidFill>
                <a:srgbClr val="000000"/>
              </a:solidFill>
              <a:latin typeface="Myriad Pro Black"/>
              <a:ea typeface="Myriad Pro Black"/>
              <a:cs typeface="Myriad Pro Black"/>
            </a:endParaRPr>
          </a:p>
        </p:txBody>
      </p:sp>
      <p:sp>
        <p:nvSpPr>
          <p:cNvPr id="9" name="TextovéPole 8"/>
          <p:cNvSpPr txBox="1"/>
          <p:nvPr/>
        </p:nvSpPr>
        <p:spPr>
          <a:xfrm>
            <a:off x="467544" y="5025370"/>
            <a:ext cx="1872208" cy="707886"/>
          </a:xfrm>
          <a:prstGeom prst="rect">
            <a:avLst/>
          </a:prstGeom>
          <a:solidFill>
            <a:schemeClr val="bg1"/>
          </a:solidFill>
        </p:spPr>
        <p:txBody>
          <a:bodyPr wrap="square" rtlCol="0">
            <a:spAutoFit/>
          </a:bodyPr>
          <a:lstStyle/>
          <a:p>
            <a:r>
              <a:rPr lang="cs-CZ" sz="2000" dirty="0" smtClean="0"/>
              <a:t>11. 5. 2017</a:t>
            </a:r>
          </a:p>
          <a:p>
            <a:r>
              <a:rPr lang="cs-CZ" sz="2000" dirty="0" smtClean="0"/>
              <a:t>Praha</a:t>
            </a:r>
            <a:endParaRPr lang="cs-CZ" sz="2000" dirty="0"/>
          </a:p>
        </p:txBody>
      </p:sp>
    </p:spTree>
    <p:extLst>
      <p:ext uri="{BB962C8B-B14F-4D97-AF65-F5344CB8AC3E}">
        <p14:creationId xmlns:p14="http://schemas.microsoft.com/office/powerpoint/2010/main" val="2900785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9"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latin typeface="Myriad Pro"/>
              </a:rPr>
              <a:t>SPECIFICKÝ CÍL </a:t>
            </a:r>
            <a:r>
              <a:rPr lang="cs-CZ" sz="2600" b="1" dirty="0" smtClean="0">
                <a:solidFill>
                  <a:srgbClr val="0070C0"/>
                </a:solidFill>
                <a:latin typeface="Myriad Pro"/>
              </a:rPr>
              <a:t>1.2: ZVÝŠENÍ PODÍLU UDRŽITELNÝCH FOREM DOPRAVY</a:t>
            </a:r>
            <a:endParaRPr lang="cs-CZ" sz="2600" b="1" dirty="0">
              <a:solidFill>
                <a:srgbClr val="0070C0"/>
              </a:solidFill>
              <a:latin typeface="Myriad Pro"/>
            </a:endParaRPr>
          </a:p>
        </p:txBody>
      </p:sp>
      <p:sp>
        <p:nvSpPr>
          <p:cNvPr id="10" name="Rectangle 2"/>
          <p:cNvSpPr txBox="1">
            <a:spLocks noChangeArrowheads="1"/>
          </p:cNvSpPr>
          <p:nvPr/>
        </p:nvSpPr>
        <p:spPr>
          <a:xfrm>
            <a:off x="252536" y="1217613"/>
            <a:ext cx="9144000" cy="56403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buFont typeface="Arial" panose="020B0604020202020204" pitchFamily="34" charset="0"/>
              <a:buChar char="•"/>
              <a:defRPr/>
            </a:pPr>
            <a:r>
              <a:rPr lang="cs-CZ" sz="2400" b="1" dirty="0" smtClean="0"/>
              <a:t>A</a:t>
            </a:r>
            <a:r>
              <a:rPr lang="fr-FR" sz="2400" b="1" dirty="0" smtClean="0"/>
              <a:t>lokace:</a:t>
            </a:r>
            <a:r>
              <a:rPr lang="cs-CZ" sz="2400" b="1" dirty="0" smtClean="0"/>
              <a:t>	473 mil. EUR </a:t>
            </a:r>
            <a:r>
              <a:rPr lang="cs-CZ" sz="2400" dirty="0" smtClean="0"/>
              <a:t>z ERDF</a:t>
            </a:r>
            <a:br>
              <a:rPr lang="cs-CZ" sz="2400" dirty="0" smtClean="0"/>
            </a:br>
            <a:r>
              <a:rPr lang="cs-CZ" sz="2400" dirty="0" smtClean="0"/>
              <a:t>			</a:t>
            </a:r>
            <a:r>
              <a:rPr lang="cs-CZ" sz="2400" dirty="0"/>
              <a:t>	</a:t>
            </a:r>
            <a:r>
              <a:rPr lang="cs-CZ" sz="2400" dirty="0" smtClean="0"/>
              <a:t>cca </a:t>
            </a:r>
            <a:r>
              <a:rPr lang="cs-CZ" sz="2400" dirty="0"/>
              <a:t>15 mld. Kč včetně národního </a:t>
            </a:r>
            <a:r>
              <a:rPr lang="cs-CZ" sz="2400" dirty="0" smtClean="0"/>
              <a:t>kofinancování</a:t>
            </a:r>
            <a:br>
              <a:rPr lang="cs-CZ" sz="2400" dirty="0" smtClean="0"/>
            </a:br>
            <a:r>
              <a:rPr lang="cs-CZ" sz="2400" dirty="0" smtClean="0"/>
              <a:t>				65 % </a:t>
            </a:r>
            <a:r>
              <a:rPr lang="cs-CZ" sz="2400" b="1" dirty="0" smtClean="0"/>
              <a:t>integrované</a:t>
            </a:r>
            <a:r>
              <a:rPr lang="cs-CZ" sz="2400" dirty="0" smtClean="0"/>
              <a:t> / 35 % </a:t>
            </a:r>
            <a:r>
              <a:rPr lang="cs-CZ" sz="2400" b="1" dirty="0" smtClean="0"/>
              <a:t>individuální</a:t>
            </a:r>
            <a:r>
              <a:rPr lang="cs-CZ" sz="2400" dirty="0" smtClean="0"/>
              <a:t> projekty	</a:t>
            </a:r>
            <a:endParaRPr lang="cs-CZ" sz="2400" b="1" dirty="0" smtClean="0"/>
          </a:p>
          <a:p>
            <a:pPr>
              <a:spcAft>
                <a:spcPts val="600"/>
              </a:spcAft>
              <a:buFont typeface="Arial" panose="020B0604020202020204" pitchFamily="34" charset="0"/>
              <a:buChar char="•"/>
              <a:defRPr/>
            </a:pPr>
            <a:r>
              <a:rPr lang="cs-CZ" sz="2400" b="1" dirty="0" smtClean="0"/>
              <a:t>Cíle:</a:t>
            </a:r>
            <a:endParaRPr lang="cs-CZ" sz="1400" dirty="0" smtClean="0"/>
          </a:p>
          <a:p>
            <a:pPr lvl="1">
              <a:spcAft>
                <a:spcPts val="400"/>
              </a:spcAft>
            </a:pPr>
            <a:r>
              <a:rPr lang="cs-CZ" sz="1800" b="1" dirty="0" smtClean="0"/>
              <a:t>posílit přepravní výkony veřejné dopravy,</a:t>
            </a:r>
          </a:p>
          <a:p>
            <a:pPr lvl="1">
              <a:spcAft>
                <a:spcPts val="400"/>
              </a:spcAft>
            </a:pPr>
            <a:r>
              <a:rPr lang="cs-CZ" sz="1800" b="1" dirty="0" smtClean="0"/>
              <a:t>snížit zátěže plynoucí z IAD,</a:t>
            </a:r>
          </a:p>
          <a:p>
            <a:pPr lvl="1">
              <a:spcAft>
                <a:spcPts val="400"/>
              </a:spcAft>
            </a:pPr>
            <a:r>
              <a:rPr lang="cs-CZ" sz="1800" dirty="0" smtClean="0"/>
              <a:t>rozvinout vozový park městských autobusů s alternativním pohonem, </a:t>
            </a:r>
          </a:p>
          <a:p>
            <a:pPr lvl="1">
              <a:spcAft>
                <a:spcPts val="400"/>
              </a:spcAft>
            </a:pPr>
            <a:r>
              <a:rPr lang="cs-CZ" sz="1800" dirty="0" smtClean="0"/>
              <a:t>rozvinout a provázat IDS v silničním provozu ve městech a aglomeracích, </a:t>
            </a:r>
          </a:p>
          <a:p>
            <a:pPr lvl="1">
              <a:spcAft>
                <a:spcPts val="400"/>
              </a:spcAft>
            </a:pPr>
            <a:r>
              <a:rPr lang="cs-CZ" sz="1800" dirty="0" smtClean="0"/>
              <a:t>zajistit potřeby specifických skupin obyvatel v dopravě, </a:t>
            </a:r>
          </a:p>
          <a:p>
            <a:pPr lvl="1">
              <a:spcAft>
                <a:spcPts val="400"/>
              </a:spcAft>
            </a:pPr>
            <a:r>
              <a:rPr lang="cs-CZ" sz="1800" dirty="0" smtClean="0"/>
              <a:t>zajistit bezpečnost a bezbariérovost dopravy v zájmu zvýšení podílu</a:t>
            </a:r>
            <a:br>
              <a:rPr lang="cs-CZ" sz="1800" dirty="0" smtClean="0"/>
            </a:br>
            <a:r>
              <a:rPr lang="cs-CZ" sz="1800" dirty="0" smtClean="0"/>
              <a:t>udržitelných forem dopravy, </a:t>
            </a:r>
          </a:p>
          <a:p>
            <a:pPr lvl="1">
              <a:spcAft>
                <a:spcPts val="400"/>
              </a:spcAft>
            </a:pPr>
            <a:r>
              <a:rPr lang="cs-CZ" sz="1800" dirty="0" smtClean="0"/>
              <a:t>zajistit dopravní dostupnost práce, služeb a vzdělání, </a:t>
            </a:r>
          </a:p>
          <a:p>
            <a:pPr lvl="1">
              <a:spcAft>
                <a:spcPts val="400"/>
              </a:spcAft>
            </a:pPr>
            <a:r>
              <a:rPr lang="cs-CZ" sz="1800" dirty="0" smtClean="0"/>
              <a:t>využít potenciál nemotorové dopravy k mobilitě pracovních sil, </a:t>
            </a:r>
          </a:p>
          <a:p>
            <a:pPr lvl="1">
              <a:spcAft>
                <a:spcPts val="400"/>
              </a:spcAft>
            </a:pPr>
            <a:r>
              <a:rPr lang="cs-CZ" sz="1800" dirty="0" smtClean="0"/>
              <a:t>vytvořit podmínky pro mobilitu a optimalizaci sítě cyklostezek a cyklotras.</a:t>
            </a:r>
            <a:endParaRPr lang="cs-CZ" sz="2400" dirty="0" smtClean="0"/>
          </a:p>
        </p:txBody>
      </p:sp>
    </p:spTree>
    <p:extLst>
      <p:ext uri="{BB962C8B-B14F-4D97-AF65-F5344CB8AC3E}">
        <p14:creationId xmlns:p14="http://schemas.microsoft.com/office/powerpoint/2010/main" val="302004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latin typeface="Myriad Pro"/>
              </a:rPr>
              <a:t>SPECIFICKÝ CÍL </a:t>
            </a:r>
            <a:r>
              <a:rPr lang="cs-CZ" sz="2600" b="1" dirty="0" smtClean="0">
                <a:solidFill>
                  <a:srgbClr val="0070C0"/>
                </a:solidFill>
                <a:latin typeface="Myriad Pro"/>
              </a:rPr>
              <a:t>1.2: ZVÝŠENÍ PODÍLU UDRŽITELNÝCH FOREM DOPRAVY</a:t>
            </a:r>
            <a:endParaRPr lang="cs-CZ" sz="2600" b="1" dirty="0">
              <a:solidFill>
                <a:srgbClr val="0070C0"/>
              </a:solidFill>
              <a:latin typeface="Myriad Pro"/>
            </a:endParaRPr>
          </a:p>
        </p:txBody>
      </p:sp>
      <p:sp>
        <p:nvSpPr>
          <p:cNvPr id="11" name="Rectangle 2"/>
          <p:cNvSpPr txBox="1">
            <a:spLocks noChangeArrowheads="1"/>
          </p:cNvSpPr>
          <p:nvPr/>
        </p:nvSpPr>
        <p:spPr>
          <a:xfrm>
            <a:off x="252536" y="1412777"/>
            <a:ext cx="9144000" cy="51125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buFont typeface="Arial" panose="020B0604020202020204" pitchFamily="34" charset="0"/>
              <a:buChar char="•"/>
            </a:pPr>
            <a:r>
              <a:rPr lang="cs-CZ" sz="2400" b="1" dirty="0" smtClean="0"/>
              <a:t>Aktivity:</a:t>
            </a:r>
          </a:p>
          <a:p>
            <a:pPr marL="457200" lvl="1" indent="0">
              <a:buNone/>
            </a:pPr>
            <a:r>
              <a:rPr lang="cs-CZ" sz="2400" b="1" dirty="0"/>
              <a:t>	</a:t>
            </a:r>
            <a:r>
              <a:rPr lang="cs-CZ" sz="2400" b="1" dirty="0" smtClean="0"/>
              <a:t>		</a:t>
            </a:r>
            <a:r>
              <a:rPr lang="cs-CZ" sz="2400" dirty="0" smtClean="0"/>
              <a:t>Bezpečnost dopravy</a:t>
            </a:r>
          </a:p>
          <a:p>
            <a:pPr marL="457200" lvl="1" indent="0">
              <a:buNone/>
            </a:pPr>
            <a:r>
              <a:rPr lang="cs-CZ" sz="2400" dirty="0"/>
              <a:t>			</a:t>
            </a:r>
            <a:r>
              <a:rPr lang="cs-CZ" sz="2400" dirty="0" err="1" smtClean="0"/>
              <a:t>Cyklodoprava</a:t>
            </a:r>
            <a:endParaRPr lang="cs-CZ" sz="2400" dirty="0" smtClean="0"/>
          </a:p>
          <a:p>
            <a:pPr marL="457200" lvl="1" indent="0">
              <a:buNone/>
            </a:pPr>
            <a:r>
              <a:rPr lang="cs-CZ" sz="2400" dirty="0"/>
              <a:t>	</a:t>
            </a:r>
            <a:r>
              <a:rPr lang="cs-CZ" sz="2400" dirty="0" smtClean="0"/>
              <a:t>		</a:t>
            </a:r>
            <a:r>
              <a:rPr lang="cs-CZ" sz="2400" dirty="0" err="1" smtClean="0"/>
              <a:t>Nízkoemisní</a:t>
            </a:r>
            <a:r>
              <a:rPr lang="cs-CZ" sz="2400" dirty="0" smtClean="0"/>
              <a:t> </a:t>
            </a:r>
            <a:r>
              <a:rPr lang="cs-CZ" sz="2400" dirty="0"/>
              <a:t>a bezemisní </a:t>
            </a:r>
            <a:r>
              <a:rPr lang="cs-CZ" sz="2400" dirty="0" smtClean="0"/>
              <a:t>vozidla</a:t>
            </a:r>
          </a:p>
          <a:p>
            <a:pPr marL="457200" lvl="1" indent="0">
              <a:buNone/>
            </a:pPr>
            <a:r>
              <a:rPr lang="cs-CZ" sz="2400" dirty="0"/>
              <a:t>			Telematika pro veřejnou dopravu</a:t>
            </a:r>
          </a:p>
          <a:p>
            <a:pPr marL="457200" lvl="1" indent="0">
              <a:buNone/>
            </a:pPr>
            <a:r>
              <a:rPr lang="cs-CZ" sz="2400" dirty="0"/>
              <a:t>			Terminály a parkovací systémy</a:t>
            </a:r>
          </a:p>
          <a:p>
            <a:pPr>
              <a:spcBef>
                <a:spcPts val="1800"/>
              </a:spcBef>
              <a:buFont typeface="Arial" panose="020B0604020202020204" pitchFamily="34" charset="0"/>
              <a:buChar char="•"/>
            </a:pPr>
            <a:r>
              <a:rPr lang="cs-CZ" sz="2400" b="1" dirty="0" smtClean="0"/>
              <a:t>Územní zaměření podpory:</a:t>
            </a:r>
          </a:p>
          <a:p>
            <a:pPr marL="0" indent="0">
              <a:spcBef>
                <a:spcPts val="1800"/>
              </a:spcBef>
              <a:buNone/>
            </a:pPr>
            <a:r>
              <a:rPr lang="cs-CZ" sz="2400" dirty="0" smtClean="0"/>
              <a:t>		území </a:t>
            </a:r>
            <a:r>
              <a:rPr lang="cs-CZ" sz="2400" dirty="0"/>
              <a:t>celé ČR mimo území hl. m. </a:t>
            </a:r>
            <a:r>
              <a:rPr lang="cs-CZ" sz="2400" dirty="0" smtClean="0"/>
              <a:t>Prahy	</a:t>
            </a:r>
            <a:endParaRPr lang="cs-CZ" sz="2400" b="1" dirty="0" smtClean="0"/>
          </a:p>
          <a:p>
            <a:pPr>
              <a:spcBef>
                <a:spcPts val="1800"/>
              </a:spcBef>
              <a:buFont typeface="Arial" panose="020B0604020202020204" pitchFamily="34" charset="0"/>
              <a:buChar char="•"/>
            </a:pPr>
            <a:r>
              <a:rPr lang="cs-CZ" sz="2400" b="1" dirty="0" smtClean="0"/>
              <a:t>Kritéria hodnocení:</a:t>
            </a:r>
          </a:p>
          <a:p>
            <a:pPr marL="0" indent="0">
              <a:spcBef>
                <a:spcPts val="1800"/>
              </a:spcBef>
              <a:buNone/>
            </a:pPr>
            <a:r>
              <a:rPr lang="cs-CZ" sz="2400" dirty="0"/>
              <a:t>		</a:t>
            </a:r>
            <a:r>
              <a:rPr lang="cs-CZ" sz="2400" dirty="0" smtClean="0"/>
              <a:t>schválena na 1. a 3. zasedání MV IROP v roce 2015</a:t>
            </a:r>
            <a:endParaRPr lang="cs-CZ" sz="2400" b="1" dirty="0"/>
          </a:p>
          <a:p>
            <a:pPr>
              <a:spcAft>
                <a:spcPts val="600"/>
              </a:spcAft>
              <a:buClr>
                <a:schemeClr val="tx2"/>
              </a:buClr>
              <a:defRPr/>
            </a:pPr>
            <a:endParaRPr lang="cs-CZ" sz="2400" b="1" dirty="0"/>
          </a:p>
        </p:txBody>
      </p:sp>
    </p:spTree>
    <p:extLst>
      <p:ext uri="{BB962C8B-B14F-4D97-AF65-F5344CB8AC3E}">
        <p14:creationId xmlns:p14="http://schemas.microsoft.com/office/powerpoint/2010/main" val="3570533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pic>
        <p:nvPicPr>
          <p:cNvPr id="8"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13" name="Nadpis 1"/>
          <p:cNvSpPr txBox="1">
            <a:spLocks/>
          </p:cNvSpPr>
          <p:nvPr/>
        </p:nvSpPr>
        <p:spPr>
          <a:xfrm>
            <a:off x="363538" y="-18256"/>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endParaRPr lang="cs-CZ" sz="2400" b="1" dirty="0" smtClean="0">
              <a:solidFill>
                <a:srgbClr val="0070C0"/>
              </a:solidFill>
              <a:latin typeface="Myriad Pro"/>
            </a:endParaRPr>
          </a:p>
          <a:p>
            <a:pPr fontAlgn="auto">
              <a:spcAft>
                <a:spcPts val="0"/>
              </a:spcAft>
              <a:tabLst>
                <a:tab pos="2060575" algn="l"/>
              </a:tabLst>
              <a:defRPr/>
            </a:pPr>
            <a:r>
              <a:rPr lang="cs-CZ" sz="3200" b="1" dirty="0" smtClean="0">
                <a:solidFill>
                  <a:srgbClr val="0070C0"/>
                </a:solidFill>
                <a:latin typeface="Myriad Pro"/>
              </a:rPr>
              <a:t>výzvy ŘO IROP</a:t>
            </a:r>
            <a:br>
              <a:rPr lang="cs-CZ" sz="3200" b="1" dirty="0" smtClean="0">
                <a:solidFill>
                  <a:srgbClr val="0070C0"/>
                </a:solidFill>
                <a:latin typeface="Myriad Pro"/>
              </a:rPr>
            </a:br>
            <a:r>
              <a:rPr lang="cs-CZ" sz="3200" b="1" dirty="0" smtClean="0">
                <a:solidFill>
                  <a:srgbClr val="0070C0"/>
                </a:solidFill>
                <a:latin typeface="Myriad Pro"/>
              </a:rPr>
              <a:t>v oblasti udržitelné dopravy</a:t>
            </a:r>
            <a:endParaRPr lang="cs-CZ" sz="3200" b="1" dirty="0">
              <a:solidFill>
                <a:srgbClr val="0070C0"/>
              </a:solidFill>
              <a:latin typeface="Myriad Pro"/>
            </a:endParaRPr>
          </a:p>
        </p:txBody>
      </p:sp>
      <p:graphicFrame>
        <p:nvGraphicFramePr>
          <p:cNvPr id="14" name="Zástupný symbol pro obsah 6"/>
          <p:cNvGraphicFramePr>
            <a:graphicFrameLocks/>
          </p:cNvGraphicFramePr>
          <p:nvPr>
            <p:extLst>
              <p:ext uri="{D42A27DB-BD31-4B8C-83A1-F6EECF244321}">
                <p14:modId xmlns:p14="http://schemas.microsoft.com/office/powerpoint/2010/main" val="1701132841"/>
              </p:ext>
            </p:extLst>
          </p:nvPr>
        </p:nvGraphicFramePr>
        <p:xfrm>
          <a:off x="539849" y="1988840"/>
          <a:ext cx="8280623" cy="3416510"/>
        </p:xfrm>
        <a:graphic>
          <a:graphicData uri="http://schemas.openxmlformats.org/drawingml/2006/table">
            <a:tbl>
              <a:tblPr>
                <a:tableStyleId>{5C22544A-7EE6-4342-B048-85BDC9FD1C3A}</a:tableStyleId>
              </a:tblPr>
              <a:tblGrid>
                <a:gridCol w="863799"/>
                <a:gridCol w="5969124"/>
                <a:gridCol w="1447700"/>
              </a:tblGrid>
              <a:tr h="341651">
                <a:tc>
                  <a:txBody>
                    <a:bodyPr/>
                    <a:lstStyle/>
                    <a:p>
                      <a:pPr algn="ctr" fontAlgn="b"/>
                      <a:r>
                        <a:rPr lang="cs-CZ" sz="2000" b="1" u="none" strike="noStrike" dirty="0" smtClean="0">
                          <a:effectLst/>
                        </a:rPr>
                        <a:t>Číslo</a:t>
                      </a:r>
                      <a:endParaRPr lang="cs-CZ" sz="2000" b="1" i="0" u="none" strike="noStrike" dirty="0">
                        <a:solidFill>
                          <a:srgbClr val="000000"/>
                        </a:solidFill>
                        <a:effectLst/>
                        <a:latin typeface="Calibri"/>
                      </a:endParaRPr>
                    </a:p>
                  </a:txBody>
                  <a:tcPr marL="9525" marR="9525" marT="9525" marB="0" anchor="b"/>
                </a:tc>
                <a:tc>
                  <a:txBody>
                    <a:bodyPr/>
                    <a:lstStyle/>
                    <a:p>
                      <a:pPr algn="l" fontAlgn="b"/>
                      <a:r>
                        <a:rPr lang="cs-CZ" sz="2000" b="1" u="none" strike="noStrike" dirty="0" smtClean="0">
                          <a:effectLst/>
                        </a:rPr>
                        <a:t>Název výzvy</a:t>
                      </a:r>
                      <a:endParaRPr lang="cs-CZ" sz="2000" b="1" i="0" u="none" strike="noStrike" dirty="0">
                        <a:solidFill>
                          <a:srgbClr val="000000"/>
                        </a:solidFill>
                        <a:effectLst/>
                        <a:latin typeface="Calibri"/>
                      </a:endParaRPr>
                    </a:p>
                  </a:txBody>
                  <a:tcPr marL="9525" marR="9525" marT="9525" marB="0" anchor="b"/>
                </a:tc>
                <a:tc>
                  <a:txBody>
                    <a:bodyPr/>
                    <a:lstStyle/>
                    <a:p>
                      <a:pPr algn="ctr" fontAlgn="b"/>
                      <a:r>
                        <a:rPr lang="cs-CZ" sz="2000" b="1" u="none" strike="noStrike" dirty="0">
                          <a:effectLst/>
                        </a:rPr>
                        <a:t>Vyhlášení</a:t>
                      </a:r>
                      <a:endParaRPr lang="cs-CZ" sz="2000" b="1" i="0" u="none" strike="noStrike" dirty="0">
                        <a:solidFill>
                          <a:srgbClr val="000000"/>
                        </a:solidFill>
                        <a:effectLst/>
                        <a:latin typeface="Calibri"/>
                      </a:endParaRPr>
                    </a:p>
                  </a:txBody>
                  <a:tcPr marL="9525" marR="9525" marT="9525" marB="0" anchor="b"/>
                </a:tc>
              </a:tr>
              <a:tr h="341651">
                <a:tc>
                  <a:txBody>
                    <a:bodyPr/>
                    <a:lstStyle/>
                    <a:p>
                      <a:pPr algn="ctr" fontAlgn="ctr"/>
                      <a:r>
                        <a:rPr lang="cs-CZ" sz="2000" b="0" i="0" u="none" strike="noStrike" dirty="0" smtClean="0">
                          <a:solidFill>
                            <a:schemeClr val="bg1"/>
                          </a:solidFill>
                          <a:effectLst/>
                          <a:latin typeface="Arial"/>
                        </a:rPr>
                        <a:t>18.</a:t>
                      </a:r>
                      <a:endParaRPr lang="cs-CZ" sz="2000" b="0" i="0" u="none" strike="noStrike" dirty="0">
                        <a:solidFill>
                          <a:schemeClr val="bg1"/>
                        </a:solidFill>
                        <a:effectLst/>
                        <a:latin typeface="Arial"/>
                      </a:endParaRPr>
                    </a:p>
                  </a:txBody>
                  <a:tcPr marL="9525" marR="9525" marT="9525" marB="0" anchor="ctr">
                    <a:solidFill>
                      <a:srgbClr val="FF0000"/>
                    </a:solidFill>
                  </a:tcPr>
                </a:tc>
                <a:tc>
                  <a:txBody>
                    <a:bodyPr/>
                    <a:lstStyle/>
                    <a:p>
                      <a:pPr algn="l" fontAlgn="ctr"/>
                      <a:r>
                        <a:rPr lang="cs-CZ" sz="2000" b="0" u="none" strike="noStrike" dirty="0">
                          <a:solidFill>
                            <a:schemeClr val="bg1"/>
                          </a:solidFill>
                          <a:effectLst/>
                        </a:rPr>
                        <a:t>Podpora </a:t>
                      </a:r>
                      <a:r>
                        <a:rPr lang="cs-CZ" sz="2000" b="0" u="none" strike="noStrike" dirty="0" smtClean="0">
                          <a:solidFill>
                            <a:schemeClr val="bg1"/>
                          </a:solidFill>
                          <a:effectLst/>
                        </a:rPr>
                        <a:t>bezpečnosti dopravy a </a:t>
                      </a:r>
                      <a:r>
                        <a:rPr lang="cs-CZ" sz="2000" b="0" u="none" strike="noStrike" dirty="0" err="1" smtClean="0">
                          <a:solidFill>
                            <a:schemeClr val="bg1"/>
                          </a:solidFill>
                          <a:effectLst/>
                        </a:rPr>
                        <a:t>cyklodopravy</a:t>
                      </a:r>
                      <a:endParaRPr lang="cs-CZ" sz="2000" b="0" i="0" u="none" strike="noStrike" dirty="0">
                        <a:solidFill>
                          <a:schemeClr val="bg1"/>
                        </a:solidFill>
                        <a:effectLst/>
                        <a:latin typeface="Arial"/>
                      </a:endParaRPr>
                    </a:p>
                  </a:txBody>
                  <a:tcPr marL="9525" marR="9525" marT="9525" marB="0" anchor="ctr">
                    <a:solidFill>
                      <a:srgbClr val="FF0000"/>
                    </a:solidFill>
                  </a:tcPr>
                </a:tc>
                <a:tc>
                  <a:txBody>
                    <a:bodyPr/>
                    <a:lstStyle/>
                    <a:p>
                      <a:pPr algn="ctr" fontAlgn="ctr"/>
                      <a:r>
                        <a:rPr lang="cs-CZ" sz="2000" b="0" u="none" strike="noStrike" dirty="0">
                          <a:solidFill>
                            <a:schemeClr val="bg1"/>
                          </a:solidFill>
                          <a:effectLst/>
                        </a:rPr>
                        <a:t>12/2015</a:t>
                      </a:r>
                      <a:endParaRPr lang="cs-CZ" sz="2000" b="0" i="0" u="none" strike="noStrike" dirty="0">
                        <a:solidFill>
                          <a:schemeClr val="bg1"/>
                        </a:solidFill>
                        <a:effectLst/>
                        <a:latin typeface="Arial"/>
                      </a:endParaRPr>
                    </a:p>
                  </a:txBody>
                  <a:tcPr marL="9525" marR="9525" marT="9525" marB="0" anchor="ctr">
                    <a:solidFill>
                      <a:srgbClr val="FF0000"/>
                    </a:solidFill>
                  </a:tcPr>
                </a:tc>
              </a:tr>
              <a:tr h="341651">
                <a:tc>
                  <a:txBody>
                    <a:bodyPr/>
                    <a:lstStyle/>
                    <a:p>
                      <a:pPr algn="ctr" fontAlgn="ctr"/>
                      <a:r>
                        <a:rPr lang="cs-CZ" sz="2000" b="0" i="0" u="none" strike="noStrike" dirty="0" smtClean="0">
                          <a:solidFill>
                            <a:schemeClr val="bg1"/>
                          </a:solidFill>
                          <a:effectLst/>
                          <a:latin typeface="Arial"/>
                        </a:rPr>
                        <a:t>20.</a:t>
                      </a:r>
                      <a:endParaRPr lang="cs-CZ" sz="2000" b="0" i="0" u="none" strike="noStrike" dirty="0">
                        <a:solidFill>
                          <a:schemeClr val="bg1"/>
                        </a:solidFill>
                        <a:effectLst/>
                        <a:latin typeface="Arial"/>
                      </a:endParaRPr>
                    </a:p>
                  </a:txBody>
                  <a:tcPr marL="9525" marR="9525" marT="9525" marB="0" anchor="ctr">
                    <a:solidFill>
                      <a:srgbClr val="FF0000"/>
                    </a:solidFill>
                  </a:tcPr>
                </a:tc>
                <a:tc>
                  <a:txBody>
                    <a:bodyPr/>
                    <a:lstStyle/>
                    <a:p>
                      <a:pPr algn="l" fontAlgn="ctr"/>
                      <a:r>
                        <a:rPr lang="cs-CZ" sz="2000" b="0" u="none" strike="noStrike" dirty="0" err="1" smtClean="0">
                          <a:solidFill>
                            <a:schemeClr val="bg1"/>
                          </a:solidFill>
                          <a:effectLst/>
                        </a:rPr>
                        <a:t>Nízkoemisní</a:t>
                      </a:r>
                      <a:r>
                        <a:rPr lang="cs-CZ" sz="2000" b="0" u="none" strike="noStrike" dirty="0" smtClean="0">
                          <a:solidFill>
                            <a:schemeClr val="bg1"/>
                          </a:solidFill>
                          <a:effectLst/>
                        </a:rPr>
                        <a:t> a bezemisní vozidla</a:t>
                      </a:r>
                      <a:endParaRPr lang="cs-CZ" sz="2000" b="0" i="0" u="none" strike="noStrike" dirty="0">
                        <a:solidFill>
                          <a:schemeClr val="bg1"/>
                        </a:solidFill>
                        <a:effectLst/>
                        <a:latin typeface="Arial"/>
                      </a:endParaRPr>
                    </a:p>
                  </a:txBody>
                  <a:tcPr marL="9525" marR="9525" marT="9525" marB="0" anchor="ctr">
                    <a:solidFill>
                      <a:srgbClr val="FF0000"/>
                    </a:solidFill>
                  </a:tcPr>
                </a:tc>
                <a:tc>
                  <a:txBody>
                    <a:bodyPr/>
                    <a:lstStyle/>
                    <a:p>
                      <a:pPr algn="ctr" fontAlgn="ctr"/>
                      <a:r>
                        <a:rPr lang="cs-CZ" sz="2000" b="0" u="none" strike="noStrike" dirty="0" smtClean="0">
                          <a:solidFill>
                            <a:schemeClr val="bg1"/>
                          </a:solidFill>
                          <a:effectLst/>
                        </a:rPr>
                        <a:t>01/2016</a:t>
                      </a:r>
                      <a:endParaRPr lang="cs-CZ" sz="2000" b="0" i="0" u="none" strike="noStrike" dirty="0">
                        <a:solidFill>
                          <a:schemeClr val="bg1"/>
                        </a:solidFill>
                        <a:effectLst/>
                        <a:latin typeface="Arial"/>
                      </a:endParaRPr>
                    </a:p>
                  </a:txBody>
                  <a:tcPr marL="9525" marR="9525" marT="9525" marB="0" anchor="ctr">
                    <a:solidFill>
                      <a:srgbClr val="FF0000"/>
                    </a:solidFill>
                  </a:tcPr>
                </a:tc>
              </a:tr>
              <a:tr h="341651">
                <a:tc>
                  <a:txBody>
                    <a:bodyPr/>
                    <a:lstStyle/>
                    <a:p>
                      <a:pPr algn="ctr" fontAlgn="ctr"/>
                      <a:r>
                        <a:rPr lang="cs-CZ" sz="2000" b="0" i="0" u="none" strike="noStrike" dirty="0" smtClean="0">
                          <a:solidFill>
                            <a:schemeClr val="bg1"/>
                          </a:solidFill>
                          <a:effectLst/>
                          <a:latin typeface="Arial"/>
                        </a:rPr>
                        <a:t>22.</a:t>
                      </a:r>
                      <a:endParaRPr lang="cs-CZ" sz="2000" b="0" i="0" u="none" strike="noStrike" dirty="0">
                        <a:solidFill>
                          <a:schemeClr val="bg1"/>
                        </a:solidFill>
                        <a:effectLst/>
                        <a:latin typeface="Arial"/>
                      </a:endParaRPr>
                    </a:p>
                  </a:txBody>
                  <a:tcPr marL="9525" marR="9525" marT="9525" marB="0" anchor="ctr">
                    <a:solidFill>
                      <a:srgbClr val="FF0000"/>
                    </a:solidFill>
                  </a:tcPr>
                </a:tc>
                <a:tc>
                  <a:txBody>
                    <a:bodyPr/>
                    <a:lstStyle/>
                    <a:p>
                      <a:pPr algn="l" fontAlgn="ctr"/>
                      <a:r>
                        <a:rPr lang="cs-CZ" sz="2000" u="none" strike="noStrike" dirty="0" smtClean="0">
                          <a:solidFill>
                            <a:schemeClr val="bg1"/>
                          </a:solidFill>
                          <a:effectLst/>
                        </a:rPr>
                        <a:t>Telematika pro veřejnou dopravu</a:t>
                      </a:r>
                      <a:endParaRPr lang="cs-CZ" sz="2000" b="0" i="0" u="none" strike="noStrike" dirty="0">
                        <a:solidFill>
                          <a:schemeClr val="bg1"/>
                        </a:solidFill>
                        <a:effectLst/>
                        <a:latin typeface="Arial"/>
                      </a:endParaRPr>
                    </a:p>
                  </a:txBody>
                  <a:tcPr marL="9525" marR="9525" marT="9525" marB="0" anchor="ctr">
                    <a:solidFill>
                      <a:srgbClr val="FF0000"/>
                    </a:solidFill>
                  </a:tcPr>
                </a:tc>
                <a:tc>
                  <a:txBody>
                    <a:bodyPr/>
                    <a:lstStyle/>
                    <a:p>
                      <a:pPr algn="ctr" fontAlgn="ctr"/>
                      <a:r>
                        <a:rPr lang="cs-CZ" sz="2000" u="none" strike="noStrike" dirty="0" smtClean="0">
                          <a:solidFill>
                            <a:schemeClr val="bg1"/>
                          </a:solidFill>
                          <a:effectLst/>
                        </a:rPr>
                        <a:t>02/2016</a:t>
                      </a:r>
                      <a:endParaRPr lang="cs-CZ" sz="2000" b="0" i="0" u="none" strike="noStrike" dirty="0">
                        <a:solidFill>
                          <a:schemeClr val="bg1"/>
                        </a:solidFill>
                        <a:effectLst/>
                        <a:latin typeface="+mn-lt"/>
                      </a:endParaRPr>
                    </a:p>
                  </a:txBody>
                  <a:tcPr marL="9525" marR="9525" marT="9525" marB="0" anchor="ctr">
                    <a:solidFill>
                      <a:srgbClr val="FF0000"/>
                    </a:solidFill>
                  </a:tcPr>
                </a:tc>
              </a:tr>
              <a:tr h="341651">
                <a:tc>
                  <a:txBody>
                    <a:bodyPr/>
                    <a:lstStyle/>
                    <a:p>
                      <a:pPr algn="ctr" fontAlgn="ctr"/>
                      <a:r>
                        <a:rPr lang="cs-CZ" sz="2000" b="0" i="0" u="none" strike="noStrike" dirty="0" smtClean="0">
                          <a:solidFill>
                            <a:schemeClr val="bg1"/>
                          </a:solidFill>
                          <a:effectLst/>
                          <a:latin typeface="Arial"/>
                        </a:rPr>
                        <a:t>24.</a:t>
                      </a:r>
                      <a:endParaRPr lang="cs-CZ" sz="2000" b="0" i="0" u="none" strike="noStrike" dirty="0">
                        <a:solidFill>
                          <a:schemeClr val="bg1"/>
                        </a:solidFill>
                        <a:effectLst/>
                        <a:latin typeface="Arial"/>
                      </a:endParaRPr>
                    </a:p>
                  </a:txBody>
                  <a:tcPr marL="9525" marR="9525" marT="9525" marB="0" anchor="ctr">
                    <a:solidFill>
                      <a:srgbClr val="FF0000"/>
                    </a:solidFill>
                  </a:tcPr>
                </a:tc>
                <a:tc>
                  <a:txBody>
                    <a:bodyPr/>
                    <a:lstStyle/>
                    <a:p>
                      <a:pPr algn="l" fontAlgn="ctr"/>
                      <a:r>
                        <a:rPr lang="cs-CZ" sz="2000" u="none" strike="noStrike" dirty="0" smtClean="0">
                          <a:solidFill>
                            <a:schemeClr val="bg1"/>
                          </a:solidFill>
                          <a:effectLst/>
                        </a:rPr>
                        <a:t>Výstavba a modernizace přestupních terminálů</a:t>
                      </a:r>
                      <a:endParaRPr lang="cs-CZ" sz="2000" b="0" i="0" u="none" strike="noStrike" dirty="0">
                        <a:solidFill>
                          <a:schemeClr val="bg1"/>
                        </a:solidFill>
                        <a:effectLst/>
                        <a:latin typeface="Arial"/>
                      </a:endParaRPr>
                    </a:p>
                  </a:txBody>
                  <a:tcPr marL="9525" marR="9525" marT="9525" marB="0" anchor="ctr">
                    <a:solidFill>
                      <a:srgbClr val="FF0000"/>
                    </a:solidFill>
                  </a:tcPr>
                </a:tc>
                <a:tc>
                  <a:txBody>
                    <a:bodyPr/>
                    <a:lstStyle/>
                    <a:p>
                      <a:pPr algn="ctr" fontAlgn="ctr"/>
                      <a:r>
                        <a:rPr lang="cs-CZ" sz="2000" u="none" strike="noStrike" dirty="0" smtClean="0">
                          <a:solidFill>
                            <a:schemeClr val="bg1"/>
                          </a:solidFill>
                          <a:effectLst/>
                        </a:rPr>
                        <a:t>03/2016</a:t>
                      </a:r>
                    </a:p>
                  </a:txBody>
                  <a:tcPr marL="9525" marR="9525" marT="9525" marB="0" anchor="ctr">
                    <a:solidFill>
                      <a:srgbClr val="FF0000"/>
                    </a:solidFill>
                  </a:tcPr>
                </a:tc>
              </a:tr>
              <a:tr h="341651">
                <a:tc>
                  <a:txBody>
                    <a:bodyPr/>
                    <a:lstStyle/>
                    <a:p>
                      <a:pPr algn="ctr" fontAlgn="ctr"/>
                      <a:r>
                        <a:rPr lang="cs-CZ" sz="2000" u="none" strike="noStrike" dirty="0" smtClean="0">
                          <a:solidFill>
                            <a:schemeClr val="tx1"/>
                          </a:solidFill>
                          <a:effectLst/>
                        </a:rPr>
                        <a:t>50.</a:t>
                      </a:r>
                      <a:endParaRPr lang="cs-CZ" sz="2000" b="0" i="0" u="none" strike="noStrike" dirty="0">
                        <a:solidFill>
                          <a:schemeClr val="tx1"/>
                        </a:solidFill>
                        <a:effectLst/>
                        <a:latin typeface="Arial"/>
                      </a:endParaRPr>
                    </a:p>
                  </a:txBody>
                  <a:tcPr marL="9525" marR="9525" marT="9525" marB="0" anchor="ctr">
                    <a:solidFill>
                      <a:srgbClr val="92D050"/>
                    </a:solidFill>
                  </a:tcPr>
                </a:tc>
                <a:tc>
                  <a:txBody>
                    <a:bodyPr/>
                    <a:lstStyle/>
                    <a:p>
                      <a:pPr algn="l" fontAlgn="ctr"/>
                      <a:r>
                        <a:rPr lang="cs-CZ" sz="2000" u="none" strike="noStrike" kern="1200" baseline="0" dirty="0" smtClean="0">
                          <a:solidFill>
                            <a:schemeClr val="tx1"/>
                          </a:solidFill>
                          <a:effectLst/>
                          <a:latin typeface="+mn-lt"/>
                          <a:ea typeface="+mn-ea"/>
                          <a:cs typeface="+mn-cs"/>
                        </a:rPr>
                        <a:t>Udržitelná doprava (ITI) – průběžná</a:t>
                      </a:r>
                      <a:endParaRPr lang="cs-CZ" sz="2000" u="none" strike="noStrike" kern="1200" baseline="0" dirty="0">
                        <a:solidFill>
                          <a:schemeClr val="tx1"/>
                        </a:solidFill>
                        <a:effectLst/>
                        <a:latin typeface="+mn-lt"/>
                        <a:ea typeface="+mn-ea"/>
                        <a:cs typeface="+mn-cs"/>
                      </a:endParaRPr>
                    </a:p>
                  </a:txBody>
                  <a:tcPr marL="9525" marR="9525" marT="9525" marB="0" anchor="ctr">
                    <a:solidFill>
                      <a:srgbClr val="92D050"/>
                    </a:solidFill>
                  </a:tcPr>
                </a:tc>
                <a:tc>
                  <a:txBody>
                    <a:bodyPr/>
                    <a:lstStyle/>
                    <a:p>
                      <a:pPr algn="ctr" fontAlgn="ctr"/>
                      <a:r>
                        <a:rPr lang="cs-CZ" sz="2000" u="none" strike="noStrike" dirty="0" smtClean="0">
                          <a:solidFill>
                            <a:schemeClr val="tx1"/>
                          </a:solidFill>
                          <a:effectLst/>
                        </a:rPr>
                        <a:t>09/2016</a:t>
                      </a:r>
                      <a:endParaRPr lang="cs-CZ" sz="2000" b="0" i="0" u="none" strike="noStrike" dirty="0">
                        <a:solidFill>
                          <a:schemeClr val="tx1"/>
                        </a:solidFill>
                        <a:effectLst/>
                        <a:latin typeface="Arial"/>
                      </a:endParaRPr>
                    </a:p>
                  </a:txBody>
                  <a:tcPr marL="9525" marR="9525" marT="9525" marB="0" anchor="ctr">
                    <a:solidFill>
                      <a:srgbClr val="92D050"/>
                    </a:solidFill>
                  </a:tcPr>
                </a:tc>
              </a:tr>
              <a:tr h="341651">
                <a:tc>
                  <a:txBody>
                    <a:bodyPr/>
                    <a:lstStyle/>
                    <a:p>
                      <a:pPr algn="ctr" fontAlgn="ctr"/>
                      <a:r>
                        <a:rPr lang="cs-CZ" sz="2000" b="0" i="0" u="none" strike="noStrike" dirty="0" smtClean="0">
                          <a:solidFill>
                            <a:schemeClr val="tx1"/>
                          </a:solidFill>
                          <a:effectLst/>
                          <a:latin typeface="+mn-lt"/>
                        </a:rPr>
                        <a:t>51.</a:t>
                      </a:r>
                      <a:endParaRPr lang="cs-CZ" sz="2000" b="0" i="0" u="none" strike="noStrike" dirty="0">
                        <a:solidFill>
                          <a:schemeClr val="tx1"/>
                        </a:solidFill>
                        <a:effectLst/>
                        <a:latin typeface="Arial"/>
                      </a:endParaRPr>
                    </a:p>
                  </a:txBody>
                  <a:tcPr marL="9525" marR="9525" marT="9525" marB="0" anchor="ctr">
                    <a:solidFill>
                      <a:srgbClr val="92D050"/>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cs-CZ" sz="2000" u="none" strike="noStrike" kern="1200" baseline="0" dirty="0" smtClean="0">
                          <a:solidFill>
                            <a:schemeClr val="tx1"/>
                          </a:solidFill>
                          <a:effectLst/>
                          <a:latin typeface="+mn-lt"/>
                          <a:ea typeface="+mn-ea"/>
                          <a:cs typeface="+mn-cs"/>
                        </a:rPr>
                        <a:t>Udržitelná doprava </a:t>
                      </a:r>
                      <a:r>
                        <a:rPr lang="cs-CZ" sz="2000" u="none" strike="noStrike" dirty="0" smtClean="0">
                          <a:solidFill>
                            <a:schemeClr val="tx1"/>
                          </a:solidFill>
                          <a:effectLst/>
                        </a:rPr>
                        <a:t>(IPRÚ) – průběžná</a:t>
                      </a:r>
                      <a:endParaRPr lang="cs-CZ" sz="2000" b="0" i="0" u="none" strike="noStrike" dirty="0" smtClean="0">
                        <a:solidFill>
                          <a:schemeClr val="tx1"/>
                        </a:solidFill>
                        <a:effectLst/>
                        <a:latin typeface="+mn-lt"/>
                      </a:endParaRPr>
                    </a:p>
                  </a:txBody>
                  <a:tcPr marL="9525" marR="9525" marT="9525" marB="0" anchor="ctr">
                    <a:solidFill>
                      <a:srgbClr val="92D050"/>
                    </a:solidFill>
                  </a:tcPr>
                </a:tc>
                <a:tc>
                  <a:txBody>
                    <a:bodyPr/>
                    <a:lstStyle/>
                    <a:p>
                      <a:pPr algn="ctr" fontAlgn="ctr"/>
                      <a:r>
                        <a:rPr lang="cs-CZ" sz="2000" u="none" strike="noStrike" dirty="0" smtClean="0">
                          <a:solidFill>
                            <a:schemeClr val="tx1"/>
                          </a:solidFill>
                          <a:effectLst/>
                        </a:rPr>
                        <a:t>09/2016</a:t>
                      </a:r>
                      <a:endParaRPr lang="cs-CZ" sz="2000" b="0" i="0" u="none" strike="noStrike" dirty="0">
                        <a:solidFill>
                          <a:schemeClr val="tx1"/>
                        </a:solidFill>
                        <a:effectLst/>
                        <a:latin typeface="+mn-lt"/>
                      </a:endParaRPr>
                    </a:p>
                  </a:txBody>
                  <a:tcPr marL="9525" marR="9525" marT="9525" marB="0" anchor="ctr">
                    <a:solidFill>
                      <a:srgbClr val="92D050"/>
                    </a:solidFill>
                  </a:tcPr>
                </a:tc>
              </a:tr>
              <a:tr h="341651">
                <a:tc>
                  <a:txBody>
                    <a:bodyPr/>
                    <a:lstStyle/>
                    <a:p>
                      <a:pPr algn="ctr" fontAlgn="ctr"/>
                      <a:r>
                        <a:rPr lang="cs-CZ" sz="2000" b="0" i="0" u="none" strike="noStrike" dirty="0" smtClean="0">
                          <a:solidFill>
                            <a:schemeClr val="tx1"/>
                          </a:solidFill>
                          <a:effectLst/>
                          <a:latin typeface="Arial"/>
                        </a:rPr>
                        <a:t>53.</a:t>
                      </a:r>
                      <a:endParaRPr lang="cs-CZ" sz="2000" b="0" i="0" u="none" strike="noStrike" dirty="0">
                        <a:solidFill>
                          <a:schemeClr val="tx1"/>
                        </a:solidFill>
                        <a:effectLst/>
                        <a:latin typeface="Arial"/>
                      </a:endParaRPr>
                    </a:p>
                  </a:txBody>
                  <a:tcPr marL="9525" marR="9525" marT="9525" marB="0" anchor="ctr">
                    <a:solidFill>
                      <a:srgbClr val="92D050"/>
                    </a:solidFill>
                  </a:tcPr>
                </a:tc>
                <a:tc>
                  <a:txBody>
                    <a:bodyPr/>
                    <a:lstStyle/>
                    <a:p>
                      <a:pPr algn="l" fontAlgn="ctr"/>
                      <a:r>
                        <a:rPr lang="cs-CZ" sz="2000" u="none" strike="noStrike" kern="1200" dirty="0" smtClean="0">
                          <a:solidFill>
                            <a:schemeClr val="tx1"/>
                          </a:solidFill>
                          <a:effectLst/>
                          <a:latin typeface="+mn-lt"/>
                          <a:ea typeface="+mn-ea"/>
                          <a:cs typeface="+mn-cs"/>
                        </a:rPr>
                        <a:t>Udržitelná doprava (CLLD) – průběžná</a:t>
                      </a:r>
                      <a:endParaRPr lang="cs-CZ" sz="2000" u="none" strike="noStrike" kern="1200" dirty="0">
                        <a:solidFill>
                          <a:schemeClr val="tx1"/>
                        </a:solidFill>
                        <a:effectLst/>
                        <a:latin typeface="+mn-lt"/>
                        <a:ea typeface="+mn-ea"/>
                        <a:cs typeface="+mn-cs"/>
                      </a:endParaRPr>
                    </a:p>
                  </a:txBody>
                  <a:tcPr marL="9525" marR="9525" marT="9525" marB="0" anchor="ctr">
                    <a:solidFill>
                      <a:srgbClr val="92D050"/>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u="none" strike="noStrike" dirty="0" smtClean="0">
                          <a:solidFill>
                            <a:schemeClr val="tx1"/>
                          </a:solidFill>
                          <a:effectLst/>
                        </a:rPr>
                        <a:t>09/2016</a:t>
                      </a:r>
                      <a:endParaRPr lang="cs-CZ" sz="2000" b="0" i="0" u="none" strike="noStrike" dirty="0" smtClean="0">
                        <a:solidFill>
                          <a:schemeClr val="tx1"/>
                        </a:solidFill>
                        <a:effectLst/>
                        <a:latin typeface="+mn-lt"/>
                      </a:endParaRPr>
                    </a:p>
                  </a:txBody>
                  <a:tcPr marL="9525" marR="9525" marT="9525" marB="0" anchor="ctr">
                    <a:solidFill>
                      <a:srgbClr val="92D050"/>
                    </a:solidFill>
                  </a:tcPr>
                </a:tc>
              </a:tr>
              <a:tr h="341651">
                <a:tc>
                  <a:txBody>
                    <a:bodyPr/>
                    <a:lstStyle/>
                    <a:p>
                      <a:pPr algn="ctr" fontAlgn="ctr"/>
                      <a:r>
                        <a:rPr lang="cs-CZ" sz="2000" b="0" i="0" u="none" strike="noStrike" dirty="0" smtClean="0">
                          <a:solidFill>
                            <a:schemeClr val="tx1"/>
                          </a:solidFill>
                          <a:effectLst/>
                          <a:latin typeface="Arial"/>
                        </a:rPr>
                        <a:t>72.</a:t>
                      </a:r>
                      <a:endParaRPr lang="cs-CZ" sz="2000" b="0" i="0" u="none" strike="noStrike" dirty="0">
                        <a:solidFill>
                          <a:schemeClr val="tx1"/>
                        </a:solidFill>
                        <a:effectLst/>
                        <a:latin typeface="Arial"/>
                      </a:endParaRPr>
                    </a:p>
                  </a:txBody>
                  <a:tcPr marL="9525" marR="9525" marT="9525" marB="0" anchor="ctr">
                    <a:solidFill>
                      <a:srgbClr val="92D050"/>
                    </a:solidFill>
                  </a:tcPr>
                </a:tc>
                <a:tc>
                  <a:txBody>
                    <a:bodyPr/>
                    <a:lstStyle/>
                    <a:p>
                      <a:pPr algn="l" fontAlgn="ctr"/>
                      <a:r>
                        <a:rPr lang="cs-CZ" sz="2000" b="0" u="none" strike="noStrike" dirty="0" err="1" smtClean="0">
                          <a:solidFill>
                            <a:schemeClr val="tx1"/>
                          </a:solidFill>
                          <a:effectLst/>
                        </a:rPr>
                        <a:t>Cyklodoprava</a:t>
                      </a:r>
                      <a:r>
                        <a:rPr lang="cs-CZ" sz="2000" b="0" u="none" strike="noStrike" dirty="0" smtClean="0">
                          <a:solidFill>
                            <a:schemeClr val="tx1"/>
                          </a:solidFill>
                          <a:effectLst/>
                        </a:rPr>
                        <a:t> II</a:t>
                      </a:r>
                      <a:endParaRPr lang="cs-CZ" sz="2000" b="0" i="0" u="none" strike="noStrike" dirty="0">
                        <a:solidFill>
                          <a:schemeClr val="tx1"/>
                        </a:solidFill>
                        <a:effectLst/>
                        <a:latin typeface="Arial"/>
                      </a:endParaRPr>
                    </a:p>
                  </a:txBody>
                  <a:tcPr marL="9525" marR="9525" marT="9525" marB="0" anchor="ctr">
                    <a:solidFill>
                      <a:srgbClr val="92D050"/>
                    </a:solidFill>
                  </a:tcPr>
                </a:tc>
                <a:tc>
                  <a:txBody>
                    <a:bodyPr/>
                    <a:lstStyle/>
                    <a:p>
                      <a:pPr algn="ctr" fontAlgn="ctr"/>
                      <a:r>
                        <a:rPr lang="cs-CZ" sz="2000" b="0" u="none" strike="noStrike" dirty="0" smtClean="0">
                          <a:solidFill>
                            <a:schemeClr val="tx1"/>
                          </a:solidFill>
                          <a:effectLst/>
                        </a:rPr>
                        <a:t>04/2017</a:t>
                      </a:r>
                      <a:endParaRPr lang="cs-CZ" sz="2000" b="0" i="0" u="none" strike="noStrike" dirty="0">
                        <a:solidFill>
                          <a:schemeClr val="tx1"/>
                        </a:solidFill>
                        <a:effectLst/>
                        <a:latin typeface="Arial"/>
                      </a:endParaRPr>
                    </a:p>
                  </a:txBody>
                  <a:tcPr marL="9525" marR="9525" marT="9525" marB="0" anchor="ctr">
                    <a:solidFill>
                      <a:srgbClr val="92D050"/>
                    </a:solidFill>
                  </a:tcPr>
                </a:tc>
              </a:tr>
              <a:tr h="341651">
                <a:tc>
                  <a:txBody>
                    <a:bodyPr/>
                    <a:lstStyle/>
                    <a:p>
                      <a:pPr algn="ctr" fontAlgn="ctr"/>
                      <a:r>
                        <a:rPr lang="cs-CZ" sz="2000" b="1" i="0" u="none" strike="noStrike" dirty="0" smtClean="0">
                          <a:solidFill>
                            <a:schemeClr val="tx1"/>
                          </a:solidFill>
                          <a:effectLst/>
                          <a:latin typeface="Arial"/>
                        </a:rPr>
                        <a:t>73.</a:t>
                      </a:r>
                      <a:endParaRPr lang="cs-CZ" sz="2000" b="1" i="0" u="none" strike="noStrike" dirty="0">
                        <a:solidFill>
                          <a:schemeClr val="tx1"/>
                        </a:solidFill>
                        <a:effectLst/>
                        <a:latin typeface="Arial"/>
                      </a:endParaRPr>
                    </a:p>
                  </a:txBody>
                  <a:tcPr marL="9525" marR="9525" marT="9525" marB="0" anchor="ctr">
                    <a:solidFill>
                      <a:srgbClr val="92D050"/>
                    </a:solidFill>
                  </a:tcPr>
                </a:tc>
                <a:tc>
                  <a:txBody>
                    <a:bodyPr/>
                    <a:lstStyle/>
                    <a:p>
                      <a:pPr algn="l" fontAlgn="ctr"/>
                      <a:r>
                        <a:rPr lang="cs-CZ" sz="2000" b="1" u="none" strike="noStrike" dirty="0" smtClean="0">
                          <a:solidFill>
                            <a:schemeClr val="tx1"/>
                          </a:solidFill>
                          <a:effectLst/>
                        </a:rPr>
                        <a:t>Výstavba a modernizace přestupních terminálů II</a:t>
                      </a:r>
                      <a:endParaRPr lang="cs-CZ" sz="2000" b="1" i="0" u="none" strike="noStrike" dirty="0">
                        <a:solidFill>
                          <a:schemeClr val="tx1"/>
                        </a:solidFill>
                        <a:effectLst/>
                        <a:latin typeface="Arial"/>
                      </a:endParaRPr>
                    </a:p>
                  </a:txBody>
                  <a:tcPr marL="9525" marR="9525" marT="9525" marB="0" anchor="ctr">
                    <a:solidFill>
                      <a:srgbClr val="92D050"/>
                    </a:solidFill>
                  </a:tcPr>
                </a:tc>
                <a:tc>
                  <a:txBody>
                    <a:bodyPr/>
                    <a:lstStyle/>
                    <a:p>
                      <a:pPr algn="ctr" fontAlgn="ctr"/>
                      <a:r>
                        <a:rPr lang="cs-CZ" sz="2000" b="1" u="none" strike="noStrike" dirty="0" smtClean="0">
                          <a:solidFill>
                            <a:schemeClr val="tx1"/>
                          </a:solidFill>
                          <a:effectLst/>
                        </a:rPr>
                        <a:t>04/2017</a:t>
                      </a:r>
                    </a:p>
                  </a:txBody>
                  <a:tcPr marL="9525" marR="9525" marT="9525" marB="0" anchor="ctr">
                    <a:solidFill>
                      <a:srgbClr val="92D050"/>
                    </a:solidFill>
                  </a:tcPr>
                </a:tc>
              </a:tr>
            </a:tbl>
          </a:graphicData>
        </a:graphic>
      </p:graphicFrame>
    </p:spTree>
    <p:extLst>
      <p:ext uri="{BB962C8B-B14F-4D97-AF65-F5344CB8AC3E}">
        <p14:creationId xmlns:p14="http://schemas.microsoft.com/office/powerpoint/2010/main" val="683623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13" name="Rectangle 2"/>
          <p:cNvSpPr txBox="1">
            <a:spLocks noChangeArrowheads="1"/>
          </p:cNvSpPr>
          <p:nvPr/>
        </p:nvSpPr>
        <p:spPr>
          <a:xfrm>
            <a:off x="-252536" y="1258879"/>
            <a:ext cx="9577064"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indent="-342900">
              <a:spcBef>
                <a:spcPts val="1800"/>
              </a:spcBef>
              <a:spcAft>
                <a:spcPts val="300"/>
              </a:spcAft>
              <a:buFont typeface="Arial" panose="020B0604020202020204" pitchFamily="34" charset="0"/>
              <a:buChar char="•"/>
              <a:defRPr/>
            </a:pPr>
            <a:r>
              <a:rPr lang="cs-CZ" altLang="cs-CZ" sz="2200" dirty="0" smtClean="0"/>
              <a:t>Vyhlášení:  </a:t>
            </a:r>
            <a:r>
              <a:rPr lang="cs-CZ" altLang="cs-CZ" sz="2200" b="1" dirty="0" smtClean="0"/>
              <a:t>26. 4. 2017</a:t>
            </a:r>
          </a:p>
          <a:p>
            <a:pPr lvl="1" indent="-342900">
              <a:spcBef>
                <a:spcPts val="1800"/>
              </a:spcBef>
              <a:spcAft>
                <a:spcPts val="300"/>
              </a:spcAft>
              <a:buFont typeface="Arial" panose="020B0604020202020204" pitchFamily="34" charset="0"/>
              <a:buChar char="•"/>
              <a:defRPr/>
            </a:pPr>
            <a:r>
              <a:rPr lang="cs-CZ" altLang="cs-CZ" sz="2200" dirty="0" smtClean="0"/>
              <a:t>Příjem žádostí:  </a:t>
            </a:r>
            <a:r>
              <a:rPr lang="cs-CZ" altLang="cs-CZ" sz="2200" b="1" dirty="0" smtClean="0"/>
              <a:t>od 16</a:t>
            </a:r>
            <a:r>
              <a:rPr lang="cs-CZ" altLang="cs-CZ" sz="2200" b="1" dirty="0" smtClean="0"/>
              <a:t>. 5. 2017 do 27. 9. 2017                                  </a:t>
            </a:r>
            <a:endParaRPr lang="cs-CZ" sz="2200" b="1" dirty="0" smtClean="0">
              <a:cs typeface="Arial" charset="0"/>
            </a:endParaRPr>
          </a:p>
          <a:p>
            <a:pPr lvl="1" indent="-342900">
              <a:spcBef>
                <a:spcPts val="1200"/>
              </a:spcBef>
              <a:spcAft>
                <a:spcPts val="300"/>
              </a:spcAft>
              <a:buFont typeface="Arial" panose="020B0604020202020204" pitchFamily="34" charset="0"/>
              <a:buChar char="•"/>
              <a:defRPr/>
            </a:pPr>
            <a:r>
              <a:rPr lang="cs-CZ" sz="2200" dirty="0" smtClean="0"/>
              <a:t>Druh výzvy: kolová</a:t>
            </a:r>
            <a:endParaRPr lang="cs-CZ" sz="2200" dirty="0" smtClean="0">
              <a:cs typeface="Arial" charset="0"/>
            </a:endParaRPr>
          </a:p>
          <a:p>
            <a:pPr lvl="1" indent="-342900">
              <a:spcBef>
                <a:spcPts val="1200"/>
              </a:spcBef>
              <a:spcAft>
                <a:spcPts val="300"/>
              </a:spcAft>
              <a:buFont typeface="Arial" panose="020B0604020202020204" pitchFamily="34" charset="0"/>
              <a:buChar char="•"/>
              <a:defRPr/>
            </a:pPr>
            <a:r>
              <a:rPr lang="cs-CZ" sz="2200" dirty="0" smtClean="0">
                <a:cs typeface="Arial" charset="0"/>
              </a:rPr>
              <a:t>Realizace projektů:  1. 1. 2014 – </a:t>
            </a:r>
            <a:r>
              <a:rPr lang="cs-CZ" sz="2200" b="1" dirty="0" smtClean="0">
                <a:solidFill>
                  <a:srgbClr val="00B050"/>
                </a:solidFill>
                <a:cs typeface="Arial" charset="0"/>
              </a:rPr>
              <a:t>31. 12. 2020</a:t>
            </a:r>
          </a:p>
          <a:p>
            <a:pPr lvl="2" indent="-342900">
              <a:spcBef>
                <a:spcPts val="1200"/>
              </a:spcBef>
              <a:spcAft>
                <a:spcPts val="300"/>
              </a:spcAft>
              <a:buFontTx/>
              <a:buChar char="−"/>
              <a:defRPr/>
            </a:pPr>
            <a:r>
              <a:rPr lang="cs-CZ" sz="2000" dirty="0"/>
              <a:t>Činnosti uvedené ve sloupci „Činnosti, které není možné zahájit</a:t>
            </a:r>
            <a:br>
              <a:rPr lang="cs-CZ" sz="2000" dirty="0"/>
            </a:br>
            <a:r>
              <a:rPr lang="cs-CZ" sz="2000" dirty="0"/>
              <a:t>před podáním žádosti o podporu“ tabulky v příloze č. 8 Specifických pravidel není možné zahájit před podáním žádosti o </a:t>
            </a:r>
            <a:r>
              <a:rPr lang="cs-CZ" sz="2000" dirty="0" smtClean="0"/>
              <a:t>podporu</a:t>
            </a:r>
            <a:endParaRPr lang="cs-CZ" sz="2000" dirty="0"/>
          </a:p>
          <a:p>
            <a:pPr lvl="1" indent="-342900">
              <a:spcBef>
                <a:spcPts val="1200"/>
              </a:spcBef>
              <a:spcAft>
                <a:spcPts val="300"/>
              </a:spcAft>
              <a:buFont typeface="Arial" panose="020B0604020202020204" pitchFamily="34" charset="0"/>
              <a:buChar char="•"/>
              <a:defRPr/>
            </a:pPr>
            <a:r>
              <a:rPr lang="cs-CZ" sz="2200" dirty="0" smtClean="0">
                <a:cs typeface="Arial" charset="0"/>
              </a:rPr>
              <a:t>Alokace:		</a:t>
            </a:r>
            <a:r>
              <a:rPr lang="cs-CZ" sz="2200" b="1" dirty="0" smtClean="0">
                <a:cs typeface="Arial" charset="0"/>
              </a:rPr>
              <a:t>569,5 mil. Kč (EFRR) + max. 33,5 mil. Kč (SR)</a:t>
            </a:r>
            <a:br>
              <a:rPr lang="cs-CZ" sz="2200" b="1" dirty="0" smtClean="0">
                <a:cs typeface="Arial" charset="0"/>
              </a:rPr>
            </a:br>
            <a:r>
              <a:rPr lang="cs-CZ" sz="2200" b="1" dirty="0" smtClean="0">
                <a:cs typeface="Arial" charset="0"/>
              </a:rPr>
              <a:t>				</a:t>
            </a:r>
            <a:r>
              <a:rPr lang="cs-CZ" sz="2200" dirty="0" smtClean="0">
                <a:cs typeface="Arial" charset="0"/>
              </a:rPr>
              <a:t>min. 67 mil. Kč (příjemci)</a:t>
            </a:r>
          </a:p>
          <a:p>
            <a:pPr lvl="1" indent="-342900">
              <a:spcBef>
                <a:spcPts val="1200"/>
              </a:spcBef>
              <a:spcAft>
                <a:spcPts val="300"/>
              </a:spcAft>
              <a:buFont typeface="Arial" panose="020B0604020202020204" pitchFamily="34" charset="0"/>
              <a:buChar char="•"/>
              <a:defRPr/>
            </a:pPr>
            <a:r>
              <a:rPr lang="cs-CZ" sz="2200" dirty="0" smtClean="0">
                <a:cs typeface="Arial" charset="0"/>
              </a:rPr>
              <a:t>Celkové způsobilé výdaje:  </a:t>
            </a:r>
            <a:r>
              <a:rPr lang="cs-CZ" sz="2200" b="1" dirty="0" smtClean="0">
                <a:solidFill>
                  <a:srgbClr val="00B050"/>
                </a:solidFill>
                <a:cs typeface="Arial" charset="0"/>
              </a:rPr>
              <a:t>min. 3 mil. Kč	</a:t>
            </a:r>
            <a:r>
              <a:rPr lang="cs-CZ" sz="2200" b="1" dirty="0" smtClean="0">
                <a:cs typeface="Arial" charset="0"/>
              </a:rPr>
              <a:t>	</a:t>
            </a:r>
            <a:r>
              <a:rPr lang="cs-CZ" sz="2200" b="1" dirty="0" smtClean="0">
                <a:solidFill>
                  <a:srgbClr val="00B050"/>
                </a:solidFill>
                <a:cs typeface="Arial" charset="0"/>
              </a:rPr>
              <a:t>max. 60 </a:t>
            </a:r>
            <a:r>
              <a:rPr lang="cs-CZ" sz="2200" b="1" dirty="0">
                <a:solidFill>
                  <a:srgbClr val="00B050"/>
                </a:solidFill>
                <a:cs typeface="Arial" charset="0"/>
              </a:rPr>
              <a:t>mil. Kč</a:t>
            </a:r>
            <a:endParaRPr lang="cs-CZ" sz="2200" dirty="0" smtClean="0">
              <a:solidFill>
                <a:srgbClr val="00B050"/>
              </a:solidFill>
              <a:cs typeface="Arial" charset="0"/>
            </a:endParaRPr>
          </a:p>
          <a:p>
            <a:pPr lvl="2" indent="-342900">
              <a:spcBef>
                <a:spcPts val="1200"/>
              </a:spcBef>
              <a:spcAft>
                <a:spcPts val="300"/>
              </a:spcAft>
              <a:buFontTx/>
              <a:buChar char="−"/>
              <a:defRPr/>
            </a:pPr>
            <a:r>
              <a:rPr lang="cs-CZ" sz="2000" dirty="0" smtClean="0"/>
              <a:t>1 žadatel může předložit více žádostí o podporu</a:t>
            </a:r>
          </a:p>
          <a:p>
            <a:pPr lvl="1" indent="-342900">
              <a:spcBef>
                <a:spcPts val="1200"/>
              </a:spcBef>
              <a:spcAft>
                <a:spcPts val="300"/>
              </a:spcAft>
              <a:buFont typeface="Arial" panose="020B0604020202020204" pitchFamily="34" charset="0"/>
              <a:buChar char="•"/>
              <a:defRPr/>
            </a:pPr>
            <a:r>
              <a:rPr lang="cs-CZ" sz="2200" dirty="0"/>
              <a:t>Podpora projektů v souladu s nařízením </a:t>
            </a:r>
            <a:r>
              <a:rPr lang="cs-CZ" sz="2200" dirty="0" smtClean="0"/>
              <a:t>EK č</a:t>
            </a:r>
            <a:r>
              <a:rPr lang="cs-CZ" sz="2200" dirty="0"/>
              <a:t>. </a:t>
            </a:r>
            <a:r>
              <a:rPr lang="cs-CZ" sz="2200" dirty="0" smtClean="0"/>
              <a:t>651/2014 z 17.6.2014</a:t>
            </a:r>
            <a:endParaRPr lang="pl-PL" sz="2200" dirty="0" smtClean="0"/>
          </a:p>
          <a:p>
            <a:pPr lvl="1" indent="-342900">
              <a:spcBef>
                <a:spcPts val="1200"/>
              </a:spcBef>
              <a:spcAft>
                <a:spcPts val="300"/>
              </a:spcAft>
              <a:buFont typeface="Arial" panose="020B0604020202020204" pitchFamily="34" charset="0"/>
              <a:buChar char="•"/>
              <a:defRPr/>
            </a:pPr>
            <a:endParaRPr lang="cs-CZ" sz="2200" dirty="0"/>
          </a:p>
        </p:txBody>
      </p:sp>
      <p:sp>
        <p:nvSpPr>
          <p:cNvPr id="14"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73. výzva IROP</a:t>
            </a:r>
            <a:br>
              <a:rPr lang="cs-CZ" sz="2800" b="1" dirty="0" smtClean="0">
                <a:solidFill>
                  <a:srgbClr val="0070C0"/>
                </a:solidFill>
                <a:latin typeface="Myriad Pro"/>
              </a:rPr>
            </a:br>
            <a:r>
              <a:rPr lang="cs-CZ" sz="2450" b="1" dirty="0">
                <a:solidFill>
                  <a:srgbClr val="0070C0"/>
                </a:solidFill>
                <a:latin typeface="Myriad Pro"/>
              </a:rPr>
              <a:t>„výstavba a modernizace přestupních </a:t>
            </a:r>
            <a:r>
              <a:rPr lang="cs-CZ" sz="2450" b="1" dirty="0" smtClean="0">
                <a:solidFill>
                  <a:srgbClr val="0070C0"/>
                </a:solidFill>
                <a:latin typeface="Myriad Pro"/>
              </a:rPr>
              <a:t>terminálů II“</a:t>
            </a:r>
            <a:endParaRPr lang="cs-CZ" sz="2450" b="1" dirty="0">
              <a:solidFill>
                <a:srgbClr val="0070C0"/>
              </a:solidFill>
              <a:latin typeface="Myriad Pro"/>
            </a:endParaRPr>
          </a:p>
        </p:txBody>
      </p:sp>
    </p:spTree>
    <p:extLst>
      <p:ext uri="{BB962C8B-B14F-4D97-AF65-F5344CB8AC3E}">
        <p14:creationId xmlns:p14="http://schemas.microsoft.com/office/powerpoint/2010/main" val="33760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pic>
        <p:nvPicPr>
          <p:cNvPr id="8"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0" y="1340768"/>
            <a:ext cx="9144000"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500"/>
              </a:spcAft>
              <a:buFont typeface="Arial"/>
              <a:buNone/>
            </a:pPr>
            <a:r>
              <a:rPr lang="cs-CZ" sz="2400" b="1" dirty="0" smtClean="0">
                <a:solidFill>
                  <a:srgbClr val="0070C0"/>
                </a:solidFill>
              </a:rPr>
              <a:t>	Oprávnění žadatelé a míra podpory</a:t>
            </a:r>
          </a:p>
          <a:p>
            <a:r>
              <a:rPr lang="cs-CZ" sz="2400" b="1" dirty="0" smtClean="0"/>
              <a:t>EFRR															85 %</a:t>
            </a:r>
            <a:endParaRPr lang="cs-CZ" sz="2400" dirty="0" smtClean="0"/>
          </a:p>
          <a:p>
            <a:r>
              <a:rPr lang="cs-CZ" sz="2400" b="1" dirty="0" smtClean="0"/>
              <a:t>státní rozpočet</a:t>
            </a:r>
            <a:endParaRPr lang="cs-CZ" sz="2400" dirty="0" smtClean="0"/>
          </a:p>
          <a:p>
            <a:pPr lvl="1"/>
            <a:r>
              <a:rPr lang="cs-CZ" sz="2000" dirty="0" smtClean="0"/>
              <a:t>kraje, </a:t>
            </a:r>
            <a:r>
              <a:rPr lang="cs-CZ" sz="2000" dirty="0"/>
              <a:t>obce, dobrovolné svazky obcí, organizace zřizované kraji, organizace zřizované obcemi, organizace zřizované dobrovolnými svazky </a:t>
            </a:r>
            <a:r>
              <a:rPr lang="cs-CZ" sz="2000" dirty="0" smtClean="0"/>
              <a:t>obcí													</a:t>
            </a:r>
            <a:r>
              <a:rPr lang="cs-CZ" sz="2400" b="1" dirty="0" smtClean="0"/>
              <a:t>5 %</a:t>
            </a:r>
            <a:endParaRPr lang="cs-CZ" sz="2400" dirty="0" smtClean="0"/>
          </a:p>
          <a:p>
            <a:pPr lvl="1"/>
            <a:r>
              <a:rPr lang="cs-CZ" sz="2000" dirty="0"/>
              <a:t>o</a:t>
            </a:r>
            <a:r>
              <a:rPr lang="cs-CZ" sz="2000" dirty="0" smtClean="0"/>
              <a:t>rganizace </a:t>
            </a:r>
            <a:r>
              <a:rPr lang="cs-CZ" sz="2000" dirty="0"/>
              <a:t>zakládané kraji, organizace zakládané obcemi, organizace zakládané dobrovolnými svazky obcí, </a:t>
            </a:r>
            <a:r>
              <a:rPr lang="cs-CZ" sz="2000" dirty="0" smtClean="0"/>
              <a:t>dopravci </a:t>
            </a:r>
            <a:r>
              <a:rPr lang="cs-CZ" sz="2000" dirty="0"/>
              <a:t>ve veřejné dopravě na základě smlouvy o veřejných službách v přepravě </a:t>
            </a:r>
            <a:r>
              <a:rPr lang="cs-CZ" sz="2000" dirty="0" smtClean="0"/>
              <a:t>cestujících	</a:t>
            </a:r>
            <a:r>
              <a:rPr lang="cs-CZ" sz="2400" b="1" dirty="0" smtClean="0"/>
              <a:t>0 %</a:t>
            </a:r>
            <a:endParaRPr lang="cs-CZ" sz="2400" dirty="0" smtClean="0"/>
          </a:p>
          <a:p>
            <a:pPr lvl="1"/>
            <a:endParaRPr lang="cs-CZ" sz="24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73. výzva IROP</a:t>
            </a:r>
            <a:br>
              <a:rPr lang="cs-CZ" sz="2800" b="1" dirty="0" smtClean="0">
                <a:solidFill>
                  <a:srgbClr val="0070C0"/>
                </a:solidFill>
                <a:latin typeface="Myriad Pro"/>
              </a:rPr>
            </a:br>
            <a:r>
              <a:rPr lang="cs-CZ" sz="2450" b="1" dirty="0">
                <a:solidFill>
                  <a:srgbClr val="0070C0"/>
                </a:solidFill>
                <a:latin typeface="Myriad Pro"/>
              </a:rPr>
              <a:t>„výstavba a modernizace přestupních </a:t>
            </a:r>
            <a:r>
              <a:rPr lang="cs-CZ" sz="2450" b="1" dirty="0" smtClean="0">
                <a:solidFill>
                  <a:srgbClr val="0070C0"/>
                </a:solidFill>
                <a:latin typeface="Myriad Pro"/>
              </a:rPr>
              <a:t>terminálů II“</a:t>
            </a:r>
            <a:endParaRPr lang="cs-CZ" sz="2450" b="1" dirty="0">
              <a:solidFill>
                <a:srgbClr val="0070C0"/>
              </a:solidFill>
              <a:latin typeface="Myriad Pro"/>
            </a:endParaRPr>
          </a:p>
        </p:txBody>
      </p:sp>
    </p:spTree>
    <p:extLst>
      <p:ext uri="{BB962C8B-B14F-4D97-AF65-F5344CB8AC3E}">
        <p14:creationId xmlns:p14="http://schemas.microsoft.com/office/powerpoint/2010/main" val="1534538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pic>
        <p:nvPicPr>
          <p:cNvPr id="8"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0" y="1268760"/>
            <a:ext cx="9144000"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500"/>
              </a:spcAft>
              <a:buFont typeface="Arial"/>
              <a:buNone/>
            </a:pPr>
            <a:r>
              <a:rPr lang="cs-CZ" sz="2400" b="1" dirty="0" smtClean="0">
                <a:solidFill>
                  <a:srgbClr val="0070C0"/>
                </a:solidFill>
              </a:rPr>
              <a:t>	Podporované aktivity</a:t>
            </a:r>
          </a:p>
          <a:p>
            <a:pPr eaLnBrk="0" fontAlgn="base" hangingPunct="0">
              <a:lnSpc>
                <a:spcPct val="150000"/>
              </a:lnSpc>
              <a:spcAft>
                <a:spcPct val="0"/>
              </a:spcAft>
            </a:pPr>
            <a:r>
              <a:rPr lang="cs-CZ" sz="2300" b="1" dirty="0"/>
              <a:t>Podporované aktivity </a:t>
            </a:r>
            <a:r>
              <a:rPr lang="cs-CZ" sz="2300" dirty="0"/>
              <a:t>jsou rozděleny na </a:t>
            </a:r>
            <a:r>
              <a:rPr lang="cs-CZ" sz="2300" b="1" dirty="0"/>
              <a:t>hlavní </a:t>
            </a:r>
            <a:r>
              <a:rPr lang="cs-CZ" sz="2300" dirty="0"/>
              <a:t>a</a:t>
            </a:r>
            <a:r>
              <a:rPr lang="cs-CZ" sz="2300" b="1" dirty="0"/>
              <a:t> vedlejší</a:t>
            </a:r>
            <a:r>
              <a:rPr lang="cs-CZ" sz="2300" dirty="0"/>
              <a:t>.</a:t>
            </a:r>
          </a:p>
          <a:p>
            <a:pPr eaLnBrk="0" fontAlgn="base" hangingPunct="0">
              <a:lnSpc>
                <a:spcPct val="150000"/>
              </a:lnSpc>
              <a:spcAft>
                <a:spcPct val="0"/>
              </a:spcAft>
            </a:pPr>
            <a:endParaRPr lang="cs-CZ" sz="1600" b="1" dirty="0"/>
          </a:p>
          <a:p>
            <a:pPr eaLnBrk="0" fontAlgn="base" hangingPunct="0">
              <a:lnSpc>
                <a:spcPct val="150000"/>
              </a:lnSpc>
              <a:spcAft>
                <a:spcPct val="0"/>
              </a:spcAft>
            </a:pPr>
            <a:r>
              <a:rPr lang="cs-CZ" sz="2300" b="1" dirty="0" smtClean="0"/>
              <a:t>Hlavními podporovanými aktivitami </a:t>
            </a:r>
            <a:r>
              <a:rPr lang="cs-CZ" sz="2300" b="1" dirty="0"/>
              <a:t>je </a:t>
            </a:r>
            <a:r>
              <a:rPr lang="cs-CZ" sz="2300" b="1" dirty="0" smtClean="0"/>
              <a:t>výstavba</a:t>
            </a:r>
            <a:br>
              <a:rPr lang="cs-CZ" sz="2300" b="1" dirty="0" smtClean="0"/>
            </a:br>
            <a:r>
              <a:rPr lang="cs-CZ" sz="2300" b="1" dirty="0" smtClean="0"/>
              <a:t>a modernizace přestupních terminálů a samostatných parkovacích systémů.</a:t>
            </a:r>
            <a:endParaRPr lang="cs-CZ" sz="2300" b="1" dirty="0"/>
          </a:p>
          <a:p>
            <a:pPr eaLnBrk="0" fontAlgn="base" hangingPunct="0">
              <a:spcAft>
                <a:spcPct val="0"/>
              </a:spcAft>
            </a:pPr>
            <a:endParaRPr lang="cs-CZ" sz="1600" dirty="0"/>
          </a:p>
          <a:p>
            <a:pPr eaLnBrk="0" fontAlgn="base" hangingPunct="0">
              <a:spcAft>
                <a:spcPct val="0"/>
              </a:spcAft>
            </a:pPr>
            <a:r>
              <a:rPr lang="cs-CZ" sz="2300" dirty="0"/>
              <a:t>Na hlavní </a:t>
            </a:r>
            <a:r>
              <a:rPr lang="cs-CZ" sz="2300" dirty="0" smtClean="0"/>
              <a:t>aktivity </a:t>
            </a:r>
            <a:r>
              <a:rPr lang="cs-CZ" sz="2300" dirty="0"/>
              <a:t>projektu musí být </a:t>
            </a:r>
            <a:r>
              <a:rPr lang="cs-CZ" sz="2300" dirty="0" smtClean="0"/>
              <a:t>zaměřeno</a:t>
            </a:r>
            <a:br>
              <a:rPr lang="cs-CZ" sz="2300" dirty="0" smtClean="0"/>
            </a:br>
            <a:r>
              <a:rPr lang="cs-CZ" sz="2300" b="1" dirty="0" smtClean="0"/>
              <a:t>minimálně </a:t>
            </a:r>
            <a:r>
              <a:rPr lang="cs-CZ" sz="2300" b="1" dirty="0"/>
              <a:t>85 % způsobilých výdajů projektu</a:t>
            </a:r>
            <a:r>
              <a:rPr lang="cs-CZ" sz="2300" dirty="0"/>
              <a:t>.</a:t>
            </a:r>
            <a:br>
              <a:rPr lang="cs-CZ" sz="2300" dirty="0"/>
            </a:br>
            <a:r>
              <a:rPr lang="cs-CZ" sz="2300" dirty="0"/>
              <a:t>Jedná se o specifické kritérium přijatelnosti projektu.</a:t>
            </a:r>
            <a:endParaRPr lang="pl-PL" sz="2300" b="1" dirty="0"/>
          </a:p>
          <a:p>
            <a:pPr lvl="1"/>
            <a:endParaRPr lang="cs-CZ" sz="2400" dirty="0" smtClean="0"/>
          </a:p>
          <a:p>
            <a:pPr lvl="1"/>
            <a:endParaRPr lang="cs-CZ" sz="24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73. výzva IROP</a:t>
            </a:r>
            <a:br>
              <a:rPr lang="cs-CZ" sz="2800" b="1" dirty="0" smtClean="0">
                <a:solidFill>
                  <a:srgbClr val="0070C0"/>
                </a:solidFill>
                <a:latin typeface="Myriad Pro"/>
              </a:rPr>
            </a:br>
            <a:r>
              <a:rPr lang="cs-CZ" sz="2450" b="1" dirty="0">
                <a:solidFill>
                  <a:srgbClr val="0070C0"/>
                </a:solidFill>
                <a:latin typeface="Myriad Pro"/>
              </a:rPr>
              <a:t>„výstavba a modernizace přestupních </a:t>
            </a:r>
            <a:r>
              <a:rPr lang="cs-CZ" sz="2450" b="1" dirty="0" smtClean="0">
                <a:solidFill>
                  <a:srgbClr val="0070C0"/>
                </a:solidFill>
                <a:latin typeface="Myriad Pro"/>
              </a:rPr>
              <a:t>terminálů II“</a:t>
            </a:r>
            <a:endParaRPr lang="cs-CZ" sz="2450" b="1" dirty="0">
              <a:solidFill>
                <a:srgbClr val="0070C0"/>
              </a:solidFill>
              <a:latin typeface="Myriad Pro"/>
            </a:endParaRPr>
          </a:p>
        </p:txBody>
      </p:sp>
    </p:spTree>
    <p:extLst>
      <p:ext uri="{BB962C8B-B14F-4D97-AF65-F5344CB8AC3E}">
        <p14:creationId xmlns:p14="http://schemas.microsoft.com/office/powerpoint/2010/main" val="4292820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14" name="Nadpis 1"/>
          <p:cNvSpPr txBox="1">
            <a:spLocks/>
          </p:cNvSpPr>
          <p:nvPr/>
        </p:nvSpPr>
        <p:spPr>
          <a:xfrm>
            <a:off x="-180528" y="239713"/>
            <a:ext cx="9505056"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73. výzva IROP</a:t>
            </a:r>
            <a:endParaRPr lang="cs-CZ" sz="2500" b="1" dirty="0">
              <a:solidFill>
                <a:srgbClr val="0070C0"/>
              </a:solidFill>
              <a:latin typeface="Myriad Pro"/>
            </a:endParaRPr>
          </a:p>
        </p:txBody>
      </p:sp>
      <p:sp>
        <p:nvSpPr>
          <p:cNvPr id="6" name="Rectangle 2"/>
          <p:cNvSpPr txBox="1">
            <a:spLocks noChangeArrowheads="1"/>
          </p:cNvSpPr>
          <p:nvPr/>
        </p:nvSpPr>
        <p:spPr>
          <a:xfrm>
            <a:off x="0" y="908721"/>
            <a:ext cx="9144000" cy="57606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500"/>
              </a:spcAft>
              <a:buFont typeface="Arial"/>
              <a:buNone/>
            </a:pPr>
            <a:r>
              <a:rPr lang="cs-CZ" sz="2400" b="1" dirty="0" smtClean="0">
                <a:solidFill>
                  <a:srgbClr val="0070C0"/>
                </a:solidFill>
              </a:rPr>
              <a:t>	Hlavní podporované aktivity</a:t>
            </a:r>
          </a:p>
          <a:p>
            <a:pPr lvl="0"/>
            <a:r>
              <a:rPr lang="cs-CZ" sz="2400" dirty="0"/>
              <a:t>rekonstrukce, modernizace a výstavba </a:t>
            </a:r>
            <a:r>
              <a:rPr lang="cs-CZ" sz="2400" b="1" dirty="0"/>
              <a:t>terminálů</a:t>
            </a:r>
            <a:r>
              <a:rPr lang="cs-CZ" sz="2400" dirty="0"/>
              <a:t> jako významných přestupních uzlů veřejné dopravy, </a:t>
            </a:r>
            <a:r>
              <a:rPr lang="cs-CZ" sz="2400" b="1" dirty="0">
                <a:solidFill>
                  <a:srgbClr val="00B050"/>
                </a:solidFill>
              </a:rPr>
              <a:t>včetně rekonstrukce, modernizace a výstavby parkovacích systémů P+R, K+R nebo B+R jakožto integrální součásti terminálů</a:t>
            </a:r>
            <a:r>
              <a:rPr lang="cs-CZ" sz="2400" dirty="0" smtClean="0"/>
              <a:t>,</a:t>
            </a:r>
          </a:p>
          <a:p>
            <a:pPr lvl="0"/>
            <a:endParaRPr lang="cs-CZ" sz="2400" dirty="0"/>
          </a:p>
          <a:p>
            <a:pPr lvl="0"/>
            <a:r>
              <a:rPr lang="cs-CZ" sz="2400" dirty="0"/>
              <a:t>rekonstrukce, modernizace a výstavba </a:t>
            </a:r>
            <a:r>
              <a:rPr lang="cs-CZ" sz="2400" b="1" dirty="0"/>
              <a:t>samostatných parkovacích systémů</a:t>
            </a:r>
            <a:r>
              <a:rPr lang="cs-CZ" sz="2400" dirty="0"/>
              <a:t> P+R, K+R, B+R nebo P+G jako prvků podporujících </a:t>
            </a:r>
            <a:r>
              <a:rPr lang="cs-CZ" sz="2400" dirty="0" err="1" smtClean="0"/>
              <a:t>multimodalitu</a:t>
            </a:r>
            <a:r>
              <a:rPr lang="cs-CZ" sz="2400" dirty="0"/>
              <a:t>,</a:t>
            </a:r>
          </a:p>
          <a:p>
            <a:pPr lvl="0"/>
            <a:endParaRPr lang="cs-CZ" sz="2400" dirty="0"/>
          </a:p>
          <a:p>
            <a:pPr lvl="0"/>
            <a:r>
              <a:rPr lang="cs-CZ" sz="2400" b="1" dirty="0" smtClean="0"/>
              <a:t>není možná kombinace</a:t>
            </a:r>
            <a:r>
              <a:rPr lang="cs-CZ" sz="2400" dirty="0" smtClean="0"/>
              <a:t> </a:t>
            </a:r>
            <a:r>
              <a:rPr lang="cs-CZ" sz="2400" dirty="0"/>
              <a:t>uvedených </a:t>
            </a:r>
            <a:r>
              <a:rPr lang="cs-CZ" sz="2400" dirty="0" smtClean="0"/>
              <a:t>aktivit.</a:t>
            </a:r>
            <a:endParaRPr lang="cs-CZ" sz="2400" dirty="0"/>
          </a:p>
          <a:p>
            <a:pPr lvl="1"/>
            <a:endParaRPr lang="cs-CZ" sz="2400" dirty="0" smtClean="0"/>
          </a:p>
          <a:p>
            <a:pPr lvl="1"/>
            <a:endParaRPr lang="cs-CZ" sz="2400" dirty="0" smtClean="0"/>
          </a:p>
          <a:p>
            <a:pPr lvl="1"/>
            <a:endParaRPr lang="cs-CZ" sz="2400" dirty="0"/>
          </a:p>
        </p:txBody>
      </p:sp>
      <p:pic>
        <p:nvPicPr>
          <p:cNvPr id="7"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35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pic>
        <p:nvPicPr>
          <p:cNvPr id="8"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4" name="Nadpis 1"/>
          <p:cNvSpPr txBox="1">
            <a:spLocks/>
          </p:cNvSpPr>
          <p:nvPr/>
        </p:nvSpPr>
        <p:spPr>
          <a:xfrm>
            <a:off x="-180528" y="239713"/>
            <a:ext cx="9505056"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73. výzva IROP</a:t>
            </a:r>
            <a:endParaRPr lang="cs-CZ" sz="2500" b="1" dirty="0">
              <a:solidFill>
                <a:srgbClr val="0070C0"/>
              </a:solidFill>
              <a:latin typeface="Myriad Pro"/>
            </a:endParaRPr>
          </a:p>
        </p:txBody>
      </p:sp>
      <p:sp>
        <p:nvSpPr>
          <p:cNvPr id="6" name="Rectangle 2"/>
          <p:cNvSpPr txBox="1">
            <a:spLocks noChangeArrowheads="1"/>
          </p:cNvSpPr>
          <p:nvPr/>
        </p:nvSpPr>
        <p:spPr>
          <a:xfrm>
            <a:off x="0" y="908721"/>
            <a:ext cx="9144000" cy="52641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500"/>
              </a:spcAft>
              <a:buFont typeface="Arial"/>
              <a:buNone/>
            </a:pPr>
            <a:r>
              <a:rPr lang="cs-CZ" sz="2400" b="1" dirty="0" smtClean="0">
                <a:solidFill>
                  <a:srgbClr val="0070C0"/>
                </a:solidFill>
              </a:rPr>
              <a:t>	Hlavní podporované aktivity</a:t>
            </a:r>
          </a:p>
          <a:p>
            <a:r>
              <a:rPr lang="cs-CZ" sz="2200" dirty="0"/>
              <a:t>Je možná realizace </a:t>
            </a:r>
            <a:r>
              <a:rPr lang="cs-CZ" sz="2200" b="1" dirty="0"/>
              <a:t>souvisejících prvků </a:t>
            </a:r>
            <a:r>
              <a:rPr lang="cs-CZ" sz="2200" dirty="0"/>
              <a:t>zvyšujících bezpečnost dopravy (např. bezbariérové komunikace pro pěší, veřejné osvětlení, prvky inteligentních dopravních systémů), telematiky pro veřejnou </a:t>
            </a:r>
            <a:r>
              <a:rPr lang="cs-CZ" sz="2200" dirty="0" smtClean="0"/>
              <a:t>dopravu (např</a:t>
            </a:r>
            <a:r>
              <a:rPr lang="cs-CZ" sz="2200" dirty="0"/>
              <a:t>. informační systémy pro cestující) a </a:t>
            </a:r>
            <a:r>
              <a:rPr lang="cs-CZ" sz="2200" dirty="0" smtClean="0"/>
              <a:t>zmírňujících</a:t>
            </a:r>
            <a:br>
              <a:rPr lang="cs-CZ" sz="2200" dirty="0" smtClean="0"/>
            </a:br>
            <a:r>
              <a:rPr lang="cs-CZ" sz="2200" dirty="0" smtClean="0"/>
              <a:t>a </a:t>
            </a:r>
            <a:r>
              <a:rPr lang="cs-CZ" sz="2200" dirty="0"/>
              <a:t>kompenzačních opatření pro minimalizaci negativních vlivů na životní prostředí (např. výsadba doprovodné zeleně), vždy při současné rekonstrukci, modernizaci nebo výstavbě terminálu či samostatného parkovacího </a:t>
            </a:r>
            <a:r>
              <a:rPr lang="cs-CZ" sz="2200" dirty="0" smtClean="0"/>
              <a:t>systému.</a:t>
            </a:r>
          </a:p>
          <a:p>
            <a:pPr marL="0" indent="0">
              <a:buNone/>
            </a:pPr>
            <a:endParaRPr lang="cs-CZ" sz="1200" i="1" dirty="0" smtClean="0"/>
          </a:p>
          <a:p>
            <a:pPr marL="0" indent="0">
              <a:buNone/>
            </a:pPr>
            <a:r>
              <a:rPr lang="cs-CZ" sz="2000" b="1" i="1" dirty="0" smtClean="0">
                <a:solidFill>
                  <a:srgbClr val="00B050"/>
                </a:solidFill>
              </a:rPr>
              <a:t>Rekonstrukci</a:t>
            </a:r>
            <a:r>
              <a:rPr lang="cs-CZ" sz="2000" b="1" i="1" dirty="0">
                <a:solidFill>
                  <a:srgbClr val="00B050"/>
                </a:solidFill>
              </a:rPr>
              <a:t>, modernizaci nebo výstavbu terminálu, příp. samostatného parkovacího systému </a:t>
            </a:r>
            <a:r>
              <a:rPr lang="cs-CZ" sz="2000" b="1" i="1" dirty="0" smtClean="0">
                <a:solidFill>
                  <a:srgbClr val="00B050"/>
                </a:solidFill>
              </a:rPr>
              <a:t>může </a:t>
            </a:r>
            <a:r>
              <a:rPr lang="cs-CZ" sz="2000" b="1" i="1" dirty="0">
                <a:solidFill>
                  <a:srgbClr val="00B050"/>
                </a:solidFill>
              </a:rPr>
              <a:t>příjemce podpory realizovat prostřednictvím několika samostatných projektů v IROP. Souhrnná výše podpory (EFRR + SR) na všechny takové projekty nesmí přesáhnout 270 mil. </a:t>
            </a:r>
            <a:r>
              <a:rPr lang="cs-CZ" sz="2000" b="1" i="1" dirty="0" smtClean="0">
                <a:solidFill>
                  <a:srgbClr val="00B050"/>
                </a:solidFill>
              </a:rPr>
              <a:t>Kč a </a:t>
            </a:r>
            <a:r>
              <a:rPr lang="cs-CZ" sz="2000" b="1" i="1" dirty="0">
                <a:solidFill>
                  <a:srgbClr val="00B050"/>
                </a:solidFill>
              </a:rPr>
              <a:t>celkové náklady všech projektů 540 mil. Kč</a:t>
            </a:r>
            <a:r>
              <a:rPr lang="cs-CZ" sz="2000" b="1" i="1" dirty="0" smtClean="0">
                <a:solidFill>
                  <a:srgbClr val="00B050"/>
                </a:solidFill>
              </a:rPr>
              <a:t>.</a:t>
            </a:r>
            <a:endParaRPr lang="cs-CZ" sz="2000" b="1" i="1" dirty="0">
              <a:solidFill>
                <a:srgbClr val="00B050"/>
              </a:solidFill>
            </a:endParaRPr>
          </a:p>
        </p:txBody>
      </p:sp>
    </p:spTree>
    <p:extLst>
      <p:ext uri="{BB962C8B-B14F-4D97-AF65-F5344CB8AC3E}">
        <p14:creationId xmlns:p14="http://schemas.microsoft.com/office/powerpoint/2010/main" val="1284060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pic>
        <p:nvPicPr>
          <p:cNvPr id="8"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4" name="Nadpis 1"/>
          <p:cNvSpPr txBox="1">
            <a:spLocks/>
          </p:cNvSpPr>
          <p:nvPr/>
        </p:nvSpPr>
        <p:spPr>
          <a:xfrm>
            <a:off x="-180528" y="239713"/>
            <a:ext cx="9505056"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73. výzva IROP</a:t>
            </a:r>
            <a:endParaRPr lang="cs-CZ" sz="2500" b="1" dirty="0">
              <a:solidFill>
                <a:srgbClr val="0070C0"/>
              </a:solidFill>
              <a:latin typeface="Myriad Pro"/>
            </a:endParaRPr>
          </a:p>
        </p:txBody>
      </p:sp>
      <p:sp>
        <p:nvSpPr>
          <p:cNvPr id="6" name="Rectangle 2"/>
          <p:cNvSpPr txBox="1">
            <a:spLocks noChangeArrowheads="1"/>
          </p:cNvSpPr>
          <p:nvPr/>
        </p:nvSpPr>
        <p:spPr>
          <a:xfrm>
            <a:off x="0" y="908721"/>
            <a:ext cx="9144000" cy="6048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500"/>
              </a:spcAft>
              <a:buNone/>
            </a:pPr>
            <a:r>
              <a:rPr lang="cs-CZ" sz="2400" b="1" dirty="0" smtClean="0">
                <a:solidFill>
                  <a:srgbClr val="0070C0"/>
                </a:solidFill>
              </a:rPr>
              <a:t>	</a:t>
            </a:r>
            <a:r>
              <a:rPr lang="cs-CZ" sz="2400" b="1" dirty="0">
                <a:solidFill>
                  <a:srgbClr val="0070C0"/>
                </a:solidFill>
              </a:rPr>
              <a:t> Hlavní podporované aktivity</a:t>
            </a:r>
            <a:endParaRPr lang="cs-CZ" sz="2400" b="1" dirty="0" smtClean="0">
              <a:solidFill>
                <a:srgbClr val="0070C0"/>
              </a:solidFill>
            </a:endParaRPr>
          </a:p>
          <a:p>
            <a:pPr>
              <a:spcBef>
                <a:spcPts val="0"/>
              </a:spcBef>
              <a:spcAft>
                <a:spcPts val="1200"/>
              </a:spcAft>
            </a:pPr>
            <a:r>
              <a:rPr lang="cs-CZ" sz="2200" b="1" dirty="0" smtClean="0"/>
              <a:t>Terminál</a:t>
            </a:r>
            <a:r>
              <a:rPr lang="cs-CZ" sz="2200" dirty="0" smtClean="0"/>
              <a:t> = </a:t>
            </a:r>
            <a:r>
              <a:rPr lang="cs-CZ" sz="2200" u="sng" dirty="0" smtClean="0"/>
              <a:t>přestupní uzel veřejné dopravy</a:t>
            </a:r>
            <a:r>
              <a:rPr lang="cs-CZ" sz="2200" dirty="0" smtClean="0"/>
              <a:t>.</a:t>
            </a:r>
            <a:br>
              <a:rPr lang="cs-CZ" sz="2200" dirty="0" smtClean="0"/>
            </a:br>
            <a:r>
              <a:rPr lang="cs-CZ" sz="2200" dirty="0" smtClean="0"/>
              <a:t>Přestupní uzel je místo, ve kterém je cestujícím umožněn přestup mezi více než dvěma linkami pro jeden směr jízdy nebo mezi různými druhy veřejné dopravy. Terminálem je také přestupní uzel složený ze dvou nebo více oddělených částí, mezi kterými existuje přímé propojení bezbariérovou komunikací pro pěší, případně bezbariérovou komunikací pro pěší s přechodem pro chodce o délce </a:t>
            </a:r>
            <a:r>
              <a:rPr lang="cs-CZ" sz="2200" b="1" dirty="0" smtClean="0">
                <a:solidFill>
                  <a:srgbClr val="00B050"/>
                </a:solidFill>
              </a:rPr>
              <a:t>max. 200 m</a:t>
            </a:r>
            <a:r>
              <a:rPr lang="cs-CZ" sz="2200" dirty="0" smtClean="0"/>
              <a:t>.</a:t>
            </a:r>
          </a:p>
          <a:p>
            <a:pPr>
              <a:spcBef>
                <a:spcPts val="0"/>
              </a:spcBef>
              <a:spcAft>
                <a:spcPts val="1200"/>
              </a:spcAft>
            </a:pPr>
            <a:r>
              <a:rPr lang="cs-CZ" sz="2200" dirty="0" smtClean="0"/>
              <a:t>ČSN </a:t>
            </a:r>
            <a:r>
              <a:rPr lang="cs-CZ" sz="2200" dirty="0"/>
              <a:t>73 6425-2</a:t>
            </a:r>
          </a:p>
          <a:p>
            <a:pPr>
              <a:spcBef>
                <a:spcPts val="0"/>
              </a:spcBef>
              <a:spcAft>
                <a:spcPts val="1200"/>
              </a:spcAft>
            </a:pPr>
            <a:r>
              <a:rPr lang="cs-CZ" sz="2200" dirty="0"/>
              <a:t>Kategorie přestupních uzlů podle významu a funkce a podle velikosti</a:t>
            </a:r>
          </a:p>
          <a:p>
            <a:pPr marL="457200" lvl="1" indent="0">
              <a:buNone/>
            </a:pPr>
            <a:endParaRPr lang="cs-CZ" sz="2400" dirty="0" smtClean="0"/>
          </a:p>
          <a:p>
            <a:pPr lvl="1"/>
            <a:endParaRPr lang="cs-CZ" sz="2400" dirty="0"/>
          </a:p>
        </p:txBody>
      </p:sp>
    </p:spTree>
    <p:extLst>
      <p:ext uri="{BB962C8B-B14F-4D97-AF65-F5344CB8AC3E}">
        <p14:creationId xmlns:p14="http://schemas.microsoft.com/office/powerpoint/2010/main" val="1923882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pic>
        <p:nvPicPr>
          <p:cNvPr id="8"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4" name="Nadpis 1"/>
          <p:cNvSpPr txBox="1">
            <a:spLocks/>
          </p:cNvSpPr>
          <p:nvPr/>
        </p:nvSpPr>
        <p:spPr>
          <a:xfrm>
            <a:off x="-180528" y="239713"/>
            <a:ext cx="9505056"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73. výzva IROP</a:t>
            </a:r>
            <a:endParaRPr lang="cs-CZ" sz="2500" b="1" dirty="0">
              <a:solidFill>
                <a:srgbClr val="0070C0"/>
              </a:solidFill>
              <a:latin typeface="Myriad Pro"/>
            </a:endParaRPr>
          </a:p>
        </p:txBody>
      </p:sp>
      <p:sp>
        <p:nvSpPr>
          <p:cNvPr id="6" name="Rectangle 2"/>
          <p:cNvSpPr txBox="1">
            <a:spLocks noChangeArrowheads="1"/>
          </p:cNvSpPr>
          <p:nvPr/>
        </p:nvSpPr>
        <p:spPr>
          <a:xfrm>
            <a:off x="0" y="908721"/>
            <a:ext cx="9144000" cy="6048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500"/>
              </a:spcAft>
              <a:buNone/>
            </a:pPr>
            <a:r>
              <a:rPr lang="cs-CZ" sz="2400" b="1" dirty="0" smtClean="0">
                <a:solidFill>
                  <a:srgbClr val="0070C0"/>
                </a:solidFill>
              </a:rPr>
              <a:t>	</a:t>
            </a:r>
            <a:r>
              <a:rPr lang="cs-CZ" sz="2400" b="1" dirty="0">
                <a:solidFill>
                  <a:srgbClr val="0070C0"/>
                </a:solidFill>
              </a:rPr>
              <a:t> Hlavní podporované aktivity</a:t>
            </a:r>
            <a:endParaRPr lang="cs-CZ" sz="2400" b="1" dirty="0" smtClean="0">
              <a:solidFill>
                <a:srgbClr val="0070C0"/>
              </a:solidFill>
            </a:endParaRPr>
          </a:p>
          <a:p>
            <a:r>
              <a:rPr lang="cs-CZ" sz="2200" b="1" dirty="0"/>
              <a:t>Parkovací systém </a:t>
            </a:r>
            <a:r>
              <a:rPr lang="cs-CZ" sz="2200" dirty="0"/>
              <a:t>= parkoviště, parkovací dům, jeho část, část pozemní komunikace nebo terminálu zahrnující parkovací plochy.</a:t>
            </a:r>
          </a:p>
          <a:p>
            <a:r>
              <a:rPr lang="cs-CZ" sz="2200" dirty="0"/>
              <a:t>Parkovací systém </a:t>
            </a:r>
            <a:r>
              <a:rPr lang="cs-CZ" sz="2200" b="1" dirty="0"/>
              <a:t>P+R, K+R </a:t>
            </a:r>
            <a:r>
              <a:rPr lang="cs-CZ" sz="2200" dirty="0"/>
              <a:t>a</a:t>
            </a:r>
            <a:r>
              <a:rPr lang="cs-CZ" sz="2200" b="1" dirty="0"/>
              <a:t> B+R </a:t>
            </a:r>
            <a:r>
              <a:rPr lang="cs-CZ" sz="2200" dirty="0"/>
              <a:t>musí být </a:t>
            </a:r>
            <a:r>
              <a:rPr lang="cs-CZ" sz="2200" u="sng" dirty="0"/>
              <a:t>součástí terminálu</a:t>
            </a:r>
            <a:r>
              <a:rPr lang="cs-CZ" sz="2200" dirty="0"/>
              <a:t> (přestupního uzlu), nebo </a:t>
            </a:r>
            <a:r>
              <a:rPr lang="cs-CZ" sz="2200" u="sng" dirty="0"/>
              <a:t>mezi ním a samostatnou/izolovanou zastávkou, stanicí nebo přestupním uzlem musí existovat přímé propojení bezbariérovou komunikací pro pěší</a:t>
            </a:r>
            <a:r>
              <a:rPr lang="cs-CZ" sz="2200" dirty="0"/>
              <a:t>, případně bezbariérovou komunikací pro pěší s přechodem pro chodce o délce </a:t>
            </a:r>
            <a:r>
              <a:rPr lang="cs-CZ" sz="2200" b="1" dirty="0">
                <a:solidFill>
                  <a:srgbClr val="00B050"/>
                </a:solidFill>
              </a:rPr>
              <a:t>max. </a:t>
            </a:r>
            <a:r>
              <a:rPr lang="cs-CZ" sz="2200" b="1" dirty="0" smtClean="0">
                <a:solidFill>
                  <a:srgbClr val="00B050"/>
                </a:solidFill>
              </a:rPr>
              <a:t>200 </a:t>
            </a:r>
            <a:r>
              <a:rPr lang="cs-CZ" sz="2200" b="1" dirty="0">
                <a:solidFill>
                  <a:srgbClr val="00B050"/>
                </a:solidFill>
              </a:rPr>
              <a:t>m</a:t>
            </a:r>
            <a:r>
              <a:rPr lang="cs-CZ" sz="2200" dirty="0"/>
              <a:t>. </a:t>
            </a:r>
            <a:r>
              <a:rPr lang="cs-CZ" sz="2200" b="1" dirty="0"/>
              <a:t>Samostatný</a:t>
            </a:r>
            <a:r>
              <a:rPr lang="cs-CZ" sz="2200" dirty="0"/>
              <a:t> </a:t>
            </a:r>
            <a:r>
              <a:rPr lang="cs-CZ" sz="2200" u="sng" dirty="0"/>
              <a:t>parkovací systém není součástí </a:t>
            </a:r>
            <a:r>
              <a:rPr lang="cs-CZ" sz="2200" u="sng" dirty="0" smtClean="0"/>
              <a:t>projektu terminálu v IROP</a:t>
            </a:r>
            <a:r>
              <a:rPr lang="cs-CZ" sz="2200" dirty="0" smtClean="0"/>
              <a:t> </a:t>
            </a:r>
            <a:r>
              <a:rPr lang="cs-CZ" sz="2200" dirty="0"/>
              <a:t>a nezahrnuje infrastrukturu pro veřejnou dopravu.</a:t>
            </a:r>
          </a:p>
          <a:p>
            <a:r>
              <a:rPr lang="cs-CZ" sz="2200" b="1" dirty="0"/>
              <a:t>Samostatným</a:t>
            </a:r>
            <a:r>
              <a:rPr lang="cs-CZ" sz="2200" dirty="0"/>
              <a:t> parkovacím systémem </a:t>
            </a:r>
            <a:r>
              <a:rPr lang="cs-CZ" sz="2200" b="1" dirty="0"/>
              <a:t>P+G</a:t>
            </a:r>
            <a:r>
              <a:rPr lang="cs-CZ" sz="2200" dirty="0"/>
              <a:t> se rozumí parkoviště, parkovací dům nebo část </a:t>
            </a:r>
            <a:r>
              <a:rPr lang="cs-CZ" sz="2200" dirty="0" smtClean="0"/>
              <a:t>komunikace </a:t>
            </a:r>
            <a:r>
              <a:rPr lang="cs-CZ" sz="2200" dirty="0"/>
              <a:t>zahrnující parkovací plochy pro osobní automobily cestujících, kteří v </a:t>
            </a:r>
            <a:r>
              <a:rPr lang="cs-CZ" sz="2200" dirty="0" smtClean="0"/>
              <a:t>návaznosti </a:t>
            </a:r>
            <a:r>
              <a:rPr lang="cs-CZ" sz="2200" dirty="0"/>
              <a:t>na zaparkování vozidla na dobu </a:t>
            </a:r>
            <a:r>
              <a:rPr lang="cs-CZ" sz="2200" dirty="0" smtClean="0"/>
              <a:t>kratší </a:t>
            </a:r>
            <a:r>
              <a:rPr lang="cs-CZ" sz="2200" dirty="0"/>
              <a:t>než 24 </a:t>
            </a:r>
            <a:r>
              <a:rPr lang="cs-CZ" sz="2200" dirty="0" smtClean="0"/>
              <a:t>hod. </a:t>
            </a:r>
            <a:r>
              <a:rPr lang="cs-CZ" sz="2200" dirty="0"/>
              <a:t>pokračují v cestě pěšky.</a:t>
            </a:r>
          </a:p>
          <a:p>
            <a:pPr marL="457200" lvl="1" indent="0">
              <a:buNone/>
            </a:pPr>
            <a:endParaRPr lang="cs-CZ" sz="2400" dirty="0" smtClean="0"/>
          </a:p>
          <a:p>
            <a:pPr lvl="1"/>
            <a:endParaRPr lang="cs-CZ" sz="2400" dirty="0"/>
          </a:p>
        </p:txBody>
      </p:sp>
    </p:spTree>
    <p:extLst>
      <p:ext uri="{BB962C8B-B14F-4D97-AF65-F5344CB8AC3E}">
        <p14:creationId xmlns:p14="http://schemas.microsoft.com/office/powerpoint/2010/main" val="3999802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6"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en-US" sz="3200" dirty="0" smtClean="0">
                <a:solidFill>
                  <a:srgbClr val="0070C0"/>
                </a:solidFill>
              </a:rPr>
              <a:t>Program</a:t>
            </a:r>
            <a:r>
              <a:rPr lang="cs-CZ" sz="3200" dirty="0" smtClean="0">
                <a:solidFill>
                  <a:srgbClr val="0070C0"/>
                </a:solidFill>
              </a:rPr>
              <a:t> SEMINÁŘE</a:t>
            </a:r>
            <a:endParaRPr lang="en-US" sz="3200" dirty="0">
              <a:solidFill>
                <a:srgbClr val="0070C0"/>
              </a:solidFill>
            </a:endParaRPr>
          </a:p>
        </p:txBody>
      </p:sp>
      <p:sp>
        <p:nvSpPr>
          <p:cNvPr id="7" name="Content Placeholder 2"/>
          <p:cNvSpPr txBox="1">
            <a:spLocks/>
          </p:cNvSpPr>
          <p:nvPr/>
        </p:nvSpPr>
        <p:spPr>
          <a:xfrm>
            <a:off x="457200" y="908720"/>
            <a:ext cx="8229600" cy="5949280"/>
          </a:xfrm>
          <a:prstGeom prst="rect">
            <a:avLst/>
          </a:prstGeom>
        </p:spPr>
        <p:txBody>
          <a:bodyPr>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cs-CZ" sz="2000" dirty="0" smtClean="0"/>
              <a:t>12:30 – 13:00</a:t>
            </a:r>
            <a:r>
              <a:rPr lang="cs-CZ" sz="2000" b="1" dirty="0" smtClean="0"/>
              <a:t>		Prezence účastníků		</a:t>
            </a:r>
            <a:endParaRPr lang="cs-CZ" sz="2000" dirty="0" smtClean="0"/>
          </a:p>
          <a:p>
            <a:pPr marL="0" indent="0">
              <a:buFont typeface="Arial"/>
              <a:buNone/>
            </a:pPr>
            <a:endParaRPr lang="cs-CZ" sz="1700" dirty="0" smtClean="0"/>
          </a:p>
          <a:p>
            <a:pPr marL="0" indent="0">
              <a:buFont typeface="Arial"/>
              <a:buNone/>
            </a:pPr>
            <a:r>
              <a:rPr lang="cs-CZ" sz="2000" dirty="0" smtClean="0"/>
              <a:t>13:00 – 13:15		</a:t>
            </a:r>
            <a:r>
              <a:rPr lang="cs-CZ" sz="2000" b="1" dirty="0" smtClean="0"/>
              <a:t>Zahájení, představení Integrovaného regionálního   </a:t>
            </a:r>
          </a:p>
          <a:p>
            <a:pPr marL="0" indent="0">
              <a:spcBef>
                <a:spcPts val="0"/>
              </a:spcBef>
              <a:buFont typeface="Arial"/>
              <a:buNone/>
            </a:pPr>
            <a:r>
              <a:rPr lang="cs-CZ" sz="2000" b="1" dirty="0" smtClean="0"/>
              <a:t>                              operačního programu, rolí Řídicího orgánu IROP a Centra  </a:t>
            </a:r>
          </a:p>
          <a:p>
            <a:pPr marL="0" indent="0">
              <a:spcBef>
                <a:spcPts val="0"/>
              </a:spcBef>
              <a:buFont typeface="Arial"/>
              <a:buNone/>
            </a:pPr>
            <a:r>
              <a:rPr lang="cs-CZ" sz="2000" b="1" dirty="0" smtClean="0"/>
              <a:t>                              pro regionální rozvoj České republiky</a:t>
            </a:r>
          </a:p>
          <a:p>
            <a:pPr marL="0" indent="0">
              <a:buFont typeface="Arial"/>
              <a:buNone/>
            </a:pPr>
            <a:endParaRPr lang="cs-CZ" sz="1700" dirty="0" smtClean="0"/>
          </a:p>
          <a:p>
            <a:pPr marL="0" indent="0">
              <a:spcBef>
                <a:spcPts val="600"/>
              </a:spcBef>
              <a:buFont typeface="Arial"/>
              <a:buNone/>
            </a:pPr>
            <a:r>
              <a:rPr lang="cs-CZ" sz="2000" dirty="0" smtClean="0"/>
              <a:t>13:15 – 14:30		</a:t>
            </a:r>
            <a:r>
              <a:rPr lang="cs-CZ" sz="2000" b="1" dirty="0" smtClean="0"/>
              <a:t>73. výzva IROP</a:t>
            </a:r>
            <a:br>
              <a:rPr lang="cs-CZ" sz="2000" b="1" dirty="0" smtClean="0"/>
            </a:br>
            <a:r>
              <a:rPr lang="cs-CZ" sz="2000" b="1" dirty="0" smtClean="0"/>
              <a:t>				„Výstavba a modernizace přestupních terminálů II“ </a:t>
            </a:r>
          </a:p>
          <a:p>
            <a:pPr marL="0" indent="0">
              <a:spcBef>
                <a:spcPts val="0"/>
              </a:spcBef>
              <a:buFont typeface="Arial"/>
              <a:buNone/>
            </a:pPr>
            <a:r>
              <a:rPr lang="cs-CZ" sz="2000" b="1" dirty="0" smtClean="0"/>
              <a:t>                              parametry výzvy, podporované aktivity, způsobilé výdaje,  </a:t>
            </a:r>
          </a:p>
          <a:p>
            <a:pPr marL="0" indent="0">
              <a:spcBef>
                <a:spcPts val="0"/>
              </a:spcBef>
              <a:buFont typeface="Arial"/>
              <a:buNone/>
            </a:pPr>
            <a:r>
              <a:rPr lang="cs-CZ" sz="2000" b="1" dirty="0" smtClean="0"/>
              <a:t>                              povinné přílohy žádosti o podporu, rozdíly oproti 24. výzvě 				IROP, dotazy</a:t>
            </a:r>
          </a:p>
          <a:p>
            <a:pPr marL="0" indent="0">
              <a:spcBef>
                <a:spcPts val="600"/>
              </a:spcBef>
              <a:buFont typeface="Arial"/>
              <a:buNone/>
            </a:pPr>
            <a:endParaRPr lang="cs-CZ" sz="2000" b="1" dirty="0" smtClean="0"/>
          </a:p>
          <a:p>
            <a:pPr marL="0" indent="0">
              <a:buNone/>
            </a:pPr>
            <a:r>
              <a:rPr lang="cs-CZ" sz="2000" dirty="0" smtClean="0"/>
              <a:t>14:30 </a:t>
            </a:r>
            <a:r>
              <a:rPr lang="cs-CZ" sz="2000" dirty="0"/>
              <a:t>– </a:t>
            </a:r>
            <a:r>
              <a:rPr lang="cs-CZ" sz="2000" dirty="0" smtClean="0"/>
              <a:t>14:45  </a:t>
            </a:r>
            <a:r>
              <a:rPr lang="cs-CZ" sz="2000" dirty="0"/>
              <a:t>	</a:t>
            </a:r>
            <a:r>
              <a:rPr lang="cs-CZ" sz="2000" b="1" dirty="0" smtClean="0"/>
              <a:t>Přestávka </a:t>
            </a:r>
            <a:r>
              <a:rPr lang="cs-CZ" sz="2000" b="1" dirty="0"/>
              <a:t>	</a:t>
            </a:r>
            <a:endParaRPr lang="cs-CZ" sz="2000" b="1" dirty="0" smtClean="0"/>
          </a:p>
          <a:p>
            <a:pPr marL="0" indent="0">
              <a:buNone/>
            </a:pPr>
            <a:endParaRPr lang="cs-CZ" sz="2000" dirty="0" smtClean="0"/>
          </a:p>
          <a:p>
            <a:pPr marL="0" indent="0">
              <a:buFont typeface="Arial"/>
              <a:buNone/>
            </a:pPr>
            <a:r>
              <a:rPr lang="cs-CZ" sz="2000" dirty="0" smtClean="0"/>
              <a:t>14:45 – 16:00  	</a:t>
            </a:r>
            <a:r>
              <a:rPr lang="cs-CZ" sz="2000" b="1" dirty="0" smtClean="0"/>
              <a:t>Základní informace o aplikaci MS2014+, systém 							hodnocení projektů a další administrace projektu, 						kontrola výběrových a zadávacích řízení, dotazy</a:t>
            </a:r>
          </a:p>
          <a:p>
            <a:pPr marL="0" indent="0">
              <a:buFont typeface="Arial"/>
              <a:buNone/>
            </a:pPr>
            <a:endParaRPr lang="cs-CZ" sz="2000" dirty="0" smtClean="0"/>
          </a:p>
          <a:p>
            <a:pPr marL="0" indent="0">
              <a:buFont typeface="Arial"/>
              <a:buNone/>
            </a:pPr>
            <a:r>
              <a:rPr lang="cs-CZ" sz="2000" dirty="0" smtClean="0"/>
              <a:t>16:00 – 16:30		</a:t>
            </a:r>
            <a:r>
              <a:rPr lang="cs-CZ" sz="2000" b="1" dirty="0" smtClean="0"/>
              <a:t>Informace k dalším výzvám ve Specifickém cíli 1.2 IROP</a:t>
            </a:r>
            <a:br>
              <a:rPr lang="cs-CZ" sz="2000" b="1" dirty="0" smtClean="0"/>
            </a:br>
            <a:r>
              <a:rPr lang="cs-CZ" sz="2000" b="1" dirty="0" smtClean="0"/>
              <a:t>				Diskuse</a:t>
            </a:r>
            <a:endParaRPr lang="cs-CZ" sz="1700" b="1" dirty="0" smtClean="0"/>
          </a:p>
          <a:p>
            <a:pPr marL="0" indent="0">
              <a:buFont typeface="Arial"/>
              <a:buNone/>
            </a:pPr>
            <a:endParaRPr lang="cs-CZ" sz="1700" b="1" dirty="0" smtClean="0"/>
          </a:p>
          <a:p>
            <a:pPr marL="0" indent="0">
              <a:spcBef>
                <a:spcPts val="0"/>
              </a:spcBef>
              <a:buFont typeface="Arial"/>
              <a:buNone/>
            </a:pPr>
            <a:r>
              <a:rPr lang="cs-CZ" sz="2000" dirty="0" smtClean="0"/>
              <a:t>16:30 			</a:t>
            </a:r>
            <a:r>
              <a:rPr lang="cs-CZ" sz="2000" b="1" dirty="0" smtClean="0"/>
              <a:t>Závěr</a:t>
            </a:r>
          </a:p>
          <a:p>
            <a:pPr marL="0" indent="0">
              <a:buFont typeface="Arial"/>
              <a:buNone/>
            </a:pPr>
            <a:endParaRPr lang="cs-CZ" sz="2000" b="1" dirty="0" smtClean="0"/>
          </a:p>
          <a:p>
            <a:pPr marL="0" indent="0">
              <a:buFont typeface="Arial"/>
              <a:buNone/>
            </a:pPr>
            <a:endParaRPr lang="cs-CZ" sz="2000" b="1" dirty="0" smtClean="0"/>
          </a:p>
          <a:p>
            <a:pPr marL="0" indent="0">
              <a:buFont typeface="Arial"/>
              <a:buNone/>
            </a:pPr>
            <a:endParaRPr lang="cs-CZ" sz="2000" b="1" dirty="0" smtClean="0"/>
          </a:p>
          <a:p>
            <a:pPr marL="0" indent="0">
              <a:buFont typeface="Arial"/>
              <a:buNone/>
            </a:pPr>
            <a:endParaRPr lang="cs-CZ" sz="2000" b="1" dirty="0" smtClean="0"/>
          </a:p>
          <a:p>
            <a:pPr marL="0" indent="0">
              <a:buFont typeface="Arial"/>
              <a:buNone/>
            </a:pPr>
            <a:endParaRPr lang="cs-CZ" sz="2000" b="1" dirty="0" smtClean="0"/>
          </a:p>
          <a:p>
            <a:pPr marL="0" indent="0">
              <a:buFont typeface="Arial"/>
              <a:buNone/>
            </a:pPr>
            <a:endParaRPr lang="cs-CZ" sz="2000" dirty="0"/>
          </a:p>
        </p:txBody>
      </p:sp>
    </p:spTree>
    <p:extLst>
      <p:ext uri="{BB962C8B-B14F-4D97-AF65-F5344CB8AC3E}">
        <p14:creationId xmlns:p14="http://schemas.microsoft.com/office/powerpoint/2010/main" val="3163174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pic>
        <p:nvPicPr>
          <p:cNvPr id="8"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4" name="Nadpis 1"/>
          <p:cNvSpPr txBox="1">
            <a:spLocks/>
          </p:cNvSpPr>
          <p:nvPr/>
        </p:nvSpPr>
        <p:spPr>
          <a:xfrm>
            <a:off x="-180528" y="239713"/>
            <a:ext cx="9505056"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73. výzva IROP</a:t>
            </a:r>
            <a:endParaRPr lang="cs-CZ" sz="2500" b="1" dirty="0">
              <a:solidFill>
                <a:srgbClr val="0070C0"/>
              </a:solidFill>
              <a:latin typeface="Myriad Pro"/>
            </a:endParaRPr>
          </a:p>
        </p:txBody>
      </p:sp>
      <p:sp>
        <p:nvSpPr>
          <p:cNvPr id="6" name="Rectangle 2"/>
          <p:cNvSpPr txBox="1">
            <a:spLocks noChangeArrowheads="1"/>
          </p:cNvSpPr>
          <p:nvPr/>
        </p:nvSpPr>
        <p:spPr>
          <a:xfrm>
            <a:off x="0" y="908721"/>
            <a:ext cx="9144000" cy="6048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500"/>
              </a:spcAft>
              <a:buNone/>
            </a:pPr>
            <a:r>
              <a:rPr lang="cs-CZ" sz="2400" b="1" dirty="0" smtClean="0">
                <a:solidFill>
                  <a:srgbClr val="0070C0"/>
                </a:solidFill>
              </a:rPr>
              <a:t>	</a:t>
            </a:r>
            <a:r>
              <a:rPr lang="cs-CZ" sz="2400" b="1" dirty="0">
                <a:solidFill>
                  <a:srgbClr val="0070C0"/>
                </a:solidFill>
              </a:rPr>
              <a:t> Hlavní podporované aktivity</a:t>
            </a:r>
            <a:endParaRPr lang="cs-CZ" sz="2400" b="1" dirty="0" smtClean="0">
              <a:solidFill>
                <a:srgbClr val="0070C0"/>
              </a:solidFill>
            </a:endParaRPr>
          </a:p>
          <a:p>
            <a:r>
              <a:rPr lang="cs-CZ" sz="2200" b="1" dirty="0"/>
              <a:t>Rekonstrukce/modernizace</a:t>
            </a:r>
            <a:r>
              <a:rPr lang="cs-CZ" sz="2200" dirty="0"/>
              <a:t> terminálu nebo parkovacího systému</a:t>
            </a:r>
            <a:br>
              <a:rPr lang="cs-CZ" sz="2200" dirty="0"/>
            </a:br>
            <a:r>
              <a:rPr lang="cs-CZ" sz="2200" dirty="0"/>
              <a:t>= stavební úpravy přestupního uzlu, parkoviště nebo parkovacího domu, jimiž dochází minimálně k přestavbě zemního tělesa nebo konstrukčních vrstev </a:t>
            </a:r>
            <a:r>
              <a:rPr lang="cs-CZ" sz="2200" u="sng" dirty="0"/>
              <a:t>komunikací</a:t>
            </a:r>
            <a:r>
              <a:rPr lang="cs-CZ" sz="2200" dirty="0"/>
              <a:t> </a:t>
            </a:r>
            <a:r>
              <a:rPr lang="cs-CZ" sz="2200" b="1" dirty="0"/>
              <a:t>a</a:t>
            </a:r>
            <a:r>
              <a:rPr lang="cs-CZ" sz="2200" dirty="0"/>
              <a:t> </a:t>
            </a:r>
            <a:r>
              <a:rPr lang="cs-CZ" sz="2200" u="sng" dirty="0"/>
              <a:t>zpevněných ploch</a:t>
            </a:r>
            <a:r>
              <a:rPr lang="cs-CZ" sz="2200" dirty="0"/>
              <a:t> pro </a:t>
            </a:r>
            <a:r>
              <a:rPr lang="cs-CZ" sz="2200" u="sng" dirty="0"/>
              <a:t>vozidla</a:t>
            </a:r>
            <a:r>
              <a:rPr lang="cs-CZ" sz="2200" dirty="0"/>
              <a:t> </a:t>
            </a:r>
            <a:r>
              <a:rPr lang="cs-CZ" sz="2200" b="1" dirty="0"/>
              <a:t>a</a:t>
            </a:r>
            <a:r>
              <a:rPr lang="cs-CZ" sz="2200" dirty="0"/>
              <a:t> </a:t>
            </a:r>
            <a:r>
              <a:rPr lang="cs-CZ" sz="2200" u="sng" dirty="0"/>
              <a:t>chodce</a:t>
            </a:r>
            <a:r>
              <a:rPr lang="cs-CZ" sz="2200" dirty="0"/>
              <a:t> (cestující), a jejichž výsledkem je zachování nebo navýšení kapacity terminálu nebo parkovacího systému.</a:t>
            </a:r>
          </a:p>
          <a:p>
            <a:r>
              <a:rPr lang="cs-CZ" sz="2200" dirty="0"/>
              <a:t>Technické řešení musí být v souladu s platnou legislativou</a:t>
            </a:r>
            <a:br>
              <a:rPr lang="cs-CZ" sz="2200" dirty="0"/>
            </a:br>
            <a:r>
              <a:rPr lang="cs-CZ" sz="2200" dirty="0"/>
              <a:t>a technickými normami.</a:t>
            </a:r>
          </a:p>
          <a:p>
            <a:pPr marL="457200" lvl="1" indent="0">
              <a:buNone/>
            </a:pPr>
            <a:endParaRPr lang="cs-CZ" sz="2400" dirty="0" smtClean="0"/>
          </a:p>
          <a:p>
            <a:pPr lvl="1"/>
            <a:endParaRPr lang="cs-CZ" sz="2400" dirty="0"/>
          </a:p>
        </p:txBody>
      </p:sp>
    </p:spTree>
    <p:extLst>
      <p:ext uri="{BB962C8B-B14F-4D97-AF65-F5344CB8AC3E}">
        <p14:creationId xmlns:p14="http://schemas.microsoft.com/office/powerpoint/2010/main" val="182380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pic>
        <p:nvPicPr>
          <p:cNvPr id="8"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4" name="Nadpis 1"/>
          <p:cNvSpPr txBox="1">
            <a:spLocks/>
          </p:cNvSpPr>
          <p:nvPr/>
        </p:nvSpPr>
        <p:spPr>
          <a:xfrm>
            <a:off x="-180528" y="239713"/>
            <a:ext cx="9505056"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73. výzva IROP</a:t>
            </a:r>
            <a:endParaRPr lang="cs-CZ" sz="2500" b="1" dirty="0">
              <a:solidFill>
                <a:srgbClr val="0070C0"/>
              </a:solidFill>
              <a:latin typeface="Myriad Pro"/>
            </a:endParaRPr>
          </a:p>
        </p:txBody>
      </p:sp>
      <p:sp>
        <p:nvSpPr>
          <p:cNvPr id="6" name="Rectangle 2"/>
          <p:cNvSpPr txBox="1">
            <a:spLocks noChangeArrowheads="1"/>
          </p:cNvSpPr>
          <p:nvPr/>
        </p:nvSpPr>
        <p:spPr>
          <a:xfrm>
            <a:off x="0" y="908721"/>
            <a:ext cx="9324528" cy="468051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500"/>
              </a:spcAft>
              <a:buFont typeface="Arial"/>
              <a:buNone/>
            </a:pPr>
            <a:r>
              <a:rPr lang="cs-CZ" sz="2400" b="1" dirty="0" smtClean="0">
                <a:solidFill>
                  <a:srgbClr val="0070C0"/>
                </a:solidFill>
              </a:rPr>
              <a:t>	Vedlejší podporované aktivity</a:t>
            </a:r>
          </a:p>
          <a:p>
            <a:pPr lvl="0">
              <a:spcAft>
                <a:spcPts val="600"/>
              </a:spcAft>
            </a:pPr>
            <a:r>
              <a:rPr lang="cs-CZ" sz="2200" dirty="0" smtClean="0"/>
              <a:t>Realizace </a:t>
            </a:r>
            <a:r>
              <a:rPr lang="cs-CZ" sz="2200" dirty="0"/>
              <a:t>vyvolaných </a:t>
            </a:r>
            <a:r>
              <a:rPr lang="cs-CZ" sz="2200" dirty="0" smtClean="0"/>
              <a:t>investic (úpravy a přeložky komunikací, </a:t>
            </a:r>
            <a:r>
              <a:rPr lang="cs-CZ" sz="2200" dirty="0" err="1" smtClean="0"/>
              <a:t>inž</a:t>
            </a:r>
            <a:r>
              <a:rPr lang="cs-CZ" sz="2200" dirty="0" smtClean="0"/>
              <a:t>. sítí),</a:t>
            </a:r>
            <a:endParaRPr lang="cs-CZ" sz="2200" dirty="0"/>
          </a:p>
          <a:p>
            <a:pPr lvl="0">
              <a:spcAft>
                <a:spcPts val="600"/>
              </a:spcAft>
            </a:pPr>
            <a:r>
              <a:rPr lang="cs-CZ" sz="2200" dirty="0"/>
              <a:t>Z</a:t>
            </a:r>
            <a:r>
              <a:rPr lang="cs-CZ" sz="2200" dirty="0" smtClean="0"/>
              <a:t>pracování </a:t>
            </a:r>
            <a:r>
              <a:rPr lang="cs-CZ" sz="2200" dirty="0"/>
              <a:t>projektových </a:t>
            </a:r>
            <a:r>
              <a:rPr lang="cs-CZ" sz="2200" dirty="0" smtClean="0"/>
              <a:t>dokumentací (vč. dokumentací v procesu EIA </a:t>
            </a:r>
            <a:r>
              <a:rPr lang="cs-CZ" sz="2200" b="1" dirty="0" smtClean="0">
                <a:solidFill>
                  <a:srgbClr val="00B050"/>
                </a:solidFill>
              </a:rPr>
              <a:t>a nesouvisejících doplňujících průzkumů</a:t>
            </a:r>
            <a:r>
              <a:rPr lang="cs-CZ" sz="2200" dirty="0" smtClean="0"/>
              <a:t>),</a:t>
            </a:r>
          </a:p>
          <a:p>
            <a:pPr lvl="0">
              <a:spcAft>
                <a:spcPts val="600"/>
              </a:spcAft>
            </a:pPr>
            <a:r>
              <a:rPr lang="cs-CZ" sz="2200" dirty="0" smtClean="0"/>
              <a:t>Výkup </a:t>
            </a:r>
            <a:r>
              <a:rPr lang="cs-CZ" sz="2200" dirty="0"/>
              <a:t>nemovitostí podmiňujících výstavbu (pozemky, stavby do </a:t>
            </a:r>
            <a:r>
              <a:rPr lang="cs-CZ" sz="2200" dirty="0" smtClean="0"/>
              <a:t>10/</a:t>
            </a:r>
            <a:r>
              <a:rPr lang="cs-CZ" sz="2200" b="1" dirty="0" smtClean="0">
                <a:solidFill>
                  <a:srgbClr val="00B050"/>
                </a:solidFill>
              </a:rPr>
              <a:t>15</a:t>
            </a:r>
            <a:r>
              <a:rPr lang="cs-CZ" sz="2200" dirty="0" smtClean="0"/>
              <a:t> % </a:t>
            </a:r>
            <a:r>
              <a:rPr lang="cs-CZ" sz="2200" dirty="0"/>
              <a:t>CZV)</a:t>
            </a:r>
            <a:endParaRPr lang="cs-CZ" sz="2200" dirty="0" smtClean="0"/>
          </a:p>
          <a:p>
            <a:pPr lvl="0">
              <a:spcAft>
                <a:spcPts val="600"/>
              </a:spcAft>
            </a:pPr>
            <a:r>
              <a:rPr lang="cs-CZ" sz="2200" dirty="0"/>
              <a:t>Z</a:t>
            </a:r>
            <a:r>
              <a:rPr lang="cs-CZ" sz="2200" dirty="0" smtClean="0"/>
              <a:t>abezpečení </a:t>
            </a:r>
            <a:r>
              <a:rPr lang="cs-CZ" sz="2200" dirty="0"/>
              <a:t>výstavby (TDI, AD, BOZP, geodetické práce, </a:t>
            </a:r>
            <a:r>
              <a:rPr lang="cs-CZ" sz="2200" dirty="0" err="1"/>
              <a:t>inženýring</a:t>
            </a:r>
            <a:r>
              <a:rPr lang="cs-CZ" sz="2200" dirty="0"/>
              <a:t>),</a:t>
            </a:r>
          </a:p>
          <a:p>
            <a:pPr lvl="0">
              <a:spcAft>
                <a:spcPts val="600"/>
              </a:spcAft>
            </a:pPr>
            <a:r>
              <a:rPr lang="cs-CZ" sz="2200" dirty="0"/>
              <a:t>V</a:t>
            </a:r>
            <a:r>
              <a:rPr lang="cs-CZ" sz="2200" dirty="0" smtClean="0"/>
              <a:t>ybrané služby bezprostředně související (studie </a:t>
            </a:r>
            <a:r>
              <a:rPr lang="cs-CZ" sz="2200" dirty="0"/>
              <a:t>proveditelnosti</a:t>
            </a:r>
            <a:r>
              <a:rPr lang="cs-CZ" sz="2200" dirty="0" smtClean="0"/>
              <a:t>, </a:t>
            </a:r>
            <a:r>
              <a:rPr lang="cs-CZ" sz="2200" b="1" dirty="0" smtClean="0">
                <a:solidFill>
                  <a:srgbClr val="00B050"/>
                </a:solidFill>
              </a:rPr>
              <a:t>zadávací a výběrová řízení</a:t>
            </a:r>
            <a:r>
              <a:rPr lang="cs-CZ" sz="2200" dirty="0" smtClean="0"/>
              <a:t>),</a:t>
            </a:r>
            <a:endParaRPr lang="cs-CZ" sz="2200" dirty="0"/>
          </a:p>
          <a:p>
            <a:pPr lvl="0">
              <a:spcAft>
                <a:spcPts val="600"/>
              </a:spcAft>
            </a:pPr>
            <a:r>
              <a:rPr lang="cs-CZ" sz="2200" dirty="0"/>
              <a:t>P</a:t>
            </a:r>
            <a:r>
              <a:rPr lang="cs-CZ" sz="2200" dirty="0" smtClean="0"/>
              <a:t>ovinná </a:t>
            </a:r>
            <a:r>
              <a:rPr lang="cs-CZ" sz="2200" dirty="0"/>
              <a:t>publicita.</a:t>
            </a:r>
            <a:endParaRPr lang="cs-CZ" altLang="cs-CZ" sz="2200" dirty="0"/>
          </a:p>
          <a:p>
            <a:pPr eaLnBrk="0" fontAlgn="base" hangingPunct="0">
              <a:lnSpc>
                <a:spcPct val="150000"/>
              </a:lnSpc>
              <a:spcAft>
                <a:spcPct val="0"/>
              </a:spcAft>
            </a:pPr>
            <a:endParaRPr lang="pl-PL" sz="2200" b="1" dirty="0" smtClean="0"/>
          </a:p>
          <a:p>
            <a:pPr lvl="1"/>
            <a:endParaRPr lang="cs-CZ" sz="2400" dirty="0" smtClean="0"/>
          </a:p>
          <a:p>
            <a:pPr lvl="1"/>
            <a:endParaRPr lang="cs-CZ" sz="2400" dirty="0"/>
          </a:p>
        </p:txBody>
      </p:sp>
    </p:spTree>
    <p:extLst>
      <p:ext uri="{BB962C8B-B14F-4D97-AF65-F5344CB8AC3E}">
        <p14:creationId xmlns:p14="http://schemas.microsoft.com/office/powerpoint/2010/main" val="3977620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14" name="Nadpis 1"/>
          <p:cNvSpPr txBox="1">
            <a:spLocks/>
          </p:cNvSpPr>
          <p:nvPr/>
        </p:nvSpPr>
        <p:spPr>
          <a:xfrm>
            <a:off x="-180528" y="44624"/>
            <a:ext cx="9505056"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a:solidFill>
                  <a:srgbClr val="0070C0"/>
                </a:solidFill>
              </a:rPr>
              <a:t>Hlavní aktivita – </a:t>
            </a:r>
            <a:r>
              <a:rPr lang="cs-CZ" sz="2800" b="1" dirty="0" smtClean="0">
                <a:solidFill>
                  <a:srgbClr val="0070C0"/>
                </a:solidFill>
              </a:rPr>
              <a:t>STAVBY – </a:t>
            </a:r>
            <a:r>
              <a:rPr lang="cs-CZ" sz="2800" b="1" cap="none" dirty="0" smtClean="0">
                <a:solidFill>
                  <a:srgbClr val="0070C0"/>
                </a:solidFill>
              </a:rPr>
              <a:t>způsobilé výdaje</a:t>
            </a:r>
            <a:endParaRPr lang="cs-CZ" sz="2500" b="1" dirty="0">
              <a:solidFill>
                <a:srgbClr val="0070C0"/>
              </a:solidFill>
              <a:latin typeface="Myriad Pro"/>
            </a:endParaRPr>
          </a:p>
        </p:txBody>
      </p:sp>
      <p:sp>
        <p:nvSpPr>
          <p:cNvPr id="6" name="Rectangle 2"/>
          <p:cNvSpPr txBox="1">
            <a:spLocks noChangeArrowheads="1"/>
          </p:cNvSpPr>
          <p:nvPr/>
        </p:nvSpPr>
        <p:spPr>
          <a:xfrm>
            <a:off x="-36512" y="548680"/>
            <a:ext cx="9361040" cy="6048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cs-CZ" sz="1800" b="1" dirty="0"/>
              <a:t>výdaje na realizaci terminálu a parkovacího systému:</a:t>
            </a:r>
          </a:p>
          <a:p>
            <a:pPr lvl="1"/>
            <a:r>
              <a:rPr lang="cs-CZ" sz="1800" dirty="0"/>
              <a:t>komunikace, plochy, zastávkové pruhy a zálivy, příjezdová a odjezdová stání pro vozidla veřejné dopravy, včetně všech konstrukčních vrstev,</a:t>
            </a:r>
          </a:p>
          <a:p>
            <a:pPr lvl="1"/>
            <a:r>
              <a:rPr lang="cs-CZ" sz="1800" dirty="0"/>
              <a:t>odstavná a manipulační stání pro vozidla veřejné dopravy, včetně všech konstrukčních vrstev,</a:t>
            </a:r>
          </a:p>
          <a:p>
            <a:pPr lvl="1"/>
            <a:r>
              <a:rPr lang="cs-CZ" sz="1800" dirty="0"/>
              <a:t>opěrné zdi, násypy, svahy a příkopy,</a:t>
            </a:r>
          </a:p>
          <a:p>
            <a:pPr lvl="1"/>
            <a:r>
              <a:rPr lang="cs-CZ" sz="1800" dirty="0"/>
              <a:t>nástupiště a nástupní ostrůvky zastávek,</a:t>
            </a:r>
          </a:p>
          <a:p>
            <a:pPr lvl="1"/>
            <a:r>
              <a:rPr lang="cs-CZ" sz="1800" dirty="0"/>
              <a:t>komunikace pro pěší přizpůsobené osobám s omezenou schopností pohybu a orientace v úsecích procházejících terminálem a parkovacím systémem nebo sloužící jako propojení nástupišť – samostatné stezky pro pěší, stezky pro cyklisty a chodce, chodníky, pásy pro chodce, společné pásy pro cyklisty a chodce v přidruženém prostoru, včetně všech konstrukčních vrstev,</a:t>
            </a:r>
          </a:p>
          <a:p>
            <a:pPr lvl="1"/>
            <a:r>
              <a:rPr lang="cs-CZ" sz="1800" dirty="0"/>
              <a:t>komunikace pro cyklisty v úsecích procházejících terminálem a parkovacím systémem – samostatné stezky pro cyklisty, stezky pro cyklisty a chodce, pásy pro cyklisty, společné pásy pro cyklisty a chodce v přidruženém prostoru, včetně všech konstrukčních vrstev,</a:t>
            </a:r>
          </a:p>
          <a:p>
            <a:pPr lvl="1"/>
            <a:r>
              <a:rPr lang="cs-CZ" sz="1800" dirty="0"/>
              <a:t>místa pro přecházení, přechody pro chodce, přejezdy pro cyklisty, jejich nasvětlení, ochranné ostrůvky, </a:t>
            </a:r>
          </a:p>
          <a:p>
            <a:pPr lvl="1"/>
            <a:r>
              <a:rPr lang="cs-CZ" sz="1800" dirty="0"/>
              <a:t>podchody, nadchody, rampy a lávky pro chodce,</a:t>
            </a:r>
          </a:p>
          <a:p>
            <a:pPr lvl="1"/>
            <a:r>
              <a:rPr lang="cs-CZ" sz="1800" dirty="0"/>
              <a:t>zastřešení nástupišť, přístřešky, označníky, lavice, osvětlení, odpadkové koše a ostatní mobiliář zastávek</a:t>
            </a:r>
            <a:r>
              <a:rPr lang="cs-CZ" sz="1800" dirty="0" smtClean="0"/>
              <a:t>,</a:t>
            </a:r>
            <a:endParaRPr lang="cs-CZ" sz="1800" dirty="0"/>
          </a:p>
        </p:txBody>
      </p:sp>
    </p:spTree>
    <p:extLst>
      <p:ext uri="{BB962C8B-B14F-4D97-AF65-F5344CB8AC3E}">
        <p14:creationId xmlns:p14="http://schemas.microsoft.com/office/powerpoint/2010/main" val="2804633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14" name="Nadpis 1"/>
          <p:cNvSpPr txBox="1">
            <a:spLocks/>
          </p:cNvSpPr>
          <p:nvPr/>
        </p:nvSpPr>
        <p:spPr>
          <a:xfrm>
            <a:off x="-180528" y="44624"/>
            <a:ext cx="9505056"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a:solidFill>
                  <a:srgbClr val="0070C0"/>
                </a:solidFill>
              </a:rPr>
              <a:t>Hlavní aktivita – </a:t>
            </a:r>
            <a:r>
              <a:rPr lang="cs-CZ" sz="2800" b="1" dirty="0" smtClean="0">
                <a:solidFill>
                  <a:srgbClr val="0070C0"/>
                </a:solidFill>
              </a:rPr>
              <a:t>STAVBY – </a:t>
            </a:r>
            <a:r>
              <a:rPr lang="cs-CZ" sz="2800" b="1" cap="none" dirty="0" smtClean="0">
                <a:solidFill>
                  <a:srgbClr val="0070C0"/>
                </a:solidFill>
              </a:rPr>
              <a:t>způsobilé výdaje</a:t>
            </a:r>
            <a:endParaRPr lang="cs-CZ" sz="2500" b="1" dirty="0">
              <a:solidFill>
                <a:srgbClr val="0070C0"/>
              </a:solidFill>
              <a:latin typeface="Myriad Pro"/>
            </a:endParaRPr>
          </a:p>
        </p:txBody>
      </p:sp>
      <p:sp>
        <p:nvSpPr>
          <p:cNvPr id="6" name="Rectangle 2"/>
          <p:cNvSpPr txBox="1">
            <a:spLocks noChangeArrowheads="1"/>
          </p:cNvSpPr>
          <p:nvPr/>
        </p:nvSpPr>
        <p:spPr>
          <a:xfrm>
            <a:off x="-36512" y="548680"/>
            <a:ext cx="9180512" cy="6048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cs-CZ" sz="2000" b="1" dirty="0"/>
              <a:t>výdaje na realizaci terminálu a parkovacího systému:</a:t>
            </a:r>
          </a:p>
          <a:p>
            <a:pPr lvl="1"/>
            <a:r>
              <a:rPr lang="cs-CZ" sz="2000" dirty="0" smtClean="0"/>
              <a:t>schodiště</a:t>
            </a:r>
            <a:r>
              <a:rPr lang="cs-CZ" sz="2000" dirty="0"/>
              <a:t>, eskalátory, výtahy, pohyblivé chodníky, </a:t>
            </a:r>
            <a:r>
              <a:rPr lang="cs-CZ" sz="2000" b="1" dirty="0">
                <a:solidFill>
                  <a:srgbClr val="00B050"/>
                </a:solidFill>
              </a:rPr>
              <a:t>zařízení pro osoby s omezenou schopností pohybu a orientace,</a:t>
            </a:r>
          </a:p>
          <a:p>
            <a:pPr lvl="1"/>
            <a:r>
              <a:rPr lang="cs-CZ" sz="2000" dirty="0"/>
              <a:t>svislé a vodorovné dopravní značení a zvýrazňující prvky,</a:t>
            </a:r>
          </a:p>
          <a:p>
            <a:pPr lvl="1"/>
            <a:r>
              <a:rPr lang="cs-CZ" sz="2000" dirty="0"/>
              <a:t>provozní budovy a objekty sloužící obsluze, řízení veřejné dopravy, dopravcům a cestujícím jako zázemí, kryté uzavřené prostory pro cestující (haly, vestibuly, čekárny),</a:t>
            </a:r>
          </a:p>
          <a:p>
            <a:pPr lvl="1"/>
            <a:r>
              <a:rPr lang="cs-CZ" sz="2000" dirty="0"/>
              <a:t>plochy pro stání autobusů neveřejné dopravy (např. zájezdové autobusy) a pro stání vozidel nehromadné veřejné dopravy (např. taxi), </a:t>
            </a:r>
            <a:r>
              <a:rPr lang="cs-CZ" sz="2000" b="1" dirty="0">
                <a:solidFill>
                  <a:srgbClr val="00B050"/>
                </a:solidFill>
              </a:rPr>
              <a:t>pro stání vozidel obsluhy terminálu nebo parkovacího systému,</a:t>
            </a:r>
            <a:r>
              <a:rPr lang="cs-CZ" sz="2000" dirty="0"/>
              <a:t> včetně všech konstrukčních vrstev,</a:t>
            </a:r>
          </a:p>
          <a:p>
            <a:pPr lvl="1"/>
            <a:r>
              <a:rPr lang="cs-CZ" sz="2000" dirty="0"/>
              <a:t>parkovací plochy pro jízdní kola (pevné stojany a uzamykatelné boxy na jízdní kola, úschovny, části parkovacích domů a parkovací věže pro jízdní kola), včetně všech konstrukčních součástí</a:t>
            </a:r>
            <a:r>
              <a:rPr lang="cs-CZ" sz="2000" dirty="0" smtClean="0"/>
              <a:t>,</a:t>
            </a:r>
          </a:p>
          <a:p>
            <a:pPr lvl="1"/>
            <a:r>
              <a:rPr lang="cs-CZ" sz="2000" dirty="0" smtClean="0"/>
              <a:t>plochy </a:t>
            </a:r>
            <a:r>
              <a:rPr lang="cs-CZ" sz="2000" dirty="0"/>
              <a:t>pro stání osobních vozidel v systému P+R, K+R, P+G, pro dlouhodobé stání osobních vozidel a pro odstavení motocyklů, včetně všech konstrukčních vrstev, konstrukčních součástí a objektů parkovacích domů,</a:t>
            </a:r>
          </a:p>
        </p:txBody>
      </p:sp>
    </p:spTree>
    <p:extLst>
      <p:ext uri="{BB962C8B-B14F-4D97-AF65-F5344CB8AC3E}">
        <p14:creationId xmlns:p14="http://schemas.microsoft.com/office/powerpoint/2010/main" val="1169926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14" name="Nadpis 1"/>
          <p:cNvSpPr txBox="1">
            <a:spLocks/>
          </p:cNvSpPr>
          <p:nvPr/>
        </p:nvSpPr>
        <p:spPr>
          <a:xfrm>
            <a:off x="-180528" y="44624"/>
            <a:ext cx="9505056"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a:solidFill>
                  <a:srgbClr val="0070C0"/>
                </a:solidFill>
              </a:rPr>
              <a:t>Hlavní aktivita – </a:t>
            </a:r>
            <a:r>
              <a:rPr lang="cs-CZ" sz="2800" b="1" dirty="0" smtClean="0">
                <a:solidFill>
                  <a:srgbClr val="0070C0"/>
                </a:solidFill>
              </a:rPr>
              <a:t>stavby – </a:t>
            </a:r>
            <a:r>
              <a:rPr lang="cs-CZ" sz="2800" b="1" cap="none" dirty="0" smtClean="0">
                <a:solidFill>
                  <a:srgbClr val="0070C0"/>
                </a:solidFill>
              </a:rPr>
              <a:t>způsobilé výdaje</a:t>
            </a:r>
            <a:endParaRPr lang="cs-CZ" sz="2500" b="1" dirty="0">
              <a:solidFill>
                <a:srgbClr val="0070C0"/>
              </a:solidFill>
              <a:latin typeface="Myriad Pro"/>
            </a:endParaRPr>
          </a:p>
        </p:txBody>
      </p:sp>
      <p:sp>
        <p:nvSpPr>
          <p:cNvPr id="6" name="Rectangle 2"/>
          <p:cNvSpPr txBox="1">
            <a:spLocks noChangeArrowheads="1"/>
          </p:cNvSpPr>
          <p:nvPr/>
        </p:nvSpPr>
        <p:spPr>
          <a:xfrm>
            <a:off x="-36512" y="548680"/>
            <a:ext cx="9180512" cy="6048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cs-CZ" sz="1800" b="1" dirty="0"/>
              <a:t>výdaje související s realizací terminálu a parkovacího systému:</a:t>
            </a:r>
          </a:p>
          <a:p>
            <a:pPr lvl="1"/>
            <a:r>
              <a:rPr lang="cs-CZ" sz="1800" dirty="0"/>
              <a:t>připojení přestupního uzlu kategorie stanice a nádraží nebo parkovacího systému P+R a P+G na silnici nebo místní komunikaci </a:t>
            </a:r>
            <a:r>
              <a:rPr lang="cs-CZ" sz="1800" b="1" dirty="0">
                <a:solidFill>
                  <a:srgbClr val="00B050"/>
                </a:solidFill>
              </a:rPr>
              <a:t>samostatnou</a:t>
            </a:r>
            <a:r>
              <a:rPr lang="cs-CZ" sz="1800" dirty="0">
                <a:solidFill>
                  <a:srgbClr val="00B050"/>
                </a:solidFill>
              </a:rPr>
              <a:t> </a:t>
            </a:r>
            <a:r>
              <a:rPr lang="cs-CZ" sz="1800" dirty="0"/>
              <a:t>příjezdovou komunikací v </a:t>
            </a:r>
            <a:r>
              <a:rPr lang="cs-CZ" sz="1800" b="1" dirty="0">
                <a:solidFill>
                  <a:srgbClr val="00B050"/>
                </a:solidFill>
              </a:rPr>
              <a:t>souhrnné</a:t>
            </a:r>
            <a:r>
              <a:rPr lang="cs-CZ" sz="1800" dirty="0"/>
              <a:t> délce maximálně </a:t>
            </a:r>
            <a:r>
              <a:rPr lang="cs-CZ" sz="1800" b="1" dirty="0">
                <a:solidFill>
                  <a:srgbClr val="00B050"/>
                </a:solidFill>
              </a:rPr>
              <a:t>200 m</a:t>
            </a:r>
            <a:r>
              <a:rPr lang="cs-CZ" sz="1800" dirty="0"/>
              <a:t> (křižovatka těchto komunikací je součástí nadřazené komunikace),</a:t>
            </a:r>
          </a:p>
          <a:p>
            <a:pPr lvl="1"/>
            <a:r>
              <a:rPr lang="cs-CZ" sz="1800" dirty="0"/>
              <a:t>připojení přestupního uzlu nebo parkovacího systému na komunikace pro pěší nebo pro cyklisty komunikací pro pěší nebo pro cyklisty v souhrnné délce maximálně </a:t>
            </a:r>
            <a:r>
              <a:rPr lang="cs-CZ" sz="1800" b="1" dirty="0">
                <a:solidFill>
                  <a:srgbClr val="00B050"/>
                </a:solidFill>
              </a:rPr>
              <a:t>200 m</a:t>
            </a:r>
            <a:r>
              <a:rPr lang="cs-CZ" sz="1800" dirty="0"/>
              <a:t>,</a:t>
            </a:r>
          </a:p>
          <a:p>
            <a:pPr lvl="1"/>
            <a:r>
              <a:rPr lang="cs-CZ" sz="1800" dirty="0"/>
              <a:t>dešťové vpusti, šachty a přípojky k odvodu vod z povrchu komunikace do kanalizace nebo k zasakování,</a:t>
            </a:r>
          </a:p>
          <a:p>
            <a:pPr lvl="1"/>
            <a:r>
              <a:rPr lang="cs-CZ" sz="1800" dirty="0"/>
              <a:t>vegetační úpravy pozemků dotčených stavbou,</a:t>
            </a:r>
          </a:p>
          <a:p>
            <a:pPr lvl="1"/>
            <a:r>
              <a:rPr lang="cs-CZ" sz="1800" dirty="0"/>
              <a:t>osvětlení terminálu, parkovacího systému, veřejné osvětlení připojovacích pozemních komunikací,</a:t>
            </a:r>
          </a:p>
          <a:p>
            <a:pPr lvl="1"/>
            <a:r>
              <a:rPr lang="cs-CZ" sz="1800" dirty="0"/>
              <a:t>prvky aktivní bezpečnosti v blízkosti přechodů pro chodce a související telematika, světelné signalizační zařízení, </a:t>
            </a:r>
            <a:r>
              <a:rPr lang="cs-CZ" sz="1800" b="1" dirty="0">
                <a:solidFill>
                  <a:srgbClr val="00B050"/>
                </a:solidFill>
              </a:rPr>
              <a:t>závorová zařízení,</a:t>
            </a:r>
          </a:p>
          <a:p>
            <a:pPr lvl="1"/>
            <a:r>
              <a:rPr lang="cs-CZ" sz="1800" dirty="0"/>
              <a:t>zábradlí, oplocení,</a:t>
            </a:r>
          </a:p>
          <a:p>
            <a:pPr lvl="1"/>
            <a:r>
              <a:rPr lang="cs-CZ" sz="1800" dirty="0"/>
              <a:t>informační, navigační a jiné telematické systémy pro cestující a pro parkování vozidel, akustické orientační systémy,</a:t>
            </a:r>
          </a:p>
          <a:p>
            <a:pPr lvl="1"/>
            <a:r>
              <a:rPr lang="cs-CZ" sz="1800" dirty="0"/>
              <a:t>informační a jiné telematické systémy k zajištění výkonu veřejných služeb přepravě </a:t>
            </a:r>
            <a:r>
              <a:rPr lang="cs-CZ" sz="1800" dirty="0" smtClean="0"/>
              <a:t>cestujících, informační </a:t>
            </a:r>
            <a:r>
              <a:rPr lang="cs-CZ" sz="1800" dirty="0"/>
              <a:t>tabule a mapy</a:t>
            </a:r>
            <a:r>
              <a:rPr lang="cs-CZ" sz="1800" dirty="0" smtClean="0"/>
              <a:t>,</a:t>
            </a:r>
            <a:endParaRPr lang="cs-CZ" sz="1800" dirty="0"/>
          </a:p>
        </p:txBody>
      </p:sp>
    </p:spTree>
    <p:extLst>
      <p:ext uri="{BB962C8B-B14F-4D97-AF65-F5344CB8AC3E}">
        <p14:creationId xmlns:p14="http://schemas.microsoft.com/office/powerpoint/2010/main" val="3821096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14" name="Nadpis 1"/>
          <p:cNvSpPr txBox="1">
            <a:spLocks/>
          </p:cNvSpPr>
          <p:nvPr/>
        </p:nvSpPr>
        <p:spPr>
          <a:xfrm>
            <a:off x="-180528" y="44624"/>
            <a:ext cx="9505056"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a:solidFill>
                  <a:srgbClr val="0070C0"/>
                </a:solidFill>
              </a:rPr>
              <a:t>Hlavní aktivita – </a:t>
            </a:r>
            <a:r>
              <a:rPr lang="cs-CZ" sz="2800" b="1" dirty="0" smtClean="0">
                <a:solidFill>
                  <a:srgbClr val="0070C0"/>
                </a:solidFill>
              </a:rPr>
              <a:t>stavby – </a:t>
            </a:r>
            <a:r>
              <a:rPr lang="cs-CZ" sz="2800" b="1" cap="none" dirty="0" smtClean="0">
                <a:solidFill>
                  <a:srgbClr val="0070C0"/>
                </a:solidFill>
              </a:rPr>
              <a:t>způsobilé výdaje</a:t>
            </a:r>
            <a:endParaRPr lang="cs-CZ" sz="2500" b="1" dirty="0">
              <a:solidFill>
                <a:srgbClr val="0070C0"/>
              </a:solidFill>
              <a:latin typeface="Myriad Pro"/>
            </a:endParaRPr>
          </a:p>
        </p:txBody>
      </p:sp>
      <p:sp>
        <p:nvSpPr>
          <p:cNvPr id="6" name="Rectangle 2"/>
          <p:cNvSpPr txBox="1">
            <a:spLocks noChangeArrowheads="1"/>
          </p:cNvSpPr>
          <p:nvPr/>
        </p:nvSpPr>
        <p:spPr>
          <a:xfrm>
            <a:off x="-36512" y="548680"/>
            <a:ext cx="9361040" cy="6048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cs-CZ" sz="1800" b="1" dirty="0"/>
              <a:t>výdaje související s realizací terminálu a parkovacího systému:</a:t>
            </a:r>
          </a:p>
          <a:p>
            <a:pPr lvl="1"/>
            <a:r>
              <a:rPr lang="cs-CZ" sz="1800" dirty="0" smtClean="0"/>
              <a:t>venkovní </a:t>
            </a:r>
            <a:r>
              <a:rPr lang="cs-CZ" sz="1800" dirty="0"/>
              <a:t>plochy pro odpočinek cestujících, včetně laviček, stolů a vegetačních úprav,</a:t>
            </a:r>
          </a:p>
          <a:p>
            <a:pPr lvl="1"/>
            <a:r>
              <a:rPr lang="cs-CZ" sz="1800" dirty="0"/>
              <a:t>napojení provozních budov, objektů a uzavřených prostor pro cestující </a:t>
            </a:r>
            <a:r>
              <a:rPr lang="cs-CZ" sz="1800" b="1" dirty="0">
                <a:solidFill>
                  <a:srgbClr val="00B050"/>
                </a:solidFill>
              </a:rPr>
              <a:t>a telematických systémů</a:t>
            </a:r>
            <a:r>
              <a:rPr lang="cs-CZ" sz="1800" dirty="0"/>
              <a:t> na inženýrské sítě,</a:t>
            </a:r>
          </a:p>
          <a:p>
            <a:pPr lvl="1"/>
            <a:r>
              <a:rPr lang="cs-CZ" sz="1800" dirty="0"/>
              <a:t>vybavení provozních budov, objektů a uzavřených prostor pro cestující informačními systémy pro cestující, odbavovacími a platebními systémy, systémy pro dispečink veřejné dopravy, technické zařízení budov, sociální zařízení pro osobní hygienu, </a:t>
            </a:r>
            <a:r>
              <a:rPr lang="cs-CZ" sz="1800" b="1" dirty="0">
                <a:solidFill>
                  <a:srgbClr val="00B050"/>
                </a:solidFill>
              </a:rPr>
              <a:t>lavice, osvětlení, odpadkové koše a ostatní mobiliář vnitřních prostor terminálu,</a:t>
            </a:r>
          </a:p>
          <a:p>
            <a:pPr lvl="0"/>
            <a:r>
              <a:rPr lang="cs-CZ" sz="1800" b="1" dirty="0" smtClean="0"/>
              <a:t>další </a:t>
            </a:r>
            <a:r>
              <a:rPr lang="cs-CZ" sz="1800" b="1" dirty="0"/>
              <a:t>související výdaje:</a:t>
            </a:r>
          </a:p>
          <a:p>
            <a:pPr lvl="1"/>
            <a:r>
              <a:rPr lang="cs-CZ" sz="1800" dirty="0"/>
              <a:t>příprava staveniště, </a:t>
            </a:r>
          </a:p>
          <a:p>
            <a:pPr lvl="1"/>
            <a:r>
              <a:rPr lang="cs-CZ" sz="1800" dirty="0"/>
              <a:t>demolice objektů podmiňujících výstavbu, </a:t>
            </a:r>
          </a:p>
          <a:p>
            <a:pPr lvl="1"/>
            <a:r>
              <a:rPr lang="cs-CZ" sz="1800" dirty="0"/>
              <a:t>manipulace s kulturními vrstvami zeminy</a:t>
            </a:r>
            <a:r>
              <a:rPr lang="cs-CZ" sz="1800" dirty="0" smtClean="0"/>
              <a:t>,</a:t>
            </a:r>
          </a:p>
          <a:p>
            <a:pPr lvl="1"/>
            <a:r>
              <a:rPr lang="cs-CZ" sz="1800" dirty="0"/>
              <a:t>rekultivace ploch původně zastavěných pozemků</a:t>
            </a:r>
          </a:p>
          <a:p>
            <a:r>
              <a:rPr lang="cs-CZ" sz="1800" dirty="0"/>
              <a:t>musí být součástí položkového rozpočtu stavby vztahujícího se k příslušné projektové dokumentaci; projektová dokumentace musí všechny položky zahrnovat v rámci stavebních objektů nebo provozních souborů </a:t>
            </a:r>
            <a:r>
              <a:rPr lang="cs-CZ" sz="1800" dirty="0" smtClean="0"/>
              <a:t>stavby</a:t>
            </a:r>
            <a:r>
              <a:rPr lang="cs-CZ" sz="1800" dirty="0"/>
              <a:t>.</a:t>
            </a:r>
            <a:endParaRPr lang="cs-CZ" sz="1800" b="1" dirty="0" smtClean="0"/>
          </a:p>
          <a:p>
            <a:pPr marL="0" indent="0">
              <a:buNone/>
            </a:pPr>
            <a:endParaRPr lang="cs-CZ" sz="1400" b="1" dirty="0" smtClean="0"/>
          </a:p>
          <a:p>
            <a:pPr marL="0" indent="0">
              <a:buNone/>
            </a:pPr>
            <a:r>
              <a:rPr lang="cs-CZ" sz="2400" b="1" dirty="0" smtClean="0"/>
              <a:t>	DPH</a:t>
            </a:r>
            <a:endParaRPr lang="cs-CZ" sz="2400" b="1" dirty="0"/>
          </a:p>
          <a:p>
            <a:endParaRPr lang="cs-CZ" sz="1800" dirty="0"/>
          </a:p>
        </p:txBody>
      </p:sp>
    </p:spTree>
    <p:extLst>
      <p:ext uri="{BB962C8B-B14F-4D97-AF65-F5344CB8AC3E}">
        <p14:creationId xmlns:p14="http://schemas.microsoft.com/office/powerpoint/2010/main" val="3279377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14" name="Nadpis 1"/>
          <p:cNvSpPr txBox="1">
            <a:spLocks/>
          </p:cNvSpPr>
          <p:nvPr/>
        </p:nvSpPr>
        <p:spPr>
          <a:xfrm>
            <a:off x="-180528" y="44624"/>
            <a:ext cx="9505056"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rPr>
              <a:t>Hl. akt. </a:t>
            </a:r>
            <a:r>
              <a:rPr lang="cs-CZ" sz="2800" b="1" dirty="0">
                <a:solidFill>
                  <a:srgbClr val="0070C0"/>
                </a:solidFill>
              </a:rPr>
              <a:t>– </a:t>
            </a:r>
            <a:r>
              <a:rPr lang="cs-CZ" sz="2800" b="1" dirty="0" smtClean="0">
                <a:solidFill>
                  <a:srgbClr val="0070C0"/>
                </a:solidFill>
              </a:rPr>
              <a:t>pořízení majetku – </a:t>
            </a:r>
            <a:r>
              <a:rPr lang="cs-CZ" sz="2800" b="1" cap="none" dirty="0" smtClean="0">
                <a:solidFill>
                  <a:srgbClr val="0070C0"/>
                </a:solidFill>
              </a:rPr>
              <a:t>způsobilé výdaje</a:t>
            </a:r>
            <a:endParaRPr lang="cs-CZ" sz="2500" b="1" dirty="0">
              <a:solidFill>
                <a:srgbClr val="0070C0"/>
              </a:solidFill>
              <a:latin typeface="Myriad Pro"/>
            </a:endParaRPr>
          </a:p>
        </p:txBody>
      </p:sp>
      <p:sp>
        <p:nvSpPr>
          <p:cNvPr id="6" name="Rectangle 2"/>
          <p:cNvSpPr txBox="1">
            <a:spLocks noChangeArrowheads="1"/>
          </p:cNvSpPr>
          <p:nvPr/>
        </p:nvSpPr>
        <p:spPr>
          <a:xfrm>
            <a:off x="-36512" y="548680"/>
            <a:ext cx="9361040" cy="6048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endParaRPr lang="cs-CZ" sz="2000" b="1" dirty="0" smtClean="0"/>
          </a:p>
          <a:p>
            <a:pPr lvl="0"/>
            <a:r>
              <a:rPr lang="cs-CZ" sz="2000" b="1" dirty="0" smtClean="0"/>
              <a:t>pořízení </a:t>
            </a:r>
            <a:r>
              <a:rPr lang="cs-CZ" sz="2000" b="1" dirty="0"/>
              <a:t>dlouhodobého a drobného hmotného majetku – HW </a:t>
            </a:r>
            <a:r>
              <a:rPr lang="cs-CZ" sz="2000" dirty="0"/>
              <a:t>– výpočetní IT technika, jiné telematické vybavení a související konstrukční prvky pro informační, odbavovací, platební, navigační, řídicí a dispečerské systémy </a:t>
            </a:r>
            <a:r>
              <a:rPr lang="cs-CZ" sz="2000" b="1" dirty="0">
                <a:solidFill>
                  <a:srgbClr val="00B050"/>
                </a:solidFill>
              </a:rPr>
              <a:t>pro terminál a parkovací systém, mobilní zvedací plošiny pro osoby s omezenou schopností pohybu a orientace</a:t>
            </a:r>
            <a:r>
              <a:rPr lang="cs-CZ" sz="2000" b="1" dirty="0" smtClean="0">
                <a:solidFill>
                  <a:srgbClr val="00B050"/>
                </a:solidFill>
              </a:rPr>
              <a:t>,</a:t>
            </a:r>
          </a:p>
          <a:p>
            <a:pPr marL="0" lvl="0" indent="0">
              <a:buNone/>
            </a:pPr>
            <a:endParaRPr lang="cs-CZ" sz="2000" b="1" dirty="0">
              <a:solidFill>
                <a:srgbClr val="00B050"/>
              </a:solidFill>
            </a:endParaRPr>
          </a:p>
          <a:p>
            <a:pPr lvl="0"/>
            <a:r>
              <a:rPr lang="cs-CZ" sz="2000" b="1" dirty="0"/>
              <a:t>pořízení dlouhodobého a drobného nehmotného majetku – SW</a:t>
            </a:r>
            <a:r>
              <a:rPr lang="cs-CZ" sz="2000" dirty="0"/>
              <a:t> – běžné aplikace počítačového software, individuálně vyvinutý software, firmware, jiné telematické aplikace pro informační, odbavovací, platební, navigační, řídicí a dispečerské systémy </a:t>
            </a:r>
            <a:r>
              <a:rPr lang="cs-CZ" sz="2000" b="1" dirty="0">
                <a:solidFill>
                  <a:srgbClr val="00B050"/>
                </a:solidFill>
              </a:rPr>
              <a:t>pro terminál a parkovací systém</a:t>
            </a:r>
            <a:r>
              <a:rPr lang="cs-CZ" sz="2000" dirty="0"/>
              <a:t>.</a:t>
            </a:r>
          </a:p>
          <a:p>
            <a:endParaRPr lang="cs-CZ" sz="2000" dirty="0" smtClean="0"/>
          </a:p>
          <a:p>
            <a:pPr marL="0" indent="0">
              <a:buNone/>
            </a:pPr>
            <a:r>
              <a:rPr lang="cs-CZ" sz="2200" b="1" i="1" dirty="0" smtClean="0">
                <a:solidFill>
                  <a:srgbClr val="00B050"/>
                </a:solidFill>
              </a:rPr>
              <a:t>Pořízené </a:t>
            </a:r>
            <a:r>
              <a:rPr lang="cs-CZ" sz="2200" b="1" i="1" dirty="0">
                <a:solidFill>
                  <a:srgbClr val="00B050"/>
                </a:solidFill>
              </a:rPr>
              <a:t>a provozované informační systémy pro cestující musí sloužit výhradně k informování o veřejné dopravě nebo poskytovat provozní informace o terminálu nebo parkovacím systému</a:t>
            </a:r>
            <a:r>
              <a:rPr lang="cs-CZ" sz="2200" b="1" i="1" dirty="0" smtClean="0">
                <a:solidFill>
                  <a:srgbClr val="00B050"/>
                </a:solidFill>
              </a:rPr>
              <a:t>.</a:t>
            </a:r>
          </a:p>
          <a:p>
            <a:endParaRPr lang="cs-CZ" sz="2000" b="1" dirty="0"/>
          </a:p>
          <a:p>
            <a:endParaRPr lang="cs-CZ" sz="1800" b="1" dirty="0" smtClean="0"/>
          </a:p>
          <a:p>
            <a:pPr marL="0" indent="0">
              <a:buNone/>
            </a:pPr>
            <a:r>
              <a:rPr lang="cs-CZ" sz="2400" b="1" dirty="0" smtClean="0"/>
              <a:t>	DPH</a:t>
            </a:r>
            <a:endParaRPr lang="cs-CZ" sz="2400" b="1" dirty="0"/>
          </a:p>
          <a:p>
            <a:endParaRPr lang="cs-CZ" sz="1800" dirty="0"/>
          </a:p>
        </p:txBody>
      </p:sp>
    </p:spTree>
    <p:extLst>
      <p:ext uri="{BB962C8B-B14F-4D97-AF65-F5344CB8AC3E}">
        <p14:creationId xmlns:p14="http://schemas.microsoft.com/office/powerpoint/2010/main" val="3002901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14" name="Nadpis 1"/>
          <p:cNvSpPr txBox="1">
            <a:spLocks/>
          </p:cNvSpPr>
          <p:nvPr/>
        </p:nvSpPr>
        <p:spPr>
          <a:xfrm>
            <a:off x="-180528" y="44624"/>
            <a:ext cx="9505056"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rPr>
              <a:t>VEDLEJŠÍ </a:t>
            </a:r>
            <a:r>
              <a:rPr lang="cs-CZ" sz="2800" b="1" dirty="0" err="1" smtClean="0">
                <a:solidFill>
                  <a:srgbClr val="0070C0"/>
                </a:solidFill>
              </a:rPr>
              <a:t>aktivitY</a:t>
            </a:r>
            <a:r>
              <a:rPr lang="cs-CZ" sz="2800" b="1" dirty="0" smtClean="0">
                <a:solidFill>
                  <a:srgbClr val="0070C0"/>
                </a:solidFill>
              </a:rPr>
              <a:t> </a:t>
            </a:r>
            <a:r>
              <a:rPr lang="cs-CZ" sz="2800" b="1" dirty="0">
                <a:solidFill>
                  <a:srgbClr val="0070C0"/>
                </a:solidFill>
              </a:rPr>
              <a:t>– </a:t>
            </a:r>
            <a:r>
              <a:rPr lang="cs-CZ" sz="2800" b="1" cap="none" dirty="0">
                <a:solidFill>
                  <a:srgbClr val="0070C0"/>
                </a:solidFill>
              </a:rPr>
              <a:t>způsobilé </a:t>
            </a:r>
            <a:r>
              <a:rPr lang="cs-CZ" sz="2800" b="1" cap="none" dirty="0" smtClean="0">
                <a:solidFill>
                  <a:srgbClr val="0070C0"/>
                </a:solidFill>
              </a:rPr>
              <a:t>výdaje</a:t>
            </a:r>
            <a:endParaRPr lang="cs-CZ" sz="2500" b="1" dirty="0">
              <a:solidFill>
                <a:srgbClr val="0070C0"/>
              </a:solidFill>
              <a:latin typeface="Myriad Pro"/>
            </a:endParaRPr>
          </a:p>
        </p:txBody>
      </p:sp>
      <p:sp>
        <p:nvSpPr>
          <p:cNvPr id="6" name="Rectangle 2"/>
          <p:cNvSpPr txBox="1">
            <a:spLocks noChangeArrowheads="1"/>
          </p:cNvSpPr>
          <p:nvPr/>
        </p:nvSpPr>
        <p:spPr>
          <a:xfrm>
            <a:off x="-36512" y="764704"/>
            <a:ext cx="9180512" cy="6048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cs-CZ" sz="2000" b="1" dirty="0" smtClean="0"/>
              <a:t>STAVBY</a:t>
            </a:r>
            <a:endParaRPr lang="cs-CZ" sz="1800" b="1" dirty="0" smtClean="0"/>
          </a:p>
          <a:p>
            <a:pPr lvl="0"/>
            <a:r>
              <a:rPr lang="cs-CZ" sz="2000" b="1" dirty="0"/>
              <a:t>výdaje související s realizací terminálu:</a:t>
            </a:r>
          </a:p>
          <a:p>
            <a:pPr lvl="1"/>
            <a:r>
              <a:rPr lang="cs-CZ" sz="2000" dirty="0"/>
              <a:t>infrastruktura tramvajové a trolejbusové dráhy v prostoru terminálu a </a:t>
            </a:r>
            <a:r>
              <a:rPr lang="cs-CZ" sz="2000" b="1" dirty="0">
                <a:solidFill>
                  <a:srgbClr val="00B050"/>
                </a:solidFill>
              </a:rPr>
              <a:t>v prostoru jeho připojení na komunikační síť </a:t>
            </a:r>
            <a:r>
              <a:rPr lang="cs-CZ" sz="2000" dirty="0"/>
              <a:t>v </a:t>
            </a:r>
            <a:r>
              <a:rPr lang="cs-CZ" sz="2000" b="1" dirty="0">
                <a:solidFill>
                  <a:srgbClr val="00B050"/>
                </a:solidFill>
              </a:rPr>
              <a:t>souhrnné</a:t>
            </a:r>
            <a:r>
              <a:rPr lang="cs-CZ" sz="2000" dirty="0"/>
              <a:t> délce maximálně </a:t>
            </a:r>
            <a:r>
              <a:rPr lang="cs-CZ" sz="2000" b="1" dirty="0">
                <a:solidFill>
                  <a:srgbClr val="00B050"/>
                </a:solidFill>
              </a:rPr>
              <a:t>200  m</a:t>
            </a:r>
            <a:r>
              <a:rPr lang="cs-CZ" sz="2000" dirty="0"/>
              <a:t>,</a:t>
            </a:r>
          </a:p>
          <a:p>
            <a:pPr lvl="0"/>
            <a:r>
              <a:rPr lang="cs-CZ" sz="2000" b="1" dirty="0"/>
              <a:t>výdaje na odůvodněné stavbou vyvolané investice:</a:t>
            </a:r>
          </a:p>
          <a:p>
            <a:pPr lvl="1"/>
            <a:r>
              <a:rPr lang="cs-CZ" sz="2000" dirty="0"/>
              <a:t>stavbou vyvolané ostatní úpravy a přeložky stávajících pozemních komunikací a připojení sousedních nemovitostí,</a:t>
            </a:r>
          </a:p>
          <a:p>
            <a:pPr lvl="1"/>
            <a:r>
              <a:rPr lang="cs-CZ" sz="2000" dirty="0"/>
              <a:t>stavbou vyvolané ostatní úpravy a přeložky stávajících inženýrských sítí, </a:t>
            </a:r>
            <a:r>
              <a:rPr lang="cs-CZ" sz="2000" b="1" dirty="0">
                <a:solidFill>
                  <a:srgbClr val="00B050"/>
                </a:solidFill>
              </a:rPr>
              <a:t>vodotečí</a:t>
            </a:r>
            <a:r>
              <a:rPr lang="cs-CZ" sz="2000" dirty="0"/>
              <a:t>, drážních objektů a oplocení,</a:t>
            </a:r>
          </a:p>
          <a:p>
            <a:pPr lvl="1"/>
            <a:r>
              <a:rPr lang="cs-CZ" sz="2000" dirty="0"/>
              <a:t>přechodné dopravní značení, výstavba </a:t>
            </a:r>
            <a:r>
              <a:rPr lang="cs-CZ" sz="2000" b="1" dirty="0">
                <a:solidFill>
                  <a:srgbClr val="00B050"/>
                </a:solidFill>
              </a:rPr>
              <a:t>provizorní zastávky</a:t>
            </a:r>
            <a:r>
              <a:rPr lang="cs-CZ" sz="2000" dirty="0"/>
              <a:t>, provizorní objízdné komunikace, provizorního mostu, lávky pro pěší nebo cyklisty, protihluková opatření, jejichž návrh je řádně zdůvodněn a podložen stanoviskem orgánu ochrany veřejného </a:t>
            </a:r>
            <a:r>
              <a:rPr lang="cs-CZ" sz="2000" dirty="0" smtClean="0"/>
              <a:t>zdraví,</a:t>
            </a:r>
          </a:p>
          <a:p>
            <a:pPr lvl="0"/>
            <a:r>
              <a:rPr lang="cs-CZ" sz="2000" dirty="0" smtClean="0"/>
              <a:t>musí být </a:t>
            </a:r>
            <a:r>
              <a:rPr lang="cs-CZ" sz="2000" dirty="0"/>
              <a:t>součástí položkového rozpočtu stavby </a:t>
            </a:r>
            <a:r>
              <a:rPr lang="cs-CZ" sz="2000" dirty="0" smtClean="0"/>
              <a:t>a projektové dokumentace…</a:t>
            </a:r>
            <a:endParaRPr lang="cs-CZ" sz="2000" dirty="0"/>
          </a:p>
        </p:txBody>
      </p:sp>
      <p:pic>
        <p:nvPicPr>
          <p:cNvPr id="7"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307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14" name="Nadpis 1"/>
          <p:cNvSpPr txBox="1">
            <a:spLocks/>
          </p:cNvSpPr>
          <p:nvPr/>
        </p:nvSpPr>
        <p:spPr>
          <a:xfrm>
            <a:off x="-180528" y="44624"/>
            <a:ext cx="9505056"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rPr>
              <a:t>VEDLEJŠÍ </a:t>
            </a:r>
            <a:r>
              <a:rPr lang="cs-CZ" sz="2800" b="1" dirty="0" err="1" smtClean="0">
                <a:solidFill>
                  <a:srgbClr val="0070C0"/>
                </a:solidFill>
              </a:rPr>
              <a:t>aktivitY</a:t>
            </a:r>
            <a:r>
              <a:rPr lang="cs-CZ" sz="2800" b="1" dirty="0" smtClean="0">
                <a:solidFill>
                  <a:srgbClr val="0070C0"/>
                </a:solidFill>
              </a:rPr>
              <a:t> </a:t>
            </a:r>
            <a:r>
              <a:rPr lang="cs-CZ" sz="2800" b="1" dirty="0">
                <a:solidFill>
                  <a:srgbClr val="0070C0"/>
                </a:solidFill>
              </a:rPr>
              <a:t>– </a:t>
            </a:r>
            <a:r>
              <a:rPr lang="cs-CZ" sz="2800" b="1" cap="none" dirty="0">
                <a:solidFill>
                  <a:srgbClr val="0070C0"/>
                </a:solidFill>
              </a:rPr>
              <a:t>způsobilé </a:t>
            </a:r>
            <a:r>
              <a:rPr lang="cs-CZ" sz="2800" b="1" cap="none" dirty="0" smtClean="0">
                <a:solidFill>
                  <a:srgbClr val="0070C0"/>
                </a:solidFill>
              </a:rPr>
              <a:t>výdaje</a:t>
            </a:r>
            <a:endParaRPr lang="cs-CZ" sz="2500" b="1" dirty="0">
              <a:solidFill>
                <a:srgbClr val="0070C0"/>
              </a:solidFill>
              <a:latin typeface="Myriad Pro"/>
            </a:endParaRPr>
          </a:p>
        </p:txBody>
      </p:sp>
      <p:sp>
        <p:nvSpPr>
          <p:cNvPr id="6" name="Rectangle 2"/>
          <p:cNvSpPr txBox="1">
            <a:spLocks noChangeArrowheads="1"/>
          </p:cNvSpPr>
          <p:nvPr/>
        </p:nvSpPr>
        <p:spPr>
          <a:xfrm>
            <a:off x="-36512" y="764704"/>
            <a:ext cx="9361040" cy="6048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cs-CZ" sz="2200" b="1" dirty="0" smtClean="0"/>
              <a:t>POŘÍZENÍ MAJETKU</a:t>
            </a:r>
          </a:p>
          <a:p>
            <a:pPr lvl="0"/>
            <a:r>
              <a:rPr lang="cs-CZ" sz="2200" b="1" dirty="0"/>
              <a:t>pořízení drobného a dlouhodobého hmotného majetku – HW </a:t>
            </a:r>
            <a:r>
              <a:rPr lang="cs-CZ" sz="2200" dirty="0"/>
              <a:t>– výpočetní IT technika a jiné vybavení kamerového nebo jiného bezpečnostního systému v prostoru terminálu nebo parkovacího systému, </a:t>
            </a:r>
            <a:r>
              <a:rPr lang="cs-CZ" sz="2200" b="1" dirty="0">
                <a:solidFill>
                  <a:srgbClr val="00B050"/>
                </a:solidFill>
              </a:rPr>
              <a:t>informační a navigační systémy pro parkovací systém</a:t>
            </a:r>
            <a:r>
              <a:rPr lang="cs-CZ" sz="2200" dirty="0"/>
              <a:t> P+R, K+R, B+R nebo P+G umístěné mimo terminál nebo parkovací systém,</a:t>
            </a:r>
          </a:p>
          <a:p>
            <a:r>
              <a:rPr lang="cs-CZ" sz="2200" b="1" dirty="0"/>
              <a:t>pořízení drobného a dlouhodobého nehmotného majetku – SW </a:t>
            </a:r>
            <a:r>
              <a:rPr lang="cs-CZ" sz="2200" dirty="0"/>
              <a:t>– aplikace pro kamerový nebo jiný bezpečnostní systém v prostoru terminálu nebo parkovacího systému, aplikace </a:t>
            </a:r>
            <a:r>
              <a:rPr lang="cs-CZ" sz="2200" b="1" dirty="0">
                <a:solidFill>
                  <a:srgbClr val="00B050"/>
                </a:solidFill>
              </a:rPr>
              <a:t>informačních a navigačních systémů pro parkovací systém </a:t>
            </a:r>
            <a:r>
              <a:rPr lang="cs-CZ" sz="2200" dirty="0"/>
              <a:t>P+R, K+R, B+R nebo P+G mimo terminál nebo parkovací systém.</a:t>
            </a:r>
          </a:p>
        </p:txBody>
      </p:sp>
      <p:pic>
        <p:nvPicPr>
          <p:cNvPr id="5"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010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14" name="Nadpis 1"/>
          <p:cNvSpPr txBox="1">
            <a:spLocks/>
          </p:cNvSpPr>
          <p:nvPr/>
        </p:nvSpPr>
        <p:spPr>
          <a:xfrm>
            <a:off x="-180528" y="44624"/>
            <a:ext cx="9505056"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rPr>
              <a:t>VEDLEJŠÍ </a:t>
            </a:r>
            <a:r>
              <a:rPr lang="cs-CZ" sz="2800" b="1" dirty="0" err="1" smtClean="0">
                <a:solidFill>
                  <a:srgbClr val="0070C0"/>
                </a:solidFill>
              </a:rPr>
              <a:t>aktivitY</a:t>
            </a:r>
            <a:r>
              <a:rPr lang="cs-CZ" sz="2800" b="1" dirty="0" smtClean="0">
                <a:solidFill>
                  <a:srgbClr val="0070C0"/>
                </a:solidFill>
              </a:rPr>
              <a:t> </a:t>
            </a:r>
            <a:r>
              <a:rPr lang="cs-CZ" sz="2800" b="1" dirty="0">
                <a:solidFill>
                  <a:srgbClr val="0070C0"/>
                </a:solidFill>
              </a:rPr>
              <a:t>– </a:t>
            </a:r>
            <a:r>
              <a:rPr lang="cs-CZ" sz="2800" b="1" cap="none" dirty="0">
                <a:solidFill>
                  <a:srgbClr val="0070C0"/>
                </a:solidFill>
              </a:rPr>
              <a:t>způsobilé </a:t>
            </a:r>
            <a:r>
              <a:rPr lang="cs-CZ" sz="2800" b="1" cap="none" dirty="0" smtClean="0">
                <a:solidFill>
                  <a:srgbClr val="0070C0"/>
                </a:solidFill>
              </a:rPr>
              <a:t>výdaje</a:t>
            </a:r>
            <a:endParaRPr lang="cs-CZ" sz="2500" b="1" dirty="0">
              <a:solidFill>
                <a:srgbClr val="0070C0"/>
              </a:solidFill>
              <a:latin typeface="Myriad Pro"/>
            </a:endParaRPr>
          </a:p>
        </p:txBody>
      </p:sp>
      <p:sp>
        <p:nvSpPr>
          <p:cNvPr id="6" name="Rectangle 2"/>
          <p:cNvSpPr txBox="1">
            <a:spLocks noChangeArrowheads="1"/>
          </p:cNvSpPr>
          <p:nvPr/>
        </p:nvSpPr>
        <p:spPr>
          <a:xfrm>
            <a:off x="-36512" y="836712"/>
            <a:ext cx="9361040" cy="6048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cs-CZ" sz="2000" b="1" dirty="0" smtClean="0"/>
              <a:t>PROJEKTOVÉ DOKUMENTACE</a:t>
            </a:r>
          </a:p>
          <a:p>
            <a:r>
              <a:rPr lang="cs-CZ" sz="2000" dirty="0" smtClean="0"/>
              <a:t>výdaje </a:t>
            </a:r>
            <a:r>
              <a:rPr lang="cs-CZ" sz="2000" dirty="0"/>
              <a:t>na </a:t>
            </a:r>
            <a:r>
              <a:rPr lang="cs-CZ" sz="2000" dirty="0" smtClean="0"/>
              <a:t>zpracování:</a:t>
            </a:r>
          </a:p>
          <a:p>
            <a:pPr lvl="1"/>
            <a:r>
              <a:rPr lang="cs-CZ" sz="2000" dirty="0"/>
              <a:t>dokumentací v procesu EIA (oznámení, dokumentace),</a:t>
            </a:r>
          </a:p>
          <a:p>
            <a:pPr lvl="1"/>
            <a:r>
              <a:rPr lang="cs-CZ" sz="2000" dirty="0"/>
              <a:t>dokumentace pro vydání územního rozhodnutí (DUR), dokumentace k oznámení o záměru v území (DOZU),</a:t>
            </a:r>
          </a:p>
          <a:p>
            <a:pPr lvl="1"/>
            <a:r>
              <a:rPr lang="cs-CZ" sz="2000" dirty="0"/>
              <a:t>projektové dokumentace pro vydání stavebního povolení (DSP), projektové dokumentace pro ohlášení stavby (DOS),</a:t>
            </a:r>
          </a:p>
          <a:p>
            <a:pPr lvl="1"/>
            <a:r>
              <a:rPr lang="cs-CZ" sz="2000" dirty="0"/>
              <a:t>projektové dokumentace pro provádění stavby (PDPS), zadávací dokumentace stavby (ZDS), realizační dokumentace stavby (RDS),</a:t>
            </a:r>
          </a:p>
          <a:p>
            <a:pPr lvl="1"/>
            <a:r>
              <a:rPr lang="cs-CZ" sz="2000" dirty="0"/>
              <a:t>dokumentace skutečného provedení stavby (DSPS</a:t>
            </a:r>
            <a:r>
              <a:rPr lang="cs-CZ" sz="2000" dirty="0" smtClean="0"/>
              <a:t>),</a:t>
            </a:r>
          </a:p>
          <a:p>
            <a:pPr lvl="1"/>
            <a:r>
              <a:rPr lang="cs-CZ" sz="2000" dirty="0" smtClean="0"/>
              <a:t>souvisejících </a:t>
            </a:r>
            <a:r>
              <a:rPr lang="cs-CZ" sz="2000" dirty="0"/>
              <a:t>průzkumů, geodetických zaměření, studií a posouzení,</a:t>
            </a:r>
          </a:p>
          <a:p>
            <a:pPr lvl="0"/>
            <a:r>
              <a:rPr lang="cs-CZ" sz="2000" b="1" dirty="0">
                <a:solidFill>
                  <a:srgbClr val="00B050"/>
                </a:solidFill>
              </a:rPr>
              <a:t>výdaje na zpracování doplňujících průzkumů, studií a posouzení ke stavbě nesouvisejících s projektovými dokumentacemi do data kolaudace </a:t>
            </a:r>
            <a:r>
              <a:rPr lang="cs-CZ" sz="2000" b="1" dirty="0" smtClean="0">
                <a:solidFill>
                  <a:srgbClr val="00B050"/>
                </a:solidFill>
              </a:rPr>
              <a:t>stavby.</a:t>
            </a:r>
            <a:endParaRPr lang="pl-PL" sz="2000" b="1" dirty="0" smtClean="0">
              <a:solidFill>
                <a:srgbClr val="00B050"/>
              </a:solidFill>
            </a:endParaRPr>
          </a:p>
          <a:p>
            <a:pPr lvl="1"/>
            <a:endParaRPr lang="cs-CZ" sz="2000" dirty="0" smtClean="0"/>
          </a:p>
          <a:p>
            <a:pPr lvl="1"/>
            <a:endParaRPr lang="cs-CZ" sz="2000" dirty="0"/>
          </a:p>
        </p:txBody>
      </p:sp>
      <p:pic>
        <p:nvPicPr>
          <p:cNvPr id="5"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394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pic>
        <p:nvPicPr>
          <p:cNvPr id="5"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Řídicí orgán a zprostředkující subjekty</a:t>
            </a:r>
            <a:endParaRPr lang="cs-CZ" sz="3200" dirty="0">
              <a:solidFill>
                <a:srgbClr val="0070C0"/>
              </a:solidFill>
            </a:endParaRPr>
          </a:p>
        </p:txBody>
      </p:sp>
      <p:sp>
        <p:nvSpPr>
          <p:cNvPr id="14" name="Rectangle 2"/>
          <p:cNvSpPr txBox="1">
            <a:spLocks noChangeArrowheads="1"/>
          </p:cNvSpPr>
          <p:nvPr/>
        </p:nvSpPr>
        <p:spPr>
          <a:xfrm>
            <a:off x="457200" y="1382714"/>
            <a:ext cx="8229600" cy="4743450"/>
          </a:xfrm>
          <a:prstGeom prst="rect">
            <a:avLst/>
          </a:prstGeom>
        </p:spPr>
        <p:txBody>
          <a:bodyPr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cs-CZ" sz="2400" b="1" dirty="0" smtClean="0"/>
              <a:t>Řídicí orgán</a:t>
            </a:r>
            <a:r>
              <a:rPr lang="cs-CZ" sz="2400" dirty="0" smtClean="0"/>
              <a:t>: Ministerstvo pro místní rozvoj ČR</a:t>
            </a:r>
          </a:p>
          <a:p>
            <a:pPr marL="0" indent="0">
              <a:buFont typeface="Arial"/>
              <a:buNone/>
            </a:pPr>
            <a:r>
              <a:rPr lang="cs-CZ" sz="2400" b="1" dirty="0" smtClean="0"/>
              <a:t>Zprostředkující subjekty</a:t>
            </a:r>
            <a:r>
              <a:rPr lang="cs-CZ" sz="2400" dirty="0" smtClean="0"/>
              <a:t>:</a:t>
            </a:r>
          </a:p>
          <a:p>
            <a:pPr lvl="1">
              <a:buFont typeface="Arial" panose="020B0604020202020204" pitchFamily="34" charset="0"/>
              <a:buChar char="•"/>
            </a:pPr>
            <a:r>
              <a:rPr lang="cs-CZ" sz="2400" dirty="0" smtClean="0"/>
              <a:t>Centrum pro regionální rozvoj České republiky (CRR) </a:t>
            </a:r>
          </a:p>
          <a:p>
            <a:pPr marL="457200" lvl="1" indent="0">
              <a:buFont typeface="Arial"/>
              <a:buNone/>
            </a:pPr>
            <a:r>
              <a:rPr lang="cs-CZ" sz="2400" dirty="0" smtClean="0"/>
              <a:t>Regionální pobočky CRR v krajských městech </a:t>
            </a:r>
          </a:p>
          <a:p>
            <a:pPr marL="457200" lvl="1" indent="0">
              <a:buFont typeface="Arial"/>
              <a:buNone/>
            </a:pPr>
            <a:r>
              <a:rPr lang="cs-CZ" sz="2400" dirty="0" smtClean="0"/>
              <a:t>= 13 územních pracovišť a pražská centrála; </a:t>
            </a:r>
            <a:r>
              <a:rPr lang="cs-CZ" sz="2400" dirty="0" smtClean="0">
                <a:hlinkClick r:id="rId5"/>
              </a:rPr>
              <a:t>www.crr.cz</a:t>
            </a:r>
            <a:endParaRPr lang="cs-CZ" sz="2400" dirty="0" smtClean="0"/>
          </a:p>
          <a:p>
            <a:pPr lvl="1">
              <a:buFont typeface="Arial" panose="020B0604020202020204" pitchFamily="34" charset="0"/>
              <a:buChar char="•"/>
            </a:pPr>
            <a:r>
              <a:rPr lang="cs-CZ" sz="2400" dirty="0" smtClean="0"/>
              <a:t>Vybraná města, která jsou nositeli integrovaných územních investic (ITI)</a:t>
            </a:r>
          </a:p>
          <a:p>
            <a:pPr marL="0" lvl="1" indent="0">
              <a:spcAft>
                <a:spcPts val="600"/>
              </a:spcAft>
              <a:buFont typeface="Arial"/>
              <a:buNone/>
              <a:defRPr/>
            </a:pPr>
            <a:endParaRPr lang="cs-CZ" sz="2400" dirty="0" smtClean="0"/>
          </a:p>
          <a:p>
            <a:pPr marL="0" lvl="1" indent="0">
              <a:spcAft>
                <a:spcPts val="600"/>
              </a:spcAft>
              <a:buFont typeface="Arial"/>
              <a:buNone/>
              <a:defRPr/>
            </a:pPr>
            <a:r>
              <a:rPr lang="cs-CZ" sz="2400" dirty="0" smtClean="0"/>
              <a:t>První výzvy IROP byly vyhlášeny 31. července 2015</a:t>
            </a:r>
          </a:p>
          <a:p>
            <a:pPr marL="0" lvl="1" indent="0" algn="ctr">
              <a:spcAft>
                <a:spcPts val="600"/>
              </a:spcAft>
              <a:buFont typeface="Arial"/>
              <a:buNone/>
              <a:defRPr/>
            </a:pPr>
            <a:r>
              <a:rPr lang="cs-CZ" sz="2400" b="1" dirty="0" smtClean="0">
                <a:hlinkClick r:id="rId6"/>
              </a:rPr>
              <a:t>www.dotaceEU.cz/IROP</a:t>
            </a:r>
            <a:endParaRPr lang="cs-CZ" sz="2400" b="1" dirty="0" smtClean="0"/>
          </a:p>
          <a:p>
            <a:pPr marL="400050" lvl="1" indent="0">
              <a:spcAft>
                <a:spcPts val="600"/>
              </a:spcAft>
              <a:buFont typeface="Arial" pitchFamily="34" charset="0"/>
              <a:buNone/>
              <a:defRPr/>
            </a:pPr>
            <a:endParaRPr lang="cs-CZ" sz="2400" dirty="0" smtClean="0">
              <a:latin typeface="+mn-lt"/>
              <a:cs typeface="Arial" charset="0"/>
            </a:endParaRPr>
          </a:p>
        </p:txBody>
      </p:sp>
    </p:spTree>
    <p:extLst>
      <p:ext uri="{BB962C8B-B14F-4D97-AF65-F5344CB8AC3E}">
        <p14:creationId xmlns:p14="http://schemas.microsoft.com/office/powerpoint/2010/main" val="269227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14" name="Nadpis 1"/>
          <p:cNvSpPr txBox="1">
            <a:spLocks/>
          </p:cNvSpPr>
          <p:nvPr/>
        </p:nvSpPr>
        <p:spPr>
          <a:xfrm>
            <a:off x="-180528" y="44624"/>
            <a:ext cx="9505056"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rPr>
              <a:t>VEDLEJŠÍ </a:t>
            </a:r>
            <a:r>
              <a:rPr lang="cs-CZ" sz="2800" b="1" dirty="0" err="1" smtClean="0">
                <a:solidFill>
                  <a:srgbClr val="0070C0"/>
                </a:solidFill>
              </a:rPr>
              <a:t>aktivitY</a:t>
            </a:r>
            <a:r>
              <a:rPr lang="cs-CZ" sz="2800" b="1" dirty="0" smtClean="0">
                <a:solidFill>
                  <a:srgbClr val="0070C0"/>
                </a:solidFill>
              </a:rPr>
              <a:t> </a:t>
            </a:r>
            <a:r>
              <a:rPr lang="cs-CZ" sz="2800" b="1" dirty="0">
                <a:solidFill>
                  <a:srgbClr val="0070C0"/>
                </a:solidFill>
              </a:rPr>
              <a:t>– </a:t>
            </a:r>
            <a:r>
              <a:rPr lang="cs-CZ" sz="2800" b="1" cap="none" dirty="0">
                <a:solidFill>
                  <a:srgbClr val="0070C0"/>
                </a:solidFill>
              </a:rPr>
              <a:t>způsobilé </a:t>
            </a:r>
            <a:r>
              <a:rPr lang="cs-CZ" sz="2800" b="1" cap="none" dirty="0" smtClean="0">
                <a:solidFill>
                  <a:srgbClr val="0070C0"/>
                </a:solidFill>
              </a:rPr>
              <a:t>výdaje</a:t>
            </a:r>
            <a:endParaRPr lang="cs-CZ" sz="2500" b="1" dirty="0">
              <a:solidFill>
                <a:srgbClr val="0070C0"/>
              </a:solidFill>
              <a:latin typeface="Myriad Pro"/>
            </a:endParaRPr>
          </a:p>
        </p:txBody>
      </p:sp>
      <p:sp>
        <p:nvSpPr>
          <p:cNvPr id="6" name="Rectangle 2"/>
          <p:cNvSpPr txBox="1">
            <a:spLocks noChangeArrowheads="1"/>
          </p:cNvSpPr>
          <p:nvPr/>
        </p:nvSpPr>
        <p:spPr>
          <a:xfrm>
            <a:off x="-36512" y="764704"/>
            <a:ext cx="9361040" cy="6048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cs-CZ" sz="2000" b="1" dirty="0" smtClean="0"/>
              <a:t>NÁKUP POZEMKŮ A STAVEB</a:t>
            </a:r>
          </a:p>
          <a:p>
            <a:pPr lvl="0"/>
            <a:r>
              <a:rPr lang="cs-CZ" sz="1800" dirty="0"/>
              <a:t>nákup a vyvlastnění </a:t>
            </a:r>
            <a:r>
              <a:rPr lang="cs-CZ" sz="1800" b="1" dirty="0" smtClean="0"/>
              <a:t>pozemku (vč. stavby </a:t>
            </a:r>
            <a:r>
              <a:rPr lang="cs-CZ" sz="1800" b="1" dirty="0"/>
              <a:t>k </a:t>
            </a:r>
            <a:r>
              <a:rPr lang="cs-CZ" sz="1800" b="1" dirty="0" smtClean="0"/>
              <a:t>demolici) </a:t>
            </a:r>
            <a:r>
              <a:rPr lang="cs-CZ" sz="1800" dirty="0"/>
              <a:t>určeného pro výstavbu </a:t>
            </a:r>
            <a:r>
              <a:rPr lang="cs-CZ" sz="1800" dirty="0" smtClean="0"/>
              <a:t>terminálu/parkovacího </a:t>
            </a:r>
            <a:r>
              <a:rPr lang="cs-CZ" sz="1800" dirty="0"/>
              <a:t>systému nesmí přesáhnout </a:t>
            </a:r>
            <a:r>
              <a:rPr lang="cs-CZ" sz="1800" b="1" dirty="0"/>
              <a:t>10 %</a:t>
            </a:r>
            <a:r>
              <a:rPr lang="cs-CZ" sz="1800" dirty="0"/>
              <a:t> </a:t>
            </a:r>
            <a:r>
              <a:rPr lang="cs-CZ" sz="1800" dirty="0" smtClean="0"/>
              <a:t>celkových způsobilých výdajů</a:t>
            </a:r>
            <a:r>
              <a:rPr lang="cs-CZ" sz="1800" dirty="0"/>
              <a:t>,</a:t>
            </a:r>
          </a:p>
          <a:p>
            <a:r>
              <a:rPr lang="cs-CZ" sz="1800" b="1" dirty="0">
                <a:solidFill>
                  <a:srgbClr val="00B050"/>
                </a:solidFill>
              </a:rPr>
              <a:t>nákup a vyvlastnění stavby (celé nebo její části), která bude sloužit pro provoz terminálu nebo parkovacího systému</a:t>
            </a:r>
            <a:r>
              <a:rPr lang="cs-CZ" sz="1800" dirty="0" smtClean="0"/>
              <a:t>,</a:t>
            </a:r>
          </a:p>
          <a:p>
            <a:pPr lvl="0"/>
            <a:r>
              <a:rPr lang="cs-CZ" sz="1800" dirty="0"/>
              <a:t>výdaje na nákup nemovitostí musí splňovat následující podmínky:</a:t>
            </a:r>
          </a:p>
          <a:p>
            <a:pPr lvl="1"/>
            <a:r>
              <a:rPr lang="cs-CZ" sz="1800" dirty="0"/>
              <a:t>pořízení nemovitostí </a:t>
            </a:r>
            <a:r>
              <a:rPr lang="cs-CZ" sz="1800" dirty="0" smtClean="0"/>
              <a:t>je </a:t>
            </a:r>
            <a:r>
              <a:rPr lang="cs-CZ" sz="1800" dirty="0"/>
              <a:t>nezbytnou podmínkou realizace projektu,</a:t>
            </a:r>
          </a:p>
          <a:p>
            <a:pPr lvl="1"/>
            <a:r>
              <a:rPr lang="cs-CZ" sz="1800" dirty="0"/>
              <a:t>nemovitosti jsou oceněny znaleckým posudkem ne starším než 6 měsíců před nabytím nemovitosti do vlastnictví </a:t>
            </a:r>
            <a:r>
              <a:rPr lang="cs-CZ" sz="1800" dirty="0" smtClean="0"/>
              <a:t>žadatele, znalcem </a:t>
            </a:r>
            <a:r>
              <a:rPr lang="cs-CZ" sz="1800" dirty="0"/>
              <a:t>podle </a:t>
            </a:r>
            <a:r>
              <a:rPr lang="cs-CZ" sz="1800" dirty="0" smtClean="0"/>
              <a:t>Z </a:t>
            </a:r>
            <a:r>
              <a:rPr lang="cs-CZ" sz="1800" dirty="0"/>
              <a:t>č. 151/1997 Sb</a:t>
            </a:r>
            <a:r>
              <a:rPr lang="cs-CZ" sz="1800" dirty="0" smtClean="0"/>
              <a:t>.,</a:t>
            </a:r>
            <a:endParaRPr lang="cs-CZ" sz="1800" dirty="0"/>
          </a:p>
          <a:p>
            <a:pPr lvl="1"/>
            <a:r>
              <a:rPr lang="cs-CZ" sz="1800" dirty="0"/>
              <a:t>pořizovací cena nemovitostí je </a:t>
            </a:r>
            <a:r>
              <a:rPr lang="cs-CZ" sz="1800" dirty="0" smtClean="0"/>
              <a:t>způsobilá max. </a:t>
            </a:r>
            <a:r>
              <a:rPr lang="cs-CZ" sz="1800" dirty="0"/>
              <a:t>do výše ceny </a:t>
            </a:r>
            <a:r>
              <a:rPr lang="cs-CZ" sz="1800" dirty="0" smtClean="0"/>
              <a:t>dle posudku,</a:t>
            </a:r>
            <a:endParaRPr lang="cs-CZ" sz="1800" dirty="0"/>
          </a:p>
          <a:p>
            <a:pPr lvl="1"/>
            <a:r>
              <a:rPr lang="cs-CZ" sz="1800" dirty="0"/>
              <a:t>nemovitosti byly pořízeny po podání žádosti o podporu,</a:t>
            </a:r>
          </a:p>
          <a:p>
            <a:pPr lvl="0"/>
            <a:r>
              <a:rPr lang="cs-CZ" sz="1800" dirty="0"/>
              <a:t>výdaje na vyvlastnění nemovitostí musí splňovat následující podmínky:</a:t>
            </a:r>
          </a:p>
          <a:p>
            <a:pPr lvl="1"/>
            <a:r>
              <a:rPr lang="cs-CZ" sz="1800" dirty="0"/>
              <a:t>vyvlastnění je realizováno na základě pravomocného </a:t>
            </a:r>
            <a:r>
              <a:rPr lang="cs-CZ" sz="1800" dirty="0" smtClean="0"/>
              <a:t>rozhodnutí o vyvlastnění,</a:t>
            </a:r>
            <a:endParaRPr lang="cs-CZ" sz="1800" dirty="0"/>
          </a:p>
          <a:p>
            <a:pPr lvl="1"/>
            <a:r>
              <a:rPr lang="cs-CZ" sz="1800" dirty="0"/>
              <a:t>způsobilým výdajem je nejvýše náhrada stanovená v </a:t>
            </a:r>
            <a:r>
              <a:rPr lang="cs-CZ" sz="1800" dirty="0" smtClean="0"/>
              <a:t>rozhodnutí o </a:t>
            </a:r>
            <a:r>
              <a:rPr lang="cs-CZ" sz="1800" dirty="0"/>
              <a:t>vyvlastnění,</a:t>
            </a:r>
          </a:p>
          <a:p>
            <a:pPr lvl="1"/>
            <a:r>
              <a:rPr lang="cs-CZ" sz="1800" dirty="0"/>
              <a:t>způsobilým výdajem je rovněž náklad stanovený podle zvláštního zákona</a:t>
            </a:r>
            <a:br>
              <a:rPr lang="cs-CZ" sz="1800" dirty="0"/>
            </a:br>
            <a:r>
              <a:rPr lang="cs-CZ" sz="1800" dirty="0"/>
              <a:t>(tj. náklady na stěhování apod.)</a:t>
            </a:r>
          </a:p>
          <a:p>
            <a:pPr lvl="1"/>
            <a:r>
              <a:rPr lang="cs-CZ" sz="1800" dirty="0"/>
              <a:t>nemovitosti byly vyvlastněny po podání žádosti o </a:t>
            </a:r>
            <a:r>
              <a:rPr lang="cs-CZ" sz="1800" dirty="0" smtClean="0"/>
              <a:t>podporu,</a:t>
            </a:r>
            <a:endParaRPr lang="cs-CZ" sz="1800" dirty="0"/>
          </a:p>
          <a:p>
            <a:r>
              <a:rPr lang="cs-CZ" sz="1800" b="1" dirty="0" smtClean="0">
                <a:solidFill>
                  <a:srgbClr val="00B050"/>
                </a:solidFill>
              </a:rPr>
              <a:t>výdaje </a:t>
            </a:r>
            <a:r>
              <a:rPr lang="cs-CZ" sz="1800" b="1" dirty="0">
                <a:solidFill>
                  <a:srgbClr val="00B050"/>
                </a:solidFill>
              </a:rPr>
              <a:t>na geodetické zaměření pozemku a vyhotovení geometrického plánu,</a:t>
            </a:r>
          </a:p>
          <a:p>
            <a:r>
              <a:rPr lang="cs-CZ" sz="1800" dirty="0"/>
              <a:t>výdaje na úhradu odvodů za odnětí půdy ze zemědělského a lesního půdního fondu</a:t>
            </a:r>
            <a:r>
              <a:rPr lang="cs-CZ" sz="1800" dirty="0" smtClean="0"/>
              <a:t>.</a:t>
            </a:r>
            <a:endParaRPr lang="pl-PL" sz="1800" b="1" dirty="0" smtClean="0"/>
          </a:p>
          <a:p>
            <a:pPr lvl="1"/>
            <a:endParaRPr lang="cs-CZ" sz="1800" dirty="0" smtClean="0"/>
          </a:p>
          <a:p>
            <a:pPr lvl="1"/>
            <a:endParaRPr lang="cs-CZ" sz="1800" dirty="0"/>
          </a:p>
        </p:txBody>
      </p:sp>
    </p:spTree>
    <p:extLst>
      <p:ext uri="{BB962C8B-B14F-4D97-AF65-F5344CB8AC3E}">
        <p14:creationId xmlns:p14="http://schemas.microsoft.com/office/powerpoint/2010/main" val="2701180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14" name="Nadpis 1"/>
          <p:cNvSpPr txBox="1">
            <a:spLocks/>
          </p:cNvSpPr>
          <p:nvPr/>
        </p:nvSpPr>
        <p:spPr>
          <a:xfrm>
            <a:off x="-180528" y="44624"/>
            <a:ext cx="9505056"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rPr>
              <a:t>VEDLEJŠÍ </a:t>
            </a:r>
            <a:r>
              <a:rPr lang="cs-CZ" sz="2800" b="1" dirty="0" err="1" smtClean="0">
                <a:solidFill>
                  <a:srgbClr val="0070C0"/>
                </a:solidFill>
              </a:rPr>
              <a:t>aktivitY</a:t>
            </a:r>
            <a:r>
              <a:rPr lang="cs-CZ" sz="2800" b="1" dirty="0" smtClean="0">
                <a:solidFill>
                  <a:srgbClr val="0070C0"/>
                </a:solidFill>
              </a:rPr>
              <a:t> </a:t>
            </a:r>
            <a:r>
              <a:rPr lang="cs-CZ" sz="2800" b="1" dirty="0">
                <a:solidFill>
                  <a:srgbClr val="0070C0"/>
                </a:solidFill>
              </a:rPr>
              <a:t>– </a:t>
            </a:r>
            <a:r>
              <a:rPr lang="cs-CZ" sz="2800" b="1" cap="none" dirty="0">
                <a:solidFill>
                  <a:srgbClr val="0070C0"/>
                </a:solidFill>
              </a:rPr>
              <a:t>způsobilé </a:t>
            </a:r>
            <a:r>
              <a:rPr lang="cs-CZ" sz="2800" b="1" cap="none" dirty="0" smtClean="0">
                <a:solidFill>
                  <a:srgbClr val="0070C0"/>
                </a:solidFill>
              </a:rPr>
              <a:t>výdaje</a:t>
            </a:r>
            <a:endParaRPr lang="cs-CZ" sz="2500" b="1" dirty="0">
              <a:solidFill>
                <a:srgbClr val="0070C0"/>
              </a:solidFill>
              <a:latin typeface="Myriad Pro"/>
            </a:endParaRPr>
          </a:p>
        </p:txBody>
      </p:sp>
      <p:sp>
        <p:nvSpPr>
          <p:cNvPr id="6" name="Rectangle 2"/>
          <p:cNvSpPr txBox="1">
            <a:spLocks noChangeArrowheads="1"/>
          </p:cNvSpPr>
          <p:nvPr/>
        </p:nvSpPr>
        <p:spPr>
          <a:xfrm>
            <a:off x="-36512" y="764704"/>
            <a:ext cx="9180512" cy="676875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cs-CZ" sz="2000" b="1" dirty="0" smtClean="0"/>
              <a:t>ZABEZPEČENÍ VÝSTAVBY</a:t>
            </a:r>
          </a:p>
          <a:p>
            <a:pPr lvl="0"/>
            <a:r>
              <a:rPr lang="cs-CZ" sz="2000" dirty="0"/>
              <a:t>výdaje na zabezpečení výstavby:</a:t>
            </a:r>
          </a:p>
          <a:p>
            <a:pPr lvl="1"/>
            <a:r>
              <a:rPr lang="cs-CZ" sz="2000" dirty="0"/>
              <a:t>technický dozor investora (TDI</a:t>
            </a:r>
            <a:r>
              <a:rPr lang="cs-CZ" sz="2000" dirty="0" smtClean="0"/>
              <a:t>), autorský </a:t>
            </a:r>
            <a:r>
              <a:rPr lang="cs-CZ" sz="2000" dirty="0"/>
              <a:t>dozor (AD</a:t>
            </a:r>
            <a:r>
              <a:rPr lang="cs-CZ" sz="2000" dirty="0" smtClean="0"/>
              <a:t>),</a:t>
            </a:r>
          </a:p>
          <a:p>
            <a:pPr lvl="1"/>
            <a:r>
              <a:rPr lang="cs-CZ" sz="2000" dirty="0" smtClean="0"/>
              <a:t>zajištění </a:t>
            </a:r>
            <a:r>
              <a:rPr lang="cs-CZ" sz="2000" dirty="0"/>
              <a:t>bezpečnosti a ochrany zdraví při práci (BOZP),</a:t>
            </a:r>
          </a:p>
          <a:p>
            <a:pPr lvl="1"/>
            <a:r>
              <a:rPr lang="cs-CZ" sz="2000" dirty="0"/>
              <a:t>geodetické práce, zkoušky materiálů a konstrukcí na staveništi,</a:t>
            </a:r>
          </a:p>
          <a:p>
            <a:pPr lvl="0"/>
            <a:r>
              <a:rPr lang="cs-CZ" sz="2000" dirty="0" smtClean="0"/>
              <a:t>výdaje na </a:t>
            </a:r>
            <a:r>
              <a:rPr lang="cs-CZ" sz="2000" dirty="0" err="1"/>
              <a:t>inženýring</a:t>
            </a:r>
            <a:r>
              <a:rPr lang="cs-CZ" sz="2000" dirty="0"/>
              <a:t> projektu, zahrnující projednání projektových </a:t>
            </a:r>
            <a:r>
              <a:rPr lang="cs-CZ" sz="2000" dirty="0" smtClean="0"/>
              <a:t>dokumentací a </a:t>
            </a:r>
            <a:r>
              <a:rPr lang="cs-CZ" sz="2000" b="1" dirty="0">
                <a:solidFill>
                  <a:srgbClr val="00B050"/>
                </a:solidFill>
              </a:rPr>
              <a:t>zajištění souvisejících podkladů </a:t>
            </a:r>
            <a:r>
              <a:rPr lang="cs-CZ" sz="2000" dirty="0"/>
              <a:t>pro příslušná správní řízení, </a:t>
            </a:r>
            <a:r>
              <a:rPr lang="cs-CZ" sz="2000" b="1" dirty="0" smtClean="0">
                <a:solidFill>
                  <a:srgbClr val="00B050"/>
                </a:solidFill>
              </a:rPr>
              <a:t>vč. </a:t>
            </a:r>
            <a:r>
              <a:rPr lang="cs-CZ" sz="2000" b="1" dirty="0">
                <a:solidFill>
                  <a:srgbClr val="00B050"/>
                </a:solidFill>
              </a:rPr>
              <a:t>zajištění podkladů pro povolení předčasného užívání, zkušebního provozu nebo kolaudaci </a:t>
            </a:r>
            <a:r>
              <a:rPr lang="cs-CZ" sz="2000" b="1" dirty="0" smtClean="0">
                <a:solidFill>
                  <a:srgbClr val="00B050"/>
                </a:solidFill>
              </a:rPr>
              <a:t>stavby</a:t>
            </a:r>
            <a:r>
              <a:rPr lang="cs-CZ" sz="2000" dirty="0" smtClean="0"/>
              <a:t>.</a:t>
            </a:r>
          </a:p>
          <a:p>
            <a:pPr marL="457200" lvl="1" indent="0">
              <a:buNone/>
            </a:pPr>
            <a:endParaRPr lang="cs-CZ" sz="900" dirty="0" smtClean="0"/>
          </a:p>
          <a:p>
            <a:pPr marL="0" lvl="0" indent="0">
              <a:buNone/>
            </a:pPr>
            <a:r>
              <a:rPr lang="cs-CZ" sz="2000" b="1" cap="all" dirty="0" smtClean="0"/>
              <a:t>Pořízení </a:t>
            </a:r>
            <a:r>
              <a:rPr lang="cs-CZ" sz="2000" b="1" cap="all" dirty="0"/>
              <a:t>služeb bezprostředně </a:t>
            </a:r>
            <a:r>
              <a:rPr lang="cs-CZ" sz="2000" b="1" cap="all" dirty="0" smtClean="0"/>
              <a:t>souvis. </a:t>
            </a:r>
            <a:r>
              <a:rPr lang="cs-CZ" sz="2000" b="1" cap="all" dirty="0"/>
              <a:t>s realizací projektu</a:t>
            </a:r>
          </a:p>
          <a:p>
            <a:pPr lvl="0"/>
            <a:r>
              <a:rPr lang="cs-CZ" sz="2000" dirty="0"/>
              <a:t>výdaje na zpracování studie proveditelnosti (podle přílohy č. 4 </a:t>
            </a:r>
            <a:r>
              <a:rPr lang="cs-CZ" sz="2000" dirty="0" err="1" smtClean="0"/>
              <a:t>Spec</a:t>
            </a:r>
            <a:r>
              <a:rPr lang="cs-CZ" sz="2000" dirty="0" smtClean="0"/>
              <a:t>. prav.),</a:t>
            </a:r>
            <a:endParaRPr lang="cs-CZ" sz="2000" dirty="0"/>
          </a:p>
          <a:p>
            <a:r>
              <a:rPr lang="cs-CZ" sz="2000" b="1" dirty="0">
                <a:solidFill>
                  <a:srgbClr val="00B050"/>
                </a:solidFill>
              </a:rPr>
              <a:t>výdaje na zpracování zadávacích podmínek k  zakázkám a organizaci výběrových a zadávacích řízení</a:t>
            </a:r>
            <a:r>
              <a:rPr lang="cs-CZ" sz="2000" dirty="0" smtClean="0">
                <a:solidFill>
                  <a:srgbClr val="00B050"/>
                </a:solidFill>
              </a:rPr>
              <a:t>.</a:t>
            </a:r>
          </a:p>
          <a:p>
            <a:pPr marL="0" indent="0">
              <a:buNone/>
            </a:pPr>
            <a:endParaRPr lang="cs-CZ" sz="900" dirty="0">
              <a:solidFill>
                <a:srgbClr val="00B050"/>
              </a:solidFill>
            </a:endParaRPr>
          </a:p>
          <a:p>
            <a:pPr marL="0" indent="0">
              <a:buNone/>
            </a:pPr>
            <a:r>
              <a:rPr lang="cs-CZ" sz="2000" b="1" cap="all" dirty="0" smtClean="0"/>
              <a:t>Povinná publicita</a:t>
            </a:r>
          </a:p>
          <a:p>
            <a:pPr marL="0" indent="0">
              <a:buNone/>
            </a:pPr>
            <a:endParaRPr lang="cs-CZ" sz="900" b="1" cap="all" dirty="0" smtClean="0"/>
          </a:p>
          <a:p>
            <a:pPr marL="0" indent="0">
              <a:buNone/>
            </a:pPr>
            <a:r>
              <a:rPr lang="cs-CZ" sz="2400" b="1" cap="all" dirty="0" smtClean="0"/>
              <a:t>DPH</a:t>
            </a:r>
            <a:endParaRPr lang="cs-CZ" sz="2000" dirty="0" smtClean="0"/>
          </a:p>
          <a:p>
            <a:pPr lvl="1"/>
            <a:endParaRPr lang="cs-CZ" sz="2000" dirty="0"/>
          </a:p>
        </p:txBody>
      </p:sp>
    </p:spTree>
    <p:extLst>
      <p:ext uri="{BB962C8B-B14F-4D97-AF65-F5344CB8AC3E}">
        <p14:creationId xmlns:p14="http://schemas.microsoft.com/office/powerpoint/2010/main" val="418564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14" name="Nadpis 1"/>
          <p:cNvSpPr txBox="1">
            <a:spLocks/>
          </p:cNvSpPr>
          <p:nvPr/>
        </p:nvSpPr>
        <p:spPr>
          <a:xfrm>
            <a:off x="-180528" y="239713"/>
            <a:ext cx="9505056"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73. výzva IROP – nezpůsobilé výdaje</a:t>
            </a:r>
            <a:endParaRPr lang="cs-CZ" sz="2500" b="1" dirty="0">
              <a:solidFill>
                <a:srgbClr val="0070C0"/>
              </a:solidFill>
              <a:latin typeface="Myriad Pro"/>
            </a:endParaRPr>
          </a:p>
        </p:txBody>
      </p:sp>
      <p:sp>
        <p:nvSpPr>
          <p:cNvPr id="6" name="Rectangle 2"/>
          <p:cNvSpPr txBox="1">
            <a:spLocks noChangeArrowheads="1"/>
          </p:cNvSpPr>
          <p:nvPr/>
        </p:nvSpPr>
        <p:spPr>
          <a:xfrm>
            <a:off x="0" y="908721"/>
            <a:ext cx="9144000" cy="594927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cs-CZ" sz="1800" dirty="0"/>
              <a:t>např. výdaje na realizaci samostatných/izolovaných zastávek</a:t>
            </a:r>
            <a:r>
              <a:rPr lang="cs-CZ" sz="1800" dirty="0" smtClean="0"/>
              <a:t>,</a:t>
            </a:r>
          </a:p>
          <a:p>
            <a:r>
              <a:rPr lang="cs-CZ" sz="1800" dirty="0"/>
              <a:t>výdaje na dostavbu nebo dovybavení stávajícího terminálu,</a:t>
            </a:r>
          </a:p>
          <a:p>
            <a:pPr lvl="0"/>
            <a:r>
              <a:rPr lang="cs-CZ" sz="1800" dirty="0" smtClean="0"/>
              <a:t>výdaje </a:t>
            </a:r>
            <a:r>
              <a:rPr lang="cs-CZ" sz="1800" dirty="0"/>
              <a:t>na vybavení provozních </a:t>
            </a:r>
            <a:r>
              <a:rPr lang="cs-CZ" sz="1800" dirty="0" smtClean="0"/>
              <a:t>budov a </a:t>
            </a:r>
            <a:r>
              <a:rPr lang="cs-CZ" sz="1800" dirty="0"/>
              <a:t>objektů </a:t>
            </a:r>
            <a:r>
              <a:rPr lang="cs-CZ" sz="1800" dirty="0" smtClean="0"/>
              <a:t>pro </a:t>
            </a:r>
            <a:r>
              <a:rPr lang="cs-CZ" sz="1800" dirty="0"/>
              <a:t>cestující neuvedené </a:t>
            </a:r>
            <a:r>
              <a:rPr lang="cs-CZ" sz="1800" dirty="0" smtClean="0"/>
              <a:t>mezi ZV,</a:t>
            </a:r>
            <a:endParaRPr lang="cs-CZ" sz="1800" dirty="0"/>
          </a:p>
          <a:p>
            <a:pPr lvl="0"/>
            <a:r>
              <a:rPr lang="cs-CZ" sz="1800" dirty="0" smtClean="0"/>
              <a:t>výdaje </a:t>
            </a:r>
            <a:r>
              <a:rPr lang="cs-CZ" sz="1800" dirty="0"/>
              <a:t>na realizaci části parkovacího systému odpovídající podílu počtu nových nebo rekonstruovaných/modernizovaných parkovacích míst, která nevyplývají z dopravně-inženýrské analýzy kapacitního řešení celého parkoviště pro podporu </a:t>
            </a:r>
            <a:r>
              <a:rPr lang="cs-CZ" sz="1800" dirty="0" err="1"/>
              <a:t>multimodality</a:t>
            </a:r>
            <a:r>
              <a:rPr lang="cs-CZ" sz="1800" dirty="0"/>
              <a:t>, na celkovém počtu nových nebo </a:t>
            </a:r>
            <a:r>
              <a:rPr lang="cs-CZ" sz="1800" dirty="0" smtClean="0"/>
              <a:t>rekonstruovaných/</a:t>
            </a:r>
            <a:r>
              <a:rPr lang="cs-CZ" sz="1800" dirty="0" err="1" smtClean="0"/>
              <a:t>modern</a:t>
            </a:r>
            <a:r>
              <a:rPr lang="cs-CZ" sz="1800" dirty="0" smtClean="0"/>
              <a:t>. </a:t>
            </a:r>
            <a:r>
              <a:rPr lang="cs-CZ" sz="1800" dirty="0"/>
              <a:t>parkovacích míst</a:t>
            </a:r>
            <a:r>
              <a:rPr lang="cs-CZ" sz="1800" dirty="0" smtClean="0"/>
              <a:t>,</a:t>
            </a:r>
          </a:p>
          <a:p>
            <a:pPr lvl="0"/>
            <a:r>
              <a:rPr lang="cs-CZ" sz="1800" dirty="0"/>
              <a:t>výdaje na realizaci samostatných objektů pro komerční aktivity a venkovních ploch pro stánkový prodej,</a:t>
            </a:r>
          </a:p>
          <a:p>
            <a:pPr lvl="0"/>
            <a:r>
              <a:rPr lang="cs-CZ" sz="1800" dirty="0"/>
              <a:t>výdaje na reklamní zařízení,</a:t>
            </a:r>
          </a:p>
          <a:p>
            <a:pPr lvl="0"/>
            <a:r>
              <a:rPr lang="cs-CZ" sz="1800" dirty="0" smtClean="0"/>
              <a:t>výdaje </a:t>
            </a:r>
            <a:r>
              <a:rPr lang="cs-CZ" sz="1800" dirty="0"/>
              <a:t>na sochy, kašny a jiná umělecká díla,</a:t>
            </a:r>
          </a:p>
          <a:p>
            <a:pPr lvl="0"/>
            <a:r>
              <a:rPr lang="cs-CZ" sz="1800" dirty="0"/>
              <a:t>výdaje na údržbu a opravu,</a:t>
            </a:r>
          </a:p>
          <a:p>
            <a:r>
              <a:rPr lang="cs-CZ" sz="1800" dirty="0" smtClean="0"/>
              <a:t>výdaje </a:t>
            </a:r>
            <a:r>
              <a:rPr lang="cs-CZ" sz="1800" dirty="0"/>
              <a:t>na zřízení, provoz a odstranění zařízení staveniště,</a:t>
            </a:r>
          </a:p>
          <a:p>
            <a:pPr lvl="0"/>
            <a:r>
              <a:rPr lang="cs-CZ" sz="1800" dirty="0" smtClean="0"/>
              <a:t>výdaje </a:t>
            </a:r>
            <a:r>
              <a:rPr lang="cs-CZ" sz="1800" dirty="0"/>
              <a:t>na zajištění náhradní dopravy/výlukového provozu,</a:t>
            </a:r>
          </a:p>
          <a:p>
            <a:pPr lvl="0"/>
            <a:r>
              <a:rPr lang="cs-CZ" sz="1800" dirty="0"/>
              <a:t>výdaje v rozporu s motivačním účinkem,</a:t>
            </a:r>
          </a:p>
          <a:p>
            <a:pPr lvl="0">
              <a:spcAft>
                <a:spcPts val="600"/>
              </a:spcAft>
            </a:pPr>
            <a:r>
              <a:rPr lang="cs-CZ" altLang="cs-CZ" sz="1800" b="1" dirty="0" smtClean="0">
                <a:solidFill>
                  <a:srgbClr val="00B050"/>
                </a:solidFill>
              </a:rPr>
              <a:t>správní poplatky,</a:t>
            </a:r>
          </a:p>
          <a:p>
            <a:pPr lvl="0">
              <a:spcAft>
                <a:spcPts val="600"/>
              </a:spcAft>
            </a:pPr>
            <a:r>
              <a:rPr lang="cs-CZ" altLang="cs-CZ" sz="1800" b="1" dirty="0" smtClean="0">
                <a:solidFill>
                  <a:srgbClr val="00B050"/>
                </a:solidFill>
              </a:rPr>
              <a:t>poplatky za užívání veřejného prostranství,</a:t>
            </a:r>
          </a:p>
          <a:p>
            <a:pPr lvl="0">
              <a:spcAft>
                <a:spcPts val="600"/>
              </a:spcAft>
            </a:pPr>
            <a:r>
              <a:rPr lang="cs-CZ" altLang="cs-CZ" sz="1800" dirty="0" smtClean="0"/>
              <a:t>výdaje nad stanovené limity…</a:t>
            </a:r>
          </a:p>
          <a:p>
            <a:pPr lvl="0">
              <a:spcAft>
                <a:spcPts val="600"/>
              </a:spcAft>
            </a:pPr>
            <a:endParaRPr lang="cs-CZ" altLang="cs-CZ" sz="1800" dirty="0"/>
          </a:p>
          <a:p>
            <a:pPr eaLnBrk="0" fontAlgn="base" hangingPunct="0">
              <a:lnSpc>
                <a:spcPct val="150000"/>
              </a:lnSpc>
              <a:spcAft>
                <a:spcPct val="0"/>
              </a:spcAft>
            </a:pPr>
            <a:endParaRPr lang="pl-PL" sz="1800" b="1" dirty="0" smtClean="0"/>
          </a:p>
          <a:p>
            <a:pPr lvl="1"/>
            <a:endParaRPr lang="cs-CZ" sz="1800" dirty="0" smtClean="0"/>
          </a:p>
          <a:p>
            <a:pPr lvl="1"/>
            <a:endParaRPr lang="cs-CZ" sz="1800" dirty="0"/>
          </a:p>
        </p:txBody>
      </p:sp>
    </p:spTree>
    <p:extLst>
      <p:ext uri="{BB962C8B-B14F-4D97-AF65-F5344CB8AC3E}">
        <p14:creationId xmlns:p14="http://schemas.microsoft.com/office/powerpoint/2010/main" val="2672022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pic>
        <p:nvPicPr>
          <p:cNvPr id="8"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4" name="Nadpis 1"/>
          <p:cNvSpPr txBox="1">
            <a:spLocks/>
          </p:cNvSpPr>
          <p:nvPr/>
        </p:nvSpPr>
        <p:spPr>
          <a:xfrm>
            <a:off x="-180528" y="239713"/>
            <a:ext cx="9505056"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73. výzva IROP</a:t>
            </a:r>
            <a:endParaRPr lang="cs-CZ" sz="2500" b="1" dirty="0">
              <a:solidFill>
                <a:srgbClr val="0070C0"/>
              </a:solidFill>
              <a:latin typeface="Myriad Pro"/>
            </a:endParaRPr>
          </a:p>
        </p:txBody>
      </p:sp>
      <p:sp>
        <p:nvSpPr>
          <p:cNvPr id="6" name="Rectangle 2"/>
          <p:cNvSpPr txBox="1">
            <a:spLocks noChangeArrowheads="1"/>
          </p:cNvSpPr>
          <p:nvPr/>
        </p:nvSpPr>
        <p:spPr>
          <a:xfrm>
            <a:off x="0" y="908721"/>
            <a:ext cx="9144000" cy="6048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None/>
            </a:pPr>
            <a:r>
              <a:rPr lang="cs-CZ" sz="2400" b="1" dirty="0" smtClean="0">
                <a:solidFill>
                  <a:srgbClr val="0070C0"/>
                </a:solidFill>
              </a:rPr>
              <a:t>	</a:t>
            </a:r>
            <a:r>
              <a:rPr lang="cs-CZ" sz="2400" b="1" dirty="0">
                <a:solidFill>
                  <a:srgbClr val="0070C0"/>
                </a:solidFill>
              </a:rPr>
              <a:t> Veřejná podpora</a:t>
            </a:r>
          </a:p>
          <a:p>
            <a:pPr lvl="0"/>
            <a:r>
              <a:rPr lang="cs-CZ" sz="2000" dirty="0"/>
              <a:t>Podpora projektů v souladu s nařízením Evropské komise č. 651/2014 </a:t>
            </a:r>
            <a:r>
              <a:rPr lang="pl-PL" sz="2000" dirty="0"/>
              <a:t>ze dne 17. června 2014</a:t>
            </a:r>
            <a:r>
              <a:rPr lang="cs-CZ" sz="2000" dirty="0"/>
              <a:t>, oddíl 13 Podpora na místní infrastrukturu, článek 56 Investiční podpora na místní infrastrukturu.</a:t>
            </a:r>
          </a:p>
          <a:p>
            <a:pPr lvl="0"/>
            <a:r>
              <a:rPr lang="cs-CZ" sz="2000" dirty="0"/>
              <a:t>Infrastruktura musí být k dispozici uživatelům, kteří o ni projeví zájem, za otevřených, transparentních a nediskriminačních podmínek.</a:t>
            </a:r>
          </a:p>
          <a:p>
            <a:pPr lvl="0"/>
            <a:r>
              <a:rPr lang="cs-CZ" sz="2000" dirty="0"/>
              <a:t>Cena účtovaná za užívání infrastruktury musí odpovídat ceně tržní.</a:t>
            </a:r>
          </a:p>
          <a:p>
            <a:pPr lvl="0"/>
            <a:r>
              <a:rPr lang="cs-CZ" sz="2000" dirty="0"/>
              <a:t>Investice nebudou představovat vyhrazenou infrastrukturu.</a:t>
            </a:r>
          </a:p>
          <a:p>
            <a:pPr lvl="0"/>
            <a:r>
              <a:rPr lang="cs-CZ" sz="2000" b="1" dirty="0"/>
              <a:t>Infrastruktura zůstane ve vlastnictví příjemce podpory.</a:t>
            </a:r>
          </a:p>
          <a:p>
            <a:pPr lvl="0"/>
            <a:r>
              <a:rPr lang="cs-CZ" sz="2000" dirty="0"/>
              <a:t>Pokud se příjemce rozhodne, že sám nebude provozovatelem infrastruktury, vybere provozovatele na základě otevřeného, transparentního a nediskriminačního výběrového řízení, aby se zajistil pronájem za tržní cenu.</a:t>
            </a:r>
          </a:p>
          <a:p>
            <a:pPr lvl="0"/>
            <a:r>
              <a:rPr lang="cs-CZ" sz="2000" dirty="0"/>
              <a:t>Komerční prostory v rámci terminálů budou pronajaty na základě otevřeného, transparentního a nediskriminačního výběrového řízení.</a:t>
            </a:r>
          </a:p>
          <a:p>
            <a:pPr lvl="0"/>
            <a:r>
              <a:rPr lang="cs-CZ" sz="2000" dirty="0"/>
              <a:t>Podpora podléhá </a:t>
            </a:r>
            <a:r>
              <a:rPr lang="cs-CZ" sz="2000" b="1" dirty="0"/>
              <a:t>motivačnímu účinku </a:t>
            </a:r>
            <a:r>
              <a:rPr lang="cs-CZ" sz="2000" dirty="0"/>
              <a:t>podle čl. 6 nařízení 651/2014.</a:t>
            </a:r>
          </a:p>
          <a:p>
            <a:pPr marL="457200" lvl="1" indent="0">
              <a:buNone/>
            </a:pPr>
            <a:endParaRPr lang="cs-CZ" sz="2400" dirty="0" smtClean="0"/>
          </a:p>
          <a:p>
            <a:pPr lvl="1"/>
            <a:endParaRPr lang="cs-CZ" sz="2400" dirty="0"/>
          </a:p>
        </p:txBody>
      </p:sp>
    </p:spTree>
    <p:extLst>
      <p:ext uri="{BB962C8B-B14F-4D97-AF65-F5344CB8AC3E}">
        <p14:creationId xmlns:p14="http://schemas.microsoft.com/office/powerpoint/2010/main" val="1500286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pic>
        <p:nvPicPr>
          <p:cNvPr id="8"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4" name="Nadpis 1"/>
          <p:cNvSpPr txBox="1">
            <a:spLocks/>
          </p:cNvSpPr>
          <p:nvPr/>
        </p:nvSpPr>
        <p:spPr>
          <a:xfrm>
            <a:off x="-180528" y="239713"/>
            <a:ext cx="9505056"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73. výzva IROP</a:t>
            </a:r>
            <a:endParaRPr lang="cs-CZ" sz="2500" b="1" dirty="0">
              <a:solidFill>
                <a:srgbClr val="0070C0"/>
              </a:solidFill>
              <a:latin typeface="Myriad Pro"/>
            </a:endParaRPr>
          </a:p>
        </p:txBody>
      </p:sp>
      <p:sp>
        <p:nvSpPr>
          <p:cNvPr id="6" name="Rectangle 2"/>
          <p:cNvSpPr txBox="1">
            <a:spLocks noChangeArrowheads="1"/>
          </p:cNvSpPr>
          <p:nvPr/>
        </p:nvSpPr>
        <p:spPr>
          <a:xfrm>
            <a:off x="0" y="908721"/>
            <a:ext cx="9144000" cy="6048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None/>
            </a:pPr>
            <a:r>
              <a:rPr lang="cs-CZ" sz="2400" b="1" dirty="0" smtClean="0">
                <a:solidFill>
                  <a:srgbClr val="0070C0"/>
                </a:solidFill>
              </a:rPr>
              <a:t>	</a:t>
            </a:r>
            <a:r>
              <a:rPr lang="cs-CZ" sz="2400" b="1" dirty="0">
                <a:solidFill>
                  <a:srgbClr val="0070C0"/>
                </a:solidFill>
              </a:rPr>
              <a:t> Motivační účinek</a:t>
            </a:r>
          </a:p>
          <a:p>
            <a:pPr lvl="0"/>
            <a:r>
              <a:rPr lang="cs-CZ" sz="2000" dirty="0"/>
              <a:t>Podpora vykazuje motivační účinek, jestliže příjemce zahájí další činnosti, které přispívají k rozvoji dané oblasti a které by bez poskytnutí podpory nevykonával nebo by ji vykonával omezeným nebo jiným způsobem nebo v jiném umístění.</a:t>
            </a:r>
          </a:p>
          <a:p>
            <a:pPr lvl="0"/>
            <a:r>
              <a:rPr lang="cs-CZ" sz="2000" dirty="0"/>
              <a:t>Podpora má motivační účinek, pokud příjemce předložil žádost o podporu před zahájením prací na projektu nebo činnosti.</a:t>
            </a:r>
          </a:p>
          <a:p>
            <a:pPr lvl="0"/>
            <a:r>
              <a:rPr lang="cs-CZ" sz="2000" dirty="0"/>
              <a:t>Činnosti, které </a:t>
            </a:r>
            <a:r>
              <a:rPr lang="cs-CZ" sz="2000" b="1" dirty="0"/>
              <a:t>není možné zahájit před podáním žádosti</a:t>
            </a:r>
            <a:r>
              <a:rPr lang="cs-CZ" sz="2000" dirty="0"/>
              <a:t> o podporu:</a:t>
            </a:r>
          </a:p>
          <a:p>
            <a:pPr lvl="1"/>
            <a:r>
              <a:rPr lang="cs-CZ" sz="2000" dirty="0"/>
              <a:t>uzavírání smluvních vztahů zahrnujících sankce pro žadatele při </a:t>
            </a:r>
            <a:r>
              <a:rPr lang="cs-CZ" sz="2000" dirty="0" err="1"/>
              <a:t>nerealizaci</a:t>
            </a:r>
            <a:r>
              <a:rPr lang="cs-CZ" sz="2000" dirty="0"/>
              <a:t> investice,</a:t>
            </a:r>
          </a:p>
          <a:p>
            <a:pPr lvl="1"/>
            <a:r>
              <a:rPr lang="cs-CZ" sz="2000" dirty="0"/>
              <a:t>uzavření kupní smlouvy na nákup nemovitosti, bude-li pořizovací cena zahrnuta ve způsobilých výdajích,</a:t>
            </a:r>
          </a:p>
          <a:p>
            <a:pPr lvl="1"/>
            <a:r>
              <a:rPr lang="cs-CZ" sz="2000" dirty="0"/>
              <a:t>zahájení zadávacích/výběrových řízení a/nebo uzavření smlouvy k činnostem, které nespadají do přípravných prací (realizace staveb, pořízení majetku</a:t>
            </a:r>
            <a:r>
              <a:rPr lang="cs-CZ" sz="1800" dirty="0"/>
              <a:t>).</a:t>
            </a:r>
          </a:p>
          <a:p>
            <a:pPr marL="0" indent="0">
              <a:spcBef>
                <a:spcPts val="0"/>
              </a:spcBef>
              <a:spcAft>
                <a:spcPts val="1200"/>
              </a:spcAft>
              <a:buNone/>
            </a:pPr>
            <a:endParaRPr lang="cs-CZ" sz="2200" dirty="0"/>
          </a:p>
          <a:p>
            <a:pPr marL="457200" lvl="1" indent="0">
              <a:buNone/>
            </a:pPr>
            <a:endParaRPr lang="cs-CZ" sz="2400" dirty="0" smtClean="0"/>
          </a:p>
          <a:p>
            <a:pPr lvl="1"/>
            <a:endParaRPr lang="cs-CZ" sz="2400" dirty="0"/>
          </a:p>
        </p:txBody>
      </p:sp>
    </p:spTree>
    <p:extLst>
      <p:ext uri="{BB962C8B-B14F-4D97-AF65-F5344CB8AC3E}">
        <p14:creationId xmlns:p14="http://schemas.microsoft.com/office/powerpoint/2010/main" val="916581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8194" name="Rectangle 2"/>
          <p:cNvSpPr>
            <a:spLocks noGrp="1" noChangeArrowheads="1"/>
          </p:cNvSpPr>
          <p:nvPr>
            <p:ph type="body" idx="4294967295"/>
          </p:nvPr>
        </p:nvSpPr>
        <p:spPr>
          <a:xfrm>
            <a:off x="117232" y="908720"/>
            <a:ext cx="9054244" cy="5688632"/>
          </a:xfrm>
        </p:spPr>
        <p:txBody>
          <a:bodyPr rtlCol="0">
            <a:noAutofit/>
          </a:bodyPr>
          <a:lstStyle/>
          <a:p>
            <a:pPr marL="0" indent="0">
              <a:buNone/>
            </a:pPr>
            <a:r>
              <a:rPr lang="cs-CZ" sz="2200" b="1" dirty="0">
                <a:solidFill>
                  <a:srgbClr val="0070C0"/>
                </a:solidFill>
              </a:rPr>
              <a:t>Povinné přílohy </a:t>
            </a:r>
            <a:r>
              <a:rPr lang="cs-CZ" sz="2200" b="1" dirty="0" smtClean="0">
                <a:solidFill>
                  <a:srgbClr val="0070C0"/>
                </a:solidFill>
              </a:rPr>
              <a:t>žádosti o podporu</a:t>
            </a:r>
          </a:p>
          <a:p>
            <a:pPr lvl="1" indent="-342900">
              <a:spcBef>
                <a:spcPts val="600"/>
              </a:spcBef>
              <a:spcAft>
                <a:spcPts val="600"/>
              </a:spcAft>
              <a:buFont typeface="+mj-lt"/>
              <a:buAutoNum type="arabicPeriod"/>
              <a:defRPr/>
            </a:pPr>
            <a:r>
              <a:rPr lang="cs-CZ" sz="2000" b="1" dirty="0" smtClean="0"/>
              <a:t>Plná moc </a:t>
            </a:r>
          </a:p>
          <a:p>
            <a:pPr lvl="1" indent="-342900">
              <a:spcBef>
                <a:spcPts val="600"/>
              </a:spcBef>
              <a:spcAft>
                <a:spcPts val="600"/>
              </a:spcAft>
              <a:buFont typeface="+mj-lt"/>
              <a:buAutoNum type="arabicPeriod"/>
              <a:defRPr/>
            </a:pPr>
            <a:r>
              <a:rPr lang="cs-CZ" sz="2000" b="1" dirty="0" smtClean="0"/>
              <a:t>Zadávací </a:t>
            </a:r>
            <a:r>
              <a:rPr lang="cs-CZ" sz="2000" b="1" dirty="0"/>
              <a:t>a </a:t>
            </a:r>
            <a:r>
              <a:rPr lang="cs-CZ" sz="2000" b="1" dirty="0" smtClean="0"/>
              <a:t>výběrová řízení</a:t>
            </a:r>
            <a:r>
              <a:rPr lang="cs-CZ" sz="2000" dirty="0" smtClean="0"/>
              <a:t>	</a:t>
            </a:r>
            <a:r>
              <a:rPr lang="cs-CZ" sz="1800" i="1" dirty="0" smtClean="0"/>
              <a:t>pouze </a:t>
            </a:r>
            <a:r>
              <a:rPr lang="cs-CZ" sz="1800" i="1" dirty="0"/>
              <a:t>uzavřená </a:t>
            </a:r>
            <a:r>
              <a:rPr lang="cs-CZ" sz="1800" i="1" dirty="0" smtClean="0"/>
              <a:t>smlouva </a:t>
            </a:r>
            <a:r>
              <a:rPr lang="cs-CZ" sz="1800" i="1" dirty="0"/>
              <a:t>na plnění zakázky</a:t>
            </a:r>
          </a:p>
          <a:p>
            <a:pPr lvl="1" indent="-342900">
              <a:spcBef>
                <a:spcPts val="600"/>
              </a:spcBef>
              <a:spcAft>
                <a:spcPts val="600"/>
              </a:spcAft>
              <a:buFont typeface="+mj-lt"/>
              <a:buAutoNum type="arabicPeriod"/>
              <a:defRPr/>
            </a:pPr>
            <a:r>
              <a:rPr lang="cs-CZ" sz="2000" b="1" dirty="0" smtClean="0"/>
              <a:t>Studie proveditelnosti</a:t>
            </a:r>
          </a:p>
          <a:p>
            <a:pPr lvl="1" indent="-342900">
              <a:spcBef>
                <a:spcPts val="600"/>
              </a:spcBef>
              <a:spcAft>
                <a:spcPts val="600"/>
              </a:spcAft>
              <a:buFont typeface="+mj-lt"/>
              <a:buAutoNum type="arabicPeriod"/>
              <a:defRPr/>
            </a:pPr>
            <a:r>
              <a:rPr lang="cs-CZ" sz="2000" b="1" dirty="0"/>
              <a:t>Územní rozhodnutí nebo územní souhlas nebo veřejnoprávní smlouva nahrazující územní řízení </a:t>
            </a:r>
          </a:p>
          <a:p>
            <a:pPr lvl="1" indent="-342900">
              <a:spcBef>
                <a:spcPts val="600"/>
              </a:spcBef>
              <a:spcAft>
                <a:spcPts val="600"/>
              </a:spcAft>
              <a:buFont typeface="+mj-lt"/>
              <a:buAutoNum type="arabicPeriod"/>
              <a:defRPr/>
            </a:pPr>
            <a:r>
              <a:rPr lang="cs-CZ" sz="2000" b="1" dirty="0"/>
              <a:t>Žádost o stavební povolení nebo ohlášení, případně stavební povolení nebo souhlas s provedením ohlášeného stavebního záměru nebo veřejnoprávní smlouva nahrazující stavební </a:t>
            </a:r>
            <a:r>
              <a:rPr lang="cs-CZ" sz="2000" b="1" dirty="0" smtClean="0"/>
              <a:t>povolení</a:t>
            </a:r>
          </a:p>
          <a:p>
            <a:pPr marL="400050" lvl="1" indent="0">
              <a:spcBef>
                <a:spcPts val="600"/>
              </a:spcBef>
              <a:spcAft>
                <a:spcPts val="600"/>
              </a:spcAft>
              <a:buNone/>
              <a:defRPr/>
            </a:pPr>
            <a:r>
              <a:rPr lang="cs-CZ" sz="1800" i="1" dirty="0" smtClean="0"/>
              <a:t>dokument je nutné doložit s datem předložení na SÚ/vydání nejpozději v den podání žádosti o podporu</a:t>
            </a:r>
          </a:p>
          <a:p>
            <a:pPr marL="400050" lvl="1" indent="0">
              <a:spcBef>
                <a:spcPts val="600"/>
              </a:spcBef>
              <a:spcAft>
                <a:spcPts val="600"/>
              </a:spcAft>
              <a:buNone/>
              <a:defRPr/>
            </a:pPr>
            <a:r>
              <a:rPr lang="cs-CZ" sz="1800" i="1" dirty="0" smtClean="0"/>
              <a:t>více stavebních povolení – všechna tato povolení</a:t>
            </a:r>
          </a:p>
          <a:p>
            <a:pPr marL="400050" lvl="1" indent="0">
              <a:spcBef>
                <a:spcPts val="600"/>
              </a:spcBef>
              <a:spcAft>
                <a:spcPts val="600"/>
              </a:spcAft>
              <a:buNone/>
              <a:defRPr/>
            </a:pPr>
            <a:r>
              <a:rPr lang="cs-CZ" sz="1800" i="1" dirty="0"/>
              <a:t>nejpozději do vydání Rozhodnutí o poskytnutí dotace nutno doložit stavební povolení s nabytím právní moci nebo souhlas s provedením ohlášeného stavebního záměru, a to žádostí o změnu </a:t>
            </a:r>
            <a:r>
              <a:rPr lang="cs-CZ" sz="1800" b="1" i="1" dirty="0">
                <a:solidFill>
                  <a:srgbClr val="00B050"/>
                </a:solidFill>
              </a:rPr>
              <a:t>nejpozději do 1 roku od podání žádosti</a:t>
            </a:r>
          </a:p>
          <a:p>
            <a:pPr lvl="1" indent="-342900">
              <a:spcBef>
                <a:spcPts val="600"/>
              </a:spcBef>
              <a:spcAft>
                <a:spcPts val="600"/>
              </a:spcAft>
              <a:buFont typeface="+mj-lt"/>
              <a:buAutoNum type="arabicPeriod"/>
              <a:defRPr/>
            </a:pPr>
            <a:endParaRPr lang="cs-CZ" sz="2000" dirty="0"/>
          </a:p>
          <a:p>
            <a:pPr lvl="1" indent="-342900">
              <a:spcBef>
                <a:spcPts val="600"/>
              </a:spcBef>
              <a:spcAft>
                <a:spcPts val="600"/>
              </a:spcAft>
              <a:buFont typeface="+mj-lt"/>
              <a:buAutoNum type="arabicPeriod"/>
              <a:defRPr/>
            </a:pPr>
            <a:endParaRPr lang="cs-CZ" sz="2000" dirty="0" smtClean="0"/>
          </a:p>
          <a:p>
            <a:pPr marL="400050" lvl="1" indent="0">
              <a:spcBef>
                <a:spcPts val="600"/>
              </a:spcBef>
              <a:spcAft>
                <a:spcPts val="600"/>
              </a:spcAft>
              <a:buNone/>
              <a:defRPr/>
            </a:pPr>
            <a:endParaRPr lang="cs-CZ" sz="2000" dirty="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000" dirty="0"/>
          </a:p>
          <a:p>
            <a:pPr lvl="1" indent="-342900">
              <a:spcBef>
                <a:spcPts val="600"/>
              </a:spcBef>
              <a:spcAft>
                <a:spcPts val="600"/>
              </a:spcAft>
              <a:buFont typeface="+mj-lt"/>
              <a:buAutoNum type="arabicPeriod"/>
              <a:defRPr/>
            </a:pPr>
            <a:endParaRPr lang="cs-CZ" sz="2000" dirty="0"/>
          </a:p>
          <a:p>
            <a:pPr lvl="1" indent="-342900">
              <a:spcBef>
                <a:spcPts val="600"/>
              </a:spcBef>
              <a:spcAft>
                <a:spcPts val="600"/>
              </a:spcAft>
              <a:buFont typeface="+mj-lt"/>
              <a:buAutoNum type="arabicPeriod"/>
              <a:defRPr/>
            </a:pPr>
            <a:endParaRPr lang="cs-CZ" altLang="cs-CZ" sz="2000" dirty="0" smtClean="0"/>
          </a:p>
          <a:p>
            <a:pPr marL="355600" indent="-355600" eaLnBrk="1" fontAlgn="auto" hangingPunct="1">
              <a:spcAft>
                <a:spcPts val="600"/>
              </a:spcAft>
              <a:buClr>
                <a:schemeClr val="tx2"/>
              </a:buClr>
              <a:buFont typeface="Arial" charset="0"/>
              <a:buNone/>
              <a:defRPr/>
            </a:pPr>
            <a:endParaRPr lang="cs-CZ" sz="2000" dirty="0" smtClean="0">
              <a:latin typeface="Arial" charset="0"/>
              <a:cs typeface="Arial" charset="0"/>
            </a:endParaRPr>
          </a:p>
        </p:txBody>
      </p:sp>
      <p:sp>
        <p:nvSpPr>
          <p:cNvPr id="5"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73. výzva IROP</a:t>
            </a:r>
            <a:endParaRPr lang="cs-CZ" sz="2500" b="1" dirty="0">
              <a:solidFill>
                <a:srgbClr val="0070C0"/>
              </a:solidFill>
              <a:latin typeface="Myriad Pro"/>
            </a:endParaRPr>
          </a:p>
        </p:txBody>
      </p:sp>
    </p:spTree>
    <p:extLst>
      <p:ext uri="{BB962C8B-B14F-4D97-AF65-F5344CB8AC3E}">
        <p14:creationId xmlns:p14="http://schemas.microsoft.com/office/powerpoint/2010/main" val="1252662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8194" name="Rectangle 2"/>
          <p:cNvSpPr>
            <a:spLocks noGrp="1" noChangeArrowheads="1"/>
          </p:cNvSpPr>
          <p:nvPr>
            <p:ph type="body" idx="4294967295"/>
          </p:nvPr>
        </p:nvSpPr>
        <p:spPr>
          <a:xfrm>
            <a:off x="117232" y="908720"/>
            <a:ext cx="8964488" cy="5328592"/>
          </a:xfrm>
        </p:spPr>
        <p:txBody>
          <a:bodyPr rtlCol="0">
            <a:noAutofit/>
          </a:bodyPr>
          <a:lstStyle/>
          <a:p>
            <a:pPr marL="0" indent="0">
              <a:buNone/>
            </a:pPr>
            <a:r>
              <a:rPr lang="cs-CZ" sz="2200" b="1" dirty="0">
                <a:solidFill>
                  <a:srgbClr val="0070C0"/>
                </a:solidFill>
              </a:rPr>
              <a:t>Povinné přílohy </a:t>
            </a:r>
            <a:r>
              <a:rPr lang="cs-CZ" sz="2200" b="1" dirty="0" smtClean="0">
                <a:solidFill>
                  <a:srgbClr val="0070C0"/>
                </a:solidFill>
              </a:rPr>
              <a:t>žádosti o podporu</a:t>
            </a:r>
          </a:p>
          <a:p>
            <a:pPr marL="857250" lvl="1" indent="-457200">
              <a:spcBef>
                <a:spcPts val="600"/>
              </a:spcBef>
              <a:spcAft>
                <a:spcPts val="600"/>
              </a:spcAft>
              <a:buFont typeface="+mj-lt"/>
              <a:buAutoNum type="arabicPeriod" startAt="6"/>
              <a:defRPr/>
            </a:pPr>
            <a:r>
              <a:rPr lang="cs-CZ" sz="2000" b="1" dirty="0" smtClean="0"/>
              <a:t>Projektová </a:t>
            </a:r>
            <a:r>
              <a:rPr lang="cs-CZ" sz="2000" b="1" dirty="0"/>
              <a:t>dokumentace pro vydání stavebního povolení nebo pro ohlášení </a:t>
            </a:r>
            <a:r>
              <a:rPr lang="cs-CZ" sz="2000" b="1" dirty="0" smtClean="0"/>
              <a:t>stavby</a:t>
            </a:r>
          </a:p>
          <a:p>
            <a:pPr marL="400050" lvl="1" indent="0">
              <a:spcBef>
                <a:spcPts val="600"/>
              </a:spcBef>
              <a:spcAft>
                <a:spcPts val="600"/>
              </a:spcAft>
              <a:buNone/>
              <a:defRPr/>
            </a:pPr>
            <a:r>
              <a:rPr lang="cs-CZ" sz="1800" i="1" dirty="0"/>
              <a:t>Pokud je součástí projektu parkovací systém P+R, K+R, B+R nebo P+G, projektová dokumentace musí obsahovat </a:t>
            </a:r>
            <a:r>
              <a:rPr lang="cs-CZ" sz="1800" b="1" i="1" dirty="0"/>
              <a:t>relevantní dopravně-inženýrskou analýzu kapacitního řešení parkoviště odpovídající jeho využitelnosti pro podporu </a:t>
            </a:r>
            <a:r>
              <a:rPr lang="cs-CZ" sz="1800" b="1" i="1" dirty="0" err="1"/>
              <a:t>multimodality</a:t>
            </a:r>
            <a:r>
              <a:rPr lang="cs-CZ" sz="1800" b="1" i="1" dirty="0"/>
              <a:t> v dané lokalitě</a:t>
            </a:r>
            <a:r>
              <a:rPr lang="cs-CZ" sz="1800" i="1" dirty="0"/>
              <a:t>, případně explicitní odkaz na </a:t>
            </a:r>
            <a:r>
              <a:rPr lang="cs-CZ" sz="1800" i="1" dirty="0" smtClean="0"/>
              <a:t>analýzu.</a:t>
            </a:r>
            <a:endParaRPr lang="cs-CZ" sz="1800" i="1" dirty="0"/>
          </a:p>
          <a:p>
            <a:pPr marL="400050" lvl="1" indent="0">
              <a:spcBef>
                <a:spcPts val="600"/>
              </a:spcBef>
              <a:spcAft>
                <a:spcPts val="600"/>
              </a:spcAft>
              <a:buNone/>
              <a:defRPr/>
            </a:pPr>
            <a:r>
              <a:rPr lang="cs-CZ" sz="1800" i="1" dirty="0" smtClean="0"/>
              <a:t>PD </a:t>
            </a:r>
            <a:r>
              <a:rPr lang="cs-CZ" sz="1800" i="1" dirty="0"/>
              <a:t>na různé části stavby – všechny PD</a:t>
            </a:r>
          </a:p>
          <a:p>
            <a:pPr marL="857250" lvl="1" indent="-457200">
              <a:spcBef>
                <a:spcPts val="600"/>
              </a:spcBef>
              <a:spcAft>
                <a:spcPts val="600"/>
              </a:spcAft>
              <a:buFont typeface="+mj-lt"/>
              <a:buAutoNum type="arabicPeriod" startAt="7"/>
              <a:defRPr/>
            </a:pPr>
            <a:r>
              <a:rPr lang="cs-CZ" sz="2000" b="1" dirty="0" smtClean="0"/>
              <a:t>Položkový </a:t>
            </a:r>
            <a:r>
              <a:rPr lang="cs-CZ" sz="2000" b="1" dirty="0"/>
              <a:t>rozpočet </a:t>
            </a:r>
            <a:r>
              <a:rPr lang="cs-CZ" sz="2000" b="1" dirty="0" smtClean="0"/>
              <a:t>stavby</a:t>
            </a:r>
          </a:p>
          <a:p>
            <a:pPr marL="400050" lvl="1" indent="0">
              <a:spcBef>
                <a:spcPts val="600"/>
              </a:spcBef>
              <a:spcAft>
                <a:spcPts val="600"/>
              </a:spcAft>
              <a:buNone/>
              <a:defRPr/>
            </a:pPr>
            <a:r>
              <a:rPr lang="cs-CZ" sz="1800" i="1" dirty="0" smtClean="0"/>
              <a:t>stavební </a:t>
            </a:r>
            <a:r>
              <a:rPr lang="cs-CZ" sz="1800" i="1" dirty="0"/>
              <a:t>rozpočet s jednoznačným členěním Z/NZ výdajů a H/V </a:t>
            </a:r>
            <a:r>
              <a:rPr lang="cs-CZ" sz="1800" i="1" dirty="0" smtClean="0"/>
              <a:t>aktivit</a:t>
            </a:r>
          </a:p>
          <a:p>
            <a:pPr marL="400050" lvl="1" indent="0">
              <a:spcBef>
                <a:spcPts val="600"/>
              </a:spcBef>
              <a:spcAft>
                <a:spcPts val="600"/>
              </a:spcAft>
              <a:buNone/>
              <a:defRPr/>
            </a:pPr>
            <a:r>
              <a:rPr lang="cs-CZ" sz="1800" i="1" dirty="0" smtClean="0"/>
              <a:t>připravenost </a:t>
            </a:r>
            <a:r>
              <a:rPr lang="cs-CZ" sz="1800" i="1" dirty="0"/>
              <a:t>k zahájení ZŘ/VŘ – položkový rozpočet dle V </a:t>
            </a:r>
            <a:r>
              <a:rPr lang="cs-CZ" sz="1800" i="1" dirty="0" smtClean="0"/>
              <a:t>230/2012 / V 169/2016</a:t>
            </a:r>
            <a:br>
              <a:rPr lang="cs-CZ" sz="1800" i="1" dirty="0" smtClean="0"/>
            </a:br>
            <a:r>
              <a:rPr lang="cs-CZ" sz="1800" i="1" dirty="0" smtClean="0"/>
              <a:t>nejen </a:t>
            </a:r>
            <a:r>
              <a:rPr lang="cs-CZ" sz="1800" i="1" dirty="0"/>
              <a:t>v PDF, ale i .</a:t>
            </a:r>
            <a:r>
              <a:rPr lang="cs-CZ" sz="1800" i="1" dirty="0" err="1" smtClean="0"/>
              <a:t>esoupis</a:t>
            </a:r>
            <a:r>
              <a:rPr lang="cs-CZ" sz="1800" i="1" dirty="0" smtClean="0"/>
              <a:t>/xc4/</a:t>
            </a:r>
            <a:r>
              <a:rPr lang="cs-CZ" sz="1800" i="1" dirty="0" err="1" smtClean="0"/>
              <a:t>ExcelVZ</a:t>
            </a:r>
            <a:r>
              <a:rPr lang="cs-CZ" sz="1800" i="1" dirty="0" smtClean="0"/>
              <a:t>/obdobný</a:t>
            </a:r>
          </a:p>
          <a:p>
            <a:pPr marL="400050" lvl="1" indent="0">
              <a:spcBef>
                <a:spcPts val="600"/>
              </a:spcBef>
              <a:spcAft>
                <a:spcPts val="600"/>
              </a:spcAft>
              <a:buNone/>
              <a:defRPr/>
            </a:pPr>
            <a:r>
              <a:rPr lang="cs-CZ" sz="1800" i="1" dirty="0" smtClean="0"/>
              <a:t>ukončení </a:t>
            </a:r>
            <a:r>
              <a:rPr lang="cs-CZ" sz="1800" i="1" dirty="0"/>
              <a:t>ZŘ/VŘ – dtto + </a:t>
            </a:r>
            <a:r>
              <a:rPr lang="cs-CZ" sz="1800" i="1" dirty="0" err="1"/>
              <a:t>vysoutěžený</a:t>
            </a:r>
            <a:r>
              <a:rPr lang="cs-CZ" sz="1800" i="1" dirty="0"/>
              <a:t> položkový rozpočet </a:t>
            </a:r>
            <a:r>
              <a:rPr lang="cs-CZ" sz="1800" i="1" dirty="0" smtClean="0"/>
              <a:t>stavby</a:t>
            </a:r>
          </a:p>
          <a:p>
            <a:pPr marL="400050" lvl="1" indent="0">
              <a:spcBef>
                <a:spcPts val="600"/>
              </a:spcBef>
              <a:spcAft>
                <a:spcPts val="600"/>
              </a:spcAft>
              <a:buNone/>
              <a:defRPr/>
            </a:pPr>
            <a:r>
              <a:rPr lang="cs-CZ" sz="1800" i="1" dirty="0" smtClean="0"/>
              <a:t>PD </a:t>
            </a:r>
            <a:r>
              <a:rPr lang="cs-CZ" sz="1800" i="1" dirty="0"/>
              <a:t>na různé části stavby – všechny položkové </a:t>
            </a:r>
            <a:r>
              <a:rPr lang="cs-CZ" sz="1800" i="1" dirty="0" smtClean="0"/>
              <a:t>rozpočty</a:t>
            </a:r>
            <a:endParaRPr lang="cs-CZ" sz="2000" dirty="0"/>
          </a:p>
          <a:p>
            <a:pPr lvl="1" indent="-342900">
              <a:spcBef>
                <a:spcPts val="600"/>
              </a:spcBef>
              <a:spcAft>
                <a:spcPts val="600"/>
              </a:spcAft>
              <a:buFont typeface="+mj-lt"/>
              <a:buAutoNum type="arabicPeriod"/>
              <a:defRPr/>
            </a:pPr>
            <a:endParaRPr lang="cs-CZ" sz="2000" dirty="0"/>
          </a:p>
          <a:p>
            <a:pPr lvl="1" indent="-342900">
              <a:spcBef>
                <a:spcPts val="600"/>
              </a:spcBef>
              <a:spcAft>
                <a:spcPts val="600"/>
              </a:spcAft>
              <a:buFont typeface="+mj-lt"/>
              <a:buAutoNum type="arabicPeriod"/>
              <a:defRPr/>
            </a:pPr>
            <a:endParaRPr lang="cs-CZ" sz="2000" dirty="0" smtClean="0"/>
          </a:p>
          <a:p>
            <a:pPr marL="400050" lvl="1" indent="0">
              <a:spcBef>
                <a:spcPts val="600"/>
              </a:spcBef>
              <a:spcAft>
                <a:spcPts val="600"/>
              </a:spcAft>
              <a:buNone/>
              <a:defRPr/>
            </a:pPr>
            <a:endParaRPr lang="cs-CZ" sz="2000" dirty="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000" dirty="0"/>
          </a:p>
          <a:p>
            <a:pPr lvl="1" indent="-342900">
              <a:spcBef>
                <a:spcPts val="600"/>
              </a:spcBef>
              <a:spcAft>
                <a:spcPts val="600"/>
              </a:spcAft>
              <a:buFont typeface="+mj-lt"/>
              <a:buAutoNum type="arabicPeriod"/>
              <a:defRPr/>
            </a:pPr>
            <a:endParaRPr lang="cs-CZ" sz="2000" dirty="0"/>
          </a:p>
          <a:p>
            <a:pPr lvl="1" indent="-342900">
              <a:spcBef>
                <a:spcPts val="600"/>
              </a:spcBef>
              <a:spcAft>
                <a:spcPts val="600"/>
              </a:spcAft>
              <a:buFont typeface="+mj-lt"/>
              <a:buAutoNum type="arabicPeriod"/>
              <a:defRPr/>
            </a:pPr>
            <a:endParaRPr lang="cs-CZ" altLang="cs-CZ" sz="2000" dirty="0" smtClean="0"/>
          </a:p>
          <a:p>
            <a:pPr marL="355600" indent="-355600" eaLnBrk="1" fontAlgn="auto" hangingPunct="1">
              <a:spcAft>
                <a:spcPts val="600"/>
              </a:spcAft>
              <a:buClr>
                <a:schemeClr val="tx2"/>
              </a:buClr>
              <a:buFont typeface="Arial" charset="0"/>
              <a:buNone/>
              <a:defRPr/>
            </a:pPr>
            <a:endParaRPr lang="cs-CZ" sz="2000" dirty="0" smtClean="0">
              <a:latin typeface="Arial" charset="0"/>
              <a:cs typeface="Arial" charset="0"/>
            </a:endParaRPr>
          </a:p>
        </p:txBody>
      </p:sp>
      <p:sp>
        <p:nvSpPr>
          <p:cNvPr id="5"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73. výzva IROP</a:t>
            </a:r>
            <a:endParaRPr lang="cs-CZ" sz="2500" b="1" dirty="0">
              <a:solidFill>
                <a:srgbClr val="0070C0"/>
              </a:solidFill>
              <a:latin typeface="Myriad Pro"/>
            </a:endParaRPr>
          </a:p>
        </p:txBody>
      </p:sp>
      <p:pic>
        <p:nvPicPr>
          <p:cNvPr id="6"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45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8194" name="Rectangle 2"/>
          <p:cNvSpPr>
            <a:spLocks noGrp="1" noChangeArrowheads="1"/>
          </p:cNvSpPr>
          <p:nvPr>
            <p:ph type="body" idx="4294967295"/>
          </p:nvPr>
        </p:nvSpPr>
        <p:spPr>
          <a:xfrm>
            <a:off x="117232" y="908720"/>
            <a:ext cx="8964488" cy="5328592"/>
          </a:xfrm>
        </p:spPr>
        <p:txBody>
          <a:bodyPr rtlCol="0">
            <a:noAutofit/>
          </a:bodyPr>
          <a:lstStyle/>
          <a:p>
            <a:pPr marL="0" indent="0">
              <a:buNone/>
            </a:pPr>
            <a:r>
              <a:rPr lang="cs-CZ" sz="2200" b="1" dirty="0">
                <a:solidFill>
                  <a:srgbClr val="0070C0"/>
                </a:solidFill>
              </a:rPr>
              <a:t>Povinné přílohy </a:t>
            </a:r>
            <a:r>
              <a:rPr lang="cs-CZ" sz="2200" b="1" dirty="0" smtClean="0">
                <a:solidFill>
                  <a:srgbClr val="0070C0"/>
                </a:solidFill>
              </a:rPr>
              <a:t>žádosti o podporu</a:t>
            </a:r>
          </a:p>
          <a:p>
            <a:pPr marL="857250" lvl="1" indent="-457200">
              <a:spcBef>
                <a:spcPts val="600"/>
              </a:spcBef>
              <a:spcAft>
                <a:spcPts val="600"/>
              </a:spcAft>
              <a:buFont typeface="+mj-lt"/>
              <a:buAutoNum type="arabicPeriod" startAt="8"/>
              <a:defRPr/>
            </a:pPr>
            <a:r>
              <a:rPr lang="cs-CZ" sz="2000" b="1" dirty="0"/>
              <a:t>Doklad o prokázání právních vztahů k nemovitému </a:t>
            </a:r>
            <a:r>
              <a:rPr lang="cs-CZ" sz="2000" b="1" dirty="0" smtClean="0"/>
              <a:t>majetku,</a:t>
            </a:r>
            <a:br>
              <a:rPr lang="cs-CZ" sz="2000" b="1" dirty="0" smtClean="0"/>
            </a:br>
            <a:r>
              <a:rPr lang="cs-CZ" sz="2000" b="1" dirty="0" smtClean="0"/>
              <a:t>který </a:t>
            </a:r>
            <a:r>
              <a:rPr lang="cs-CZ" sz="2000" b="1" dirty="0"/>
              <a:t>je předmětem projektu</a:t>
            </a:r>
          </a:p>
          <a:p>
            <a:pPr marL="400050" lvl="1" indent="0">
              <a:spcBef>
                <a:spcPts val="600"/>
              </a:spcBef>
              <a:spcAft>
                <a:spcPts val="600"/>
              </a:spcAft>
              <a:buNone/>
              <a:defRPr/>
            </a:pPr>
            <a:r>
              <a:rPr lang="cs-CZ" sz="1800" i="1" dirty="0"/>
              <a:t>Pokud žadatel k žádosti o podporu doložil listiny, které osvědčují jiné než vlastnické právo k nemovitostem dotčeným stavbou terminálu nebo parkovacího systému s výjimkou ploch v dočasném záboru stavby nebo ploch zatížených věcným břemenem, musí </a:t>
            </a:r>
            <a:r>
              <a:rPr lang="cs-CZ" sz="1800" b="1" i="1" dirty="0"/>
              <a:t>listiny osvědčující vlastnické právo k </a:t>
            </a:r>
            <a:r>
              <a:rPr lang="cs-CZ" sz="1800" i="1" dirty="0"/>
              <a:t>těmto</a:t>
            </a:r>
            <a:r>
              <a:rPr lang="cs-CZ" sz="1800" b="1" i="1" dirty="0"/>
              <a:t> nemovitostem doložit s první Zprávou o udržitelnosti </a:t>
            </a:r>
            <a:r>
              <a:rPr lang="cs-CZ" sz="1800" b="1" i="1" dirty="0" smtClean="0"/>
              <a:t>projektu</a:t>
            </a:r>
            <a:r>
              <a:rPr lang="cs-CZ" sz="1800" i="1" dirty="0" smtClean="0"/>
              <a:t>.</a:t>
            </a:r>
            <a:endParaRPr lang="cs-CZ" sz="1800" b="1" i="1" dirty="0" smtClean="0"/>
          </a:p>
          <a:p>
            <a:pPr marL="857250" lvl="1" indent="-457200">
              <a:spcBef>
                <a:spcPts val="600"/>
              </a:spcBef>
              <a:spcAft>
                <a:spcPts val="600"/>
              </a:spcAft>
              <a:buFont typeface="+mj-lt"/>
              <a:buAutoNum type="arabicPeriod" startAt="9"/>
              <a:defRPr/>
            </a:pPr>
            <a:r>
              <a:rPr lang="cs-CZ" sz="2000" b="1" dirty="0" smtClean="0"/>
              <a:t>Karta souladu projektu s principy udržitelné mobility</a:t>
            </a:r>
          </a:p>
          <a:p>
            <a:pPr marL="857250" lvl="1" indent="-457200">
              <a:spcBef>
                <a:spcPts val="600"/>
              </a:spcBef>
              <a:spcAft>
                <a:spcPts val="600"/>
              </a:spcAft>
              <a:buFont typeface="+mj-lt"/>
              <a:buAutoNum type="arabicPeriod" startAt="9"/>
              <a:defRPr/>
            </a:pPr>
            <a:r>
              <a:rPr lang="cs-CZ" sz="2000" b="1" dirty="0" smtClean="0"/>
              <a:t>Smlouva o veřejných službách v přepravě cestujících</a:t>
            </a:r>
          </a:p>
          <a:p>
            <a:pPr marL="857250" lvl="1" indent="-457200">
              <a:spcBef>
                <a:spcPts val="600"/>
              </a:spcBef>
              <a:spcAft>
                <a:spcPts val="600"/>
              </a:spcAft>
              <a:buFont typeface="+mj-lt"/>
              <a:buAutoNum type="arabicPeriod" startAt="11"/>
              <a:defRPr/>
            </a:pPr>
            <a:r>
              <a:rPr lang="cs-CZ" sz="2000" b="1" dirty="0" smtClean="0"/>
              <a:t>Čestné prohlášení o skutečném majiteli	</a:t>
            </a:r>
            <a:r>
              <a:rPr lang="cs-CZ" sz="2000" i="1" dirty="0"/>
              <a:t> </a:t>
            </a:r>
            <a:r>
              <a:rPr lang="cs-CZ" sz="1800" i="1" dirty="0"/>
              <a:t>pouze zakládané </a:t>
            </a:r>
            <a:r>
              <a:rPr lang="cs-CZ" sz="1800" i="1" dirty="0" smtClean="0"/>
              <a:t>organ.</a:t>
            </a:r>
            <a:endParaRPr lang="cs-CZ" sz="2000" b="1" dirty="0" smtClean="0"/>
          </a:p>
          <a:p>
            <a:pPr marL="400050" lvl="1" indent="0">
              <a:spcBef>
                <a:spcPts val="600"/>
              </a:spcBef>
              <a:spcAft>
                <a:spcPts val="600"/>
              </a:spcAft>
              <a:buNone/>
              <a:defRPr/>
            </a:pPr>
            <a:endParaRPr lang="cs-CZ" sz="2000" dirty="0"/>
          </a:p>
          <a:p>
            <a:pPr lvl="1" indent="-342900">
              <a:spcBef>
                <a:spcPts val="600"/>
              </a:spcBef>
              <a:spcAft>
                <a:spcPts val="600"/>
              </a:spcAft>
              <a:buFont typeface="+mj-lt"/>
              <a:buAutoNum type="arabicPeriod"/>
              <a:defRPr/>
            </a:pPr>
            <a:endParaRPr lang="cs-CZ" sz="2000" dirty="0"/>
          </a:p>
          <a:p>
            <a:pPr lvl="1" indent="-342900">
              <a:spcBef>
                <a:spcPts val="600"/>
              </a:spcBef>
              <a:spcAft>
                <a:spcPts val="600"/>
              </a:spcAft>
              <a:buFont typeface="+mj-lt"/>
              <a:buAutoNum type="arabicPeriod"/>
              <a:defRPr/>
            </a:pPr>
            <a:endParaRPr lang="cs-CZ" sz="2000" dirty="0" smtClean="0"/>
          </a:p>
          <a:p>
            <a:pPr marL="400050" lvl="1" indent="0">
              <a:spcBef>
                <a:spcPts val="600"/>
              </a:spcBef>
              <a:spcAft>
                <a:spcPts val="600"/>
              </a:spcAft>
              <a:buNone/>
              <a:defRPr/>
            </a:pPr>
            <a:endParaRPr lang="cs-CZ" sz="2000" dirty="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000" dirty="0"/>
          </a:p>
          <a:p>
            <a:pPr lvl="1" indent="-342900">
              <a:spcBef>
                <a:spcPts val="600"/>
              </a:spcBef>
              <a:spcAft>
                <a:spcPts val="600"/>
              </a:spcAft>
              <a:buFont typeface="+mj-lt"/>
              <a:buAutoNum type="arabicPeriod"/>
              <a:defRPr/>
            </a:pPr>
            <a:endParaRPr lang="cs-CZ" sz="2000" dirty="0"/>
          </a:p>
          <a:p>
            <a:pPr lvl="1" indent="-342900">
              <a:spcBef>
                <a:spcPts val="600"/>
              </a:spcBef>
              <a:spcAft>
                <a:spcPts val="600"/>
              </a:spcAft>
              <a:buFont typeface="+mj-lt"/>
              <a:buAutoNum type="arabicPeriod"/>
              <a:defRPr/>
            </a:pPr>
            <a:endParaRPr lang="cs-CZ" altLang="cs-CZ" sz="2000" dirty="0" smtClean="0"/>
          </a:p>
          <a:p>
            <a:pPr marL="355600" indent="-355600" eaLnBrk="1" fontAlgn="auto" hangingPunct="1">
              <a:spcAft>
                <a:spcPts val="600"/>
              </a:spcAft>
              <a:buClr>
                <a:schemeClr val="tx2"/>
              </a:buClr>
              <a:buFont typeface="Arial" charset="0"/>
              <a:buNone/>
              <a:defRPr/>
            </a:pPr>
            <a:endParaRPr lang="cs-CZ" sz="2000" dirty="0" smtClean="0">
              <a:latin typeface="Arial" charset="0"/>
              <a:cs typeface="Arial" charset="0"/>
            </a:endParaRPr>
          </a:p>
        </p:txBody>
      </p:sp>
      <p:sp>
        <p:nvSpPr>
          <p:cNvPr id="5"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73. výzva IROP</a:t>
            </a:r>
            <a:endParaRPr lang="cs-CZ" sz="2500" b="1" dirty="0">
              <a:solidFill>
                <a:srgbClr val="0070C0"/>
              </a:solidFill>
              <a:latin typeface="Myriad Pro"/>
            </a:endParaRPr>
          </a:p>
        </p:txBody>
      </p:sp>
      <p:pic>
        <p:nvPicPr>
          <p:cNvPr id="6"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851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8" name="Rectangle 2"/>
          <p:cNvSpPr txBox="1">
            <a:spLocks noChangeArrowheads="1"/>
          </p:cNvSpPr>
          <p:nvPr/>
        </p:nvSpPr>
        <p:spPr>
          <a:xfrm>
            <a:off x="0" y="836712"/>
            <a:ext cx="9324528" cy="64087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500"/>
              </a:spcAft>
              <a:buFont typeface="Arial"/>
              <a:buNone/>
            </a:pPr>
            <a:r>
              <a:rPr lang="cs-CZ" sz="2400" b="1" dirty="0" smtClean="0">
                <a:solidFill>
                  <a:srgbClr val="0070C0"/>
                </a:solidFill>
              </a:rPr>
              <a:t>	Povinné přílohy žádosti o podporu</a:t>
            </a:r>
          </a:p>
          <a:p>
            <a:r>
              <a:rPr lang="cs-CZ" sz="2000" dirty="0"/>
              <a:t>j</a:t>
            </a:r>
            <a:r>
              <a:rPr lang="cs-CZ" sz="2000" dirty="0" smtClean="0"/>
              <a:t>iž NE </a:t>
            </a:r>
            <a:r>
              <a:rPr lang="cs-CZ" sz="2000" dirty="0"/>
              <a:t>výpis z rejstříku </a:t>
            </a:r>
            <a:r>
              <a:rPr lang="cs-CZ" sz="2000" dirty="0" smtClean="0"/>
              <a:t>trestů, doklady o právní subjektivitě žadatele, seznam objednávek, průzkum trhu</a:t>
            </a:r>
            <a:endParaRPr lang="cs-CZ" sz="2000" dirty="0"/>
          </a:p>
          <a:p>
            <a:r>
              <a:rPr lang="cs-CZ" sz="2000" b="1" dirty="0" smtClean="0">
                <a:solidFill>
                  <a:srgbClr val="00B050"/>
                </a:solidFill>
              </a:rPr>
              <a:t>Osnova studie proveditelnosti:</a:t>
            </a:r>
          </a:p>
          <a:p>
            <a:pPr lvl="1"/>
            <a:r>
              <a:rPr lang="cs-CZ" sz="1800" dirty="0" smtClean="0"/>
              <a:t>17 místo19 kapitol</a:t>
            </a:r>
          </a:p>
          <a:p>
            <a:pPr lvl="1"/>
            <a:r>
              <a:rPr lang="cs-CZ" sz="1800" dirty="0" smtClean="0"/>
              <a:t>kap. 5:	zdůvodnění způsobilosti vyvolaných investic</a:t>
            </a:r>
          </a:p>
          <a:p>
            <a:pPr lvl="1"/>
            <a:r>
              <a:rPr lang="cs-CZ" sz="1800" dirty="0"/>
              <a:t>kap. </a:t>
            </a:r>
            <a:r>
              <a:rPr lang="cs-CZ" sz="1800" dirty="0" smtClean="0"/>
              <a:t>12:</a:t>
            </a:r>
            <a:r>
              <a:rPr lang="cs-CZ" sz="1800" dirty="0"/>
              <a:t>	</a:t>
            </a:r>
            <a:r>
              <a:rPr lang="cs-CZ" sz="1800" b="1" dirty="0" smtClean="0">
                <a:solidFill>
                  <a:srgbClr val="00B050"/>
                </a:solidFill>
              </a:rPr>
              <a:t>způsob stanovení cen do rozpočtu projektu </a:t>
            </a:r>
            <a:r>
              <a:rPr lang="cs-CZ" sz="1800" dirty="0" smtClean="0"/>
              <a:t>(„</a:t>
            </a:r>
            <a:r>
              <a:rPr lang="cs-CZ" sz="1800" dirty="0" smtClean="0"/>
              <a:t>odůvodnění“) – mimo </a:t>
            </a:r>
            <a:r>
              <a:rPr lang="cs-CZ" sz="1800" dirty="0" smtClean="0"/>
              <a:t>			stavební </a:t>
            </a:r>
            <a:r>
              <a:rPr lang="cs-CZ" sz="1800" dirty="0" smtClean="0"/>
              <a:t>práce, na hlavní aktivity </a:t>
            </a:r>
            <a:r>
              <a:rPr lang="cs-CZ" sz="1800" dirty="0" smtClean="0"/>
              <a:t>projektu (= </a:t>
            </a:r>
            <a:r>
              <a:rPr lang="cs-CZ" sz="1800" dirty="0" smtClean="0"/>
              <a:t>pořízení majetku</a:t>
            </a:r>
            <a:r>
              <a:rPr lang="cs-CZ" sz="1800" dirty="0" smtClean="0"/>
              <a:t>), 				stanovení </a:t>
            </a:r>
            <a:r>
              <a:rPr lang="cs-CZ" sz="1800" dirty="0" smtClean="0"/>
              <a:t>cen dle průzkumu trhu nebo na základě </a:t>
            </a:r>
            <a:r>
              <a:rPr lang="cs-CZ" sz="1800" dirty="0" smtClean="0"/>
              <a:t>předpokládané 				hodnoty </a:t>
            </a:r>
            <a:r>
              <a:rPr lang="cs-CZ" sz="1800" dirty="0" smtClean="0"/>
              <a:t>zakázky nebo na základě ukončené zakázky</a:t>
            </a:r>
          </a:p>
          <a:p>
            <a:pPr lvl="1"/>
            <a:r>
              <a:rPr lang="cs-CZ" sz="1800" dirty="0"/>
              <a:t>kap. </a:t>
            </a:r>
            <a:r>
              <a:rPr lang="cs-CZ" sz="1800" dirty="0" smtClean="0"/>
              <a:t>13:</a:t>
            </a:r>
            <a:r>
              <a:rPr lang="cs-CZ" sz="1800" dirty="0"/>
              <a:t>	</a:t>
            </a:r>
            <a:r>
              <a:rPr lang="cs-CZ" sz="1800" b="1" dirty="0" smtClean="0">
                <a:solidFill>
                  <a:srgbClr val="00B050"/>
                </a:solidFill>
              </a:rPr>
              <a:t>položkový </a:t>
            </a:r>
            <a:r>
              <a:rPr lang="cs-CZ" sz="1800" b="1" dirty="0">
                <a:solidFill>
                  <a:srgbClr val="00B050"/>
                </a:solidFill>
              </a:rPr>
              <a:t>rozpočet způsobilých výdajů </a:t>
            </a:r>
            <a:r>
              <a:rPr lang="cs-CZ" sz="1800" b="1" dirty="0" smtClean="0">
                <a:solidFill>
                  <a:srgbClr val="00B050"/>
                </a:solidFill>
              </a:rPr>
              <a:t>projektu v tabulce</a:t>
            </a:r>
            <a:r>
              <a:rPr lang="en-US" sz="1800" dirty="0" smtClean="0"/>
              <a:t>,</a:t>
            </a:r>
            <a:r>
              <a:rPr lang="cs-CZ" sz="1800" dirty="0"/>
              <a:t/>
            </a:r>
            <a:br>
              <a:rPr lang="cs-CZ" sz="1800" dirty="0"/>
            </a:br>
            <a:r>
              <a:rPr lang="cs-CZ" sz="1800" dirty="0" smtClean="0"/>
              <a:t>			</a:t>
            </a:r>
            <a:r>
              <a:rPr lang="cs-CZ" sz="1800" dirty="0" smtClean="0"/>
              <a:t>s vazbou na </a:t>
            </a:r>
            <a:r>
              <a:rPr lang="cs-CZ" sz="1800" dirty="0" smtClean="0"/>
              <a:t>hlavní/vedlejší aktivity a výběrová řízení</a:t>
            </a:r>
          </a:p>
          <a:p>
            <a:pPr lvl="1"/>
            <a:r>
              <a:rPr lang="cs-CZ" sz="1800" dirty="0"/>
              <a:t>kap. </a:t>
            </a:r>
            <a:r>
              <a:rPr lang="cs-CZ" sz="1800" dirty="0" smtClean="0"/>
              <a:t>16:</a:t>
            </a:r>
            <a:r>
              <a:rPr lang="cs-CZ" sz="1800" dirty="0"/>
              <a:t>	</a:t>
            </a:r>
            <a:r>
              <a:rPr lang="cs-CZ" sz="1800" dirty="0" smtClean="0"/>
              <a:t>popis zajištění udržitelnosti </a:t>
            </a:r>
            <a:r>
              <a:rPr lang="cs-CZ" sz="1800" dirty="0" smtClean="0"/>
              <a:t>– práva </a:t>
            </a:r>
            <a:r>
              <a:rPr lang="cs-CZ" sz="1800" dirty="0" smtClean="0"/>
              <a:t>k </a:t>
            </a:r>
            <a:r>
              <a:rPr lang="cs-CZ" sz="1800" dirty="0" smtClean="0"/>
              <a:t>nemovitostem, provozovatel</a:t>
            </a:r>
            <a:endParaRPr lang="cs-CZ" sz="1800" dirty="0"/>
          </a:p>
          <a:p>
            <a:pPr lvl="1"/>
            <a:r>
              <a:rPr lang="cs-CZ" sz="1800" dirty="0" smtClean="0"/>
              <a:t>původní kap. 18 odstraněna:	základní postupy zpracování </a:t>
            </a:r>
            <a:r>
              <a:rPr lang="cs-CZ" sz="1800" b="1" dirty="0" smtClean="0"/>
              <a:t>CBA</a:t>
            </a:r>
            <a:r>
              <a:rPr lang="cs-CZ" sz="1800" dirty="0" smtClean="0"/>
              <a:t> v příloze č. 17 				Obecných pravidel a v nové kap. 2.13 Specifických pravidel</a:t>
            </a:r>
            <a:r>
              <a:rPr lang="en-US" sz="1800" dirty="0" smtClean="0"/>
              <a:t>,</a:t>
            </a:r>
            <a:r>
              <a:rPr lang="cs-CZ" sz="1800" dirty="0" smtClean="0"/>
              <a:t/>
            </a:r>
            <a:br>
              <a:rPr lang="cs-CZ" sz="1800" dirty="0" smtClean="0"/>
            </a:br>
            <a:r>
              <a:rPr lang="cs-CZ" sz="1800" dirty="0" smtClean="0"/>
              <a:t>			projekty pod 5 mil. Kč CZV – pouze „CBA s veřejnou podporou“</a:t>
            </a:r>
            <a:r>
              <a:rPr lang="en-US" sz="1800" dirty="0" smtClean="0"/>
              <a:t>,</a:t>
            </a:r>
            <a:r>
              <a:rPr lang="cs-CZ" sz="1800" dirty="0"/>
              <a:t/>
            </a:r>
            <a:br>
              <a:rPr lang="cs-CZ" sz="1800" dirty="0"/>
            </a:br>
            <a:r>
              <a:rPr lang="cs-CZ" sz="1800" dirty="0" smtClean="0"/>
              <a:t>			projekty 5 - 60 </a:t>
            </a:r>
            <a:r>
              <a:rPr lang="cs-CZ" sz="1800" dirty="0"/>
              <a:t>mil. </a:t>
            </a:r>
            <a:r>
              <a:rPr lang="cs-CZ" sz="1800" dirty="0" smtClean="0"/>
              <a:t>Kč CZV –„</a:t>
            </a:r>
            <a:r>
              <a:rPr lang="cs-CZ" sz="1800" dirty="0"/>
              <a:t>CBA s </a:t>
            </a:r>
            <a:r>
              <a:rPr lang="cs-CZ" sz="1800" dirty="0" smtClean="0"/>
              <a:t>veřejnou podporou“ i „standardní </a:t>
            </a:r>
            <a:r>
              <a:rPr lang="cs-CZ" sz="1800" dirty="0" smtClean="0"/>
              <a:t>			CBA</a:t>
            </a:r>
            <a:r>
              <a:rPr lang="cs-CZ" sz="1800" dirty="0" smtClean="0"/>
              <a:t>“ (finanční </a:t>
            </a:r>
            <a:r>
              <a:rPr lang="cs-CZ" sz="1800" dirty="0"/>
              <a:t>analýza – FNPV </a:t>
            </a:r>
            <a:r>
              <a:rPr lang="en-US" sz="1800" dirty="0"/>
              <a:t>&lt;</a:t>
            </a:r>
            <a:r>
              <a:rPr lang="cs-CZ" sz="1800" dirty="0"/>
              <a:t> </a:t>
            </a:r>
            <a:r>
              <a:rPr lang="cs-CZ" sz="1800" dirty="0" smtClean="0"/>
              <a:t>0</a:t>
            </a:r>
            <a:r>
              <a:rPr lang="cs-CZ" sz="1800" dirty="0" smtClean="0"/>
              <a:t>)</a:t>
            </a:r>
            <a:r>
              <a:rPr lang="cs-CZ" sz="1800" dirty="0" smtClean="0"/>
              <a:t/>
            </a:r>
            <a:br>
              <a:rPr lang="cs-CZ" sz="1800" dirty="0" smtClean="0"/>
            </a:br>
            <a:r>
              <a:rPr lang="cs-CZ" sz="1800" dirty="0" smtClean="0"/>
              <a:t>			</a:t>
            </a:r>
            <a:r>
              <a:rPr lang="cs-CZ" sz="1800" b="1" dirty="0" smtClean="0">
                <a:solidFill>
                  <a:srgbClr val="00B050"/>
                </a:solidFill>
              </a:rPr>
              <a:t/>
            </a:r>
            <a:br>
              <a:rPr lang="cs-CZ" sz="1800" b="1" dirty="0" smtClean="0">
                <a:solidFill>
                  <a:srgbClr val="00B050"/>
                </a:solidFill>
              </a:rPr>
            </a:br>
            <a:r>
              <a:rPr lang="cs-CZ" sz="1800" dirty="0" smtClean="0"/>
              <a:t>			</a:t>
            </a:r>
            <a:endParaRPr lang="cs-CZ" sz="2400" dirty="0" smtClean="0"/>
          </a:p>
          <a:p>
            <a:pPr eaLnBrk="0" fontAlgn="base" hangingPunct="0">
              <a:lnSpc>
                <a:spcPct val="150000"/>
              </a:lnSpc>
              <a:spcAft>
                <a:spcPct val="0"/>
              </a:spcAft>
            </a:pPr>
            <a:endParaRPr lang="pl-PL" sz="2200" b="1" dirty="0" smtClean="0"/>
          </a:p>
          <a:p>
            <a:pPr lvl="1"/>
            <a:endParaRPr lang="cs-CZ" sz="2400" dirty="0" smtClean="0"/>
          </a:p>
          <a:p>
            <a:pPr lvl="1"/>
            <a:endParaRPr lang="cs-CZ" sz="2400" dirty="0"/>
          </a:p>
        </p:txBody>
      </p:sp>
      <p:sp>
        <p:nvSpPr>
          <p:cNvPr id="5"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73. výzva IROP</a:t>
            </a:r>
            <a:endParaRPr lang="cs-CZ" sz="2500" b="1" dirty="0">
              <a:solidFill>
                <a:srgbClr val="0070C0"/>
              </a:solidFill>
              <a:latin typeface="Myriad Pro"/>
            </a:endParaRPr>
          </a:p>
        </p:txBody>
      </p:sp>
    </p:spTree>
    <p:extLst>
      <p:ext uri="{BB962C8B-B14F-4D97-AF65-F5344CB8AC3E}">
        <p14:creationId xmlns:p14="http://schemas.microsoft.com/office/powerpoint/2010/main" val="67437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8" name="Rectangle 2"/>
          <p:cNvSpPr txBox="1">
            <a:spLocks noChangeArrowheads="1"/>
          </p:cNvSpPr>
          <p:nvPr/>
        </p:nvSpPr>
        <p:spPr>
          <a:xfrm>
            <a:off x="0" y="764704"/>
            <a:ext cx="9144000" cy="60932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500"/>
              </a:spcAft>
              <a:buFont typeface="Arial"/>
              <a:buNone/>
            </a:pPr>
            <a:r>
              <a:rPr lang="cs-CZ" sz="2400" b="1" dirty="0" smtClean="0">
                <a:solidFill>
                  <a:srgbClr val="0070C0"/>
                </a:solidFill>
              </a:rPr>
              <a:t>	</a:t>
            </a:r>
            <a:r>
              <a:rPr lang="cs-CZ" sz="2400" b="1" dirty="0" smtClean="0">
                <a:solidFill>
                  <a:srgbClr val="0070C0"/>
                </a:solidFill>
              </a:rPr>
              <a:t>Indikátory</a:t>
            </a:r>
          </a:p>
          <a:p>
            <a:pPr marL="0" indent="0">
              <a:spcAft>
                <a:spcPts val="1500"/>
              </a:spcAft>
              <a:buFont typeface="Arial"/>
              <a:buNone/>
            </a:pPr>
            <a:endParaRPr lang="cs-CZ" sz="2400" b="1" dirty="0" smtClean="0">
              <a:solidFill>
                <a:srgbClr val="0070C0"/>
              </a:solidFill>
            </a:endParaRPr>
          </a:p>
          <a:p>
            <a:pPr marL="0" indent="0">
              <a:buNone/>
            </a:pPr>
            <a:endParaRPr lang="cs-CZ" sz="2200" b="1" dirty="0" smtClean="0"/>
          </a:p>
          <a:p>
            <a:pPr marL="0" indent="0">
              <a:buNone/>
            </a:pPr>
            <a:endParaRPr lang="cs-CZ" sz="2200" b="1" dirty="0"/>
          </a:p>
          <a:p>
            <a:pPr marL="0" indent="0">
              <a:buNone/>
            </a:pPr>
            <a:endParaRPr lang="cs-CZ" sz="2200" b="1" dirty="0" smtClean="0"/>
          </a:p>
          <a:p>
            <a:pPr marL="0" indent="0">
              <a:buNone/>
            </a:pPr>
            <a:endParaRPr lang="cs-CZ" sz="2200" b="1" dirty="0"/>
          </a:p>
          <a:p>
            <a:pPr marL="0" indent="0">
              <a:buNone/>
            </a:pPr>
            <a:endParaRPr lang="cs-CZ" sz="2200" b="1" dirty="0" smtClean="0"/>
          </a:p>
          <a:p>
            <a:pPr marL="0" indent="0">
              <a:buNone/>
            </a:pPr>
            <a:endParaRPr lang="cs-CZ" sz="2200" b="1" dirty="0"/>
          </a:p>
          <a:p>
            <a:pPr marL="0" indent="0">
              <a:buNone/>
            </a:pPr>
            <a:endParaRPr lang="cs-CZ" sz="2200" b="1" dirty="0" smtClean="0"/>
          </a:p>
          <a:p>
            <a:pPr marL="0" indent="0">
              <a:buNone/>
            </a:pPr>
            <a:endParaRPr lang="cs-CZ" sz="2200" b="1" dirty="0" smtClean="0"/>
          </a:p>
          <a:p>
            <a:pPr marL="0" indent="0">
              <a:buNone/>
            </a:pPr>
            <a:endParaRPr lang="cs-CZ" sz="2200" b="1" dirty="0" smtClean="0"/>
          </a:p>
          <a:p>
            <a:pPr marL="0" indent="0">
              <a:buNone/>
            </a:pPr>
            <a:endParaRPr lang="cs-CZ" sz="2200" b="1" dirty="0" smtClean="0"/>
          </a:p>
          <a:p>
            <a:r>
              <a:rPr lang="cs-CZ" sz="2000" dirty="0" smtClean="0"/>
              <a:t>Cílová </a:t>
            </a:r>
            <a:r>
              <a:rPr lang="cs-CZ" sz="2000" dirty="0"/>
              <a:t>hodnota – k datu ukončení realizace </a:t>
            </a:r>
            <a:r>
              <a:rPr lang="cs-CZ" sz="2000" dirty="0" smtClean="0"/>
              <a:t>projektu.</a:t>
            </a:r>
            <a:endParaRPr lang="cs-CZ" sz="2000" dirty="0"/>
          </a:p>
          <a:p>
            <a:r>
              <a:rPr lang="cs-CZ" sz="2000" dirty="0" smtClean="0"/>
              <a:t>Infrastruktura financovaná </a:t>
            </a:r>
            <a:r>
              <a:rPr lang="cs-CZ" sz="2000" dirty="0"/>
              <a:t>z nezpůsobilých výdajů se </a:t>
            </a:r>
            <a:r>
              <a:rPr lang="cs-CZ" sz="2000" dirty="0" smtClean="0"/>
              <a:t>nezapočítává</a:t>
            </a:r>
            <a:r>
              <a:rPr lang="cs-CZ" sz="2000" dirty="0" smtClean="0"/>
              <a:t>.</a:t>
            </a:r>
            <a:endParaRPr lang="cs-CZ" sz="2400" dirty="0" smtClean="0"/>
          </a:p>
          <a:p>
            <a:pPr lvl="1"/>
            <a:endParaRPr lang="cs-CZ" sz="2400" dirty="0"/>
          </a:p>
        </p:txBody>
      </p:sp>
      <p:sp>
        <p:nvSpPr>
          <p:cNvPr id="7" name="Nadpis 1"/>
          <p:cNvSpPr txBox="1">
            <a:spLocks/>
          </p:cNvSpPr>
          <p:nvPr/>
        </p:nvSpPr>
        <p:spPr>
          <a:xfrm>
            <a:off x="-180528" y="239713"/>
            <a:ext cx="9505056" cy="5715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73. výzva IROP</a:t>
            </a:r>
            <a:endParaRPr lang="cs-CZ" sz="2500" b="1" dirty="0">
              <a:solidFill>
                <a:srgbClr val="0070C0"/>
              </a:solidFill>
              <a:latin typeface="Myriad Pro"/>
            </a:endParaRPr>
          </a:p>
        </p:txBody>
      </p:sp>
      <p:graphicFrame>
        <p:nvGraphicFramePr>
          <p:cNvPr id="9" name="Tabulka 8"/>
          <p:cNvGraphicFramePr>
            <a:graphicFrameLocks noGrp="1"/>
          </p:cNvGraphicFramePr>
          <p:nvPr>
            <p:extLst>
              <p:ext uri="{D42A27DB-BD31-4B8C-83A1-F6EECF244321}">
                <p14:modId xmlns:p14="http://schemas.microsoft.com/office/powerpoint/2010/main" val="2527091990"/>
              </p:ext>
            </p:extLst>
          </p:nvPr>
        </p:nvGraphicFramePr>
        <p:xfrm>
          <a:off x="159686" y="1221704"/>
          <a:ext cx="8856982" cy="4682955"/>
        </p:xfrm>
        <a:graphic>
          <a:graphicData uri="http://schemas.openxmlformats.org/drawingml/2006/table">
            <a:tbl>
              <a:tblPr firstRow="1" firstCol="1" bandRow="1">
                <a:tableStyleId>{5C22544A-7EE6-4342-B048-85BDC9FD1C3A}</a:tableStyleId>
              </a:tblPr>
              <a:tblGrid>
                <a:gridCol w="648070"/>
                <a:gridCol w="2808312"/>
                <a:gridCol w="3600400"/>
                <a:gridCol w="720080"/>
                <a:gridCol w="1080120"/>
              </a:tblGrid>
              <a:tr h="965242">
                <a:tc>
                  <a:txBody>
                    <a:bodyPr/>
                    <a:lstStyle/>
                    <a:p>
                      <a:pPr algn="ctr">
                        <a:lnSpc>
                          <a:spcPct val="115000"/>
                        </a:lnSpc>
                        <a:spcAft>
                          <a:spcPts val="0"/>
                        </a:spcAft>
                      </a:pPr>
                      <a:r>
                        <a:rPr lang="cs-CZ" sz="1200" baseline="0" dirty="0">
                          <a:effectLst/>
                          <a:latin typeface="Myriad Pro"/>
                        </a:rPr>
                        <a:t>Číslo aktivity</a:t>
                      </a:r>
                      <a:endParaRPr lang="cs-CZ" sz="1200" baseline="0" dirty="0">
                        <a:effectLst/>
                        <a:latin typeface="Myriad Pro"/>
                        <a:ea typeface="Calibri"/>
                        <a:cs typeface="Times New Roman"/>
                      </a:endParaRPr>
                    </a:p>
                  </a:txBody>
                  <a:tcPr marL="40511" marR="40511" marT="0" marB="0" anchor="ctr"/>
                </a:tc>
                <a:tc>
                  <a:txBody>
                    <a:bodyPr/>
                    <a:lstStyle/>
                    <a:p>
                      <a:pPr algn="ctr">
                        <a:lnSpc>
                          <a:spcPct val="115000"/>
                        </a:lnSpc>
                        <a:spcAft>
                          <a:spcPts val="0"/>
                        </a:spcAft>
                      </a:pPr>
                      <a:r>
                        <a:rPr lang="cs-CZ" sz="1200" baseline="0" dirty="0">
                          <a:effectLst/>
                          <a:latin typeface="Myriad Pro"/>
                        </a:rPr>
                        <a:t> Aktivita</a:t>
                      </a:r>
                      <a:endParaRPr lang="cs-CZ" sz="1200" baseline="0" dirty="0">
                        <a:effectLst/>
                        <a:latin typeface="Myriad Pro"/>
                        <a:ea typeface="Calibri"/>
                        <a:cs typeface="Times New Roman"/>
                      </a:endParaRPr>
                    </a:p>
                  </a:txBody>
                  <a:tcPr marL="40511" marR="40511" marT="0" marB="0" anchor="ctr"/>
                </a:tc>
                <a:tc>
                  <a:txBody>
                    <a:bodyPr/>
                    <a:lstStyle/>
                    <a:p>
                      <a:pPr algn="ctr">
                        <a:lnSpc>
                          <a:spcPct val="115000"/>
                        </a:lnSpc>
                        <a:spcAft>
                          <a:spcPts val="0"/>
                        </a:spcAft>
                      </a:pPr>
                      <a:r>
                        <a:rPr lang="cs-CZ" sz="1200" baseline="0" dirty="0">
                          <a:effectLst/>
                          <a:latin typeface="Myriad Pro"/>
                        </a:rPr>
                        <a:t>Povinné indikátory k výběru</a:t>
                      </a:r>
                      <a:endParaRPr lang="cs-CZ" sz="1200" baseline="0" dirty="0">
                        <a:effectLst/>
                        <a:latin typeface="Myriad Pro"/>
                        <a:ea typeface="Calibri"/>
                        <a:cs typeface="Times New Roman"/>
                      </a:endParaRPr>
                    </a:p>
                  </a:txBody>
                  <a:tcPr marL="40511" marR="40511" marT="0" marB="0" anchor="ctr"/>
                </a:tc>
                <a:tc>
                  <a:txBody>
                    <a:bodyPr/>
                    <a:lstStyle/>
                    <a:p>
                      <a:pPr algn="ctr">
                        <a:lnSpc>
                          <a:spcPct val="115000"/>
                        </a:lnSpc>
                        <a:spcAft>
                          <a:spcPts val="0"/>
                        </a:spcAft>
                      </a:pPr>
                      <a:r>
                        <a:rPr lang="cs-CZ" sz="1200" baseline="0" dirty="0">
                          <a:effectLst/>
                          <a:latin typeface="Myriad Pro"/>
                        </a:rPr>
                        <a:t>Povinný k naplnění</a:t>
                      </a:r>
                      <a:endParaRPr lang="cs-CZ" sz="1200" baseline="0" dirty="0">
                        <a:effectLst/>
                        <a:latin typeface="Myriad Pro"/>
                        <a:ea typeface="Calibri"/>
                        <a:cs typeface="Times New Roman"/>
                      </a:endParaRPr>
                    </a:p>
                  </a:txBody>
                  <a:tcPr marL="40511" marR="40511" marT="0" marB="0" anchor="ctr"/>
                </a:tc>
                <a:tc>
                  <a:txBody>
                    <a:bodyPr/>
                    <a:lstStyle/>
                    <a:p>
                      <a:pPr algn="ctr">
                        <a:lnSpc>
                          <a:spcPct val="115000"/>
                        </a:lnSpc>
                        <a:spcAft>
                          <a:spcPts val="0"/>
                        </a:spcAft>
                      </a:pPr>
                      <a:r>
                        <a:rPr lang="cs-CZ" sz="1200" baseline="0" dirty="0">
                          <a:effectLst/>
                          <a:latin typeface="Myriad Pro"/>
                        </a:rPr>
                        <a:t>Možnost </a:t>
                      </a:r>
                      <a:r>
                        <a:rPr lang="cs-CZ" sz="1200" baseline="0" dirty="0" smtClean="0">
                          <a:effectLst/>
                          <a:latin typeface="Myriad Pro"/>
                        </a:rPr>
                        <a:t>kombinace</a:t>
                      </a:r>
                      <a:br>
                        <a:rPr lang="cs-CZ" sz="1200" baseline="0" dirty="0" smtClean="0">
                          <a:effectLst/>
                          <a:latin typeface="Myriad Pro"/>
                        </a:rPr>
                      </a:br>
                      <a:r>
                        <a:rPr lang="cs-CZ" sz="1200" baseline="0" dirty="0" smtClean="0">
                          <a:effectLst/>
                          <a:latin typeface="Myriad Pro"/>
                        </a:rPr>
                        <a:t>s </a:t>
                      </a:r>
                      <a:r>
                        <a:rPr lang="cs-CZ" sz="1200" baseline="0" dirty="0">
                          <a:effectLst/>
                          <a:latin typeface="Myriad Pro"/>
                        </a:rPr>
                        <a:t>jinými </a:t>
                      </a:r>
                      <a:r>
                        <a:rPr lang="cs-CZ" sz="1200" baseline="0" dirty="0" smtClean="0">
                          <a:effectLst/>
                          <a:latin typeface="Myriad Pro"/>
                        </a:rPr>
                        <a:t>aktivitami</a:t>
                      </a:r>
                      <a:endParaRPr lang="cs-CZ" sz="1200" baseline="0" dirty="0">
                        <a:effectLst/>
                        <a:latin typeface="Myriad Pro"/>
                        <a:ea typeface="Calibri"/>
                        <a:cs typeface="Times New Roman"/>
                      </a:endParaRPr>
                    </a:p>
                  </a:txBody>
                  <a:tcPr marL="40511" marR="40511" marT="0" marB="0" anchor="ctr"/>
                </a:tc>
              </a:tr>
              <a:tr h="479192">
                <a:tc rowSpan="2">
                  <a:txBody>
                    <a:bodyPr/>
                    <a:lstStyle/>
                    <a:p>
                      <a:pPr algn="ctr">
                        <a:lnSpc>
                          <a:spcPct val="115000"/>
                        </a:lnSpc>
                        <a:spcAft>
                          <a:spcPts val="0"/>
                        </a:spcAft>
                      </a:pPr>
                      <a:r>
                        <a:rPr lang="cs-CZ" sz="1200" baseline="0" dirty="0">
                          <a:effectLst/>
                          <a:latin typeface="Myriad Pro"/>
                        </a:rPr>
                        <a:t>1</a:t>
                      </a:r>
                      <a:endParaRPr lang="cs-CZ" sz="1200" baseline="0" dirty="0">
                        <a:effectLst/>
                        <a:latin typeface="Myriad Pro"/>
                        <a:ea typeface="Calibri"/>
                        <a:cs typeface="Times New Roman"/>
                      </a:endParaRPr>
                    </a:p>
                  </a:txBody>
                  <a:tcPr marL="40511" marR="40511" marT="0" marB="0" anchor="ctr"/>
                </a:tc>
                <a:tc rowSpan="2">
                  <a:txBody>
                    <a:bodyPr/>
                    <a:lstStyle/>
                    <a:p>
                      <a:pPr>
                        <a:lnSpc>
                          <a:spcPct val="115000"/>
                        </a:lnSpc>
                        <a:spcAft>
                          <a:spcPts val="0"/>
                        </a:spcAft>
                      </a:pPr>
                      <a:r>
                        <a:rPr lang="cs-CZ" sz="1200" baseline="0" dirty="0">
                          <a:effectLst/>
                          <a:latin typeface="Myriad Pro"/>
                        </a:rPr>
                        <a:t>Rekonstrukce, modernizace a výstavba terminálů</a:t>
                      </a:r>
                      <a:endParaRPr lang="cs-CZ" sz="1200" baseline="0" dirty="0">
                        <a:effectLst/>
                        <a:latin typeface="Myriad Pro"/>
                        <a:ea typeface="Calibri"/>
                        <a:cs typeface="Times New Roman"/>
                      </a:endParaRPr>
                    </a:p>
                  </a:txBody>
                  <a:tcPr marL="40511" marR="40511" marT="0" marB="0" anchor="ctr"/>
                </a:tc>
                <a:tc>
                  <a:txBody>
                    <a:bodyPr/>
                    <a:lstStyle/>
                    <a:p>
                      <a:pPr marL="133985" algn="l">
                        <a:lnSpc>
                          <a:spcPct val="115000"/>
                        </a:lnSpc>
                        <a:spcAft>
                          <a:spcPts val="0"/>
                        </a:spcAft>
                      </a:pPr>
                      <a:r>
                        <a:rPr lang="cs-CZ" sz="1200" baseline="0" dirty="0">
                          <a:effectLst/>
                          <a:latin typeface="Myriad Pro"/>
                        </a:rPr>
                        <a:t>7 52 01 </a:t>
                      </a:r>
                      <a:r>
                        <a:rPr lang="cs-CZ" sz="1200" baseline="0" dirty="0" smtClean="0">
                          <a:effectLst/>
                          <a:latin typeface="Myriad Pro"/>
                        </a:rPr>
                        <a:t>- Počet </a:t>
                      </a:r>
                      <a:r>
                        <a:rPr lang="cs-CZ" sz="1200" baseline="0" dirty="0">
                          <a:effectLst/>
                          <a:latin typeface="Myriad Pro"/>
                        </a:rPr>
                        <a:t>nových nebo rekonstruovaných přestupních terminálů ve veřejné dopravě</a:t>
                      </a:r>
                      <a:endParaRPr lang="cs-CZ" sz="1200" baseline="0" dirty="0">
                        <a:effectLst/>
                        <a:latin typeface="Myriad Pro"/>
                        <a:ea typeface="Calibri"/>
                        <a:cs typeface="Times New Roman"/>
                      </a:endParaRPr>
                    </a:p>
                  </a:txBody>
                  <a:tcPr marL="40511" marR="40511" marT="0" marB="0" anchor="ctr"/>
                </a:tc>
                <a:tc>
                  <a:txBody>
                    <a:bodyPr/>
                    <a:lstStyle/>
                    <a:p>
                      <a:pPr algn="ctr">
                        <a:lnSpc>
                          <a:spcPct val="115000"/>
                        </a:lnSpc>
                        <a:spcAft>
                          <a:spcPts val="0"/>
                        </a:spcAft>
                      </a:pPr>
                      <a:r>
                        <a:rPr lang="cs-CZ" sz="1200" baseline="0" dirty="0">
                          <a:effectLst/>
                          <a:latin typeface="Myriad Pro"/>
                        </a:rPr>
                        <a:t>Ano</a:t>
                      </a:r>
                      <a:endParaRPr lang="cs-CZ" sz="1200" baseline="0" dirty="0">
                        <a:effectLst/>
                        <a:latin typeface="Myriad Pro"/>
                        <a:ea typeface="Calibri"/>
                        <a:cs typeface="Times New Roman"/>
                      </a:endParaRPr>
                    </a:p>
                  </a:txBody>
                  <a:tcPr marL="40511" marR="40511" marT="0" marB="0" anchor="ctr"/>
                </a:tc>
                <a:tc rowSpan="2">
                  <a:txBody>
                    <a:bodyPr/>
                    <a:lstStyle/>
                    <a:p>
                      <a:pPr algn="ctr">
                        <a:lnSpc>
                          <a:spcPct val="115000"/>
                        </a:lnSpc>
                        <a:spcAft>
                          <a:spcPts val="0"/>
                        </a:spcAft>
                      </a:pPr>
                      <a:r>
                        <a:rPr lang="cs-CZ" sz="1200" baseline="0">
                          <a:effectLst/>
                          <a:latin typeface="Myriad Pro"/>
                        </a:rPr>
                        <a:t>Ano</a:t>
                      </a:r>
                      <a:endParaRPr lang="cs-CZ" sz="1200" baseline="0">
                        <a:effectLst/>
                        <a:latin typeface="Myriad Pro"/>
                        <a:ea typeface="Calibri"/>
                        <a:cs typeface="Times New Roman"/>
                      </a:endParaRPr>
                    </a:p>
                  </a:txBody>
                  <a:tcPr marL="40511" marR="40511" marT="0" marB="0" anchor="ctr"/>
                </a:tc>
              </a:tr>
              <a:tr h="451413">
                <a:tc vMerge="1">
                  <a:txBody>
                    <a:bodyPr/>
                    <a:lstStyle/>
                    <a:p>
                      <a:endParaRPr lang="cs-CZ"/>
                    </a:p>
                  </a:txBody>
                  <a:tcPr/>
                </a:tc>
                <a:tc vMerge="1">
                  <a:txBody>
                    <a:bodyPr/>
                    <a:lstStyle/>
                    <a:p>
                      <a:endParaRPr lang="cs-CZ"/>
                    </a:p>
                  </a:txBody>
                  <a:tcPr/>
                </a:tc>
                <a:tc>
                  <a:txBody>
                    <a:bodyPr/>
                    <a:lstStyle/>
                    <a:p>
                      <a:pPr indent="127000" algn="l">
                        <a:lnSpc>
                          <a:spcPct val="115000"/>
                        </a:lnSpc>
                        <a:spcAft>
                          <a:spcPts val="0"/>
                        </a:spcAft>
                      </a:pPr>
                      <a:r>
                        <a:rPr lang="cs-CZ" sz="1200" baseline="0" dirty="0">
                          <a:effectLst/>
                          <a:latin typeface="Myriad Pro"/>
                        </a:rPr>
                        <a:t>7 51 10 - Počet osob přepravených </a:t>
                      </a:r>
                      <a:r>
                        <a:rPr lang="cs-CZ" sz="1200" baseline="0" dirty="0" smtClean="0">
                          <a:effectLst/>
                          <a:latin typeface="Myriad Pro"/>
                        </a:rPr>
                        <a:t>veř. dopravou</a:t>
                      </a:r>
                      <a:endParaRPr lang="cs-CZ" sz="1200" baseline="0" dirty="0">
                        <a:effectLst/>
                        <a:latin typeface="Myriad Pro"/>
                        <a:ea typeface="Calibri"/>
                        <a:cs typeface="Times New Roman"/>
                      </a:endParaRPr>
                    </a:p>
                  </a:txBody>
                  <a:tcPr marL="40511" marR="40511" marT="0" marB="0" anchor="ctr"/>
                </a:tc>
                <a:tc>
                  <a:txBody>
                    <a:bodyPr/>
                    <a:lstStyle/>
                    <a:p>
                      <a:pPr algn="ctr">
                        <a:lnSpc>
                          <a:spcPct val="115000"/>
                        </a:lnSpc>
                        <a:spcAft>
                          <a:spcPts val="0"/>
                        </a:spcAft>
                      </a:pPr>
                      <a:r>
                        <a:rPr lang="cs-CZ" sz="1200" baseline="0" dirty="0">
                          <a:effectLst/>
                          <a:latin typeface="Myriad Pro"/>
                        </a:rPr>
                        <a:t>Ne</a:t>
                      </a:r>
                      <a:endParaRPr lang="cs-CZ" sz="1200" baseline="0" dirty="0">
                        <a:effectLst/>
                        <a:latin typeface="Myriad Pro"/>
                        <a:ea typeface="Calibri"/>
                        <a:cs typeface="Times New Roman"/>
                      </a:endParaRPr>
                    </a:p>
                  </a:txBody>
                  <a:tcPr marL="40511" marR="40511" marT="0" marB="0" anchor="ctr"/>
                </a:tc>
                <a:tc vMerge="1">
                  <a:txBody>
                    <a:bodyPr/>
                    <a:lstStyle/>
                    <a:p>
                      <a:endParaRPr lang="cs-CZ"/>
                    </a:p>
                  </a:txBody>
                  <a:tcPr/>
                </a:tc>
              </a:tr>
              <a:tr h="451413">
                <a:tc rowSpan="2">
                  <a:txBody>
                    <a:bodyPr/>
                    <a:lstStyle/>
                    <a:p>
                      <a:pPr algn="ctr">
                        <a:lnSpc>
                          <a:spcPct val="115000"/>
                        </a:lnSpc>
                        <a:spcAft>
                          <a:spcPts val="0"/>
                        </a:spcAft>
                      </a:pPr>
                      <a:r>
                        <a:rPr lang="cs-CZ" sz="1200" baseline="0">
                          <a:effectLst/>
                          <a:latin typeface="Myriad Pro"/>
                        </a:rPr>
                        <a:t>2</a:t>
                      </a:r>
                      <a:endParaRPr lang="cs-CZ" sz="1200" baseline="0">
                        <a:effectLst/>
                        <a:latin typeface="Myriad Pro"/>
                        <a:ea typeface="Calibri"/>
                        <a:cs typeface="Times New Roman"/>
                      </a:endParaRPr>
                    </a:p>
                  </a:txBody>
                  <a:tcPr marL="40511" marR="40511" marT="0" marB="0" anchor="ctr"/>
                </a:tc>
                <a:tc rowSpan="2">
                  <a:txBody>
                    <a:bodyPr/>
                    <a:lstStyle/>
                    <a:p>
                      <a:pPr>
                        <a:lnSpc>
                          <a:spcPct val="115000"/>
                        </a:lnSpc>
                        <a:spcAft>
                          <a:spcPts val="0"/>
                        </a:spcAft>
                      </a:pPr>
                      <a:r>
                        <a:rPr lang="cs-CZ" sz="1200" baseline="0" dirty="0">
                          <a:effectLst/>
                          <a:latin typeface="Myriad Pro"/>
                        </a:rPr>
                        <a:t>Rekonstrukce, modernizace a výstavba parkovacích systémů P+R, K+R</a:t>
                      </a:r>
                      <a:endParaRPr lang="cs-CZ" sz="1200" baseline="0" dirty="0">
                        <a:effectLst/>
                        <a:latin typeface="Myriad Pro"/>
                        <a:ea typeface="Calibri"/>
                        <a:cs typeface="Times New Roman"/>
                      </a:endParaRPr>
                    </a:p>
                  </a:txBody>
                  <a:tcPr marL="40511" marR="40511" marT="0" marB="0" anchor="ctr"/>
                </a:tc>
                <a:tc>
                  <a:txBody>
                    <a:bodyPr/>
                    <a:lstStyle/>
                    <a:p>
                      <a:pPr indent="127000" algn="l">
                        <a:lnSpc>
                          <a:spcPct val="115000"/>
                        </a:lnSpc>
                        <a:spcAft>
                          <a:spcPts val="0"/>
                        </a:spcAft>
                      </a:pPr>
                      <a:r>
                        <a:rPr lang="cs-CZ" sz="1200" baseline="0" dirty="0">
                          <a:effectLst/>
                          <a:latin typeface="Myriad Pro"/>
                        </a:rPr>
                        <a:t>7 40 </a:t>
                      </a:r>
                      <a:r>
                        <a:rPr lang="cs-CZ" sz="1200" baseline="0" dirty="0" smtClean="0">
                          <a:effectLst/>
                          <a:latin typeface="Myriad Pro"/>
                        </a:rPr>
                        <a:t>01 - </a:t>
                      </a:r>
                      <a:r>
                        <a:rPr lang="cs-CZ" sz="1200" baseline="0" dirty="0">
                          <a:effectLst/>
                          <a:latin typeface="Myriad Pro"/>
                        </a:rPr>
                        <a:t>Počet vytvořených parkovacích míst</a:t>
                      </a:r>
                      <a:endParaRPr lang="cs-CZ" sz="1200" baseline="0" dirty="0">
                        <a:effectLst/>
                        <a:latin typeface="Myriad Pro"/>
                        <a:ea typeface="Calibri"/>
                        <a:cs typeface="Times New Roman"/>
                      </a:endParaRPr>
                    </a:p>
                  </a:txBody>
                  <a:tcPr marL="40511" marR="40511" marT="0" marB="0" anchor="ctr"/>
                </a:tc>
                <a:tc>
                  <a:txBody>
                    <a:bodyPr/>
                    <a:lstStyle/>
                    <a:p>
                      <a:pPr algn="ctr">
                        <a:lnSpc>
                          <a:spcPct val="115000"/>
                        </a:lnSpc>
                        <a:spcAft>
                          <a:spcPts val="0"/>
                        </a:spcAft>
                      </a:pPr>
                      <a:r>
                        <a:rPr lang="cs-CZ" sz="1200" baseline="0" dirty="0">
                          <a:effectLst/>
                          <a:latin typeface="Myriad Pro"/>
                        </a:rPr>
                        <a:t>Ano</a:t>
                      </a:r>
                      <a:endParaRPr lang="cs-CZ" sz="1200" baseline="0" dirty="0">
                        <a:effectLst/>
                        <a:latin typeface="Myriad Pro"/>
                        <a:ea typeface="Calibri"/>
                        <a:cs typeface="Times New Roman"/>
                      </a:endParaRPr>
                    </a:p>
                  </a:txBody>
                  <a:tcPr marL="40511" marR="40511" marT="0" marB="0" anchor="ctr"/>
                </a:tc>
                <a:tc rowSpan="2">
                  <a:txBody>
                    <a:bodyPr/>
                    <a:lstStyle/>
                    <a:p>
                      <a:pPr algn="ctr">
                        <a:lnSpc>
                          <a:spcPct val="115000"/>
                        </a:lnSpc>
                        <a:spcAft>
                          <a:spcPts val="0"/>
                        </a:spcAft>
                      </a:pPr>
                      <a:r>
                        <a:rPr lang="cs-CZ" sz="1200" baseline="0">
                          <a:effectLst/>
                          <a:latin typeface="Myriad Pro"/>
                        </a:rPr>
                        <a:t>Ano</a:t>
                      </a:r>
                      <a:endParaRPr lang="cs-CZ" sz="1200" baseline="0">
                        <a:effectLst/>
                        <a:latin typeface="Myriad Pro"/>
                        <a:ea typeface="Calibri"/>
                        <a:cs typeface="Times New Roman"/>
                      </a:endParaRPr>
                    </a:p>
                  </a:txBody>
                  <a:tcPr marL="40511" marR="40511" marT="0" marB="0" anchor="ctr"/>
                </a:tc>
              </a:tr>
              <a:tr h="451413">
                <a:tc vMerge="1">
                  <a:txBody>
                    <a:bodyPr/>
                    <a:lstStyle/>
                    <a:p>
                      <a:endParaRPr lang="cs-CZ"/>
                    </a:p>
                  </a:txBody>
                  <a:tcPr/>
                </a:tc>
                <a:tc vMerge="1">
                  <a:txBody>
                    <a:bodyPr/>
                    <a:lstStyle/>
                    <a:p>
                      <a:endParaRPr lang="cs-CZ"/>
                    </a:p>
                  </a:txBody>
                  <a:tcPr/>
                </a:tc>
                <a:tc>
                  <a:txBody>
                    <a:bodyPr/>
                    <a:lstStyle/>
                    <a:p>
                      <a:pPr indent="127000" algn="l">
                        <a:lnSpc>
                          <a:spcPct val="115000"/>
                        </a:lnSpc>
                        <a:spcAft>
                          <a:spcPts val="0"/>
                        </a:spcAft>
                      </a:pPr>
                      <a:r>
                        <a:rPr lang="cs-CZ" sz="1200" baseline="0" dirty="0">
                          <a:effectLst/>
                          <a:latin typeface="Myriad Pro"/>
                        </a:rPr>
                        <a:t>7 51 10 - Počet osob přepravených </a:t>
                      </a:r>
                      <a:r>
                        <a:rPr lang="cs-CZ" sz="1200" baseline="0" dirty="0" smtClean="0">
                          <a:effectLst/>
                          <a:latin typeface="Myriad Pro"/>
                        </a:rPr>
                        <a:t>veř. Dopravou</a:t>
                      </a:r>
                      <a:endParaRPr lang="cs-CZ" sz="1200" baseline="0" dirty="0">
                        <a:effectLst/>
                        <a:latin typeface="Myriad Pro"/>
                        <a:ea typeface="Calibri"/>
                        <a:cs typeface="Times New Roman"/>
                      </a:endParaRPr>
                    </a:p>
                  </a:txBody>
                  <a:tcPr marL="40511" marR="40511" marT="0" marB="0" anchor="ctr"/>
                </a:tc>
                <a:tc>
                  <a:txBody>
                    <a:bodyPr/>
                    <a:lstStyle/>
                    <a:p>
                      <a:pPr algn="ctr">
                        <a:lnSpc>
                          <a:spcPct val="115000"/>
                        </a:lnSpc>
                        <a:spcAft>
                          <a:spcPts val="0"/>
                        </a:spcAft>
                      </a:pPr>
                      <a:r>
                        <a:rPr lang="cs-CZ" sz="1200" baseline="0" dirty="0">
                          <a:effectLst/>
                          <a:latin typeface="Myriad Pro"/>
                        </a:rPr>
                        <a:t>Ne</a:t>
                      </a:r>
                      <a:endParaRPr lang="cs-CZ" sz="1200" baseline="0" dirty="0">
                        <a:effectLst/>
                        <a:latin typeface="Myriad Pro"/>
                        <a:ea typeface="Calibri"/>
                        <a:cs typeface="Times New Roman"/>
                      </a:endParaRPr>
                    </a:p>
                  </a:txBody>
                  <a:tcPr marL="40511" marR="40511" marT="0" marB="0" anchor="ctr"/>
                </a:tc>
                <a:tc vMerge="1">
                  <a:txBody>
                    <a:bodyPr/>
                    <a:lstStyle/>
                    <a:p>
                      <a:endParaRPr lang="cs-CZ"/>
                    </a:p>
                  </a:txBody>
                  <a:tcPr/>
                </a:tc>
              </a:tr>
              <a:tr h="451413">
                <a:tc rowSpan="2">
                  <a:txBody>
                    <a:bodyPr/>
                    <a:lstStyle/>
                    <a:p>
                      <a:pPr algn="ctr">
                        <a:lnSpc>
                          <a:spcPct val="115000"/>
                        </a:lnSpc>
                        <a:spcAft>
                          <a:spcPts val="0"/>
                        </a:spcAft>
                      </a:pPr>
                      <a:r>
                        <a:rPr lang="cs-CZ" sz="1200" baseline="0">
                          <a:effectLst/>
                          <a:latin typeface="Myriad Pro"/>
                        </a:rPr>
                        <a:t>3</a:t>
                      </a:r>
                      <a:endParaRPr lang="cs-CZ" sz="1200" baseline="0">
                        <a:effectLst/>
                        <a:latin typeface="Myriad Pro"/>
                        <a:ea typeface="Calibri"/>
                        <a:cs typeface="Times New Roman"/>
                      </a:endParaRPr>
                    </a:p>
                  </a:txBody>
                  <a:tcPr marL="40511" marR="40511" marT="0" marB="0" anchor="ctr"/>
                </a:tc>
                <a:tc rowSpan="2">
                  <a:txBody>
                    <a:bodyPr/>
                    <a:lstStyle/>
                    <a:p>
                      <a:pPr>
                        <a:lnSpc>
                          <a:spcPct val="115000"/>
                        </a:lnSpc>
                        <a:spcAft>
                          <a:spcPts val="0"/>
                        </a:spcAft>
                      </a:pPr>
                      <a:r>
                        <a:rPr lang="cs-CZ" sz="1200" baseline="0">
                          <a:effectLst/>
                          <a:latin typeface="Myriad Pro"/>
                        </a:rPr>
                        <a:t>Rekonstrukce, modernizace a výstavba parkovacích systémů B+R</a:t>
                      </a:r>
                      <a:endParaRPr lang="cs-CZ" sz="1200" baseline="0">
                        <a:effectLst/>
                        <a:latin typeface="Myriad Pro"/>
                        <a:ea typeface="Calibri"/>
                        <a:cs typeface="Times New Roman"/>
                      </a:endParaRPr>
                    </a:p>
                  </a:txBody>
                  <a:tcPr marL="40511" marR="40511" marT="0" marB="0" anchor="ctr"/>
                </a:tc>
                <a:tc>
                  <a:txBody>
                    <a:bodyPr/>
                    <a:lstStyle/>
                    <a:p>
                      <a:pPr indent="127000" algn="l">
                        <a:lnSpc>
                          <a:spcPct val="115000"/>
                        </a:lnSpc>
                        <a:spcAft>
                          <a:spcPts val="0"/>
                        </a:spcAft>
                      </a:pPr>
                      <a:r>
                        <a:rPr lang="cs-CZ" sz="1200" baseline="0" dirty="0">
                          <a:effectLst/>
                          <a:latin typeface="Myriad Pro"/>
                        </a:rPr>
                        <a:t>7 64 </a:t>
                      </a:r>
                      <a:r>
                        <a:rPr lang="cs-CZ" sz="1200" baseline="0" dirty="0" smtClean="0">
                          <a:effectLst/>
                          <a:latin typeface="Myriad Pro"/>
                        </a:rPr>
                        <a:t>01 </a:t>
                      </a:r>
                      <a:r>
                        <a:rPr lang="cs-CZ" sz="1200" baseline="0" dirty="0">
                          <a:effectLst/>
                          <a:latin typeface="Myriad Pro"/>
                        </a:rPr>
                        <a:t>- </a:t>
                      </a:r>
                      <a:r>
                        <a:rPr lang="cs-CZ" sz="1200" baseline="0" dirty="0" smtClean="0">
                          <a:effectLst/>
                          <a:latin typeface="Myriad Pro"/>
                        </a:rPr>
                        <a:t>Počet </a:t>
                      </a:r>
                      <a:r>
                        <a:rPr lang="cs-CZ" sz="1200" baseline="0" dirty="0">
                          <a:effectLst/>
                          <a:latin typeface="Myriad Pro"/>
                        </a:rPr>
                        <a:t>parkovacích míst pro jízdní kola</a:t>
                      </a:r>
                      <a:endParaRPr lang="cs-CZ" sz="1200" baseline="0" dirty="0">
                        <a:effectLst/>
                        <a:latin typeface="Myriad Pro"/>
                        <a:ea typeface="Calibri"/>
                        <a:cs typeface="Times New Roman"/>
                      </a:endParaRPr>
                    </a:p>
                  </a:txBody>
                  <a:tcPr marL="40511" marR="40511" marT="0" marB="0" anchor="ctr"/>
                </a:tc>
                <a:tc>
                  <a:txBody>
                    <a:bodyPr/>
                    <a:lstStyle/>
                    <a:p>
                      <a:pPr algn="ctr">
                        <a:lnSpc>
                          <a:spcPct val="115000"/>
                        </a:lnSpc>
                        <a:spcAft>
                          <a:spcPts val="0"/>
                        </a:spcAft>
                      </a:pPr>
                      <a:r>
                        <a:rPr lang="cs-CZ" sz="1200" baseline="0" dirty="0">
                          <a:effectLst/>
                          <a:latin typeface="Myriad Pro"/>
                        </a:rPr>
                        <a:t>Ano</a:t>
                      </a:r>
                      <a:endParaRPr lang="cs-CZ" sz="1200" baseline="0" dirty="0">
                        <a:effectLst/>
                        <a:latin typeface="Myriad Pro"/>
                        <a:ea typeface="Calibri"/>
                        <a:cs typeface="Times New Roman"/>
                      </a:endParaRPr>
                    </a:p>
                  </a:txBody>
                  <a:tcPr marL="40511" marR="40511" marT="0" marB="0" anchor="ctr"/>
                </a:tc>
                <a:tc rowSpan="2">
                  <a:txBody>
                    <a:bodyPr/>
                    <a:lstStyle/>
                    <a:p>
                      <a:pPr algn="ctr">
                        <a:lnSpc>
                          <a:spcPct val="115000"/>
                        </a:lnSpc>
                        <a:spcAft>
                          <a:spcPts val="0"/>
                        </a:spcAft>
                      </a:pPr>
                      <a:r>
                        <a:rPr lang="cs-CZ" sz="1200" baseline="0">
                          <a:effectLst/>
                          <a:latin typeface="Myriad Pro"/>
                        </a:rPr>
                        <a:t>Ano</a:t>
                      </a:r>
                      <a:endParaRPr lang="cs-CZ" sz="1200" baseline="0">
                        <a:effectLst/>
                        <a:latin typeface="Myriad Pro"/>
                        <a:ea typeface="Calibri"/>
                        <a:cs typeface="Times New Roman"/>
                      </a:endParaRPr>
                    </a:p>
                  </a:txBody>
                  <a:tcPr marL="40511" marR="40511" marT="0" marB="0" anchor="ctr"/>
                </a:tc>
              </a:tr>
              <a:tr h="451413">
                <a:tc vMerge="1">
                  <a:txBody>
                    <a:bodyPr/>
                    <a:lstStyle/>
                    <a:p>
                      <a:endParaRPr lang="cs-CZ"/>
                    </a:p>
                  </a:txBody>
                  <a:tcPr/>
                </a:tc>
                <a:tc vMerge="1">
                  <a:txBody>
                    <a:bodyPr/>
                    <a:lstStyle/>
                    <a:p>
                      <a:endParaRPr lang="cs-CZ"/>
                    </a:p>
                  </a:txBody>
                  <a:tcPr/>
                </a:tc>
                <a:tc>
                  <a:txBody>
                    <a:bodyPr/>
                    <a:lstStyle/>
                    <a:p>
                      <a:pPr indent="127000" algn="l">
                        <a:lnSpc>
                          <a:spcPct val="115000"/>
                        </a:lnSpc>
                        <a:spcAft>
                          <a:spcPts val="0"/>
                        </a:spcAft>
                      </a:pPr>
                      <a:r>
                        <a:rPr lang="cs-CZ" sz="1200" baseline="0" dirty="0">
                          <a:effectLst/>
                          <a:latin typeface="Myriad Pro"/>
                        </a:rPr>
                        <a:t>7 51 10 - Počet osob přepravených </a:t>
                      </a:r>
                      <a:r>
                        <a:rPr lang="cs-CZ" sz="1200" baseline="0" dirty="0" smtClean="0">
                          <a:effectLst/>
                          <a:latin typeface="Myriad Pro"/>
                        </a:rPr>
                        <a:t>veř. dopravou</a:t>
                      </a:r>
                      <a:endParaRPr lang="cs-CZ" sz="1200" baseline="0" dirty="0">
                        <a:effectLst/>
                        <a:latin typeface="Myriad Pro"/>
                        <a:ea typeface="Calibri"/>
                        <a:cs typeface="Times New Roman"/>
                      </a:endParaRPr>
                    </a:p>
                  </a:txBody>
                  <a:tcPr marL="40511" marR="40511" marT="0" marB="0" anchor="ctr"/>
                </a:tc>
                <a:tc>
                  <a:txBody>
                    <a:bodyPr/>
                    <a:lstStyle/>
                    <a:p>
                      <a:pPr algn="ctr">
                        <a:lnSpc>
                          <a:spcPct val="115000"/>
                        </a:lnSpc>
                        <a:spcAft>
                          <a:spcPts val="0"/>
                        </a:spcAft>
                      </a:pPr>
                      <a:r>
                        <a:rPr lang="cs-CZ" sz="1200" baseline="0" dirty="0">
                          <a:effectLst/>
                          <a:latin typeface="Myriad Pro"/>
                        </a:rPr>
                        <a:t>Ne</a:t>
                      </a:r>
                      <a:endParaRPr lang="cs-CZ" sz="1200" baseline="0" dirty="0">
                        <a:effectLst/>
                        <a:latin typeface="Myriad Pro"/>
                        <a:ea typeface="Calibri"/>
                        <a:cs typeface="Times New Roman"/>
                      </a:endParaRPr>
                    </a:p>
                  </a:txBody>
                  <a:tcPr marL="40511" marR="40511" marT="0" marB="0" anchor="ctr"/>
                </a:tc>
                <a:tc vMerge="1">
                  <a:txBody>
                    <a:bodyPr/>
                    <a:lstStyle/>
                    <a:p>
                      <a:endParaRPr lang="cs-CZ"/>
                    </a:p>
                  </a:txBody>
                  <a:tcPr/>
                </a:tc>
              </a:tr>
              <a:tr h="451413">
                <a:tc rowSpan="2">
                  <a:txBody>
                    <a:bodyPr/>
                    <a:lstStyle/>
                    <a:p>
                      <a:pPr algn="ctr">
                        <a:lnSpc>
                          <a:spcPct val="115000"/>
                        </a:lnSpc>
                        <a:spcAft>
                          <a:spcPts val="0"/>
                        </a:spcAft>
                      </a:pPr>
                      <a:r>
                        <a:rPr lang="cs-CZ" sz="1200" baseline="0" dirty="0">
                          <a:effectLst/>
                          <a:latin typeface="Myriad Pro"/>
                        </a:rPr>
                        <a:t>4</a:t>
                      </a:r>
                      <a:endParaRPr lang="cs-CZ" sz="1200" baseline="0" dirty="0">
                        <a:effectLst/>
                        <a:latin typeface="Myriad Pro"/>
                        <a:ea typeface="Calibri"/>
                        <a:cs typeface="Times New Roman"/>
                      </a:endParaRPr>
                    </a:p>
                  </a:txBody>
                  <a:tcPr marL="40511" marR="40511" marT="0" marB="0" anchor="ctr"/>
                </a:tc>
                <a:tc>
                  <a:txBody>
                    <a:bodyPr/>
                    <a:lstStyle/>
                    <a:p>
                      <a:pPr>
                        <a:lnSpc>
                          <a:spcPct val="115000"/>
                        </a:lnSpc>
                        <a:spcAft>
                          <a:spcPts val="0"/>
                        </a:spcAft>
                      </a:pPr>
                      <a:r>
                        <a:rPr lang="cs-CZ" sz="1200" baseline="0">
                          <a:effectLst/>
                          <a:latin typeface="Myriad Pro"/>
                        </a:rPr>
                        <a:t>Rekonstrukce, modernizace a výstavba samostatných parkovacích systémů P+G</a:t>
                      </a:r>
                      <a:endParaRPr lang="cs-CZ" sz="1200" baseline="0">
                        <a:effectLst/>
                        <a:latin typeface="Myriad Pro"/>
                        <a:ea typeface="Calibri"/>
                        <a:cs typeface="Times New Roman"/>
                      </a:endParaRPr>
                    </a:p>
                  </a:txBody>
                  <a:tcPr marL="40511" marR="40511" marT="0" marB="0" anchor="ctr"/>
                </a:tc>
                <a:tc>
                  <a:txBody>
                    <a:bodyPr/>
                    <a:lstStyle/>
                    <a:p>
                      <a:pPr indent="127000" algn="l">
                        <a:lnSpc>
                          <a:spcPct val="115000"/>
                        </a:lnSpc>
                        <a:spcAft>
                          <a:spcPts val="0"/>
                        </a:spcAft>
                      </a:pPr>
                      <a:r>
                        <a:rPr lang="cs-CZ" sz="1200" baseline="0" dirty="0">
                          <a:effectLst/>
                          <a:latin typeface="Myriad Pro"/>
                        </a:rPr>
                        <a:t>7 40 01 </a:t>
                      </a:r>
                      <a:r>
                        <a:rPr lang="cs-CZ" sz="1200" baseline="0" dirty="0" smtClean="0">
                          <a:effectLst/>
                          <a:latin typeface="Myriad Pro"/>
                        </a:rPr>
                        <a:t>- Počet </a:t>
                      </a:r>
                      <a:r>
                        <a:rPr lang="cs-CZ" sz="1200" baseline="0" dirty="0">
                          <a:effectLst/>
                          <a:latin typeface="Myriad Pro"/>
                        </a:rPr>
                        <a:t>vytvořených parkovacích míst</a:t>
                      </a:r>
                      <a:endParaRPr lang="cs-CZ" sz="1200" baseline="0" dirty="0">
                        <a:effectLst/>
                        <a:latin typeface="Myriad Pro"/>
                        <a:ea typeface="Calibri"/>
                        <a:cs typeface="Times New Roman"/>
                      </a:endParaRPr>
                    </a:p>
                  </a:txBody>
                  <a:tcPr marL="40511" marR="40511" marT="0" marB="0" anchor="ctr"/>
                </a:tc>
                <a:tc>
                  <a:txBody>
                    <a:bodyPr/>
                    <a:lstStyle/>
                    <a:p>
                      <a:pPr algn="ctr">
                        <a:lnSpc>
                          <a:spcPct val="115000"/>
                        </a:lnSpc>
                        <a:spcAft>
                          <a:spcPts val="0"/>
                        </a:spcAft>
                      </a:pPr>
                      <a:r>
                        <a:rPr lang="cs-CZ" sz="1200" baseline="0">
                          <a:effectLst/>
                          <a:latin typeface="Myriad Pro"/>
                        </a:rPr>
                        <a:t>Ano</a:t>
                      </a:r>
                      <a:endParaRPr lang="cs-CZ" sz="1200" baseline="0">
                        <a:effectLst/>
                        <a:latin typeface="Myriad Pro"/>
                        <a:ea typeface="Calibri"/>
                        <a:cs typeface="Times New Roman"/>
                      </a:endParaRPr>
                    </a:p>
                  </a:txBody>
                  <a:tcPr marL="40511" marR="40511" marT="0" marB="0" anchor="ctr"/>
                </a:tc>
                <a:tc rowSpan="2">
                  <a:txBody>
                    <a:bodyPr/>
                    <a:lstStyle/>
                    <a:p>
                      <a:pPr algn="ctr">
                        <a:lnSpc>
                          <a:spcPct val="115000"/>
                        </a:lnSpc>
                        <a:spcAft>
                          <a:spcPts val="0"/>
                        </a:spcAft>
                      </a:pPr>
                      <a:r>
                        <a:rPr lang="cs-CZ" sz="1200" baseline="0" dirty="0">
                          <a:effectLst/>
                          <a:latin typeface="Myriad Pro"/>
                        </a:rPr>
                        <a:t>Ne</a:t>
                      </a:r>
                      <a:endParaRPr lang="cs-CZ" sz="1200" baseline="0" dirty="0">
                        <a:effectLst/>
                        <a:latin typeface="Myriad Pro"/>
                        <a:ea typeface="Calibri"/>
                        <a:cs typeface="Times New Roman"/>
                      </a:endParaRPr>
                    </a:p>
                  </a:txBody>
                  <a:tcPr marL="40511" marR="40511" marT="0" marB="0" anchor="ctr"/>
                </a:tc>
              </a:tr>
              <a:tr h="287515">
                <a:tc vMerge="1">
                  <a:txBody>
                    <a:bodyPr/>
                    <a:lstStyle/>
                    <a:p>
                      <a:endParaRPr lang="cs-CZ"/>
                    </a:p>
                  </a:txBody>
                  <a:tcPr/>
                </a:tc>
                <a:tc>
                  <a:txBody>
                    <a:bodyPr/>
                    <a:lstStyle/>
                    <a:p>
                      <a:pPr>
                        <a:lnSpc>
                          <a:spcPct val="115000"/>
                        </a:lnSpc>
                        <a:spcAft>
                          <a:spcPts val="0"/>
                        </a:spcAft>
                      </a:pPr>
                      <a:r>
                        <a:rPr lang="cs-CZ" sz="1000" i="1" baseline="0" dirty="0">
                          <a:effectLst/>
                          <a:latin typeface="Myriad Pro"/>
                        </a:rPr>
                        <a:t>realizace parkovacích míst pro jízdní kola v rámci samostatného parkovacího systému P+G</a:t>
                      </a:r>
                      <a:endParaRPr lang="cs-CZ" sz="1000" i="1" baseline="0" dirty="0">
                        <a:effectLst/>
                        <a:latin typeface="Myriad Pro"/>
                        <a:ea typeface="Calibri"/>
                        <a:cs typeface="Times New Roman"/>
                      </a:endParaRPr>
                    </a:p>
                  </a:txBody>
                  <a:tcPr marL="40511" marR="40511" marT="0" marB="0" anchor="ctr"/>
                </a:tc>
                <a:tc>
                  <a:txBody>
                    <a:bodyPr/>
                    <a:lstStyle/>
                    <a:p>
                      <a:pPr indent="114300" algn="l">
                        <a:lnSpc>
                          <a:spcPct val="115000"/>
                        </a:lnSpc>
                        <a:spcAft>
                          <a:spcPts val="0"/>
                        </a:spcAft>
                      </a:pPr>
                      <a:r>
                        <a:rPr lang="cs-CZ" sz="1000" i="1" baseline="0" dirty="0">
                          <a:effectLst/>
                          <a:latin typeface="Myriad Pro"/>
                        </a:rPr>
                        <a:t>7 64 01 </a:t>
                      </a:r>
                      <a:r>
                        <a:rPr lang="cs-CZ" sz="1000" i="1" baseline="0" dirty="0" smtClean="0">
                          <a:effectLst/>
                          <a:latin typeface="Myriad Pro"/>
                        </a:rPr>
                        <a:t>- Počet </a:t>
                      </a:r>
                      <a:r>
                        <a:rPr lang="cs-CZ" sz="1000" i="1" baseline="0" dirty="0">
                          <a:effectLst/>
                          <a:latin typeface="Myriad Pro"/>
                        </a:rPr>
                        <a:t>parkovacích míst pro jízdní kola</a:t>
                      </a:r>
                      <a:endParaRPr lang="cs-CZ" sz="1000" i="1" baseline="0" dirty="0">
                        <a:effectLst/>
                        <a:latin typeface="Myriad Pro"/>
                        <a:ea typeface="Calibri"/>
                        <a:cs typeface="Times New Roman"/>
                      </a:endParaRPr>
                    </a:p>
                  </a:txBody>
                  <a:tcPr marL="40511" marR="40511" marT="0" marB="0" anchor="ctr"/>
                </a:tc>
                <a:tc>
                  <a:txBody>
                    <a:bodyPr/>
                    <a:lstStyle/>
                    <a:p>
                      <a:pPr algn="ctr">
                        <a:lnSpc>
                          <a:spcPct val="115000"/>
                        </a:lnSpc>
                        <a:spcAft>
                          <a:spcPts val="0"/>
                        </a:spcAft>
                      </a:pPr>
                      <a:r>
                        <a:rPr lang="cs-CZ" sz="1000" i="1" baseline="0" dirty="0">
                          <a:effectLst/>
                          <a:latin typeface="Myriad Pro"/>
                        </a:rPr>
                        <a:t>Ano</a:t>
                      </a:r>
                      <a:endParaRPr lang="cs-CZ" sz="1000" i="1" baseline="0" dirty="0">
                        <a:effectLst/>
                        <a:latin typeface="Myriad Pro"/>
                        <a:ea typeface="Calibri"/>
                        <a:cs typeface="Times New Roman"/>
                      </a:endParaRPr>
                    </a:p>
                  </a:txBody>
                  <a:tcPr marL="40511" marR="40511" marT="0" marB="0" anchor="ctr"/>
                </a:tc>
                <a:tc vMerge="1">
                  <a:txBody>
                    <a:bodyPr/>
                    <a:lstStyle/>
                    <a:p>
                      <a:endParaRPr lang="cs-CZ"/>
                    </a:p>
                  </a:txBody>
                  <a:tcPr/>
                </a:tc>
              </a:tr>
            </a:tbl>
          </a:graphicData>
        </a:graphic>
      </p:graphicFrame>
    </p:spTree>
    <p:extLst>
      <p:ext uri="{BB962C8B-B14F-4D97-AF65-F5344CB8AC3E}">
        <p14:creationId xmlns:p14="http://schemas.microsoft.com/office/powerpoint/2010/main" val="1851279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pic>
        <p:nvPicPr>
          <p:cNvPr id="5"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it-IT" sz="3200" dirty="0" smtClean="0">
                <a:solidFill>
                  <a:srgbClr val="0070C0"/>
                </a:solidFill>
              </a:rPr>
              <a:t>Pravidla pro žadatele a příjemce</a:t>
            </a:r>
            <a:endParaRPr lang="cs-CZ" sz="3200" dirty="0">
              <a:solidFill>
                <a:srgbClr val="0070C0"/>
              </a:solidFill>
            </a:endParaRPr>
          </a:p>
        </p:txBody>
      </p:sp>
      <p:sp>
        <p:nvSpPr>
          <p:cNvPr id="9" name="Zástupný symbol pro obsah 2"/>
          <p:cNvSpPr txBox="1">
            <a:spLocks/>
          </p:cNvSpPr>
          <p:nvPr/>
        </p:nvSpPr>
        <p:spPr>
          <a:xfrm>
            <a:off x="457200" y="1600200"/>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Aft>
                <a:spcPts val="600"/>
              </a:spcAft>
              <a:buFont typeface="Arial"/>
              <a:buNone/>
              <a:defRPr/>
            </a:pPr>
            <a:r>
              <a:rPr lang="cs-CZ" sz="2400" b="1" smtClean="0">
                <a:cs typeface="Arial" charset="0"/>
              </a:rPr>
              <a:t>Obecná pravidla</a:t>
            </a:r>
          </a:p>
          <a:p>
            <a:pPr marL="400050" lvl="1" indent="0">
              <a:spcAft>
                <a:spcPts val="600"/>
              </a:spcAft>
              <a:buFont typeface="Arial"/>
              <a:buNone/>
              <a:defRPr/>
            </a:pPr>
            <a:r>
              <a:rPr lang="cs-CZ" sz="2400" i="1" smtClean="0">
                <a:cs typeface="Arial" charset="0"/>
              </a:rPr>
              <a:t>(závazná pro všechny specifické cíle a výzvy)</a:t>
            </a:r>
            <a:endParaRPr lang="cs-CZ" sz="2400" i="1" u="sng" smtClean="0">
              <a:cs typeface="Arial" charset="0"/>
            </a:endParaRPr>
          </a:p>
          <a:p>
            <a:pPr marL="457200" lvl="1" indent="0">
              <a:buFont typeface="Arial"/>
              <a:buNone/>
              <a:defRPr/>
            </a:pPr>
            <a:r>
              <a:rPr lang="cs-CZ" sz="2400" smtClean="0">
                <a:hlinkClick r:id="rId5"/>
              </a:rPr>
              <a:t>www.dotaceEU.cz/IROP</a:t>
            </a:r>
            <a:endParaRPr lang="cs-CZ" sz="2400" smtClean="0"/>
          </a:p>
          <a:p>
            <a:pPr marL="457200" lvl="1" indent="0">
              <a:buFont typeface="Arial"/>
              <a:buNone/>
              <a:defRPr/>
            </a:pPr>
            <a:endParaRPr lang="cs-CZ" sz="2400" smtClean="0"/>
          </a:p>
          <a:p>
            <a:pPr marL="400050" lvl="1" indent="0">
              <a:spcAft>
                <a:spcPts val="600"/>
              </a:spcAft>
              <a:buFont typeface="Arial"/>
              <a:buNone/>
              <a:defRPr/>
            </a:pPr>
            <a:r>
              <a:rPr lang="cs-CZ" sz="2400" b="1" smtClean="0">
                <a:cs typeface="Arial" charset="0"/>
              </a:rPr>
              <a:t>Specifická pravidla</a:t>
            </a:r>
          </a:p>
          <a:p>
            <a:pPr marL="400050" lvl="1" indent="0">
              <a:spcAft>
                <a:spcPts val="600"/>
              </a:spcAft>
              <a:buFont typeface="Arial"/>
              <a:buNone/>
              <a:defRPr/>
            </a:pPr>
            <a:r>
              <a:rPr lang="cs-CZ" sz="2400" i="1" smtClean="0">
                <a:cs typeface="Arial" charset="0"/>
              </a:rPr>
              <a:t>(pro každou výzvu samostatný dokument)</a:t>
            </a:r>
            <a:r>
              <a:rPr lang="cs-CZ" sz="2400" i="1" u="sng" smtClean="0">
                <a:cs typeface="Arial" charset="0"/>
              </a:rPr>
              <a:t> </a:t>
            </a:r>
          </a:p>
          <a:p>
            <a:pPr marL="400050" lvl="1" indent="0">
              <a:spcAft>
                <a:spcPts val="600"/>
              </a:spcAft>
              <a:buFont typeface="Arial"/>
              <a:buNone/>
              <a:defRPr/>
            </a:pPr>
            <a:r>
              <a:rPr lang="cs-CZ" sz="2400" smtClean="0">
                <a:cs typeface="Arial" charset="0"/>
                <a:hlinkClick r:id="rId5"/>
              </a:rPr>
              <a:t>www.dotaceEU.cz/IROP</a:t>
            </a:r>
            <a:endParaRPr lang="cs-CZ" sz="2400" smtClean="0">
              <a:cs typeface="Arial" charset="0"/>
            </a:endParaRPr>
          </a:p>
          <a:p>
            <a:pPr lvl="1" indent="-342900">
              <a:spcAft>
                <a:spcPts val="600"/>
              </a:spcAft>
              <a:buFont typeface="Arial" panose="020B0604020202020204" pitchFamily="34" charset="0"/>
              <a:buChar char="•"/>
              <a:defRPr/>
            </a:pPr>
            <a:r>
              <a:rPr lang="cs-CZ" sz="2400" smtClean="0">
                <a:cs typeface="Arial" charset="0"/>
              </a:rPr>
              <a:t>podporované aktivity, způsobilé výdaje, hodnoticí kritéria, povinné přílohy</a:t>
            </a:r>
          </a:p>
          <a:p>
            <a:endParaRPr lang="cs-CZ" dirty="0"/>
          </a:p>
        </p:txBody>
      </p:sp>
    </p:spTree>
    <p:extLst>
      <p:ext uri="{BB962C8B-B14F-4D97-AF65-F5344CB8AC3E}">
        <p14:creationId xmlns:p14="http://schemas.microsoft.com/office/powerpoint/2010/main" val="2225951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84"/>
            <a:ext cx="8229600" cy="1143000"/>
          </a:xfrm>
        </p:spPr>
        <p:txBody>
          <a:bodyPr/>
          <a:lstStyle/>
          <a:p>
            <a:r>
              <a:rPr lang="cs-CZ" sz="3200" b="0" dirty="0" smtClean="0">
                <a:solidFill>
                  <a:srgbClr val="0070C0"/>
                </a:solidFill>
              </a:rPr>
              <a:t>chyby</a:t>
            </a:r>
            <a:r>
              <a:rPr lang="cs-CZ" sz="3200" dirty="0" smtClean="0">
                <a:solidFill>
                  <a:srgbClr val="0070C0"/>
                </a:solidFill>
              </a:rPr>
              <a:t> v projektech ve 24. </a:t>
            </a:r>
            <a:r>
              <a:rPr lang="cs-CZ" sz="3200" dirty="0" err="1" smtClean="0">
                <a:solidFill>
                  <a:srgbClr val="0070C0"/>
                </a:solidFill>
              </a:rPr>
              <a:t>výzvĚ</a:t>
            </a:r>
            <a:r>
              <a:rPr lang="cs-CZ" sz="3200" dirty="0" smtClean="0">
                <a:solidFill>
                  <a:srgbClr val="0070C0"/>
                </a:solidFill>
              </a:rPr>
              <a:t> </a:t>
            </a:r>
            <a:endParaRPr lang="cs-CZ" sz="3200" dirty="0">
              <a:solidFill>
                <a:srgbClr val="0070C0"/>
              </a:solidFill>
            </a:endParaRPr>
          </a:p>
        </p:txBody>
      </p:sp>
      <p:sp>
        <p:nvSpPr>
          <p:cNvPr id="3" name="Zástupný symbol pro obsah 2"/>
          <p:cNvSpPr>
            <a:spLocks noGrp="1"/>
          </p:cNvSpPr>
          <p:nvPr>
            <p:ph idx="1"/>
          </p:nvPr>
        </p:nvSpPr>
        <p:spPr>
          <a:xfrm>
            <a:off x="0" y="836712"/>
            <a:ext cx="9144000" cy="6021288"/>
          </a:xfrm>
        </p:spPr>
        <p:txBody>
          <a:bodyPr>
            <a:noAutofit/>
          </a:bodyPr>
          <a:lstStyle/>
          <a:p>
            <a:r>
              <a:rPr lang="cs-CZ" sz="1800" b="1" dirty="0"/>
              <a:t>Žádost je podána v předepsané formě.</a:t>
            </a:r>
            <a:endParaRPr lang="cs-CZ" sz="1800" dirty="0"/>
          </a:p>
          <a:p>
            <a:pPr lvl="1"/>
            <a:r>
              <a:rPr lang="cs-CZ" sz="1800" dirty="0"/>
              <a:t>nesoulad mezi informacemi v žádosti o podporu </a:t>
            </a:r>
            <a:r>
              <a:rPr lang="cs-CZ" sz="1800" dirty="0" smtClean="0"/>
              <a:t>v MS2014+ a </a:t>
            </a:r>
            <a:r>
              <a:rPr lang="cs-CZ" sz="1800" dirty="0"/>
              <a:t>ve studii </a:t>
            </a:r>
            <a:r>
              <a:rPr lang="cs-CZ" sz="1800" dirty="0" smtClean="0"/>
              <a:t>proveditelnosti či projektové dokumentaci (např. hodnoty indikátorů 7 40 01</a:t>
            </a:r>
            <a:br>
              <a:rPr lang="cs-CZ" sz="1800" dirty="0" smtClean="0"/>
            </a:br>
            <a:r>
              <a:rPr lang="cs-CZ" sz="1800" dirty="0" smtClean="0"/>
              <a:t>a 7 51 10).</a:t>
            </a:r>
            <a:endParaRPr lang="cs-CZ" sz="1800" dirty="0"/>
          </a:p>
          <a:p>
            <a:r>
              <a:rPr lang="cs-CZ" sz="1800" b="1" dirty="0"/>
              <a:t>Jsou doloženy všechny povinné přílohy a obsahově splňují náležitosti požadované v dokumentaci k výzvě.</a:t>
            </a:r>
            <a:endParaRPr lang="cs-CZ" sz="1800" dirty="0"/>
          </a:p>
          <a:p>
            <a:pPr lvl="1"/>
            <a:r>
              <a:rPr lang="cs-CZ" sz="1800" dirty="0" smtClean="0"/>
              <a:t>některá </a:t>
            </a:r>
            <a:r>
              <a:rPr lang="cs-CZ" sz="1800" dirty="0"/>
              <a:t>z požadovaných příloh není úplná (např. žádost o stavební </a:t>
            </a:r>
            <a:r>
              <a:rPr lang="cs-CZ" sz="1800" dirty="0" smtClean="0"/>
              <a:t>povolení, projektová dokumentace, studie proveditelnosti bez shrnutí dopravně-inženýrské analýzy pro parkovací systém).</a:t>
            </a:r>
          </a:p>
          <a:p>
            <a:r>
              <a:rPr lang="cs-CZ" sz="1800" b="1" dirty="0" smtClean="0"/>
              <a:t>Cílové hodnoty indikátorů odpovídají cílům projektu.</a:t>
            </a:r>
            <a:endParaRPr lang="cs-CZ" sz="1800" dirty="0"/>
          </a:p>
          <a:p>
            <a:pPr lvl="1"/>
            <a:r>
              <a:rPr lang="cs-CZ" sz="1800" dirty="0"/>
              <a:t>c</a:t>
            </a:r>
            <a:r>
              <a:rPr lang="cs-CZ" sz="1800" dirty="0" smtClean="0"/>
              <a:t>ílová hodnota </a:t>
            </a:r>
            <a:r>
              <a:rPr lang="cs-CZ" sz="1800" dirty="0"/>
              <a:t>indikátoru </a:t>
            </a:r>
            <a:r>
              <a:rPr lang="cs-CZ" sz="1800" dirty="0" smtClean="0"/>
              <a:t>(počtu) neodpovídá </a:t>
            </a:r>
            <a:r>
              <a:rPr lang="cs-CZ" sz="1800" dirty="0"/>
              <a:t>hodnotě vycházející z projektové dokumentace a </a:t>
            </a:r>
            <a:r>
              <a:rPr lang="cs-CZ" sz="1800" dirty="0" smtClean="0"/>
              <a:t>vztahující se k </a:t>
            </a:r>
            <a:r>
              <a:rPr lang="cs-CZ" sz="1800" dirty="0"/>
              <a:t>podporovaným </a:t>
            </a:r>
            <a:r>
              <a:rPr lang="cs-CZ" sz="1800" dirty="0" smtClean="0"/>
              <a:t>aktivitám / cílům projektu.</a:t>
            </a:r>
            <a:endParaRPr lang="cs-CZ" sz="1800" dirty="0"/>
          </a:p>
          <a:p>
            <a:r>
              <a:rPr lang="cs-CZ" sz="1800" b="1" dirty="0"/>
              <a:t>Kapacitní řešení parkoviště odpovídá jeho využitelnosti pro podporu </a:t>
            </a:r>
            <a:r>
              <a:rPr lang="cs-CZ" sz="1800" b="1" dirty="0" err="1"/>
              <a:t>multimodality</a:t>
            </a:r>
            <a:r>
              <a:rPr lang="cs-CZ" sz="1800" b="1" dirty="0"/>
              <a:t> v dané lokalitě.</a:t>
            </a:r>
          </a:p>
          <a:p>
            <a:pPr lvl="1"/>
            <a:r>
              <a:rPr lang="cs-CZ" sz="1800" dirty="0" smtClean="0"/>
              <a:t>shrnutí dopravně-inženýrské analýzy ve studii proveditelnosti není relevantní / dostatečné.</a:t>
            </a:r>
            <a:endParaRPr lang="cs-CZ" sz="1800" dirty="0"/>
          </a:p>
          <a:p>
            <a:r>
              <a:rPr lang="cs-CZ" sz="1800" b="1" dirty="0"/>
              <a:t>Projekt terminálu se týká přestupního uzlu, ze kterého v běžný pracovní den odjede více než 40 spojů linek veřejné hromadné dopravy.</a:t>
            </a:r>
          </a:p>
          <a:p>
            <a:pPr lvl="1"/>
            <a:r>
              <a:rPr lang="cs-CZ" sz="1800" dirty="0" smtClean="0"/>
              <a:t>ve studii proveditelnosti není popsáno předpokládané </a:t>
            </a:r>
            <a:r>
              <a:rPr lang="cs-CZ" sz="1800" dirty="0"/>
              <a:t>využití terminálu linkami veřejné dopravy nad stanovený </a:t>
            </a:r>
            <a:r>
              <a:rPr lang="cs-CZ" sz="1800" dirty="0" smtClean="0"/>
              <a:t>limit.</a:t>
            </a:r>
            <a:endParaRPr lang="cs-CZ" sz="1800" dirty="0"/>
          </a:p>
        </p:txBody>
      </p:sp>
    </p:spTree>
    <p:extLst>
      <p:ext uri="{BB962C8B-B14F-4D97-AF65-F5344CB8AC3E}">
        <p14:creationId xmlns:p14="http://schemas.microsoft.com/office/powerpoint/2010/main" val="18132309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a:spLocks noGrp="1"/>
          </p:cNvSpPr>
          <p:nvPr>
            <p:ph type="title"/>
          </p:nvPr>
        </p:nvSpPr>
        <p:spPr>
          <a:xfrm>
            <a:off x="457200" y="-27384"/>
            <a:ext cx="8229600" cy="1143000"/>
          </a:xfrm>
        </p:spPr>
        <p:txBody>
          <a:bodyPr/>
          <a:lstStyle/>
          <a:p>
            <a:r>
              <a:rPr lang="cs-CZ" sz="3200" dirty="0" smtClean="0">
                <a:solidFill>
                  <a:srgbClr val="0070C0"/>
                </a:solidFill>
              </a:rPr>
              <a:t>Doporučení pro žadatele v SC 1.2</a:t>
            </a:r>
            <a:endParaRPr lang="cs-CZ" sz="3200" dirty="0">
              <a:solidFill>
                <a:srgbClr val="0070C0"/>
              </a:solidFill>
            </a:endParaRPr>
          </a:p>
        </p:txBody>
      </p:sp>
      <p:sp>
        <p:nvSpPr>
          <p:cNvPr id="8" name="Zástupný symbol pro obsah 2"/>
          <p:cNvSpPr txBox="1">
            <a:spLocks/>
          </p:cNvSpPr>
          <p:nvPr/>
        </p:nvSpPr>
        <p:spPr>
          <a:xfrm>
            <a:off x="0" y="836712"/>
            <a:ext cx="9144000" cy="56612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cs-CZ" sz="2400" dirty="0" smtClean="0"/>
              <a:t>Práce s Obecnými a </a:t>
            </a:r>
            <a:r>
              <a:rPr lang="cs-CZ" sz="2400" dirty="0"/>
              <a:t>Specifickými </a:t>
            </a:r>
            <a:r>
              <a:rPr lang="cs-CZ" sz="2400" dirty="0" smtClean="0"/>
              <a:t>pravidly, dodržování struktur</a:t>
            </a:r>
            <a:r>
              <a:rPr lang="cs-CZ" sz="2400" dirty="0"/>
              <a:t>y</a:t>
            </a:r>
            <a:r>
              <a:rPr lang="cs-CZ" sz="2400" dirty="0" smtClean="0"/>
              <a:t> příloh/předepsaných osnov</a:t>
            </a:r>
            <a:r>
              <a:rPr lang="en-US" sz="2400" dirty="0" smtClean="0"/>
              <a:t>.</a:t>
            </a:r>
            <a:endParaRPr lang="cs-CZ" sz="2400" dirty="0" smtClean="0"/>
          </a:p>
          <a:p>
            <a:pPr>
              <a:spcAft>
                <a:spcPts val="600"/>
              </a:spcAft>
            </a:pPr>
            <a:endParaRPr lang="cs-CZ" sz="2400" dirty="0" smtClean="0"/>
          </a:p>
          <a:p>
            <a:pPr>
              <a:spcAft>
                <a:spcPts val="600"/>
              </a:spcAft>
            </a:pPr>
            <a:r>
              <a:rPr lang="cs-CZ" sz="2400" dirty="0" smtClean="0"/>
              <a:t>Konzultace připravovaných projektů na příslušném krajském pracovišti CRR.</a:t>
            </a:r>
          </a:p>
          <a:p>
            <a:pPr>
              <a:spcAft>
                <a:spcPts val="600"/>
              </a:spcAft>
            </a:pPr>
            <a:endParaRPr lang="cs-CZ" sz="2400" dirty="0"/>
          </a:p>
          <a:p>
            <a:pPr>
              <a:spcAft>
                <a:spcPts val="600"/>
              </a:spcAft>
            </a:pPr>
            <a:r>
              <a:rPr lang="cs-CZ" sz="2400" dirty="0" smtClean="0"/>
              <a:t>Volba vhodné etapizace projektů, ukončování etap v druhé polovině roku do září kalendářního roku</a:t>
            </a:r>
            <a:r>
              <a:rPr lang="en-US" sz="2400" dirty="0" smtClean="0"/>
              <a:t>.</a:t>
            </a:r>
            <a:endParaRPr lang="cs-CZ" sz="2400" dirty="0" smtClean="0"/>
          </a:p>
          <a:p>
            <a:pPr>
              <a:spcAft>
                <a:spcPts val="600"/>
              </a:spcAft>
            </a:pPr>
            <a:endParaRPr lang="cs-CZ" sz="2400" dirty="0"/>
          </a:p>
          <a:p>
            <a:pPr>
              <a:spcAft>
                <a:spcPts val="600"/>
              </a:spcAft>
            </a:pPr>
            <a:r>
              <a:rPr lang="cs-CZ" sz="2400" dirty="0" smtClean="0"/>
              <a:t>Využít rozšíření limitů výdajů na projekt či způsobilosti vedlejších výdajů (doplňující průzkumy apod.).</a:t>
            </a:r>
            <a:endParaRPr lang="cs-CZ" sz="2400" dirty="0"/>
          </a:p>
          <a:p>
            <a:pPr marL="457200" lvl="1" indent="0">
              <a:spcAft>
                <a:spcPts val="600"/>
              </a:spcAft>
              <a:buNone/>
            </a:pPr>
            <a:endParaRPr lang="cs-CZ" sz="2400" dirty="0" smtClean="0"/>
          </a:p>
        </p:txBody>
      </p:sp>
    </p:spTree>
    <p:extLst>
      <p:ext uri="{BB962C8B-B14F-4D97-AF65-F5344CB8AC3E}">
        <p14:creationId xmlns:p14="http://schemas.microsoft.com/office/powerpoint/2010/main" val="6309004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20000"/>
          </a:bodyPr>
          <a:lstStyle/>
          <a:p>
            <a:pPr marL="0" indent="0" algn="ctr">
              <a:buNone/>
            </a:pPr>
            <a:r>
              <a:rPr lang="cs-CZ" sz="4400" b="1" dirty="0" smtClean="0">
                <a:solidFill>
                  <a:srgbClr val="0070C0"/>
                </a:solidFill>
                <a:latin typeface="Myriad Pro Black"/>
                <a:cs typeface="Myriad Pro Black"/>
              </a:rPr>
              <a:t>DĚKUJEME </a:t>
            </a:r>
            <a:r>
              <a:rPr lang="cs-CZ" sz="4400" b="1" dirty="0">
                <a:solidFill>
                  <a:srgbClr val="0070C0"/>
                </a:solidFill>
                <a:latin typeface="Myriad Pro Black"/>
                <a:cs typeface="Myriad Pro Black"/>
              </a:rPr>
              <a:t>VÁM ZA POZORNOST</a:t>
            </a:r>
            <a:r>
              <a:rPr lang="cs-CZ" sz="4400" b="1" dirty="0">
                <a:solidFill>
                  <a:srgbClr val="000000"/>
                </a:solidFill>
                <a:cs typeface="Myriad Pro"/>
              </a:rPr>
              <a:t/>
            </a:r>
            <a:br>
              <a:rPr lang="cs-CZ" sz="4400" b="1" dirty="0">
                <a:solidFill>
                  <a:srgbClr val="000000"/>
                </a:solidFill>
                <a:cs typeface="Myriad Pro"/>
              </a:rPr>
            </a:br>
            <a:r>
              <a:rPr lang="cs-CZ" sz="4000" dirty="0">
                <a:solidFill>
                  <a:srgbClr val="000000"/>
                </a:solidFill>
                <a:cs typeface="Myriad Pro"/>
              </a:rPr>
              <a:t/>
            </a:r>
            <a:br>
              <a:rPr lang="cs-CZ" sz="4000" dirty="0">
                <a:solidFill>
                  <a:srgbClr val="000000"/>
                </a:solidFill>
                <a:cs typeface="Myriad Pro"/>
              </a:rPr>
            </a:br>
            <a:r>
              <a:rPr lang="cs-CZ" sz="3300" b="1" dirty="0" smtClean="0">
                <a:solidFill>
                  <a:srgbClr val="000000"/>
                </a:solidFill>
                <a:cs typeface="Myriad Pro"/>
              </a:rPr>
              <a:t>PhDr. Aleš Pekárek</a:t>
            </a:r>
            <a:endParaRPr lang="cs-CZ" sz="3300" b="1" dirty="0">
              <a:solidFill>
                <a:srgbClr val="000000"/>
              </a:solidFill>
              <a:cs typeface="Myriad Pro"/>
            </a:endParaRPr>
          </a:p>
          <a:p>
            <a:pPr marL="0" indent="0" algn="ctr">
              <a:buNone/>
            </a:pPr>
            <a:r>
              <a:rPr lang="cs-CZ" sz="3300" b="1" dirty="0" smtClean="0">
                <a:solidFill>
                  <a:srgbClr val="000000"/>
                </a:solidFill>
                <a:cs typeface="Myriad Pro"/>
              </a:rPr>
              <a:t>Mgr</a:t>
            </a:r>
            <a:r>
              <a:rPr lang="cs-CZ" sz="3300" b="1" dirty="0">
                <a:solidFill>
                  <a:srgbClr val="000000"/>
                </a:solidFill>
                <a:cs typeface="Myriad Pro"/>
              </a:rPr>
              <a:t>. Martin Janda</a:t>
            </a:r>
          </a:p>
          <a:p>
            <a:pPr marL="0" indent="0" algn="ctr">
              <a:buNone/>
            </a:pPr>
            <a:r>
              <a:rPr lang="cs-CZ" sz="3100" dirty="0">
                <a:solidFill>
                  <a:srgbClr val="000000"/>
                </a:solidFill>
                <a:cs typeface="Myriad Pro"/>
              </a:rPr>
              <a:t/>
            </a:r>
            <a:br>
              <a:rPr lang="cs-CZ" sz="3100" dirty="0">
                <a:solidFill>
                  <a:srgbClr val="000000"/>
                </a:solidFill>
                <a:cs typeface="Myriad Pro"/>
              </a:rPr>
            </a:br>
            <a:r>
              <a:rPr lang="cs-CZ" sz="3100" dirty="0">
                <a:solidFill>
                  <a:srgbClr val="000000"/>
                </a:solidFill>
                <a:cs typeface="Myriad Pro"/>
              </a:rPr>
              <a:t>Ministerstvo pro místní rozvoj ČR</a:t>
            </a:r>
          </a:p>
          <a:p>
            <a:pPr marL="0" indent="0" algn="ctr">
              <a:buNone/>
            </a:pPr>
            <a:r>
              <a:rPr lang="cs-CZ" sz="3100" dirty="0">
                <a:solidFill>
                  <a:srgbClr val="000000"/>
                </a:solidFill>
                <a:cs typeface="Myriad Pro"/>
              </a:rPr>
              <a:t>Odbor řízení operačních programů</a:t>
            </a:r>
          </a:p>
          <a:p>
            <a:pPr marL="0" indent="0" algn="ctr">
              <a:buNone/>
            </a:pPr>
            <a:r>
              <a:rPr lang="cs-CZ" sz="3100" dirty="0">
                <a:solidFill>
                  <a:srgbClr val="000000"/>
                </a:solidFill>
                <a:cs typeface="Myriad Pro"/>
                <a:hlinkClick r:id="rId2"/>
              </a:rPr>
              <a:t>martin.janda2@mmr.cz</a:t>
            </a:r>
            <a:endParaRPr lang="cs-CZ" sz="3100" dirty="0">
              <a:solidFill>
                <a:srgbClr val="000000"/>
              </a:solidFill>
              <a:cs typeface="Myriad Pro"/>
            </a:endParaRPr>
          </a:p>
          <a:p>
            <a:pPr marL="0" indent="0" algn="ctr">
              <a:buNone/>
            </a:pPr>
            <a:r>
              <a:rPr lang="cs-CZ" dirty="0">
                <a:solidFill>
                  <a:srgbClr val="000000"/>
                </a:solidFill>
                <a:cs typeface="Myriad Pro"/>
              </a:rPr>
              <a:t/>
            </a:r>
            <a:br>
              <a:rPr lang="cs-CZ" dirty="0">
                <a:solidFill>
                  <a:srgbClr val="000000"/>
                </a:solidFill>
                <a:cs typeface="Myriad Pro"/>
              </a:rPr>
            </a:br>
            <a:r>
              <a:rPr lang="cs-CZ" dirty="0">
                <a:solidFill>
                  <a:srgbClr val="000000"/>
                </a:solidFill>
                <a:cs typeface="Myriad Pro"/>
              </a:rPr>
              <a:t/>
            </a:r>
            <a:br>
              <a:rPr lang="cs-CZ" dirty="0">
                <a:solidFill>
                  <a:srgbClr val="000000"/>
                </a:solidFill>
                <a:cs typeface="Myriad Pro"/>
              </a:rPr>
            </a:br>
            <a:endParaRPr lang="cs-CZ" dirty="0"/>
          </a:p>
        </p:txBody>
      </p:sp>
      <p:pic>
        <p:nvPicPr>
          <p:cNvPr id="2050" name="Picture 2" descr="C:\Users\paldav\Desktop\Loga\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949280"/>
            <a:ext cx="4264575"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939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aldav\Desktop\Loga\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949280"/>
            <a:ext cx="4264575" cy="7024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0393" y="849312"/>
            <a:ext cx="6773855" cy="3875831"/>
          </a:xfrm>
          <a:prstGeom prst="rect">
            <a:avLst/>
          </a:prstGeom>
        </p:spPr>
        <p:txBody>
          <a:bodyPr vert="horz" wrap="square" lIns="91440" tIns="45720" rIns="91440" bIns="45720" numCol="1" rtlCol="0" anchor="ctr" anchorCtr="0" compatLnSpc="1">
            <a:prstTxWarp prst="textNoShape">
              <a:avLst/>
            </a:prstTxWarp>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lnSpc>
                <a:spcPct val="107000"/>
              </a:lnSpc>
            </a:pP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70C0"/>
                </a:solidFill>
                <a:latin typeface="Myriad Pro Black"/>
                <a:ea typeface="Myriad Pro Black"/>
                <a:cs typeface="Myriad Pro Black"/>
              </a:rPr>
              <a:t>INFORMACE</a:t>
            </a:r>
            <a:br>
              <a:rPr lang="cs-CZ" altLang="cs-CZ" sz="3600" cap="none" dirty="0" smtClean="0">
                <a:solidFill>
                  <a:srgbClr val="0070C0"/>
                </a:solidFill>
                <a:latin typeface="Myriad Pro Black"/>
                <a:ea typeface="Myriad Pro Black"/>
                <a:cs typeface="Myriad Pro Black"/>
              </a:rPr>
            </a:br>
            <a:r>
              <a:rPr lang="cs-CZ" altLang="cs-CZ" sz="3600" cap="none" dirty="0" smtClean="0">
                <a:solidFill>
                  <a:srgbClr val="0070C0"/>
                </a:solidFill>
                <a:latin typeface="Myriad Pro Black"/>
                <a:ea typeface="Myriad Pro Black"/>
                <a:cs typeface="Myriad Pro Black"/>
              </a:rPr>
              <a:t>K DALŠÍM VÝZVÁM</a:t>
            </a:r>
            <a:br>
              <a:rPr lang="cs-CZ" altLang="cs-CZ" sz="3600" cap="none" dirty="0" smtClean="0">
                <a:solidFill>
                  <a:srgbClr val="0070C0"/>
                </a:solidFill>
                <a:latin typeface="Myriad Pro Black"/>
                <a:ea typeface="Myriad Pro Black"/>
                <a:cs typeface="Myriad Pro Black"/>
              </a:rPr>
            </a:br>
            <a:r>
              <a:rPr lang="cs-CZ" altLang="cs-CZ" sz="3600" cap="none" dirty="0" smtClean="0">
                <a:solidFill>
                  <a:srgbClr val="0070C0"/>
                </a:solidFill>
                <a:latin typeface="Myriad Pro Black"/>
                <a:ea typeface="Myriad Pro Black"/>
                <a:cs typeface="Myriad Pro Black"/>
              </a:rPr>
              <a:t>VE SPECIFICKÉM CÍLI</a:t>
            </a:r>
            <a:br>
              <a:rPr lang="cs-CZ" altLang="cs-CZ" sz="3600" cap="none" dirty="0" smtClean="0">
                <a:solidFill>
                  <a:srgbClr val="0070C0"/>
                </a:solidFill>
                <a:latin typeface="Myriad Pro Black"/>
                <a:ea typeface="Myriad Pro Black"/>
                <a:cs typeface="Myriad Pro Black"/>
              </a:rPr>
            </a:br>
            <a:r>
              <a:rPr lang="cs-CZ" altLang="cs-CZ" sz="3600" cap="none" dirty="0" smtClean="0">
                <a:solidFill>
                  <a:srgbClr val="0070C0"/>
                </a:solidFill>
                <a:latin typeface="Myriad Pro Black"/>
                <a:ea typeface="Myriad Pro Black"/>
                <a:cs typeface="Myriad Pro Black"/>
              </a:rPr>
              <a:t>SC 1.2 (4.1)</a:t>
            </a: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endParaRPr lang="cs-CZ" altLang="cs-CZ" sz="3600" i="1" cap="none" dirty="0" smtClean="0">
              <a:solidFill>
                <a:srgbClr val="000000"/>
              </a:solidFill>
              <a:latin typeface="Myriad Pro Black"/>
              <a:ea typeface="Myriad Pro Black"/>
              <a:cs typeface="Myriad Pro Black"/>
            </a:endParaRPr>
          </a:p>
        </p:txBody>
      </p:sp>
    </p:spTree>
    <p:extLst>
      <p:ext uri="{BB962C8B-B14F-4D97-AF65-F5344CB8AC3E}">
        <p14:creationId xmlns:p14="http://schemas.microsoft.com/office/powerpoint/2010/main" val="2489754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0" name="Nadpis 1"/>
          <p:cNvSpPr txBox="1">
            <a:spLocks/>
          </p:cNvSpPr>
          <p:nvPr/>
        </p:nvSpPr>
        <p:spPr>
          <a:xfrm>
            <a:off x="457200" y="274638"/>
            <a:ext cx="8229600" cy="70609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Integrované nástroje</a:t>
            </a:r>
            <a:endParaRPr lang="cs-CZ" dirty="0"/>
          </a:p>
        </p:txBody>
      </p:sp>
      <p:sp>
        <p:nvSpPr>
          <p:cNvPr id="11" name="Zástupný symbol pro obsah 2"/>
          <p:cNvSpPr txBox="1">
            <a:spLocks/>
          </p:cNvSpPr>
          <p:nvPr/>
        </p:nvSpPr>
        <p:spPr>
          <a:xfrm>
            <a:off x="457200" y="980728"/>
            <a:ext cx="8229600" cy="5328592"/>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cs-CZ" sz="2400" b="1" dirty="0" smtClean="0">
                <a:solidFill>
                  <a:prstClr val="black"/>
                </a:solidFill>
              </a:rPr>
              <a:t>Integrované územní investice (ITI)</a:t>
            </a:r>
          </a:p>
          <a:p>
            <a:pPr marL="0" indent="0">
              <a:buFont typeface="Arial"/>
              <a:buNone/>
            </a:pPr>
            <a:r>
              <a:rPr lang="cs-CZ" altLang="cs-CZ" sz="2000" dirty="0" smtClean="0"/>
              <a:t>Praha, Brno, Plzeň, Ostrava, Hradecko-pardubické aglomerace, Ústecko-chomutovská aglomerace, Olomouc</a:t>
            </a:r>
          </a:p>
          <a:p>
            <a:pPr marL="0" indent="0">
              <a:buFont typeface="Arial"/>
              <a:buNone/>
            </a:pPr>
            <a:r>
              <a:rPr lang="cs-CZ" sz="2000" dirty="0" smtClean="0">
                <a:solidFill>
                  <a:prstClr val="black"/>
                </a:solidFill>
              </a:rPr>
              <a:t>(p</a:t>
            </a:r>
            <a:r>
              <a:rPr lang="cs-CZ" altLang="cs-CZ" sz="2000" dirty="0" smtClean="0">
                <a:solidFill>
                  <a:prstClr val="black"/>
                </a:solidFill>
              </a:rPr>
              <a:t>odpora aktivit ze SC: </a:t>
            </a:r>
            <a:r>
              <a:rPr lang="cs-CZ" altLang="cs-CZ" sz="2000" dirty="0" smtClean="0"/>
              <a:t>1.1, </a:t>
            </a:r>
            <a:r>
              <a:rPr lang="cs-CZ" altLang="cs-CZ" sz="2000" dirty="0" smtClean="0">
                <a:solidFill>
                  <a:srgbClr val="FF0000"/>
                </a:solidFill>
              </a:rPr>
              <a:t>1.2</a:t>
            </a:r>
            <a:r>
              <a:rPr lang="cs-CZ" altLang="cs-CZ" sz="2000" dirty="0" smtClean="0"/>
              <a:t>, 2.1, 2.2, 2.4 a 3.1)</a:t>
            </a:r>
          </a:p>
          <a:p>
            <a:pPr marL="0" indent="0">
              <a:buFont typeface="Arial"/>
              <a:buNone/>
            </a:pPr>
            <a:endParaRPr lang="cs-CZ" sz="2000" dirty="0" smtClean="0"/>
          </a:p>
          <a:p>
            <a:pPr>
              <a:buFont typeface="Arial" panose="020B0604020202020204" pitchFamily="34" charset="0"/>
              <a:buChar char="•"/>
            </a:pPr>
            <a:r>
              <a:rPr lang="cs-CZ" sz="2400" b="1" dirty="0" smtClean="0"/>
              <a:t>Integrované plány rozvoje území (IPRÚ)</a:t>
            </a:r>
          </a:p>
          <a:p>
            <a:pPr marL="0" indent="0">
              <a:buFont typeface="Arial"/>
              <a:buNone/>
            </a:pPr>
            <a:r>
              <a:rPr lang="cs-CZ" altLang="cs-CZ" sz="2000" dirty="0" smtClean="0"/>
              <a:t>Karlovy Vary, České Budějovice, Jihlava, Zlín, Liberecko-jablonecká aglomerace, Mladá Boleslav</a:t>
            </a:r>
          </a:p>
          <a:p>
            <a:pPr marL="0" indent="0">
              <a:buFont typeface="Arial"/>
              <a:buNone/>
            </a:pPr>
            <a:r>
              <a:rPr lang="cs-CZ" altLang="cs-CZ" sz="2000" dirty="0" smtClean="0"/>
              <a:t>(podpora aktivit ze SC: 1.1, </a:t>
            </a:r>
            <a:r>
              <a:rPr lang="cs-CZ" altLang="cs-CZ" sz="2000" dirty="0" smtClean="0">
                <a:solidFill>
                  <a:srgbClr val="FF0000"/>
                </a:solidFill>
              </a:rPr>
              <a:t>1.2</a:t>
            </a:r>
            <a:r>
              <a:rPr lang="cs-CZ" altLang="cs-CZ" sz="2000" dirty="0" smtClean="0"/>
              <a:t>, 2.1, 2.2, 2.4 a 3.1)</a:t>
            </a:r>
          </a:p>
          <a:p>
            <a:pPr marL="0" indent="0">
              <a:buFont typeface="Arial"/>
              <a:buNone/>
            </a:pPr>
            <a:endParaRPr lang="cs-CZ" sz="1900" dirty="0" smtClean="0">
              <a:solidFill>
                <a:prstClr val="black"/>
              </a:solidFill>
            </a:endParaRPr>
          </a:p>
          <a:p>
            <a:pPr>
              <a:buFont typeface="Arial" panose="020B0604020202020204" pitchFamily="34" charset="0"/>
              <a:buChar char="•"/>
            </a:pPr>
            <a:r>
              <a:rPr lang="cs-CZ" sz="2400" b="1" dirty="0" smtClean="0">
                <a:solidFill>
                  <a:prstClr val="black"/>
                </a:solidFill>
              </a:rPr>
              <a:t>Komunitně vedený místní rozvoj (CLLD)</a:t>
            </a:r>
          </a:p>
          <a:p>
            <a:pPr marL="0" indent="0">
              <a:buFont typeface="Arial"/>
              <a:buNone/>
            </a:pPr>
            <a:r>
              <a:rPr lang="cs-CZ" sz="2000" dirty="0" smtClean="0"/>
              <a:t>Místní akční skupiny – 180 MAS, předloženo 179 strategií k hodnocení, jejich území tvoří obce s méně než 25 tis. obyvateli.</a:t>
            </a:r>
          </a:p>
          <a:p>
            <a:pPr marL="0" indent="0">
              <a:buFont typeface="Arial"/>
              <a:buNone/>
            </a:pPr>
            <a:r>
              <a:rPr lang="cs-CZ" sz="2000" dirty="0" smtClean="0"/>
              <a:t>(p</a:t>
            </a:r>
            <a:r>
              <a:rPr lang="cs-CZ" altLang="cs-CZ" sz="2000" dirty="0" smtClean="0"/>
              <a:t>odpora aktivit v SC </a:t>
            </a:r>
            <a:r>
              <a:rPr lang="cs-CZ" altLang="cs-CZ" sz="2000" dirty="0" smtClean="0">
                <a:solidFill>
                  <a:srgbClr val="FF0000"/>
                </a:solidFill>
              </a:rPr>
              <a:t>4.1</a:t>
            </a:r>
            <a:r>
              <a:rPr lang="cs-CZ" altLang="cs-CZ" sz="2000" dirty="0" smtClean="0"/>
              <a:t> odpovídající SC: </a:t>
            </a:r>
            <a:r>
              <a:rPr lang="cs-CZ" altLang="cs-CZ" sz="2000" dirty="0" smtClean="0">
                <a:solidFill>
                  <a:srgbClr val="FF0000"/>
                </a:solidFill>
              </a:rPr>
              <a:t>1.2</a:t>
            </a:r>
            <a:r>
              <a:rPr lang="cs-CZ" altLang="cs-CZ" sz="2000" dirty="0" smtClean="0"/>
              <a:t>, 1.3, 2.1, 2.2, 2.3, 2.4, 3.1 a 3.3)</a:t>
            </a:r>
            <a:endParaRPr lang="cs-CZ" sz="2000" dirty="0" smtClean="0"/>
          </a:p>
          <a:p>
            <a:endParaRPr lang="cs-CZ" dirty="0"/>
          </a:p>
        </p:txBody>
      </p:sp>
    </p:spTree>
    <p:extLst>
      <p:ext uri="{BB962C8B-B14F-4D97-AF65-F5344CB8AC3E}">
        <p14:creationId xmlns:p14="http://schemas.microsoft.com/office/powerpoint/2010/main" val="13084121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09784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0" name="Nadpis 1"/>
          <p:cNvSpPr txBox="1">
            <a:spLocks/>
          </p:cNvSpPr>
          <p:nvPr/>
        </p:nvSpPr>
        <p:spPr>
          <a:xfrm>
            <a:off x="457200" y="274638"/>
            <a:ext cx="8229600" cy="70609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smtClean="0">
                <a:solidFill>
                  <a:srgbClr val="0070C0"/>
                </a:solidFill>
              </a:rPr>
              <a:t>Integrované nástroje</a:t>
            </a:r>
            <a:endParaRPr lang="cs-CZ" dirty="0"/>
          </a:p>
        </p:txBody>
      </p:sp>
      <p:sp>
        <p:nvSpPr>
          <p:cNvPr id="7" name="Zástupný symbol pro obsah 2"/>
          <p:cNvSpPr txBox="1">
            <a:spLocks/>
          </p:cNvSpPr>
          <p:nvPr/>
        </p:nvSpPr>
        <p:spPr>
          <a:xfrm>
            <a:off x="27476" y="1215343"/>
            <a:ext cx="8659324" cy="466193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defRPr/>
            </a:pPr>
            <a:r>
              <a:rPr lang="cs-CZ" sz="2500" dirty="0" smtClean="0"/>
              <a:t>Platí </a:t>
            </a:r>
            <a:r>
              <a:rPr lang="cs-CZ" sz="2500" b="1" dirty="0" smtClean="0"/>
              <a:t>stejné podmínky jako pro individuální projekty </a:t>
            </a:r>
            <a:r>
              <a:rPr lang="cs-CZ" sz="2500" dirty="0" smtClean="0"/>
              <a:t>v daném  specifickém cíli (způsobilost výdajů, územní zaměření, typů příjemců, veřejné podpory, veřejných zakázek apod.).</a:t>
            </a:r>
          </a:p>
          <a:p>
            <a:pPr lvl="1">
              <a:buFont typeface="Arial" panose="020B0604020202020204" pitchFamily="34" charset="0"/>
              <a:buChar char="•"/>
              <a:defRPr/>
            </a:pPr>
            <a:r>
              <a:rPr lang="cs-CZ" sz="2500" b="1" dirty="0" smtClean="0"/>
              <a:t>Zároveň</a:t>
            </a:r>
            <a:r>
              <a:rPr lang="cs-CZ" sz="2500" dirty="0" smtClean="0"/>
              <a:t> je nezbytný </a:t>
            </a:r>
            <a:r>
              <a:rPr lang="cs-CZ" sz="2500" b="1" dirty="0" smtClean="0"/>
              <a:t>soulad</a:t>
            </a:r>
            <a:r>
              <a:rPr lang="cs-CZ" sz="2500" dirty="0" smtClean="0"/>
              <a:t> s danou </a:t>
            </a:r>
            <a:r>
              <a:rPr lang="cs-CZ" sz="2500" b="1" dirty="0" smtClean="0"/>
              <a:t>integrovanou</a:t>
            </a:r>
            <a:r>
              <a:rPr lang="cs-CZ" sz="2500" dirty="0" smtClean="0"/>
              <a:t> </a:t>
            </a:r>
            <a:r>
              <a:rPr lang="cs-CZ" sz="2500" b="1" dirty="0" smtClean="0"/>
              <a:t>strategií.</a:t>
            </a:r>
          </a:p>
          <a:p>
            <a:pPr lvl="1">
              <a:buFont typeface="Arial" panose="020B0604020202020204" pitchFamily="34" charset="0"/>
              <a:buChar char="•"/>
              <a:defRPr/>
            </a:pPr>
            <a:r>
              <a:rPr lang="cs-CZ" sz="2500" dirty="0" smtClean="0"/>
              <a:t>Žadatel, který chce realizovat projekt v rámci integrované strategie, musí </a:t>
            </a:r>
            <a:r>
              <a:rPr lang="cs-CZ" sz="2500" b="1" dirty="0" smtClean="0"/>
              <a:t>konzultovat</a:t>
            </a:r>
            <a:r>
              <a:rPr lang="cs-CZ" sz="2500" dirty="0" smtClean="0"/>
              <a:t> projektový záměr před jeho podáním </a:t>
            </a:r>
            <a:r>
              <a:rPr lang="cs-CZ" sz="2500" b="1" dirty="0" smtClean="0"/>
              <a:t>s nositelem</a:t>
            </a:r>
            <a:r>
              <a:rPr lang="cs-CZ" sz="2500" dirty="0" smtClean="0"/>
              <a:t> příslušné integrované strategie – získat vyjádření Řídicího výboru v případě ITI/IPRÚ.</a:t>
            </a:r>
            <a:endParaRPr lang="cs-CZ" sz="2500" dirty="0"/>
          </a:p>
        </p:txBody>
      </p:sp>
    </p:spTree>
    <p:extLst>
      <p:ext uri="{BB962C8B-B14F-4D97-AF65-F5344CB8AC3E}">
        <p14:creationId xmlns:p14="http://schemas.microsoft.com/office/powerpoint/2010/main" val="8249811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468560" y="1268761"/>
            <a:ext cx="9865096" cy="46085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43025" lvl="2" indent="-542925">
              <a:spcAft>
                <a:spcPts val="600"/>
              </a:spcAft>
              <a:buFont typeface="+mj-lt"/>
              <a:buAutoNum type="arabicPeriod"/>
              <a:defRPr/>
            </a:pPr>
            <a:r>
              <a:rPr lang="cs-CZ" sz="2200" dirty="0" smtClean="0">
                <a:cs typeface="Arial" charset="0"/>
              </a:rPr>
              <a:t>Výzva ŘO IROP na podporu integrovaných projektů.</a:t>
            </a:r>
          </a:p>
          <a:p>
            <a:pPr marL="1343025" lvl="2" indent="-542925">
              <a:spcAft>
                <a:spcPts val="600"/>
              </a:spcAft>
              <a:buFont typeface="+mj-lt"/>
              <a:buAutoNum type="arabicPeriod"/>
              <a:defRPr/>
            </a:pPr>
            <a:endParaRPr lang="cs-CZ" sz="2200" dirty="0">
              <a:cs typeface="Arial" charset="0"/>
            </a:endParaRPr>
          </a:p>
          <a:p>
            <a:pPr marL="1343025" lvl="2" indent="-542925">
              <a:spcAft>
                <a:spcPts val="600"/>
              </a:spcAft>
              <a:buFont typeface="+mj-lt"/>
              <a:buAutoNum type="arabicPeriod"/>
              <a:defRPr/>
            </a:pPr>
            <a:endParaRPr lang="cs-CZ" sz="2200" dirty="0" smtClean="0">
              <a:cs typeface="Arial" charset="0"/>
            </a:endParaRPr>
          </a:p>
          <a:p>
            <a:pPr marL="1343025" lvl="2" indent="-542925">
              <a:spcAft>
                <a:spcPts val="600"/>
              </a:spcAft>
              <a:buFont typeface="+mj-lt"/>
              <a:buAutoNum type="arabicPeriod"/>
              <a:defRPr/>
            </a:pPr>
            <a:endParaRPr lang="cs-CZ" sz="2200" dirty="0" smtClean="0">
              <a:cs typeface="Arial" charset="0"/>
            </a:endParaRPr>
          </a:p>
          <a:p>
            <a:pPr marL="1343025" lvl="2" indent="-542925">
              <a:spcAft>
                <a:spcPts val="600"/>
              </a:spcAft>
              <a:buFont typeface="+mj-lt"/>
              <a:buAutoNum type="arabicPeriod"/>
              <a:defRPr/>
            </a:pPr>
            <a:r>
              <a:rPr lang="cs-CZ" sz="2200" dirty="0" smtClean="0">
                <a:cs typeface="Arial" charset="0"/>
              </a:rPr>
              <a:t>Výzva nositele IN k předkládání projektových záměrů.</a:t>
            </a:r>
          </a:p>
          <a:p>
            <a:pPr marL="1343025" lvl="2" indent="-542925">
              <a:spcAft>
                <a:spcPts val="600"/>
              </a:spcAft>
              <a:buFont typeface="+mj-lt"/>
              <a:buAutoNum type="arabicPeriod"/>
              <a:defRPr/>
            </a:pPr>
            <a:r>
              <a:rPr lang="cs-CZ" sz="2200" dirty="0" smtClean="0">
                <a:cs typeface="Arial" charset="0"/>
              </a:rPr>
              <a:t>Zpracování projektového záměru žadatelem.</a:t>
            </a:r>
          </a:p>
          <a:p>
            <a:pPr marL="1343025" lvl="2" indent="-542925">
              <a:spcAft>
                <a:spcPts val="600"/>
              </a:spcAft>
              <a:buFont typeface="+mj-lt"/>
              <a:buAutoNum type="arabicPeriod"/>
              <a:defRPr/>
            </a:pPr>
            <a:r>
              <a:rPr lang="cs-CZ" sz="2200" dirty="0" smtClean="0">
                <a:cs typeface="Arial" charset="0"/>
              </a:rPr>
              <a:t>Projednání projektového záměru v pracovní skupině ŘV ITI/IPRÚ.</a:t>
            </a:r>
          </a:p>
          <a:p>
            <a:pPr marL="1343025" lvl="2" indent="-542925">
              <a:spcAft>
                <a:spcPts val="600"/>
              </a:spcAft>
              <a:buFont typeface="+mj-lt"/>
              <a:buAutoNum type="arabicPeriod"/>
              <a:defRPr/>
            </a:pPr>
            <a:r>
              <a:rPr lang="cs-CZ" sz="2200" dirty="0" smtClean="0">
                <a:cs typeface="Arial" charset="0"/>
              </a:rPr>
              <a:t>Vyjádření ŘV ITI/IPRÚ o souladu – nesouladu projektového záměru s integrovanou strategií.</a:t>
            </a:r>
          </a:p>
          <a:p>
            <a:pPr marL="1343025" lvl="2" indent="-542925">
              <a:spcAft>
                <a:spcPts val="600"/>
              </a:spcAft>
              <a:buFont typeface="+mj-lt"/>
              <a:buAutoNum type="arabicPeriod"/>
              <a:defRPr/>
            </a:pPr>
            <a:r>
              <a:rPr lang="cs-CZ" sz="2200" dirty="0" smtClean="0">
                <a:cs typeface="Arial" charset="0"/>
              </a:rPr>
              <a:t>Zpracování žádosti o podporu v MS2014+ žadatelem.</a:t>
            </a:r>
          </a:p>
          <a:p>
            <a:pPr marL="400050" lvl="1" indent="0">
              <a:spcAft>
                <a:spcPts val="600"/>
              </a:spcAft>
              <a:buFont typeface="Arial"/>
              <a:buNone/>
              <a:defRPr/>
            </a:pPr>
            <a:endParaRPr lang="cs-CZ" sz="2600" dirty="0" smtClean="0">
              <a:cs typeface="Arial" charset="0"/>
            </a:endParaRPr>
          </a:p>
          <a:p>
            <a:pPr marL="942975" lvl="1" indent="-542925">
              <a:spcAft>
                <a:spcPts val="600"/>
              </a:spcAft>
              <a:buFont typeface="Arial" pitchFamily="34" charset="0"/>
              <a:buChar char="•"/>
              <a:defRPr/>
            </a:pPr>
            <a:endParaRPr lang="cs-CZ" sz="2500" dirty="0" smtClean="0">
              <a:cs typeface="Arial" charset="0"/>
            </a:endParaRPr>
          </a:p>
          <a:p>
            <a:pPr marL="355600" indent="-355600">
              <a:spcAft>
                <a:spcPts val="600"/>
              </a:spcAft>
              <a:buClr>
                <a:schemeClr val="tx2"/>
              </a:buClr>
              <a:buFont typeface="Arial" charset="0"/>
              <a:buNone/>
              <a:defRPr/>
            </a:pPr>
            <a:endParaRPr lang="cs-CZ" dirty="0" smtClean="0">
              <a:latin typeface="Arial" charset="0"/>
              <a:cs typeface="Arial" charset="0"/>
            </a:endParaRPr>
          </a:p>
        </p:txBody>
      </p:sp>
      <p:sp>
        <p:nvSpPr>
          <p:cNvPr id="11" name="Nadpis 1"/>
          <p:cNvSpPr txBox="1">
            <a:spLocks/>
          </p:cNvSpPr>
          <p:nvPr/>
        </p:nvSpPr>
        <p:spPr>
          <a:xfrm>
            <a:off x="363538" y="406400"/>
            <a:ext cx="8229600" cy="718344"/>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3200" b="1" dirty="0" smtClean="0">
                <a:solidFill>
                  <a:srgbClr val="0070C0"/>
                </a:solidFill>
                <a:latin typeface="Myriad Pro"/>
              </a:rPr>
              <a:t>Integrované projekty ITI/IPRÚ</a:t>
            </a:r>
            <a:endParaRPr lang="cs-CZ" sz="3200" b="1" dirty="0">
              <a:solidFill>
                <a:srgbClr val="0070C0"/>
              </a:solidFill>
              <a:latin typeface="Myriad Pro"/>
            </a:endParaRPr>
          </a:p>
        </p:txBody>
      </p:sp>
      <p:graphicFrame>
        <p:nvGraphicFramePr>
          <p:cNvPr id="3" name="Tabulka 2"/>
          <p:cNvGraphicFramePr>
            <a:graphicFrameLocks noGrp="1"/>
          </p:cNvGraphicFramePr>
          <p:nvPr>
            <p:extLst>
              <p:ext uri="{D42A27DB-BD31-4B8C-83A1-F6EECF244321}">
                <p14:modId xmlns:p14="http://schemas.microsoft.com/office/powerpoint/2010/main" val="264626810"/>
              </p:ext>
            </p:extLst>
          </p:nvPr>
        </p:nvGraphicFramePr>
        <p:xfrm>
          <a:off x="457200" y="1844824"/>
          <a:ext cx="8280623" cy="1024953"/>
        </p:xfrm>
        <a:graphic>
          <a:graphicData uri="http://schemas.openxmlformats.org/drawingml/2006/table">
            <a:tbl>
              <a:tblPr>
                <a:tableStyleId>{5C22544A-7EE6-4342-B048-85BDC9FD1C3A}</a:tableStyleId>
              </a:tblPr>
              <a:tblGrid>
                <a:gridCol w="863799"/>
                <a:gridCol w="5969124"/>
                <a:gridCol w="1447700"/>
              </a:tblGrid>
              <a:tr h="341651">
                <a:tc>
                  <a:txBody>
                    <a:bodyPr/>
                    <a:lstStyle/>
                    <a:p>
                      <a:pPr algn="ctr" fontAlgn="ctr"/>
                      <a:r>
                        <a:rPr lang="cs-CZ" sz="2000" u="none" strike="noStrike" dirty="0" smtClean="0">
                          <a:solidFill>
                            <a:schemeClr val="tx1"/>
                          </a:solidFill>
                          <a:effectLst/>
                        </a:rPr>
                        <a:t>50.</a:t>
                      </a:r>
                      <a:endParaRPr lang="cs-CZ" sz="2000" b="0" i="0" u="none" strike="noStrike" dirty="0">
                        <a:solidFill>
                          <a:schemeClr val="tx1"/>
                        </a:solidFill>
                        <a:effectLst/>
                        <a:latin typeface="Arial"/>
                      </a:endParaRPr>
                    </a:p>
                  </a:txBody>
                  <a:tcPr marL="9525" marR="9525" marT="9525" marB="0" anchor="ctr">
                    <a:solidFill>
                      <a:srgbClr val="92D050"/>
                    </a:solidFill>
                  </a:tcPr>
                </a:tc>
                <a:tc>
                  <a:txBody>
                    <a:bodyPr/>
                    <a:lstStyle/>
                    <a:p>
                      <a:pPr algn="l" fontAlgn="ctr"/>
                      <a:r>
                        <a:rPr lang="cs-CZ" sz="2000" u="none" strike="noStrike" kern="1200" baseline="0" dirty="0" smtClean="0">
                          <a:solidFill>
                            <a:schemeClr val="tx1"/>
                          </a:solidFill>
                          <a:effectLst/>
                          <a:latin typeface="+mn-lt"/>
                          <a:ea typeface="+mn-ea"/>
                          <a:cs typeface="+mn-cs"/>
                        </a:rPr>
                        <a:t>Udržitelná doprava (ITI) – průběžná</a:t>
                      </a:r>
                      <a:endParaRPr lang="cs-CZ" sz="2000" u="none" strike="noStrike" kern="1200" baseline="0" dirty="0">
                        <a:solidFill>
                          <a:schemeClr val="tx1"/>
                        </a:solidFill>
                        <a:effectLst/>
                        <a:latin typeface="+mn-lt"/>
                        <a:ea typeface="+mn-ea"/>
                        <a:cs typeface="+mn-cs"/>
                      </a:endParaRPr>
                    </a:p>
                  </a:txBody>
                  <a:tcPr marL="9525" marR="9525" marT="9525" marB="0" anchor="ctr">
                    <a:solidFill>
                      <a:srgbClr val="92D050"/>
                    </a:solidFill>
                  </a:tcPr>
                </a:tc>
                <a:tc>
                  <a:txBody>
                    <a:bodyPr/>
                    <a:lstStyle/>
                    <a:p>
                      <a:pPr algn="ctr" fontAlgn="ctr"/>
                      <a:r>
                        <a:rPr lang="cs-CZ" sz="2000" u="none" strike="noStrike" dirty="0" smtClean="0">
                          <a:solidFill>
                            <a:schemeClr val="tx1"/>
                          </a:solidFill>
                          <a:effectLst/>
                        </a:rPr>
                        <a:t>09/2016</a:t>
                      </a:r>
                      <a:endParaRPr lang="cs-CZ" sz="2000" b="0" i="0" u="none" strike="noStrike" dirty="0">
                        <a:solidFill>
                          <a:schemeClr val="tx1"/>
                        </a:solidFill>
                        <a:effectLst/>
                        <a:latin typeface="Arial"/>
                      </a:endParaRPr>
                    </a:p>
                  </a:txBody>
                  <a:tcPr marL="9525" marR="9525" marT="9525" marB="0" anchor="ctr">
                    <a:solidFill>
                      <a:srgbClr val="92D050"/>
                    </a:solidFill>
                  </a:tcPr>
                </a:tc>
              </a:tr>
              <a:tr h="341651">
                <a:tc>
                  <a:txBody>
                    <a:bodyPr/>
                    <a:lstStyle/>
                    <a:p>
                      <a:pPr algn="ctr" fontAlgn="ctr"/>
                      <a:r>
                        <a:rPr lang="cs-CZ" sz="2000" b="0" i="0" u="none" strike="noStrike" dirty="0" smtClean="0">
                          <a:solidFill>
                            <a:schemeClr val="tx1"/>
                          </a:solidFill>
                          <a:effectLst/>
                          <a:latin typeface="+mn-lt"/>
                        </a:rPr>
                        <a:t>51.</a:t>
                      </a:r>
                      <a:endParaRPr lang="cs-CZ" sz="2000" b="0" i="0" u="none" strike="noStrike" dirty="0">
                        <a:solidFill>
                          <a:schemeClr val="tx1"/>
                        </a:solidFill>
                        <a:effectLst/>
                        <a:latin typeface="Arial"/>
                      </a:endParaRPr>
                    </a:p>
                  </a:txBody>
                  <a:tcPr marL="9525" marR="9525" marT="9525" marB="0" anchor="ctr">
                    <a:solidFill>
                      <a:srgbClr val="92D050"/>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cs-CZ" sz="2000" u="none" strike="noStrike" kern="1200" baseline="0" dirty="0" smtClean="0">
                          <a:solidFill>
                            <a:schemeClr val="tx1"/>
                          </a:solidFill>
                          <a:effectLst/>
                          <a:latin typeface="+mn-lt"/>
                          <a:ea typeface="+mn-ea"/>
                          <a:cs typeface="+mn-cs"/>
                        </a:rPr>
                        <a:t>Udržitelná doprava </a:t>
                      </a:r>
                      <a:r>
                        <a:rPr lang="cs-CZ" sz="2000" u="none" strike="noStrike" dirty="0" smtClean="0">
                          <a:solidFill>
                            <a:schemeClr val="tx1"/>
                          </a:solidFill>
                          <a:effectLst/>
                        </a:rPr>
                        <a:t>(IPRÚ) – průběžná</a:t>
                      </a:r>
                      <a:endParaRPr lang="cs-CZ" sz="2000" b="0" i="0" u="none" strike="noStrike" dirty="0" smtClean="0">
                        <a:solidFill>
                          <a:schemeClr val="tx1"/>
                        </a:solidFill>
                        <a:effectLst/>
                        <a:latin typeface="+mn-lt"/>
                      </a:endParaRPr>
                    </a:p>
                  </a:txBody>
                  <a:tcPr marL="9525" marR="9525" marT="9525" marB="0" anchor="ctr">
                    <a:solidFill>
                      <a:srgbClr val="92D050"/>
                    </a:solidFill>
                  </a:tcPr>
                </a:tc>
                <a:tc>
                  <a:txBody>
                    <a:bodyPr/>
                    <a:lstStyle/>
                    <a:p>
                      <a:pPr algn="ctr" fontAlgn="ctr"/>
                      <a:r>
                        <a:rPr lang="cs-CZ" sz="2000" u="none" strike="noStrike" dirty="0" smtClean="0">
                          <a:solidFill>
                            <a:schemeClr val="tx1"/>
                          </a:solidFill>
                          <a:effectLst/>
                        </a:rPr>
                        <a:t>09/2016</a:t>
                      </a:r>
                      <a:endParaRPr lang="cs-CZ" sz="2000" b="0" i="0" u="none" strike="noStrike" dirty="0">
                        <a:solidFill>
                          <a:schemeClr val="tx1"/>
                        </a:solidFill>
                        <a:effectLst/>
                        <a:latin typeface="+mn-lt"/>
                      </a:endParaRPr>
                    </a:p>
                  </a:txBody>
                  <a:tcPr marL="9525" marR="9525" marT="9525" marB="0" anchor="ctr">
                    <a:solidFill>
                      <a:srgbClr val="92D050"/>
                    </a:solidFill>
                  </a:tcPr>
                </a:tc>
              </a:tr>
              <a:tr h="341651">
                <a:tc>
                  <a:txBody>
                    <a:bodyPr/>
                    <a:lstStyle/>
                    <a:p>
                      <a:pPr algn="ctr" fontAlgn="ctr"/>
                      <a:r>
                        <a:rPr lang="cs-CZ" sz="2000" b="0" i="0" u="none" strike="noStrike" dirty="0" smtClean="0">
                          <a:solidFill>
                            <a:schemeClr val="tx1"/>
                          </a:solidFill>
                          <a:effectLst/>
                          <a:latin typeface="Arial"/>
                        </a:rPr>
                        <a:t>53.</a:t>
                      </a:r>
                      <a:endParaRPr lang="cs-CZ" sz="2000" b="0" i="0" u="none" strike="noStrike" dirty="0">
                        <a:solidFill>
                          <a:schemeClr val="tx1"/>
                        </a:solidFill>
                        <a:effectLst/>
                        <a:latin typeface="Arial"/>
                      </a:endParaRPr>
                    </a:p>
                  </a:txBody>
                  <a:tcPr marL="9525" marR="9525" marT="9525" marB="0" anchor="ctr">
                    <a:solidFill>
                      <a:srgbClr val="92D050"/>
                    </a:solidFill>
                  </a:tcPr>
                </a:tc>
                <a:tc>
                  <a:txBody>
                    <a:bodyPr/>
                    <a:lstStyle/>
                    <a:p>
                      <a:pPr algn="l" fontAlgn="ctr"/>
                      <a:r>
                        <a:rPr lang="cs-CZ" sz="2000" u="none" strike="noStrike" kern="1200" dirty="0" smtClean="0">
                          <a:solidFill>
                            <a:schemeClr val="tx1"/>
                          </a:solidFill>
                          <a:effectLst/>
                          <a:latin typeface="+mn-lt"/>
                          <a:ea typeface="+mn-ea"/>
                          <a:cs typeface="+mn-cs"/>
                        </a:rPr>
                        <a:t>Udržitelná doprava (CLLD) – průběžná</a:t>
                      </a:r>
                      <a:endParaRPr lang="cs-CZ" sz="2000" u="none" strike="noStrike" kern="1200" dirty="0">
                        <a:solidFill>
                          <a:schemeClr val="tx1"/>
                        </a:solidFill>
                        <a:effectLst/>
                        <a:latin typeface="+mn-lt"/>
                        <a:ea typeface="+mn-ea"/>
                        <a:cs typeface="+mn-cs"/>
                      </a:endParaRPr>
                    </a:p>
                  </a:txBody>
                  <a:tcPr marL="9525" marR="9525" marT="9525" marB="0" anchor="ctr">
                    <a:solidFill>
                      <a:srgbClr val="92D050"/>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u="none" strike="noStrike" dirty="0" smtClean="0">
                          <a:solidFill>
                            <a:schemeClr val="tx1"/>
                          </a:solidFill>
                          <a:effectLst/>
                        </a:rPr>
                        <a:t>09/2016</a:t>
                      </a:r>
                      <a:endParaRPr lang="cs-CZ" sz="2000" b="0" i="0" u="none" strike="noStrike" dirty="0" smtClean="0">
                        <a:solidFill>
                          <a:schemeClr val="tx1"/>
                        </a:solidFill>
                        <a:effectLst/>
                        <a:latin typeface="+mn-lt"/>
                      </a:endParaRPr>
                    </a:p>
                  </a:txBody>
                  <a:tcPr marL="9525" marR="9525" marT="9525" marB="0" anchor="ctr">
                    <a:solidFill>
                      <a:srgbClr val="92D050"/>
                    </a:solidFill>
                  </a:tcPr>
                </a:tc>
              </a:tr>
            </a:tbl>
          </a:graphicData>
        </a:graphic>
      </p:graphicFrame>
    </p:spTree>
    <p:extLst>
      <p:ext uri="{BB962C8B-B14F-4D97-AF65-F5344CB8AC3E}">
        <p14:creationId xmlns:p14="http://schemas.microsoft.com/office/powerpoint/2010/main" val="25651791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latin typeface="Myriad Pro"/>
              </a:rPr>
              <a:t>PROJEKTY TERMINÁLŮ v metropolitních oblastech ITI a aglomeracích IPRÚ</a:t>
            </a:r>
            <a:endParaRPr lang="cs-CZ" sz="2600" b="1" dirty="0">
              <a:solidFill>
                <a:srgbClr val="0070C0"/>
              </a:solidFill>
              <a:latin typeface="Myriad Pro"/>
            </a:endParaRPr>
          </a:p>
        </p:txBody>
      </p:sp>
      <p:sp>
        <p:nvSpPr>
          <p:cNvPr id="10" name="Rectangle 2"/>
          <p:cNvSpPr txBox="1">
            <a:spLocks noChangeArrowheads="1"/>
          </p:cNvSpPr>
          <p:nvPr/>
        </p:nvSpPr>
        <p:spPr>
          <a:xfrm>
            <a:off x="0" y="1382713"/>
            <a:ext cx="9144000" cy="544790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400"/>
              </a:spcBef>
              <a:spcAft>
                <a:spcPts val="400"/>
              </a:spcAft>
            </a:pPr>
            <a:r>
              <a:rPr lang="cs-CZ" sz="2400" dirty="0" smtClean="0"/>
              <a:t>V rámci ITI/IPRÚ 65% alokace specifického cíle 1.2</a:t>
            </a:r>
          </a:p>
          <a:p>
            <a:pPr>
              <a:spcBef>
                <a:spcPts val="400"/>
              </a:spcBef>
              <a:spcAft>
                <a:spcPts val="400"/>
              </a:spcAft>
            </a:pPr>
            <a:r>
              <a:rPr lang="cs-CZ" sz="2400" dirty="0" smtClean="0"/>
              <a:t>Podpora terminálů a P+R/B+R je významnou součástí strategií: </a:t>
            </a:r>
            <a:endParaRPr lang="cs-CZ" sz="2400" dirty="0"/>
          </a:p>
          <a:p>
            <a:pPr>
              <a:spcBef>
                <a:spcPts val="400"/>
              </a:spcBef>
              <a:spcAft>
                <a:spcPts val="400"/>
              </a:spcAft>
            </a:pPr>
            <a:endParaRPr lang="cs-CZ" sz="2400" dirty="0"/>
          </a:p>
          <a:p>
            <a:pPr marL="457200" lvl="1" indent="0">
              <a:spcBef>
                <a:spcPts val="400"/>
              </a:spcBef>
              <a:spcAft>
                <a:spcPts val="400"/>
              </a:spcAft>
              <a:buNone/>
            </a:pPr>
            <a:endParaRPr lang="cs-CZ" sz="1600" dirty="0"/>
          </a:p>
          <a:p>
            <a:pPr lvl="1">
              <a:spcBef>
                <a:spcPts val="400"/>
              </a:spcBef>
              <a:spcAft>
                <a:spcPts val="400"/>
              </a:spcAft>
            </a:pPr>
            <a:endParaRPr lang="cs-CZ" sz="2000" dirty="0"/>
          </a:p>
        </p:txBody>
      </p:sp>
      <p:graphicFrame>
        <p:nvGraphicFramePr>
          <p:cNvPr id="12" name="Tabulka 11"/>
          <p:cNvGraphicFramePr>
            <a:graphicFrameLocks noGrp="1"/>
          </p:cNvGraphicFramePr>
          <p:nvPr>
            <p:extLst>
              <p:ext uri="{D42A27DB-BD31-4B8C-83A1-F6EECF244321}">
                <p14:modId xmlns:p14="http://schemas.microsoft.com/office/powerpoint/2010/main" val="2347193862"/>
              </p:ext>
            </p:extLst>
          </p:nvPr>
        </p:nvGraphicFramePr>
        <p:xfrm>
          <a:off x="92926" y="2546736"/>
          <a:ext cx="8988282" cy="3978608"/>
        </p:xfrm>
        <a:graphic>
          <a:graphicData uri="http://schemas.openxmlformats.org/drawingml/2006/table">
            <a:tbl>
              <a:tblPr>
                <a:tableStyleId>{5C22544A-7EE6-4342-B048-85BDC9FD1C3A}</a:tableStyleId>
              </a:tblPr>
              <a:tblGrid>
                <a:gridCol w="1224135"/>
                <a:gridCol w="864475"/>
                <a:gridCol w="864096"/>
                <a:gridCol w="936104"/>
                <a:gridCol w="1008112"/>
                <a:gridCol w="1008112"/>
                <a:gridCol w="1053708"/>
                <a:gridCol w="1014770"/>
                <a:gridCol w="1014770"/>
              </a:tblGrid>
              <a:tr h="427229">
                <a:tc>
                  <a:txBody>
                    <a:bodyPr/>
                    <a:lstStyle/>
                    <a:p>
                      <a:pPr algn="l" fontAlgn="b"/>
                      <a:r>
                        <a:rPr lang="cs-CZ" sz="1400" b="1" u="none" strike="noStrike" dirty="0">
                          <a:effectLst/>
                        </a:rPr>
                        <a:t>ITI</a:t>
                      </a:r>
                      <a:endParaRPr lang="cs-CZ" sz="1400" b="1" i="0" u="none" strike="noStrike" dirty="0">
                        <a:solidFill>
                          <a:srgbClr val="000000"/>
                        </a:solidFill>
                        <a:effectLst/>
                        <a:latin typeface="Calibri"/>
                      </a:endParaRPr>
                    </a:p>
                  </a:txBody>
                  <a:tcPr marL="10592" marR="10592" marT="10592" marB="0" anchor="ctr">
                    <a:solidFill>
                      <a:srgbClr val="00B0F0"/>
                    </a:solidFill>
                  </a:tcPr>
                </a:tc>
                <a:tc>
                  <a:txBody>
                    <a:bodyPr/>
                    <a:lstStyle/>
                    <a:p>
                      <a:pPr algn="l" fontAlgn="b"/>
                      <a:r>
                        <a:rPr lang="cs-CZ" sz="1400" b="1" u="none" strike="noStrike" dirty="0">
                          <a:effectLst/>
                        </a:rPr>
                        <a:t>Brno</a:t>
                      </a:r>
                      <a:endParaRPr lang="cs-CZ" sz="1400" b="1" i="0" u="none" strike="noStrike" dirty="0">
                        <a:solidFill>
                          <a:srgbClr val="000000"/>
                        </a:solidFill>
                        <a:effectLst/>
                        <a:latin typeface="Calibri"/>
                      </a:endParaRPr>
                    </a:p>
                  </a:txBody>
                  <a:tcPr marL="10592" marR="10592" marT="10592" marB="0" anchor="ctr">
                    <a:solidFill>
                      <a:srgbClr val="00B0F0"/>
                    </a:solidFill>
                  </a:tcPr>
                </a:tc>
                <a:tc>
                  <a:txBody>
                    <a:bodyPr/>
                    <a:lstStyle/>
                    <a:p>
                      <a:pPr algn="l" fontAlgn="b"/>
                      <a:r>
                        <a:rPr lang="cs-CZ" sz="1400" b="1" u="none" strike="noStrike" dirty="0">
                          <a:effectLst/>
                        </a:rPr>
                        <a:t>HK-Pard.</a:t>
                      </a:r>
                      <a:endParaRPr lang="cs-CZ" sz="1400" b="1" i="0" u="none" strike="noStrike" dirty="0">
                        <a:solidFill>
                          <a:srgbClr val="000000"/>
                        </a:solidFill>
                        <a:effectLst/>
                        <a:latin typeface="Calibri"/>
                      </a:endParaRPr>
                    </a:p>
                  </a:txBody>
                  <a:tcPr marL="10592" marR="10592" marT="10592" marB="0" anchor="ctr">
                    <a:solidFill>
                      <a:srgbClr val="00B0F0"/>
                    </a:solidFill>
                  </a:tcPr>
                </a:tc>
                <a:tc>
                  <a:txBody>
                    <a:bodyPr/>
                    <a:lstStyle/>
                    <a:p>
                      <a:pPr algn="l" fontAlgn="b"/>
                      <a:r>
                        <a:rPr lang="cs-CZ" sz="1400" b="1" u="none" strike="noStrike" dirty="0">
                          <a:effectLst/>
                        </a:rPr>
                        <a:t>Olomouc</a:t>
                      </a:r>
                      <a:endParaRPr lang="cs-CZ" sz="1400" b="1" i="0" u="none" strike="noStrike" dirty="0">
                        <a:solidFill>
                          <a:srgbClr val="000000"/>
                        </a:solidFill>
                        <a:effectLst/>
                        <a:latin typeface="Calibri"/>
                      </a:endParaRPr>
                    </a:p>
                  </a:txBody>
                  <a:tcPr marL="10592" marR="10592" marT="10592" marB="0" anchor="ctr">
                    <a:solidFill>
                      <a:srgbClr val="00B0F0"/>
                    </a:solidFill>
                  </a:tcPr>
                </a:tc>
                <a:tc>
                  <a:txBody>
                    <a:bodyPr/>
                    <a:lstStyle/>
                    <a:p>
                      <a:pPr algn="l" fontAlgn="b"/>
                      <a:r>
                        <a:rPr lang="cs-CZ" sz="1400" b="0" u="none" strike="noStrike" dirty="0">
                          <a:effectLst/>
                        </a:rPr>
                        <a:t>Ostrava</a:t>
                      </a:r>
                      <a:endParaRPr lang="cs-CZ" sz="1400" b="0" i="0" u="none" strike="noStrike" dirty="0">
                        <a:solidFill>
                          <a:srgbClr val="000000"/>
                        </a:solidFill>
                        <a:effectLst/>
                        <a:latin typeface="Calibri"/>
                      </a:endParaRPr>
                    </a:p>
                  </a:txBody>
                  <a:tcPr marL="10592" marR="10592" marT="10592" marB="0" anchor="ctr">
                    <a:solidFill>
                      <a:srgbClr val="00B0F0"/>
                    </a:solidFill>
                  </a:tcPr>
                </a:tc>
                <a:tc>
                  <a:txBody>
                    <a:bodyPr/>
                    <a:lstStyle/>
                    <a:p>
                      <a:pPr algn="l" fontAlgn="b"/>
                      <a:r>
                        <a:rPr lang="cs-CZ" sz="1400" b="1" u="none" strike="noStrike" dirty="0">
                          <a:effectLst/>
                        </a:rPr>
                        <a:t>Plzeň</a:t>
                      </a:r>
                      <a:endParaRPr lang="cs-CZ" sz="1400" b="1" i="0" u="none" strike="noStrike" dirty="0">
                        <a:solidFill>
                          <a:srgbClr val="000000"/>
                        </a:solidFill>
                        <a:effectLst/>
                        <a:latin typeface="Calibri"/>
                      </a:endParaRPr>
                    </a:p>
                  </a:txBody>
                  <a:tcPr marL="10592" marR="10592" marT="10592" marB="0" anchor="ctr">
                    <a:solidFill>
                      <a:srgbClr val="00B0F0"/>
                    </a:solidFill>
                  </a:tcPr>
                </a:tc>
                <a:tc>
                  <a:txBody>
                    <a:bodyPr/>
                    <a:lstStyle/>
                    <a:p>
                      <a:pPr algn="l" fontAlgn="b"/>
                      <a:r>
                        <a:rPr lang="cs-CZ" sz="1400" b="1" u="none" strike="noStrike" dirty="0" smtClean="0">
                          <a:effectLst/>
                        </a:rPr>
                        <a:t>Praha(SCK</a:t>
                      </a:r>
                      <a:r>
                        <a:rPr lang="cs-CZ" sz="1400" b="1" u="none" strike="noStrike" dirty="0">
                          <a:effectLst/>
                        </a:rPr>
                        <a:t>)</a:t>
                      </a:r>
                      <a:endParaRPr lang="cs-CZ" sz="1400" b="1" i="0" u="none" strike="noStrike" dirty="0">
                        <a:solidFill>
                          <a:srgbClr val="000000"/>
                        </a:solidFill>
                        <a:effectLst/>
                        <a:latin typeface="Calibri"/>
                      </a:endParaRPr>
                    </a:p>
                  </a:txBody>
                  <a:tcPr marL="10592" marR="10592" marT="10592" marB="0" anchor="ctr">
                    <a:solidFill>
                      <a:srgbClr val="00B0F0"/>
                    </a:solidFill>
                  </a:tcPr>
                </a:tc>
                <a:tc>
                  <a:txBody>
                    <a:bodyPr/>
                    <a:lstStyle/>
                    <a:p>
                      <a:pPr algn="l" fontAlgn="b"/>
                      <a:r>
                        <a:rPr lang="cs-CZ" sz="1400" b="0" u="none" strike="noStrike" dirty="0">
                          <a:effectLst/>
                        </a:rPr>
                        <a:t>Ústí-CH</a:t>
                      </a:r>
                      <a:endParaRPr lang="cs-CZ" sz="1400" b="0" i="0" u="none" strike="noStrike" dirty="0">
                        <a:solidFill>
                          <a:srgbClr val="000000"/>
                        </a:solidFill>
                        <a:effectLst/>
                        <a:latin typeface="Calibri"/>
                      </a:endParaRPr>
                    </a:p>
                  </a:txBody>
                  <a:tcPr marL="10592" marR="10592" marT="10592" marB="0" anchor="ctr">
                    <a:solidFill>
                      <a:srgbClr val="00B0F0"/>
                    </a:solidFill>
                  </a:tcPr>
                </a:tc>
                <a:tc>
                  <a:txBody>
                    <a:bodyPr/>
                    <a:lstStyle/>
                    <a:p>
                      <a:pPr algn="l" fontAlgn="b"/>
                      <a:r>
                        <a:rPr lang="cs-CZ" sz="1400" b="1" u="none" strike="noStrike" dirty="0">
                          <a:effectLst/>
                        </a:rPr>
                        <a:t>CELKEM</a:t>
                      </a:r>
                      <a:endParaRPr lang="cs-CZ" sz="1400" b="1" i="0" u="none" strike="noStrike" dirty="0">
                        <a:solidFill>
                          <a:srgbClr val="000000"/>
                        </a:solidFill>
                        <a:effectLst/>
                        <a:latin typeface="Calibri"/>
                      </a:endParaRPr>
                    </a:p>
                  </a:txBody>
                  <a:tcPr marL="10592" marR="10592" marT="10592" marB="0" anchor="ctr">
                    <a:solidFill>
                      <a:srgbClr val="00B0F0"/>
                    </a:solidFill>
                  </a:tcPr>
                </a:tc>
              </a:tr>
              <a:tr h="605272">
                <a:tc>
                  <a:txBody>
                    <a:bodyPr/>
                    <a:lstStyle/>
                    <a:p>
                      <a:pPr algn="l" fontAlgn="b"/>
                      <a:r>
                        <a:rPr lang="cs-CZ" sz="1200" b="1" u="none" strike="noStrike" dirty="0">
                          <a:effectLst/>
                        </a:rPr>
                        <a:t>alokace </a:t>
                      </a:r>
                      <a:r>
                        <a:rPr lang="cs-CZ" sz="1200" b="1" u="none" strike="noStrike" dirty="0" smtClean="0">
                          <a:effectLst/>
                        </a:rPr>
                        <a:t>SC1.2</a:t>
                      </a:r>
                      <a:endParaRPr lang="cs-CZ" sz="1200" b="1" i="0" u="none" strike="noStrike" dirty="0">
                        <a:solidFill>
                          <a:srgbClr val="000000"/>
                        </a:solidFill>
                        <a:effectLst/>
                        <a:latin typeface="Calibri"/>
                      </a:endParaRPr>
                    </a:p>
                  </a:txBody>
                  <a:tcPr marL="10592" marR="10592" marT="10592" marB="0" anchor="ctr"/>
                </a:tc>
                <a:tc>
                  <a:txBody>
                    <a:bodyPr/>
                    <a:lstStyle/>
                    <a:p>
                      <a:pPr algn="r" fontAlgn="b"/>
                      <a:r>
                        <a:rPr lang="cs-CZ" sz="1200" b="0" i="0" u="none" strike="noStrike" dirty="0" smtClean="0">
                          <a:solidFill>
                            <a:srgbClr val="000000"/>
                          </a:solidFill>
                          <a:effectLst/>
                          <a:latin typeface="+mn-lt"/>
                        </a:rPr>
                        <a:t>750 000 </a:t>
                      </a:r>
                      <a:r>
                        <a:rPr lang="cs-CZ" sz="1200" b="0" i="0" u="none" strike="noStrike" dirty="0">
                          <a:solidFill>
                            <a:srgbClr val="000000"/>
                          </a:solidFill>
                          <a:effectLst/>
                          <a:latin typeface="+mn-lt"/>
                        </a:rPr>
                        <a:t>000</a:t>
                      </a:r>
                    </a:p>
                  </a:txBody>
                  <a:tcPr marL="9525" marR="9525" marT="9525" marB="0" anchor="ctr"/>
                </a:tc>
                <a:tc>
                  <a:txBody>
                    <a:bodyPr/>
                    <a:lstStyle/>
                    <a:p>
                      <a:pPr algn="r" fontAlgn="b"/>
                      <a:r>
                        <a:rPr lang="cs-CZ" sz="1200" b="0" i="0" u="none" strike="noStrike" dirty="0" smtClean="0">
                          <a:solidFill>
                            <a:srgbClr val="000000"/>
                          </a:solidFill>
                          <a:effectLst/>
                          <a:latin typeface="+mn-lt"/>
                        </a:rPr>
                        <a:t>614 400 </a:t>
                      </a:r>
                      <a:r>
                        <a:rPr lang="cs-CZ" sz="1200" b="0" i="0" u="none" strike="noStrike" dirty="0">
                          <a:solidFill>
                            <a:srgbClr val="000000"/>
                          </a:solidFill>
                          <a:effectLst/>
                          <a:latin typeface="+mn-lt"/>
                        </a:rPr>
                        <a:t>000</a:t>
                      </a:r>
                    </a:p>
                  </a:txBody>
                  <a:tcPr marL="9525" marR="9525" marT="9525" marB="0" anchor="ctr"/>
                </a:tc>
                <a:tc>
                  <a:txBody>
                    <a:bodyPr/>
                    <a:lstStyle/>
                    <a:p>
                      <a:pPr algn="r" fontAlgn="b"/>
                      <a:r>
                        <a:rPr lang="cs-CZ" sz="1200" b="0" i="0" u="none" strike="noStrike" dirty="0" smtClean="0">
                          <a:solidFill>
                            <a:srgbClr val="000000"/>
                          </a:solidFill>
                          <a:effectLst/>
                          <a:latin typeface="+mn-lt"/>
                        </a:rPr>
                        <a:t>399 341 </a:t>
                      </a:r>
                      <a:r>
                        <a:rPr lang="cs-CZ" sz="1200" b="0" i="0" u="none" strike="noStrike" dirty="0">
                          <a:solidFill>
                            <a:srgbClr val="000000"/>
                          </a:solidFill>
                          <a:effectLst/>
                          <a:latin typeface="+mn-lt"/>
                        </a:rPr>
                        <a:t>000</a:t>
                      </a:r>
                    </a:p>
                  </a:txBody>
                  <a:tcPr marL="9525" marR="9525" marT="9525" marB="0" anchor="ctr"/>
                </a:tc>
                <a:tc>
                  <a:txBody>
                    <a:bodyPr/>
                    <a:lstStyle/>
                    <a:p>
                      <a:pPr algn="r" fontAlgn="b"/>
                      <a:r>
                        <a:rPr lang="cs-CZ" sz="1200" b="0" i="0" u="none" strike="noStrike" dirty="0" smtClean="0">
                          <a:solidFill>
                            <a:srgbClr val="000000"/>
                          </a:solidFill>
                          <a:effectLst/>
                          <a:latin typeface="+mn-lt"/>
                        </a:rPr>
                        <a:t>1 092 400 </a:t>
                      </a:r>
                      <a:r>
                        <a:rPr lang="cs-CZ" sz="1200" b="0" i="0" u="none" strike="noStrike" dirty="0">
                          <a:solidFill>
                            <a:srgbClr val="000000"/>
                          </a:solidFill>
                          <a:effectLst/>
                          <a:latin typeface="+mn-lt"/>
                        </a:rPr>
                        <a:t>000</a:t>
                      </a:r>
                    </a:p>
                  </a:txBody>
                  <a:tcPr marL="9525" marR="9525" marT="9525" marB="0" anchor="ctr"/>
                </a:tc>
                <a:tc>
                  <a:txBody>
                    <a:bodyPr/>
                    <a:lstStyle/>
                    <a:p>
                      <a:pPr algn="r" fontAlgn="b"/>
                      <a:r>
                        <a:rPr lang="cs-CZ" sz="1200" b="0" i="0" u="none" strike="noStrike" dirty="0" smtClean="0">
                          <a:solidFill>
                            <a:srgbClr val="000000"/>
                          </a:solidFill>
                          <a:effectLst/>
                          <a:latin typeface="+mn-lt"/>
                        </a:rPr>
                        <a:t>460 800 </a:t>
                      </a:r>
                      <a:r>
                        <a:rPr lang="cs-CZ" sz="1200" b="0" i="0" u="none" strike="noStrike" dirty="0">
                          <a:solidFill>
                            <a:srgbClr val="000000"/>
                          </a:solidFill>
                          <a:effectLst/>
                          <a:latin typeface="+mn-lt"/>
                        </a:rPr>
                        <a:t>000</a:t>
                      </a:r>
                    </a:p>
                  </a:txBody>
                  <a:tcPr marL="9525" marR="9525" marT="9525" marB="0" anchor="ctr"/>
                </a:tc>
                <a:tc>
                  <a:txBody>
                    <a:bodyPr/>
                    <a:lstStyle/>
                    <a:p>
                      <a:pPr algn="r" fontAlgn="b"/>
                      <a:r>
                        <a:rPr lang="cs-CZ" sz="1200" b="0" i="0" u="none" strike="noStrike" dirty="0" smtClean="0">
                          <a:solidFill>
                            <a:srgbClr val="000000"/>
                          </a:solidFill>
                          <a:effectLst/>
                          <a:latin typeface="+mn-lt"/>
                        </a:rPr>
                        <a:t>2 021 600 050</a:t>
                      </a:r>
                      <a:endParaRPr lang="cs-CZ" sz="1200" b="0" i="0" u="none" strike="noStrike" dirty="0">
                        <a:solidFill>
                          <a:srgbClr val="000000"/>
                        </a:solidFill>
                        <a:effectLst/>
                        <a:latin typeface="+mn-lt"/>
                      </a:endParaRPr>
                    </a:p>
                  </a:txBody>
                  <a:tcPr marL="9525" marR="9525" marT="9525" marB="0" anchor="ctr"/>
                </a:tc>
                <a:tc>
                  <a:txBody>
                    <a:bodyPr/>
                    <a:lstStyle/>
                    <a:p>
                      <a:pPr algn="r" fontAlgn="b"/>
                      <a:r>
                        <a:rPr lang="cs-CZ" sz="1200" b="0" i="0" u="none" strike="noStrike" dirty="0" smtClean="0">
                          <a:solidFill>
                            <a:srgbClr val="000000"/>
                          </a:solidFill>
                          <a:effectLst/>
                          <a:latin typeface="+mn-lt"/>
                        </a:rPr>
                        <a:t>573 700 </a:t>
                      </a:r>
                      <a:r>
                        <a:rPr lang="cs-CZ" sz="1200" b="0" i="0" u="none" strike="noStrike" dirty="0">
                          <a:solidFill>
                            <a:srgbClr val="000000"/>
                          </a:solidFill>
                          <a:effectLst/>
                          <a:latin typeface="+mn-lt"/>
                        </a:rPr>
                        <a:t>000</a:t>
                      </a:r>
                    </a:p>
                  </a:txBody>
                  <a:tcPr marL="9525" marR="9525" marT="9525" marB="0" anchor="ctr"/>
                </a:tc>
                <a:tc>
                  <a:txBody>
                    <a:bodyPr/>
                    <a:lstStyle/>
                    <a:p>
                      <a:pPr algn="r" fontAlgn="b"/>
                      <a:r>
                        <a:rPr lang="cs-CZ" sz="1200" b="1" i="0" u="none" strike="noStrike" dirty="0" smtClean="0">
                          <a:solidFill>
                            <a:srgbClr val="000000"/>
                          </a:solidFill>
                          <a:effectLst/>
                          <a:latin typeface="+mn-lt"/>
                        </a:rPr>
                        <a:t>5 912 550 077</a:t>
                      </a:r>
                      <a:endParaRPr lang="cs-CZ" sz="1200" b="1" i="0" u="none" strike="noStrike" dirty="0">
                        <a:solidFill>
                          <a:srgbClr val="000000"/>
                        </a:solidFill>
                        <a:effectLst/>
                        <a:latin typeface="+mn-lt"/>
                      </a:endParaRPr>
                    </a:p>
                  </a:txBody>
                  <a:tcPr marL="9525" marR="9525" marT="9525" marB="0" anchor="ctr"/>
                </a:tc>
              </a:tr>
              <a:tr h="334405">
                <a:tc>
                  <a:txBody>
                    <a:bodyPr/>
                    <a:lstStyle/>
                    <a:p>
                      <a:pPr algn="l" fontAlgn="b"/>
                      <a:r>
                        <a:rPr lang="cs-CZ" sz="1200" b="1" i="0" u="none" strike="noStrike" dirty="0" smtClean="0">
                          <a:solidFill>
                            <a:srgbClr val="000000"/>
                          </a:solidFill>
                          <a:effectLst/>
                          <a:latin typeface="+mn-lt"/>
                        </a:rPr>
                        <a:t>terminály</a:t>
                      </a:r>
                      <a:endParaRPr lang="cs-CZ" sz="1200" b="1" i="0" u="none" strike="noStrike" dirty="0">
                        <a:solidFill>
                          <a:srgbClr val="000000"/>
                        </a:solidFill>
                        <a:effectLst/>
                        <a:latin typeface="+mn-lt"/>
                      </a:endParaRPr>
                    </a:p>
                  </a:txBody>
                  <a:tcPr marL="10592" marR="10592" marT="10592" marB="0" anchor="ctr"/>
                </a:tc>
                <a:tc>
                  <a:txBody>
                    <a:bodyPr/>
                    <a:lstStyle/>
                    <a:p>
                      <a:pPr algn="r" fontAlgn="b"/>
                      <a:r>
                        <a:rPr lang="cs-CZ" sz="1200" b="0" i="0" u="none" strike="noStrike" dirty="0">
                          <a:solidFill>
                            <a:srgbClr val="000000"/>
                          </a:solidFill>
                          <a:effectLst/>
                          <a:latin typeface="+mn-lt"/>
                        </a:rPr>
                        <a:t>4</a:t>
                      </a:r>
                    </a:p>
                  </a:txBody>
                  <a:tcPr marL="9525" marR="9525" marT="9525" marB="0" anchor="ctr"/>
                </a:tc>
                <a:tc>
                  <a:txBody>
                    <a:bodyPr/>
                    <a:lstStyle/>
                    <a:p>
                      <a:pPr algn="r" fontAlgn="b"/>
                      <a:r>
                        <a:rPr lang="cs-CZ" sz="1200" b="0" i="0" u="none" strike="noStrike">
                          <a:solidFill>
                            <a:srgbClr val="000000"/>
                          </a:solidFill>
                          <a:effectLst/>
                          <a:latin typeface="+mn-lt"/>
                        </a:rPr>
                        <a:t>7</a:t>
                      </a:r>
                    </a:p>
                  </a:txBody>
                  <a:tcPr marL="9525" marR="9525" marT="9525" marB="0" anchor="ctr"/>
                </a:tc>
                <a:tc>
                  <a:txBody>
                    <a:bodyPr/>
                    <a:lstStyle/>
                    <a:p>
                      <a:pPr algn="r" fontAlgn="b"/>
                      <a:r>
                        <a:rPr lang="cs-CZ" sz="1200" b="0" i="0" u="none" strike="noStrike">
                          <a:solidFill>
                            <a:srgbClr val="000000"/>
                          </a:solidFill>
                          <a:effectLst/>
                          <a:latin typeface="+mn-lt"/>
                        </a:rPr>
                        <a:t>3</a:t>
                      </a:r>
                    </a:p>
                  </a:txBody>
                  <a:tcPr marL="9525" marR="9525" marT="9525" marB="0" anchor="ctr"/>
                </a:tc>
                <a:tc>
                  <a:txBody>
                    <a:bodyPr/>
                    <a:lstStyle/>
                    <a:p>
                      <a:pPr algn="r" fontAlgn="b"/>
                      <a:r>
                        <a:rPr lang="cs-CZ" sz="1200" b="0" i="0" u="none" strike="noStrike" dirty="0">
                          <a:solidFill>
                            <a:srgbClr val="000000"/>
                          </a:solidFill>
                          <a:effectLst/>
                          <a:latin typeface="+mn-lt"/>
                        </a:rPr>
                        <a:t>4</a:t>
                      </a:r>
                    </a:p>
                  </a:txBody>
                  <a:tcPr marL="9525" marR="9525" marT="9525" marB="0" anchor="ctr"/>
                </a:tc>
                <a:tc>
                  <a:txBody>
                    <a:bodyPr/>
                    <a:lstStyle/>
                    <a:p>
                      <a:pPr algn="r" fontAlgn="b"/>
                      <a:r>
                        <a:rPr lang="cs-CZ" sz="1200" b="0" i="0" u="none" strike="noStrike">
                          <a:solidFill>
                            <a:srgbClr val="000000"/>
                          </a:solidFill>
                          <a:effectLst/>
                          <a:latin typeface="+mn-lt"/>
                        </a:rPr>
                        <a:t>5</a:t>
                      </a:r>
                    </a:p>
                  </a:txBody>
                  <a:tcPr marL="9525" marR="9525" marT="9525" marB="0" anchor="ctr"/>
                </a:tc>
                <a:tc>
                  <a:txBody>
                    <a:bodyPr/>
                    <a:lstStyle/>
                    <a:p>
                      <a:pPr algn="r" fontAlgn="b"/>
                      <a:r>
                        <a:rPr lang="cs-CZ" sz="1200" b="0" i="0" u="none" strike="noStrike" dirty="0">
                          <a:solidFill>
                            <a:srgbClr val="000000"/>
                          </a:solidFill>
                          <a:effectLst/>
                          <a:latin typeface="+mn-lt"/>
                        </a:rPr>
                        <a:t>10</a:t>
                      </a:r>
                    </a:p>
                  </a:txBody>
                  <a:tcPr marL="9525" marR="9525" marT="9525" marB="0" anchor="ctr"/>
                </a:tc>
                <a:tc>
                  <a:txBody>
                    <a:bodyPr/>
                    <a:lstStyle/>
                    <a:p>
                      <a:pPr algn="r" fontAlgn="b"/>
                      <a:r>
                        <a:rPr lang="cs-CZ" sz="1200" b="0" i="0" u="none" strike="noStrike" dirty="0">
                          <a:solidFill>
                            <a:srgbClr val="000000"/>
                          </a:solidFill>
                          <a:effectLst/>
                          <a:latin typeface="+mn-lt"/>
                        </a:rPr>
                        <a:t>2</a:t>
                      </a:r>
                    </a:p>
                  </a:txBody>
                  <a:tcPr marL="9525" marR="9525" marT="9525" marB="0" anchor="ctr"/>
                </a:tc>
                <a:tc>
                  <a:txBody>
                    <a:bodyPr/>
                    <a:lstStyle/>
                    <a:p>
                      <a:pPr algn="r" fontAlgn="b"/>
                      <a:r>
                        <a:rPr lang="cs-CZ" sz="1200" b="1" i="0" u="none" strike="noStrike" dirty="0">
                          <a:solidFill>
                            <a:srgbClr val="000000"/>
                          </a:solidFill>
                          <a:effectLst/>
                          <a:latin typeface="+mn-lt"/>
                        </a:rPr>
                        <a:t>35</a:t>
                      </a:r>
                    </a:p>
                  </a:txBody>
                  <a:tcPr marL="9525" marR="9525" marT="9525" marB="0" anchor="ctr"/>
                </a:tc>
              </a:tr>
              <a:tr h="334405">
                <a:tc>
                  <a:txBody>
                    <a:bodyPr/>
                    <a:lstStyle/>
                    <a:p>
                      <a:pPr algn="l" fontAlgn="b"/>
                      <a:r>
                        <a:rPr lang="cs-CZ" sz="1200" b="1" u="none" strike="noStrike" dirty="0" smtClean="0">
                          <a:effectLst/>
                        </a:rPr>
                        <a:t>parkovací místa</a:t>
                      </a:r>
                      <a:endParaRPr lang="cs-CZ" sz="1200" b="1" i="0" u="none" strike="noStrike" dirty="0">
                        <a:solidFill>
                          <a:srgbClr val="000000"/>
                        </a:solidFill>
                        <a:effectLst/>
                        <a:latin typeface="Calibri"/>
                      </a:endParaRPr>
                    </a:p>
                  </a:txBody>
                  <a:tcPr marL="10592" marR="10592" marT="10592" marB="0" anchor="ctr"/>
                </a:tc>
                <a:tc>
                  <a:txBody>
                    <a:bodyPr/>
                    <a:lstStyle/>
                    <a:p>
                      <a:pPr algn="r" fontAlgn="b"/>
                      <a:r>
                        <a:rPr lang="cs-CZ" sz="1200" b="0" i="0" u="none" strike="noStrike">
                          <a:solidFill>
                            <a:srgbClr val="000000"/>
                          </a:solidFill>
                          <a:effectLst/>
                          <a:latin typeface="+mn-lt"/>
                        </a:rPr>
                        <a:t>500</a:t>
                      </a:r>
                    </a:p>
                  </a:txBody>
                  <a:tcPr marL="9525" marR="9525" marT="9525" marB="0" anchor="ctr"/>
                </a:tc>
                <a:tc>
                  <a:txBody>
                    <a:bodyPr/>
                    <a:lstStyle/>
                    <a:p>
                      <a:pPr algn="r" fontAlgn="b"/>
                      <a:r>
                        <a:rPr lang="cs-CZ" sz="1200" b="0" i="0" u="none" strike="noStrike">
                          <a:solidFill>
                            <a:srgbClr val="000000"/>
                          </a:solidFill>
                          <a:effectLst/>
                          <a:latin typeface="+mn-lt"/>
                        </a:rPr>
                        <a:t>415</a:t>
                      </a:r>
                    </a:p>
                  </a:txBody>
                  <a:tcPr marL="9525" marR="9525" marT="9525" marB="0" anchor="ctr"/>
                </a:tc>
                <a:tc>
                  <a:txBody>
                    <a:bodyPr/>
                    <a:lstStyle/>
                    <a:p>
                      <a:pPr algn="r" fontAlgn="b"/>
                      <a:r>
                        <a:rPr lang="cs-CZ" sz="1200" b="0" i="0" u="none" strike="noStrike">
                          <a:solidFill>
                            <a:srgbClr val="000000"/>
                          </a:solidFill>
                          <a:effectLst/>
                          <a:latin typeface="+mn-lt"/>
                        </a:rPr>
                        <a:t>190</a:t>
                      </a:r>
                    </a:p>
                  </a:txBody>
                  <a:tcPr marL="9525" marR="9525" marT="9525" marB="0" anchor="ctr"/>
                </a:tc>
                <a:tc>
                  <a:txBody>
                    <a:bodyPr/>
                    <a:lstStyle/>
                    <a:p>
                      <a:pPr algn="r" fontAlgn="b"/>
                      <a:r>
                        <a:rPr lang="cs-CZ" sz="1200" b="0" i="0" u="none" strike="noStrike">
                          <a:solidFill>
                            <a:srgbClr val="000000"/>
                          </a:solidFill>
                          <a:effectLst/>
                          <a:latin typeface="+mn-lt"/>
                        </a:rPr>
                        <a:t>500</a:t>
                      </a:r>
                    </a:p>
                  </a:txBody>
                  <a:tcPr marL="9525" marR="9525" marT="9525" marB="0" anchor="ctr"/>
                </a:tc>
                <a:tc>
                  <a:txBody>
                    <a:bodyPr/>
                    <a:lstStyle/>
                    <a:p>
                      <a:pPr algn="r" fontAlgn="b"/>
                      <a:r>
                        <a:rPr lang="cs-CZ" sz="1200" b="0" i="0" u="none" strike="noStrike" dirty="0" smtClean="0">
                          <a:solidFill>
                            <a:srgbClr val="000000"/>
                          </a:solidFill>
                          <a:effectLst/>
                          <a:latin typeface="+mn-lt"/>
                        </a:rPr>
                        <a:t>135</a:t>
                      </a:r>
                      <a:endParaRPr lang="cs-CZ" sz="1200" b="0" i="0" u="none" strike="noStrike" dirty="0">
                        <a:solidFill>
                          <a:srgbClr val="000000"/>
                        </a:solidFill>
                        <a:effectLst/>
                        <a:latin typeface="+mn-lt"/>
                      </a:endParaRPr>
                    </a:p>
                  </a:txBody>
                  <a:tcPr marL="9525" marR="9525" marT="9525" marB="0" anchor="ctr"/>
                </a:tc>
                <a:tc>
                  <a:txBody>
                    <a:bodyPr/>
                    <a:lstStyle/>
                    <a:p>
                      <a:pPr algn="r" fontAlgn="b"/>
                      <a:r>
                        <a:rPr lang="cs-CZ" sz="1200" b="0" i="0" u="none" strike="noStrike">
                          <a:solidFill>
                            <a:srgbClr val="000000"/>
                          </a:solidFill>
                          <a:effectLst/>
                          <a:latin typeface="+mn-lt"/>
                        </a:rPr>
                        <a:t>2265</a:t>
                      </a:r>
                    </a:p>
                  </a:txBody>
                  <a:tcPr marL="9525" marR="9525" marT="9525" marB="0" anchor="ctr"/>
                </a:tc>
                <a:tc>
                  <a:txBody>
                    <a:bodyPr/>
                    <a:lstStyle/>
                    <a:p>
                      <a:pPr algn="r" fontAlgn="b"/>
                      <a:r>
                        <a:rPr lang="cs-CZ" sz="1200" b="0" i="0" u="none" strike="noStrike" dirty="0">
                          <a:solidFill>
                            <a:srgbClr val="000000"/>
                          </a:solidFill>
                          <a:effectLst/>
                          <a:latin typeface="+mn-lt"/>
                        </a:rPr>
                        <a:t>-</a:t>
                      </a:r>
                    </a:p>
                  </a:txBody>
                  <a:tcPr marL="9525" marR="9525" marT="9525" marB="0" anchor="ctr"/>
                </a:tc>
                <a:tc>
                  <a:txBody>
                    <a:bodyPr/>
                    <a:lstStyle/>
                    <a:p>
                      <a:pPr algn="r" fontAlgn="b"/>
                      <a:r>
                        <a:rPr lang="cs-CZ" sz="1200" b="1" i="0" u="none" strike="noStrike" dirty="0" smtClean="0">
                          <a:solidFill>
                            <a:srgbClr val="000000"/>
                          </a:solidFill>
                          <a:effectLst/>
                          <a:latin typeface="+mn-lt"/>
                        </a:rPr>
                        <a:t>4005</a:t>
                      </a:r>
                      <a:endParaRPr lang="cs-CZ" sz="1200" b="1" i="0" u="none" strike="noStrike" dirty="0">
                        <a:solidFill>
                          <a:srgbClr val="000000"/>
                        </a:solidFill>
                        <a:effectLst/>
                        <a:latin typeface="+mn-lt"/>
                      </a:endParaRPr>
                    </a:p>
                  </a:txBody>
                  <a:tcPr marL="9525" marR="9525" marT="9525" marB="0" anchor="ctr"/>
                </a:tc>
              </a:tr>
              <a:tr h="334405">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cs-CZ" sz="1200" b="1" u="none" strike="noStrike" dirty="0" smtClean="0">
                          <a:effectLst/>
                        </a:rPr>
                        <a:t>místa pro kola</a:t>
                      </a:r>
                      <a:endParaRPr lang="cs-CZ" sz="1200" b="1" i="0" u="none" strike="noStrike" dirty="0" smtClean="0">
                        <a:solidFill>
                          <a:srgbClr val="000000"/>
                        </a:solidFill>
                        <a:effectLst/>
                        <a:latin typeface="Calibri"/>
                      </a:endParaRPr>
                    </a:p>
                  </a:txBody>
                  <a:tcPr marL="10592" marR="10592" marT="10592" marB="0" anchor="ctr"/>
                </a:tc>
                <a:tc>
                  <a:txBody>
                    <a:bodyPr/>
                    <a:lstStyle/>
                    <a:p>
                      <a:pPr algn="r" fontAlgn="b"/>
                      <a:r>
                        <a:rPr lang="cs-CZ" sz="1200" b="0" i="0" u="none" strike="noStrike">
                          <a:solidFill>
                            <a:srgbClr val="000000"/>
                          </a:solidFill>
                          <a:effectLst/>
                          <a:latin typeface="+mn-lt"/>
                        </a:rPr>
                        <a:t>700</a:t>
                      </a:r>
                    </a:p>
                  </a:txBody>
                  <a:tcPr marL="9525" marR="9525" marT="9525" marB="0" anchor="ctr"/>
                </a:tc>
                <a:tc>
                  <a:txBody>
                    <a:bodyPr/>
                    <a:lstStyle/>
                    <a:p>
                      <a:pPr algn="r" fontAlgn="b"/>
                      <a:r>
                        <a:rPr lang="cs-CZ" sz="1200" b="0" i="0" u="none" strike="noStrike">
                          <a:solidFill>
                            <a:srgbClr val="000000"/>
                          </a:solidFill>
                          <a:effectLst/>
                          <a:latin typeface="+mn-lt"/>
                        </a:rPr>
                        <a:t>1300</a:t>
                      </a:r>
                    </a:p>
                  </a:txBody>
                  <a:tcPr marL="9525" marR="9525" marT="9525" marB="0" anchor="ctr"/>
                </a:tc>
                <a:tc>
                  <a:txBody>
                    <a:bodyPr/>
                    <a:lstStyle/>
                    <a:p>
                      <a:pPr algn="r" fontAlgn="b"/>
                      <a:r>
                        <a:rPr lang="cs-CZ" sz="1200" b="0" i="0" u="none" strike="noStrike">
                          <a:solidFill>
                            <a:srgbClr val="000000"/>
                          </a:solidFill>
                          <a:effectLst/>
                          <a:latin typeface="+mn-lt"/>
                        </a:rPr>
                        <a:t>120</a:t>
                      </a:r>
                    </a:p>
                  </a:txBody>
                  <a:tcPr marL="9525" marR="9525" marT="9525" marB="0" anchor="ctr"/>
                </a:tc>
                <a:tc>
                  <a:txBody>
                    <a:bodyPr/>
                    <a:lstStyle/>
                    <a:p>
                      <a:pPr algn="r" fontAlgn="b"/>
                      <a:r>
                        <a:rPr lang="cs-CZ" sz="1200" b="0" i="0" u="none" strike="noStrike">
                          <a:solidFill>
                            <a:srgbClr val="000000"/>
                          </a:solidFill>
                          <a:effectLst/>
                          <a:latin typeface="+mn-lt"/>
                        </a:rPr>
                        <a:t>60</a:t>
                      </a:r>
                    </a:p>
                  </a:txBody>
                  <a:tcPr marL="9525" marR="9525" marT="9525" marB="0" anchor="ctr"/>
                </a:tc>
                <a:tc>
                  <a:txBody>
                    <a:bodyPr/>
                    <a:lstStyle/>
                    <a:p>
                      <a:pPr algn="r" fontAlgn="b"/>
                      <a:r>
                        <a:rPr lang="cs-CZ" sz="1200" b="0" i="0" u="none" strike="noStrike" dirty="0" smtClean="0">
                          <a:solidFill>
                            <a:srgbClr val="000000"/>
                          </a:solidFill>
                          <a:effectLst/>
                          <a:latin typeface="+mn-lt"/>
                        </a:rPr>
                        <a:t>80</a:t>
                      </a:r>
                      <a:endParaRPr lang="cs-CZ" sz="1200" b="0" i="0" u="none" strike="noStrike" dirty="0">
                        <a:solidFill>
                          <a:srgbClr val="000000"/>
                        </a:solidFill>
                        <a:effectLst/>
                        <a:latin typeface="+mn-lt"/>
                      </a:endParaRPr>
                    </a:p>
                  </a:txBody>
                  <a:tcPr marL="9525" marR="9525" marT="9525" marB="0" anchor="ctr"/>
                </a:tc>
                <a:tc>
                  <a:txBody>
                    <a:bodyPr/>
                    <a:lstStyle/>
                    <a:p>
                      <a:pPr algn="r" fontAlgn="b"/>
                      <a:r>
                        <a:rPr lang="cs-CZ" sz="1200" b="0" i="0" u="none" strike="noStrike">
                          <a:solidFill>
                            <a:srgbClr val="000000"/>
                          </a:solidFill>
                          <a:effectLst/>
                          <a:latin typeface="+mn-lt"/>
                        </a:rPr>
                        <a:t>600</a:t>
                      </a:r>
                    </a:p>
                  </a:txBody>
                  <a:tcPr marL="9525" marR="9525" marT="9525" marB="0" anchor="ctr"/>
                </a:tc>
                <a:tc>
                  <a:txBody>
                    <a:bodyPr/>
                    <a:lstStyle/>
                    <a:p>
                      <a:pPr algn="r" fontAlgn="b"/>
                      <a:r>
                        <a:rPr lang="cs-CZ" sz="1200" b="0" i="0" u="none" strike="noStrike">
                          <a:solidFill>
                            <a:srgbClr val="000000"/>
                          </a:solidFill>
                          <a:effectLst/>
                          <a:latin typeface="+mn-lt"/>
                        </a:rPr>
                        <a:t>-</a:t>
                      </a:r>
                    </a:p>
                  </a:txBody>
                  <a:tcPr marL="9525" marR="9525" marT="9525" marB="0" anchor="ctr"/>
                </a:tc>
                <a:tc>
                  <a:txBody>
                    <a:bodyPr/>
                    <a:lstStyle/>
                    <a:p>
                      <a:pPr algn="r" fontAlgn="b"/>
                      <a:r>
                        <a:rPr lang="cs-CZ" sz="1200" b="1" i="0" u="none" strike="noStrike" dirty="0" smtClean="0">
                          <a:solidFill>
                            <a:srgbClr val="000000"/>
                          </a:solidFill>
                          <a:effectLst/>
                          <a:latin typeface="+mn-lt"/>
                        </a:rPr>
                        <a:t>2860</a:t>
                      </a:r>
                      <a:endParaRPr lang="cs-CZ" sz="1200" b="1" i="0" u="none" strike="noStrike" dirty="0">
                        <a:solidFill>
                          <a:srgbClr val="000000"/>
                        </a:solidFill>
                        <a:effectLst/>
                        <a:latin typeface="+mn-lt"/>
                      </a:endParaRPr>
                    </a:p>
                  </a:txBody>
                  <a:tcPr marL="9525" marR="9525" marT="9525" marB="0" anchor="ctr">
                    <a:lnB w="12700" cmpd="sng">
                      <a:noFill/>
                    </a:lnB>
                  </a:tcPr>
                </a:tc>
              </a:tr>
              <a:tr h="334405">
                <a:tc>
                  <a:txBody>
                    <a:bodyPr/>
                    <a:lstStyle/>
                    <a:p>
                      <a:pPr algn="l" fontAlgn="b"/>
                      <a:r>
                        <a:rPr lang="cs-CZ" sz="1400" b="1" u="none" strike="noStrike" dirty="0">
                          <a:effectLst/>
                        </a:rPr>
                        <a:t>IPRÚ</a:t>
                      </a:r>
                      <a:endParaRPr lang="cs-CZ" sz="1400" b="1" i="0" u="none" strike="noStrike" dirty="0">
                        <a:solidFill>
                          <a:srgbClr val="000000"/>
                        </a:solidFill>
                        <a:effectLst/>
                        <a:latin typeface="Calibri"/>
                      </a:endParaRPr>
                    </a:p>
                  </a:txBody>
                  <a:tcPr marL="10592" marR="10592" marT="10592" marB="0" anchor="ctr">
                    <a:solidFill>
                      <a:srgbClr val="92D050"/>
                    </a:solidFill>
                  </a:tcPr>
                </a:tc>
                <a:tc>
                  <a:txBody>
                    <a:bodyPr/>
                    <a:lstStyle/>
                    <a:p>
                      <a:pPr algn="l" fontAlgn="b"/>
                      <a:r>
                        <a:rPr lang="cs-CZ" sz="1400" b="1" u="none" strike="noStrike" dirty="0">
                          <a:effectLst/>
                        </a:rPr>
                        <a:t>ČB</a:t>
                      </a:r>
                      <a:endParaRPr lang="cs-CZ" sz="1400" b="1" i="0" u="none" strike="noStrike" dirty="0">
                        <a:solidFill>
                          <a:srgbClr val="000000"/>
                        </a:solidFill>
                        <a:effectLst/>
                        <a:latin typeface="Calibri"/>
                      </a:endParaRPr>
                    </a:p>
                  </a:txBody>
                  <a:tcPr marL="10592" marR="10592" marT="10592" marB="0" anchor="ctr">
                    <a:solidFill>
                      <a:srgbClr val="92D050"/>
                    </a:solidFill>
                  </a:tcPr>
                </a:tc>
                <a:tc>
                  <a:txBody>
                    <a:bodyPr/>
                    <a:lstStyle/>
                    <a:p>
                      <a:pPr algn="l" fontAlgn="b"/>
                      <a:r>
                        <a:rPr lang="cs-CZ" sz="1400" b="1" u="none" strike="noStrike" dirty="0">
                          <a:effectLst/>
                        </a:rPr>
                        <a:t>Jihlava</a:t>
                      </a:r>
                      <a:endParaRPr lang="cs-CZ" sz="1400" b="1" i="0" u="none" strike="noStrike" dirty="0">
                        <a:solidFill>
                          <a:srgbClr val="000000"/>
                        </a:solidFill>
                        <a:effectLst/>
                        <a:latin typeface="Calibri"/>
                      </a:endParaRPr>
                    </a:p>
                  </a:txBody>
                  <a:tcPr marL="10592" marR="10592" marT="10592" marB="0" anchor="ctr">
                    <a:solidFill>
                      <a:srgbClr val="92D050"/>
                    </a:solidFill>
                  </a:tcPr>
                </a:tc>
                <a:tc>
                  <a:txBody>
                    <a:bodyPr/>
                    <a:lstStyle/>
                    <a:p>
                      <a:pPr algn="l" fontAlgn="b"/>
                      <a:r>
                        <a:rPr lang="cs-CZ" sz="1400" b="1" u="none" strike="noStrike" dirty="0">
                          <a:effectLst/>
                        </a:rPr>
                        <a:t>KV</a:t>
                      </a:r>
                      <a:endParaRPr lang="cs-CZ" sz="1400" b="1" i="0" u="none" strike="noStrike" dirty="0">
                        <a:solidFill>
                          <a:srgbClr val="000000"/>
                        </a:solidFill>
                        <a:effectLst/>
                        <a:latin typeface="Calibri"/>
                      </a:endParaRPr>
                    </a:p>
                  </a:txBody>
                  <a:tcPr marL="10592" marR="10592" marT="10592" marB="0" anchor="ctr">
                    <a:solidFill>
                      <a:srgbClr val="92D050"/>
                    </a:solidFill>
                  </a:tcPr>
                </a:tc>
                <a:tc>
                  <a:txBody>
                    <a:bodyPr/>
                    <a:lstStyle/>
                    <a:p>
                      <a:pPr algn="l" fontAlgn="b"/>
                      <a:r>
                        <a:rPr lang="cs-CZ" sz="1400" b="1" u="none" strike="noStrike" dirty="0">
                          <a:effectLst/>
                        </a:rPr>
                        <a:t>Liberec-JN</a:t>
                      </a:r>
                      <a:endParaRPr lang="cs-CZ" sz="1400" b="1" i="0" u="none" strike="noStrike" dirty="0">
                        <a:solidFill>
                          <a:srgbClr val="000000"/>
                        </a:solidFill>
                        <a:effectLst/>
                        <a:latin typeface="Calibri"/>
                      </a:endParaRPr>
                    </a:p>
                  </a:txBody>
                  <a:tcPr marL="10592" marR="10592" marT="10592" marB="0" anchor="ctr">
                    <a:solidFill>
                      <a:srgbClr val="92D050"/>
                    </a:solidFill>
                  </a:tcPr>
                </a:tc>
                <a:tc>
                  <a:txBody>
                    <a:bodyPr/>
                    <a:lstStyle/>
                    <a:p>
                      <a:pPr algn="l" fontAlgn="b"/>
                      <a:r>
                        <a:rPr lang="cs-CZ" sz="1400" b="1" u="none" strike="noStrike" dirty="0">
                          <a:effectLst/>
                        </a:rPr>
                        <a:t>MB</a:t>
                      </a:r>
                      <a:endParaRPr lang="cs-CZ" sz="1400" b="1" i="0" u="none" strike="noStrike" dirty="0">
                        <a:solidFill>
                          <a:srgbClr val="000000"/>
                        </a:solidFill>
                        <a:effectLst/>
                        <a:latin typeface="Calibri"/>
                      </a:endParaRPr>
                    </a:p>
                  </a:txBody>
                  <a:tcPr marL="10592" marR="10592" marT="10592" marB="0" anchor="ctr">
                    <a:solidFill>
                      <a:srgbClr val="92D050"/>
                    </a:solidFill>
                  </a:tcPr>
                </a:tc>
                <a:tc>
                  <a:txBody>
                    <a:bodyPr/>
                    <a:lstStyle/>
                    <a:p>
                      <a:pPr algn="l" fontAlgn="b"/>
                      <a:r>
                        <a:rPr lang="cs-CZ" sz="1400" b="1" u="none" strike="noStrike" dirty="0">
                          <a:effectLst/>
                        </a:rPr>
                        <a:t>Zlín</a:t>
                      </a:r>
                      <a:endParaRPr lang="cs-CZ" sz="1400" b="1" i="0" u="none" strike="noStrike" dirty="0">
                        <a:solidFill>
                          <a:srgbClr val="000000"/>
                        </a:solidFill>
                        <a:effectLst/>
                        <a:latin typeface="Calibri"/>
                      </a:endParaRPr>
                    </a:p>
                  </a:txBody>
                  <a:tcPr marL="10592" marR="10592" marT="10592" marB="0" anchor="ctr">
                    <a:solidFill>
                      <a:srgbClr val="92D050"/>
                    </a:solidFill>
                  </a:tcPr>
                </a:tc>
                <a:tc>
                  <a:txBody>
                    <a:bodyPr/>
                    <a:lstStyle/>
                    <a:p>
                      <a:pPr algn="l" fontAlgn="b"/>
                      <a:r>
                        <a:rPr lang="cs-CZ" sz="1400" b="1" u="none" strike="noStrike" dirty="0">
                          <a:effectLst/>
                        </a:rPr>
                        <a:t>CELKEM</a:t>
                      </a:r>
                      <a:endParaRPr lang="cs-CZ" sz="1400" b="1" i="0" u="none" strike="noStrike" dirty="0">
                        <a:solidFill>
                          <a:srgbClr val="000000"/>
                        </a:solidFill>
                        <a:effectLst/>
                        <a:latin typeface="Calibri"/>
                      </a:endParaRPr>
                    </a:p>
                  </a:txBody>
                  <a:tcPr marL="10592" marR="10592" marT="10592" marB="0" anchor="ctr">
                    <a:lnR w="12700" cmpd="sng">
                      <a:noFill/>
                    </a:lnR>
                    <a:solidFill>
                      <a:srgbClr val="92D050"/>
                    </a:solidFill>
                  </a:tcPr>
                </a:tc>
                <a:tc>
                  <a:txBody>
                    <a:bodyPr/>
                    <a:lstStyle/>
                    <a:p>
                      <a:pPr algn="l" fontAlgn="b"/>
                      <a:endParaRPr lang="cs-CZ" sz="1200" b="0" i="0" u="none" strike="noStrike" dirty="0">
                        <a:solidFill>
                          <a:srgbClr val="000000"/>
                        </a:solidFill>
                        <a:effectLst/>
                        <a:latin typeface="Calibri"/>
                      </a:endParaRPr>
                    </a:p>
                  </a:txBody>
                  <a:tcPr marL="10592" marR="10592" marT="1059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05272">
                <a:tc>
                  <a:txBody>
                    <a:bodyPr/>
                    <a:lstStyle/>
                    <a:p>
                      <a:pPr algn="l" fontAlgn="b"/>
                      <a:r>
                        <a:rPr lang="cs-CZ" sz="1200" b="1" u="none" strike="noStrike" dirty="0">
                          <a:effectLst/>
                        </a:rPr>
                        <a:t>alokace </a:t>
                      </a:r>
                      <a:r>
                        <a:rPr lang="cs-CZ" sz="1200" b="1" u="none" strike="noStrike" dirty="0" smtClean="0">
                          <a:effectLst/>
                        </a:rPr>
                        <a:t>SC1.2</a:t>
                      </a:r>
                      <a:endParaRPr lang="cs-CZ" sz="1200" b="1" i="0" u="none" strike="noStrike" dirty="0">
                        <a:solidFill>
                          <a:srgbClr val="000000"/>
                        </a:solidFill>
                        <a:effectLst/>
                        <a:latin typeface="Calibri"/>
                      </a:endParaRPr>
                    </a:p>
                  </a:txBody>
                  <a:tcPr marL="10592" marR="10592" marT="10592" marB="0" anchor="ctr"/>
                </a:tc>
                <a:tc>
                  <a:txBody>
                    <a:bodyPr/>
                    <a:lstStyle/>
                    <a:p>
                      <a:pPr algn="r" fontAlgn="b"/>
                      <a:r>
                        <a:rPr lang="cs-CZ" sz="1200" b="0" i="0" u="none" strike="noStrike" dirty="0" smtClean="0">
                          <a:solidFill>
                            <a:srgbClr val="000000"/>
                          </a:solidFill>
                          <a:effectLst/>
                          <a:latin typeface="+mn-lt"/>
                        </a:rPr>
                        <a:t>467 000 </a:t>
                      </a:r>
                      <a:r>
                        <a:rPr lang="cs-CZ" sz="1200" b="0" i="0" u="none" strike="noStrike" dirty="0">
                          <a:solidFill>
                            <a:srgbClr val="000000"/>
                          </a:solidFill>
                          <a:effectLst/>
                          <a:latin typeface="+mn-lt"/>
                        </a:rPr>
                        <a:t>000</a:t>
                      </a:r>
                    </a:p>
                  </a:txBody>
                  <a:tcPr marL="9525" marR="9525" marT="9525" marB="0" anchor="ctr"/>
                </a:tc>
                <a:tc>
                  <a:txBody>
                    <a:bodyPr/>
                    <a:lstStyle/>
                    <a:p>
                      <a:pPr algn="r" fontAlgn="b"/>
                      <a:r>
                        <a:rPr lang="cs-CZ" sz="1200" b="0" i="0" u="none" strike="noStrike" dirty="0" smtClean="0">
                          <a:solidFill>
                            <a:srgbClr val="000000"/>
                          </a:solidFill>
                          <a:effectLst/>
                          <a:latin typeface="+mn-lt"/>
                        </a:rPr>
                        <a:t>470 000 </a:t>
                      </a:r>
                      <a:r>
                        <a:rPr lang="cs-CZ" sz="1200" b="0" i="0" u="none" strike="noStrike" dirty="0">
                          <a:solidFill>
                            <a:srgbClr val="000000"/>
                          </a:solidFill>
                          <a:effectLst/>
                          <a:latin typeface="+mn-lt"/>
                        </a:rPr>
                        <a:t>000</a:t>
                      </a:r>
                    </a:p>
                  </a:txBody>
                  <a:tcPr marL="9525" marR="9525" marT="9525" marB="0" anchor="ctr"/>
                </a:tc>
                <a:tc>
                  <a:txBody>
                    <a:bodyPr/>
                    <a:lstStyle/>
                    <a:p>
                      <a:pPr algn="r" fontAlgn="b"/>
                      <a:r>
                        <a:rPr lang="cs-CZ" sz="1200" b="0" i="0" u="none" strike="noStrike" dirty="0" smtClean="0">
                          <a:solidFill>
                            <a:srgbClr val="000000"/>
                          </a:solidFill>
                          <a:effectLst/>
                          <a:latin typeface="+mn-lt"/>
                        </a:rPr>
                        <a:t>419 000 </a:t>
                      </a:r>
                      <a:r>
                        <a:rPr lang="cs-CZ" sz="1200" b="0" i="0" u="none" strike="noStrike" dirty="0">
                          <a:solidFill>
                            <a:srgbClr val="000000"/>
                          </a:solidFill>
                          <a:effectLst/>
                          <a:latin typeface="+mn-lt"/>
                        </a:rPr>
                        <a:t>000</a:t>
                      </a:r>
                    </a:p>
                  </a:txBody>
                  <a:tcPr marL="9525" marR="9525" marT="9525" marB="0" anchor="ctr"/>
                </a:tc>
                <a:tc>
                  <a:txBody>
                    <a:bodyPr/>
                    <a:lstStyle/>
                    <a:p>
                      <a:pPr algn="r" fontAlgn="b"/>
                      <a:r>
                        <a:rPr lang="cs-CZ" sz="1200" b="0" i="0" u="none" strike="noStrike" dirty="0" smtClean="0">
                          <a:solidFill>
                            <a:srgbClr val="000000"/>
                          </a:solidFill>
                          <a:effectLst/>
                          <a:latin typeface="+mn-lt"/>
                        </a:rPr>
                        <a:t>467 000 </a:t>
                      </a:r>
                      <a:r>
                        <a:rPr lang="cs-CZ" sz="1200" b="0" i="0" u="none" strike="noStrike" dirty="0">
                          <a:solidFill>
                            <a:srgbClr val="000000"/>
                          </a:solidFill>
                          <a:effectLst/>
                          <a:latin typeface="+mn-lt"/>
                        </a:rPr>
                        <a:t>000</a:t>
                      </a:r>
                    </a:p>
                  </a:txBody>
                  <a:tcPr marL="9525" marR="9525" marT="9525" marB="0" anchor="ctr"/>
                </a:tc>
                <a:tc>
                  <a:txBody>
                    <a:bodyPr/>
                    <a:lstStyle/>
                    <a:p>
                      <a:pPr algn="r" fontAlgn="b"/>
                      <a:r>
                        <a:rPr lang="cs-CZ" sz="1200" b="0" i="0" u="none" strike="noStrike" dirty="0" smtClean="0">
                          <a:solidFill>
                            <a:srgbClr val="000000"/>
                          </a:solidFill>
                          <a:effectLst/>
                          <a:latin typeface="+mn-lt"/>
                        </a:rPr>
                        <a:t>330 000 </a:t>
                      </a:r>
                      <a:r>
                        <a:rPr lang="cs-CZ" sz="1200" b="0" i="0" u="none" strike="noStrike" dirty="0">
                          <a:solidFill>
                            <a:srgbClr val="000000"/>
                          </a:solidFill>
                          <a:effectLst/>
                          <a:latin typeface="+mn-lt"/>
                        </a:rPr>
                        <a:t>000</a:t>
                      </a:r>
                    </a:p>
                  </a:txBody>
                  <a:tcPr marL="9525" marR="9525" marT="9525" marB="0" anchor="ctr"/>
                </a:tc>
                <a:tc>
                  <a:txBody>
                    <a:bodyPr/>
                    <a:lstStyle/>
                    <a:p>
                      <a:pPr algn="r" fontAlgn="b"/>
                      <a:r>
                        <a:rPr lang="cs-CZ" sz="1200" b="0" i="0" u="none" strike="noStrike" dirty="0" smtClean="0">
                          <a:solidFill>
                            <a:srgbClr val="000000"/>
                          </a:solidFill>
                          <a:effectLst/>
                          <a:latin typeface="+mn-lt"/>
                        </a:rPr>
                        <a:t>380 </a:t>
                      </a:r>
                      <a:r>
                        <a:rPr lang="cs-CZ" sz="1200" b="0" i="0" u="none" strike="noStrike" dirty="0">
                          <a:solidFill>
                            <a:srgbClr val="000000"/>
                          </a:solidFill>
                          <a:effectLst/>
                          <a:latin typeface="+mn-lt"/>
                        </a:rPr>
                        <a:t>000 000</a:t>
                      </a:r>
                    </a:p>
                  </a:txBody>
                  <a:tcPr marL="9525" marR="9525" marT="9525" marB="0" anchor="ctr"/>
                </a:tc>
                <a:tc>
                  <a:txBody>
                    <a:bodyPr/>
                    <a:lstStyle/>
                    <a:p>
                      <a:pPr algn="r" fontAlgn="b"/>
                      <a:r>
                        <a:rPr lang="cs-CZ" sz="1200" b="1" i="0" u="none" strike="noStrike" dirty="0" smtClean="0">
                          <a:solidFill>
                            <a:srgbClr val="000000"/>
                          </a:solidFill>
                          <a:effectLst/>
                          <a:latin typeface="+mn-lt"/>
                        </a:rPr>
                        <a:t>2 533 950 045</a:t>
                      </a:r>
                      <a:endParaRPr lang="cs-CZ" sz="1200" b="1" i="0" u="none" strike="noStrike" dirty="0">
                        <a:solidFill>
                          <a:srgbClr val="000000"/>
                        </a:solidFill>
                        <a:effectLst/>
                        <a:latin typeface="+mn-lt"/>
                      </a:endParaRPr>
                    </a:p>
                  </a:txBody>
                  <a:tcPr marL="9525" marR="9525" marT="9525" marB="0" anchor="ctr">
                    <a:lnR w="12700" cmpd="sng">
                      <a:noFill/>
                    </a:lnR>
                  </a:tcPr>
                </a:tc>
                <a:tc>
                  <a:txBody>
                    <a:bodyPr/>
                    <a:lstStyle/>
                    <a:p>
                      <a:pPr algn="l" fontAlgn="b"/>
                      <a:endParaRPr lang="cs-CZ" sz="1200" b="0" i="0" u="none" strike="noStrike" dirty="0">
                        <a:solidFill>
                          <a:srgbClr val="000000"/>
                        </a:solidFill>
                        <a:effectLst/>
                        <a:latin typeface="Calibri"/>
                      </a:endParaRPr>
                    </a:p>
                  </a:txBody>
                  <a:tcPr marL="10592" marR="10592" marT="1059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4405">
                <a:tc>
                  <a:txBody>
                    <a:bodyPr/>
                    <a:lstStyle/>
                    <a:p>
                      <a:pPr algn="l" fontAlgn="b"/>
                      <a:r>
                        <a:rPr lang="cs-CZ" sz="1200" b="1" i="0" u="none" strike="noStrike" dirty="0" smtClean="0">
                          <a:solidFill>
                            <a:srgbClr val="000000"/>
                          </a:solidFill>
                          <a:effectLst/>
                          <a:latin typeface="+mn-lt"/>
                        </a:rPr>
                        <a:t>terminály</a:t>
                      </a:r>
                      <a:endParaRPr lang="cs-CZ" sz="1200" b="1" i="0" u="none" strike="noStrike" dirty="0">
                        <a:solidFill>
                          <a:srgbClr val="000000"/>
                        </a:solidFill>
                        <a:effectLst/>
                        <a:latin typeface="+mn-lt"/>
                      </a:endParaRPr>
                    </a:p>
                  </a:txBody>
                  <a:tcPr marL="10592" marR="10592" marT="10592" marB="0" anchor="ctr"/>
                </a:tc>
                <a:tc>
                  <a:txBody>
                    <a:bodyPr/>
                    <a:lstStyle/>
                    <a:p>
                      <a:pPr algn="r" fontAlgn="b"/>
                      <a:r>
                        <a:rPr lang="cs-CZ" sz="1200" b="0" i="0" u="none" strike="noStrike" dirty="0">
                          <a:solidFill>
                            <a:srgbClr val="000000"/>
                          </a:solidFill>
                          <a:effectLst/>
                          <a:latin typeface="+mn-lt"/>
                        </a:rPr>
                        <a:t>3</a:t>
                      </a:r>
                    </a:p>
                  </a:txBody>
                  <a:tcPr marL="9525" marR="9525" marT="9525" marB="0" anchor="ctr"/>
                </a:tc>
                <a:tc>
                  <a:txBody>
                    <a:bodyPr/>
                    <a:lstStyle/>
                    <a:p>
                      <a:pPr algn="r" fontAlgn="b"/>
                      <a:r>
                        <a:rPr lang="cs-CZ" sz="1200" b="0" i="0" u="none" strike="noStrike" dirty="0">
                          <a:solidFill>
                            <a:srgbClr val="000000"/>
                          </a:solidFill>
                          <a:effectLst/>
                          <a:latin typeface="+mn-lt"/>
                        </a:rPr>
                        <a:t>3</a:t>
                      </a:r>
                    </a:p>
                  </a:txBody>
                  <a:tcPr marL="9525" marR="9525" marT="9525" marB="0" anchor="ctr"/>
                </a:tc>
                <a:tc>
                  <a:txBody>
                    <a:bodyPr/>
                    <a:lstStyle/>
                    <a:p>
                      <a:pPr algn="r" fontAlgn="b"/>
                      <a:r>
                        <a:rPr lang="cs-CZ" sz="1200" b="0" i="0" u="none" strike="noStrike" dirty="0">
                          <a:solidFill>
                            <a:srgbClr val="000000"/>
                          </a:solidFill>
                          <a:effectLst/>
                          <a:latin typeface="+mn-lt"/>
                        </a:rPr>
                        <a:t>3</a:t>
                      </a:r>
                    </a:p>
                  </a:txBody>
                  <a:tcPr marL="9525" marR="9525" marT="9525" marB="0" anchor="ctr"/>
                </a:tc>
                <a:tc>
                  <a:txBody>
                    <a:bodyPr/>
                    <a:lstStyle/>
                    <a:p>
                      <a:pPr algn="r" fontAlgn="b"/>
                      <a:r>
                        <a:rPr lang="cs-CZ" sz="1200" b="0" i="0" u="none" strike="noStrike">
                          <a:solidFill>
                            <a:srgbClr val="000000"/>
                          </a:solidFill>
                          <a:effectLst/>
                          <a:latin typeface="+mn-lt"/>
                        </a:rPr>
                        <a:t>3</a:t>
                      </a:r>
                    </a:p>
                  </a:txBody>
                  <a:tcPr marL="9525" marR="9525" marT="9525" marB="0" anchor="ctr"/>
                </a:tc>
                <a:tc>
                  <a:txBody>
                    <a:bodyPr/>
                    <a:lstStyle/>
                    <a:p>
                      <a:pPr algn="r" fontAlgn="b"/>
                      <a:r>
                        <a:rPr lang="cs-CZ" sz="1200" b="0" i="0" u="none" strike="noStrike">
                          <a:solidFill>
                            <a:srgbClr val="000000"/>
                          </a:solidFill>
                          <a:effectLst/>
                          <a:latin typeface="+mn-lt"/>
                        </a:rPr>
                        <a:t>3</a:t>
                      </a:r>
                    </a:p>
                  </a:txBody>
                  <a:tcPr marL="9525" marR="9525" marT="9525" marB="0" anchor="ctr"/>
                </a:tc>
                <a:tc>
                  <a:txBody>
                    <a:bodyPr/>
                    <a:lstStyle/>
                    <a:p>
                      <a:pPr algn="r" fontAlgn="b"/>
                      <a:r>
                        <a:rPr lang="cs-CZ" sz="1200" b="0" i="0" u="none" strike="noStrike">
                          <a:solidFill>
                            <a:srgbClr val="000000"/>
                          </a:solidFill>
                          <a:effectLst/>
                          <a:latin typeface="+mn-lt"/>
                        </a:rPr>
                        <a:t>3</a:t>
                      </a:r>
                    </a:p>
                  </a:txBody>
                  <a:tcPr marL="9525" marR="9525" marT="9525" marB="0" anchor="ctr"/>
                </a:tc>
                <a:tc>
                  <a:txBody>
                    <a:bodyPr/>
                    <a:lstStyle/>
                    <a:p>
                      <a:pPr algn="r" fontAlgn="b"/>
                      <a:r>
                        <a:rPr lang="cs-CZ" sz="1200" b="1" i="0" u="none" strike="noStrike" dirty="0">
                          <a:solidFill>
                            <a:srgbClr val="000000"/>
                          </a:solidFill>
                          <a:effectLst/>
                          <a:latin typeface="+mn-lt"/>
                        </a:rPr>
                        <a:t>18</a:t>
                      </a:r>
                    </a:p>
                  </a:txBody>
                  <a:tcPr marL="9525" marR="9525" marT="9525" marB="0" anchor="ctr">
                    <a:lnR w="12700" cmpd="sng">
                      <a:noFill/>
                    </a:lnR>
                  </a:tcPr>
                </a:tc>
                <a:tc>
                  <a:txBody>
                    <a:bodyPr/>
                    <a:lstStyle/>
                    <a:p>
                      <a:pPr algn="l" fontAlgn="b"/>
                      <a:endParaRPr lang="cs-CZ" sz="1200" b="0" i="0" u="none" strike="noStrike" dirty="0">
                        <a:solidFill>
                          <a:srgbClr val="000000"/>
                        </a:solidFill>
                        <a:effectLst/>
                        <a:latin typeface="Calibri"/>
                      </a:endParaRPr>
                    </a:p>
                  </a:txBody>
                  <a:tcPr marL="10592" marR="10592" marT="1059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4405">
                <a:tc>
                  <a:txBody>
                    <a:bodyPr/>
                    <a:lstStyle/>
                    <a:p>
                      <a:pPr algn="l" fontAlgn="b"/>
                      <a:r>
                        <a:rPr lang="cs-CZ" sz="1200" b="1" u="none" strike="noStrike" dirty="0" smtClean="0">
                          <a:effectLst/>
                        </a:rPr>
                        <a:t>parkovací místa</a:t>
                      </a:r>
                      <a:endParaRPr lang="cs-CZ" sz="1200" b="1" i="0" u="none" strike="noStrike" dirty="0">
                        <a:solidFill>
                          <a:srgbClr val="000000"/>
                        </a:solidFill>
                        <a:effectLst/>
                        <a:latin typeface="Calibri"/>
                      </a:endParaRPr>
                    </a:p>
                  </a:txBody>
                  <a:tcPr marL="10592" marR="10592" marT="10592" marB="0" anchor="ctr"/>
                </a:tc>
                <a:tc>
                  <a:txBody>
                    <a:bodyPr/>
                    <a:lstStyle/>
                    <a:p>
                      <a:pPr algn="r" fontAlgn="b"/>
                      <a:r>
                        <a:rPr lang="cs-CZ" sz="1200" b="0" i="0" u="none" strike="noStrike">
                          <a:solidFill>
                            <a:srgbClr val="000000"/>
                          </a:solidFill>
                          <a:effectLst/>
                          <a:latin typeface="+mn-lt"/>
                        </a:rPr>
                        <a:t>969</a:t>
                      </a:r>
                    </a:p>
                  </a:txBody>
                  <a:tcPr marL="9525" marR="9525" marT="9525" marB="0" anchor="ctr"/>
                </a:tc>
                <a:tc>
                  <a:txBody>
                    <a:bodyPr/>
                    <a:lstStyle/>
                    <a:p>
                      <a:pPr algn="r" fontAlgn="b"/>
                      <a:r>
                        <a:rPr lang="cs-CZ" sz="1200" b="0" i="0" u="none" strike="noStrike">
                          <a:solidFill>
                            <a:srgbClr val="000000"/>
                          </a:solidFill>
                          <a:effectLst/>
                          <a:latin typeface="+mn-lt"/>
                        </a:rPr>
                        <a:t>110</a:t>
                      </a:r>
                    </a:p>
                  </a:txBody>
                  <a:tcPr marL="9525" marR="9525" marT="9525" marB="0" anchor="ctr"/>
                </a:tc>
                <a:tc>
                  <a:txBody>
                    <a:bodyPr/>
                    <a:lstStyle/>
                    <a:p>
                      <a:pPr algn="r" fontAlgn="b"/>
                      <a:r>
                        <a:rPr lang="cs-CZ" sz="1200" b="0" i="0" u="none" strike="noStrike" dirty="0">
                          <a:solidFill>
                            <a:srgbClr val="000000"/>
                          </a:solidFill>
                          <a:effectLst/>
                          <a:latin typeface="+mn-lt"/>
                        </a:rPr>
                        <a:t>80</a:t>
                      </a:r>
                    </a:p>
                  </a:txBody>
                  <a:tcPr marL="9525" marR="9525" marT="9525" marB="0" anchor="ctr"/>
                </a:tc>
                <a:tc>
                  <a:txBody>
                    <a:bodyPr/>
                    <a:lstStyle/>
                    <a:p>
                      <a:pPr algn="r" fontAlgn="b"/>
                      <a:r>
                        <a:rPr lang="cs-CZ" sz="1200" b="0" i="0" u="none" strike="noStrike" dirty="0">
                          <a:solidFill>
                            <a:srgbClr val="000000"/>
                          </a:solidFill>
                          <a:effectLst/>
                          <a:latin typeface="+mn-lt"/>
                        </a:rPr>
                        <a:t>425</a:t>
                      </a:r>
                    </a:p>
                  </a:txBody>
                  <a:tcPr marL="9525" marR="9525" marT="9525" marB="0" anchor="ctr"/>
                </a:tc>
                <a:tc>
                  <a:txBody>
                    <a:bodyPr/>
                    <a:lstStyle/>
                    <a:p>
                      <a:pPr algn="r" fontAlgn="b"/>
                      <a:r>
                        <a:rPr lang="cs-CZ" sz="1200" b="0" i="0" u="none" strike="noStrike" dirty="0">
                          <a:solidFill>
                            <a:srgbClr val="000000"/>
                          </a:solidFill>
                          <a:effectLst/>
                          <a:latin typeface="+mn-lt"/>
                        </a:rPr>
                        <a:t>500</a:t>
                      </a:r>
                    </a:p>
                  </a:txBody>
                  <a:tcPr marL="9525" marR="9525" marT="9525" marB="0" anchor="ctr"/>
                </a:tc>
                <a:tc>
                  <a:txBody>
                    <a:bodyPr/>
                    <a:lstStyle/>
                    <a:p>
                      <a:pPr algn="r" fontAlgn="b"/>
                      <a:r>
                        <a:rPr lang="cs-CZ" sz="1200" b="0" i="0" u="none" strike="noStrike">
                          <a:solidFill>
                            <a:srgbClr val="000000"/>
                          </a:solidFill>
                          <a:effectLst/>
                          <a:latin typeface="+mn-lt"/>
                        </a:rPr>
                        <a:t>150</a:t>
                      </a:r>
                    </a:p>
                  </a:txBody>
                  <a:tcPr marL="9525" marR="9525" marT="9525" marB="0" anchor="ctr"/>
                </a:tc>
                <a:tc>
                  <a:txBody>
                    <a:bodyPr/>
                    <a:lstStyle/>
                    <a:p>
                      <a:pPr algn="r" fontAlgn="b"/>
                      <a:r>
                        <a:rPr lang="cs-CZ" sz="1200" b="1" i="0" u="none" strike="noStrike" dirty="0">
                          <a:solidFill>
                            <a:srgbClr val="000000"/>
                          </a:solidFill>
                          <a:effectLst/>
                          <a:latin typeface="+mn-lt"/>
                        </a:rPr>
                        <a:t>2234</a:t>
                      </a:r>
                    </a:p>
                  </a:txBody>
                  <a:tcPr marL="9525" marR="9525" marT="9525" marB="0" anchor="ctr">
                    <a:lnR w="12700" cmpd="sng">
                      <a:noFill/>
                    </a:lnR>
                  </a:tcPr>
                </a:tc>
                <a:tc>
                  <a:txBody>
                    <a:bodyPr/>
                    <a:lstStyle/>
                    <a:p>
                      <a:pPr algn="l" fontAlgn="b"/>
                      <a:endParaRPr lang="cs-CZ" sz="1200" b="0" i="0" u="none" strike="noStrike" dirty="0">
                        <a:solidFill>
                          <a:srgbClr val="000000"/>
                        </a:solidFill>
                        <a:effectLst/>
                        <a:latin typeface="Calibri"/>
                      </a:endParaRPr>
                    </a:p>
                  </a:txBody>
                  <a:tcPr marL="10592" marR="10592" marT="1059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4405">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cs-CZ" sz="1200" b="1" u="none" strike="noStrike" dirty="0" smtClean="0">
                          <a:effectLst/>
                        </a:rPr>
                        <a:t>místa pro kola</a:t>
                      </a:r>
                      <a:endParaRPr lang="cs-CZ" sz="1200" b="1" i="0" u="none" strike="noStrike" dirty="0" smtClean="0">
                        <a:solidFill>
                          <a:srgbClr val="000000"/>
                        </a:solidFill>
                        <a:effectLst/>
                        <a:latin typeface="Calibri"/>
                      </a:endParaRPr>
                    </a:p>
                  </a:txBody>
                  <a:tcPr marL="10592" marR="10592" marT="10592" marB="0" anchor="ctr"/>
                </a:tc>
                <a:tc>
                  <a:txBody>
                    <a:bodyPr/>
                    <a:lstStyle/>
                    <a:p>
                      <a:pPr algn="r" fontAlgn="b"/>
                      <a:r>
                        <a:rPr lang="cs-CZ" sz="1200" b="0" i="0" u="none" strike="noStrike">
                          <a:solidFill>
                            <a:srgbClr val="000000"/>
                          </a:solidFill>
                          <a:effectLst/>
                          <a:latin typeface="+mn-lt"/>
                        </a:rPr>
                        <a:t>-</a:t>
                      </a:r>
                    </a:p>
                  </a:txBody>
                  <a:tcPr marL="9525" marR="9525" marT="9525" marB="0" anchor="ctr"/>
                </a:tc>
                <a:tc>
                  <a:txBody>
                    <a:bodyPr/>
                    <a:lstStyle/>
                    <a:p>
                      <a:pPr algn="r" fontAlgn="b"/>
                      <a:r>
                        <a:rPr lang="cs-CZ" sz="1200" b="0" i="0" u="none" strike="noStrike">
                          <a:solidFill>
                            <a:srgbClr val="000000"/>
                          </a:solidFill>
                          <a:effectLst/>
                          <a:latin typeface="+mn-lt"/>
                        </a:rPr>
                        <a:t>152</a:t>
                      </a:r>
                    </a:p>
                  </a:txBody>
                  <a:tcPr marL="9525" marR="9525" marT="9525" marB="0" anchor="ctr"/>
                </a:tc>
                <a:tc>
                  <a:txBody>
                    <a:bodyPr/>
                    <a:lstStyle/>
                    <a:p>
                      <a:pPr algn="r" fontAlgn="b"/>
                      <a:r>
                        <a:rPr lang="cs-CZ" sz="1200" b="0" i="0" u="none" strike="noStrike">
                          <a:solidFill>
                            <a:srgbClr val="000000"/>
                          </a:solidFill>
                          <a:effectLst/>
                          <a:latin typeface="+mn-lt"/>
                        </a:rPr>
                        <a:t>88</a:t>
                      </a:r>
                    </a:p>
                  </a:txBody>
                  <a:tcPr marL="9525" marR="9525" marT="9525" marB="0" anchor="ctr"/>
                </a:tc>
                <a:tc>
                  <a:txBody>
                    <a:bodyPr/>
                    <a:lstStyle/>
                    <a:p>
                      <a:pPr algn="r" fontAlgn="b"/>
                      <a:r>
                        <a:rPr lang="cs-CZ" sz="1200" b="0" i="0" u="none" strike="noStrike">
                          <a:solidFill>
                            <a:srgbClr val="000000"/>
                          </a:solidFill>
                          <a:effectLst/>
                          <a:latin typeface="+mn-lt"/>
                        </a:rPr>
                        <a:t>200</a:t>
                      </a:r>
                    </a:p>
                  </a:txBody>
                  <a:tcPr marL="9525" marR="9525" marT="9525" marB="0" anchor="ctr"/>
                </a:tc>
                <a:tc>
                  <a:txBody>
                    <a:bodyPr/>
                    <a:lstStyle/>
                    <a:p>
                      <a:pPr algn="r" fontAlgn="b"/>
                      <a:r>
                        <a:rPr lang="cs-CZ" sz="1200" b="0" i="0" u="none" strike="noStrike" dirty="0">
                          <a:solidFill>
                            <a:srgbClr val="000000"/>
                          </a:solidFill>
                          <a:effectLst/>
                          <a:latin typeface="+mn-lt"/>
                        </a:rPr>
                        <a:t>250</a:t>
                      </a:r>
                    </a:p>
                  </a:txBody>
                  <a:tcPr marL="9525" marR="9525" marT="9525" marB="0" anchor="ctr"/>
                </a:tc>
                <a:tc>
                  <a:txBody>
                    <a:bodyPr/>
                    <a:lstStyle/>
                    <a:p>
                      <a:pPr algn="r" fontAlgn="b"/>
                      <a:r>
                        <a:rPr lang="cs-CZ" sz="1200" b="0" i="0" u="none" strike="noStrike" dirty="0">
                          <a:solidFill>
                            <a:srgbClr val="000000"/>
                          </a:solidFill>
                          <a:effectLst/>
                          <a:latin typeface="+mn-lt"/>
                        </a:rPr>
                        <a:t>238</a:t>
                      </a:r>
                    </a:p>
                  </a:txBody>
                  <a:tcPr marL="9525" marR="9525" marT="9525" marB="0" anchor="ctr"/>
                </a:tc>
                <a:tc>
                  <a:txBody>
                    <a:bodyPr/>
                    <a:lstStyle/>
                    <a:p>
                      <a:pPr algn="r" fontAlgn="b"/>
                      <a:r>
                        <a:rPr lang="cs-CZ" sz="1200" b="1" i="0" u="none" strike="noStrike" dirty="0">
                          <a:solidFill>
                            <a:srgbClr val="000000"/>
                          </a:solidFill>
                          <a:effectLst/>
                          <a:latin typeface="+mn-lt"/>
                        </a:rPr>
                        <a:t>928</a:t>
                      </a:r>
                    </a:p>
                  </a:txBody>
                  <a:tcPr marL="9525" marR="9525" marT="9525" marB="0" anchor="ctr">
                    <a:lnR w="12700" cmpd="sng">
                      <a:noFill/>
                    </a:lnR>
                  </a:tcPr>
                </a:tc>
                <a:tc>
                  <a:txBody>
                    <a:bodyPr/>
                    <a:lstStyle/>
                    <a:p>
                      <a:pPr algn="l" fontAlgn="b"/>
                      <a:endParaRPr lang="cs-CZ" sz="1200" b="0" i="0" u="none" strike="noStrike" dirty="0">
                        <a:solidFill>
                          <a:srgbClr val="000000"/>
                        </a:solidFill>
                        <a:effectLst/>
                        <a:latin typeface="Calibri"/>
                      </a:endParaRPr>
                    </a:p>
                  </a:txBody>
                  <a:tcPr marL="10592" marR="10592" marT="1059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5526345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ulka 4"/>
          <p:cNvGraphicFramePr>
            <a:graphicFrameLocks noGrp="1"/>
          </p:cNvGraphicFramePr>
          <p:nvPr>
            <p:extLst>
              <p:ext uri="{D42A27DB-BD31-4B8C-83A1-F6EECF244321}">
                <p14:modId xmlns:p14="http://schemas.microsoft.com/office/powerpoint/2010/main" val="1350211202"/>
              </p:ext>
            </p:extLst>
          </p:nvPr>
        </p:nvGraphicFramePr>
        <p:xfrm>
          <a:off x="671880" y="1492681"/>
          <a:ext cx="7776357" cy="3736519"/>
        </p:xfrm>
        <a:graphic>
          <a:graphicData uri="http://schemas.openxmlformats.org/drawingml/2006/table">
            <a:tbl>
              <a:tblPr>
                <a:tableStyleId>{5C22544A-7EE6-4342-B048-85BDC9FD1C3A}</a:tableStyleId>
              </a:tblPr>
              <a:tblGrid>
                <a:gridCol w="1307832"/>
                <a:gridCol w="924075"/>
                <a:gridCol w="924075"/>
                <a:gridCol w="924075"/>
                <a:gridCol w="972191"/>
                <a:gridCol w="875959"/>
                <a:gridCol w="1068257"/>
                <a:gridCol w="779893"/>
              </a:tblGrid>
              <a:tr h="427229">
                <a:tc>
                  <a:txBody>
                    <a:bodyPr/>
                    <a:lstStyle/>
                    <a:p>
                      <a:pPr algn="l" fontAlgn="b"/>
                      <a:r>
                        <a:rPr lang="cs-CZ" sz="1400" b="1" u="none" strike="noStrike" dirty="0">
                          <a:effectLst/>
                        </a:rPr>
                        <a:t>ITI</a:t>
                      </a:r>
                      <a:endParaRPr lang="cs-CZ" sz="1400" b="1" i="0" u="none" strike="noStrike" dirty="0">
                        <a:solidFill>
                          <a:srgbClr val="000000"/>
                        </a:solidFill>
                        <a:effectLst/>
                        <a:latin typeface="Calibri"/>
                      </a:endParaRPr>
                    </a:p>
                  </a:txBody>
                  <a:tcPr marL="10592" marR="10592" marT="10592" marB="0" anchor="ctr">
                    <a:solidFill>
                      <a:srgbClr val="00B0F0"/>
                    </a:solidFill>
                  </a:tcPr>
                </a:tc>
                <a:tc>
                  <a:txBody>
                    <a:bodyPr/>
                    <a:lstStyle/>
                    <a:p>
                      <a:pPr algn="l" fontAlgn="b"/>
                      <a:r>
                        <a:rPr lang="cs-CZ" sz="1400" b="1" u="none" strike="noStrike" dirty="0">
                          <a:effectLst/>
                        </a:rPr>
                        <a:t>Brno</a:t>
                      </a:r>
                      <a:endParaRPr lang="cs-CZ" sz="1400" b="1" i="0" u="none" strike="noStrike" dirty="0">
                        <a:solidFill>
                          <a:srgbClr val="000000"/>
                        </a:solidFill>
                        <a:effectLst/>
                        <a:latin typeface="Calibri"/>
                      </a:endParaRPr>
                    </a:p>
                  </a:txBody>
                  <a:tcPr marL="10592" marR="10592" marT="10592" marB="0" anchor="ctr">
                    <a:solidFill>
                      <a:srgbClr val="00B0F0"/>
                    </a:solidFill>
                  </a:tcPr>
                </a:tc>
                <a:tc>
                  <a:txBody>
                    <a:bodyPr/>
                    <a:lstStyle/>
                    <a:p>
                      <a:pPr algn="l" fontAlgn="b"/>
                      <a:r>
                        <a:rPr lang="cs-CZ" sz="1400" b="1" u="none" strike="noStrike" dirty="0">
                          <a:effectLst/>
                        </a:rPr>
                        <a:t>HK-Pard.</a:t>
                      </a:r>
                      <a:endParaRPr lang="cs-CZ" sz="1400" b="1" i="0" u="none" strike="noStrike" dirty="0">
                        <a:solidFill>
                          <a:srgbClr val="000000"/>
                        </a:solidFill>
                        <a:effectLst/>
                        <a:latin typeface="Calibri"/>
                      </a:endParaRPr>
                    </a:p>
                  </a:txBody>
                  <a:tcPr marL="10592" marR="10592" marT="10592" marB="0" anchor="ctr">
                    <a:solidFill>
                      <a:srgbClr val="00B0F0"/>
                    </a:solidFill>
                  </a:tcPr>
                </a:tc>
                <a:tc>
                  <a:txBody>
                    <a:bodyPr/>
                    <a:lstStyle/>
                    <a:p>
                      <a:pPr algn="l" fontAlgn="b"/>
                      <a:r>
                        <a:rPr lang="cs-CZ" sz="1400" b="1" u="none" strike="noStrike" dirty="0">
                          <a:effectLst/>
                        </a:rPr>
                        <a:t>Olomouc</a:t>
                      </a:r>
                      <a:endParaRPr lang="cs-CZ" sz="1400" b="1" i="0" u="none" strike="noStrike" dirty="0">
                        <a:solidFill>
                          <a:srgbClr val="000000"/>
                        </a:solidFill>
                        <a:effectLst/>
                        <a:latin typeface="Calibri"/>
                      </a:endParaRPr>
                    </a:p>
                  </a:txBody>
                  <a:tcPr marL="10592" marR="10592" marT="10592" marB="0" anchor="ctr">
                    <a:solidFill>
                      <a:srgbClr val="00B0F0"/>
                    </a:solidFill>
                  </a:tcPr>
                </a:tc>
                <a:tc>
                  <a:txBody>
                    <a:bodyPr/>
                    <a:lstStyle/>
                    <a:p>
                      <a:pPr algn="l" fontAlgn="b"/>
                      <a:r>
                        <a:rPr lang="cs-CZ" sz="1400" b="1" u="none" strike="noStrike" dirty="0">
                          <a:effectLst/>
                        </a:rPr>
                        <a:t>Ostrava</a:t>
                      </a:r>
                      <a:endParaRPr lang="cs-CZ" sz="1400" b="1" i="0" u="none" strike="noStrike" dirty="0">
                        <a:solidFill>
                          <a:srgbClr val="000000"/>
                        </a:solidFill>
                        <a:effectLst/>
                        <a:latin typeface="Calibri"/>
                      </a:endParaRPr>
                    </a:p>
                  </a:txBody>
                  <a:tcPr marL="10592" marR="10592" marT="10592" marB="0" anchor="ctr">
                    <a:solidFill>
                      <a:srgbClr val="00B0F0"/>
                    </a:solidFill>
                  </a:tcPr>
                </a:tc>
                <a:tc>
                  <a:txBody>
                    <a:bodyPr/>
                    <a:lstStyle/>
                    <a:p>
                      <a:pPr algn="l" fontAlgn="b"/>
                      <a:r>
                        <a:rPr lang="cs-CZ" sz="1400" b="1" u="none" strike="noStrike" dirty="0">
                          <a:effectLst/>
                        </a:rPr>
                        <a:t>Plzeň</a:t>
                      </a:r>
                      <a:endParaRPr lang="cs-CZ" sz="1400" b="1" i="0" u="none" strike="noStrike" dirty="0">
                        <a:solidFill>
                          <a:srgbClr val="000000"/>
                        </a:solidFill>
                        <a:effectLst/>
                        <a:latin typeface="Calibri"/>
                      </a:endParaRPr>
                    </a:p>
                  </a:txBody>
                  <a:tcPr marL="10592" marR="10592" marT="10592" marB="0" anchor="ctr">
                    <a:solidFill>
                      <a:srgbClr val="00B0F0"/>
                    </a:solidFill>
                  </a:tcPr>
                </a:tc>
                <a:tc>
                  <a:txBody>
                    <a:bodyPr/>
                    <a:lstStyle/>
                    <a:p>
                      <a:pPr algn="l" fontAlgn="b"/>
                      <a:r>
                        <a:rPr lang="cs-CZ" sz="1400" b="1" u="none" strike="noStrike" dirty="0" smtClean="0">
                          <a:effectLst/>
                        </a:rPr>
                        <a:t>Praha(SCK</a:t>
                      </a:r>
                      <a:r>
                        <a:rPr lang="cs-CZ" sz="1400" b="1" u="none" strike="noStrike" dirty="0">
                          <a:effectLst/>
                        </a:rPr>
                        <a:t>)</a:t>
                      </a:r>
                      <a:endParaRPr lang="cs-CZ" sz="1400" b="1" i="0" u="none" strike="noStrike" dirty="0">
                        <a:solidFill>
                          <a:srgbClr val="000000"/>
                        </a:solidFill>
                        <a:effectLst/>
                        <a:latin typeface="Calibri"/>
                      </a:endParaRPr>
                    </a:p>
                  </a:txBody>
                  <a:tcPr marL="10592" marR="10592" marT="10592" marB="0" anchor="ctr">
                    <a:solidFill>
                      <a:srgbClr val="00B0F0"/>
                    </a:solidFill>
                  </a:tcPr>
                </a:tc>
                <a:tc>
                  <a:txBody>
                    <a:bodyPr/>
                    <a:lstStyle/>
                    <a:p>
                      <a:pPr algn="l" fontAlgn="b"/>
                      <a:r>
                        <a:rPr lang="cs-CZ" sz="1400" b="1" u="none" strike="noStrike" dirty="0">
                          <a:effectLst/>
                        </a:rPr>
                        <a:t>Ústí-CH</a:t>
                      </a:r>
                      <a:endParaRPr lang="cs-CZ" sz="1400" b="1" i="0" u="none" strike="noStrike" dirty="0">
                        <a:solidFill>
                          <a:srgbClr val="000000"/>
                        </a:solidFill>
                        <a:effectLst/>
                        <a:latin typeface="Calibri"/>
                      </a:endParaRPr>
                    </a:p>
                  </a:txBody>
                  <a:tcPr marL="10592" marR="10592" marT="10592" marB="0" anchor="ctr">
                    <a:solidFill>
                      <a:srgbClr val="00B0F0"/>
                    </a:solidFill>
                  </a:tcPr>
                </a:tc>
              </a:tr>
              <a:tr h="455466">
                <a:tc>
                  <a:txBody>
                    <a:bodyPr/>
                    <a:lstStyle/>
                    <a:p>
                      <a:pPr algn="l" fontAlgn="b"/>
                      <a:r>
                        <a:rPr lang="cs-CZ" sz="1200" b="1" i="0" u="none" strike="noStrike" dirty="0" smtClean="0">
                          <a:solidFill>
                            <a:schemeClr val="dk1"/>
                          </a:solidFill>
                          <a:effectLst/>
                          <a:latin typeface="+mn-lt"/>
                        </a:rPr>
                        <a:t>uzavřená</a:t>
                      </a:r>
                      <a:r>
                        <a:rPr lang="cs-CZ" sz="1200" b="1" i="0" u="none" strike="noStrike" baseline="0" dirty="0" smtClean="0">
                          <a:solidFill>
                            <a:schemeClr val="dk1"/>
                          </a:solidFill>
                          <a:effectLst/>
                          <a:latin typeface="+mn-lt"/>
                        </a:rPr>
                        <a:t> výzva</a:t>
                      </a:r>
                      <a:endParaRPr lang="cs-CZ" sz="1200" b="1" i="0" u="none" strike="noStrike" dirty="0">
                        <a:solidFill>
                          <a:srgbClr val="000000"/>
                        </a:solidFill>
                        <a:effectLst/>
                        <a:latin typeface="Calibri"/>
                      </a:endParaRPr>
                    </a:p>
                  </a:txBody>
                  <a:tcPr marL="10592" marR="10592" marT="10592" marB="0" anchor="ctr"/>
                </a:tc>
                <a:tc>
                  <a:txBody>
                    <a:bodyPr/>
                    <a:lstStyle/>
                    <a:p>
                      <a:pPr algn="ctr" fontAlgn="b"/>
                      <a:r>
                        <a:rPr lang="cs-CZ" sz="1400" b="0" i="0" u="none" strike="noStrike" dirty="0" smtClean="0">
                          <a:solidFill>
                            <a:srgbClr val="000000"/>
                          </a:solidFill>
                          <a:effectLst/>
                          <a:latin typeface="Calibri"/>
                        </a:rPr>
                        <a:t>10. Nositel</a:t>
                      </a:r>
                      <a:endParaRPr lang="cs-CZ" sz="1400" b="0" i="0" u="none" strike="noStrike" dirty="0" smtClean="0">
                        <a:solidFill>
                          <a:srgbClr val="000000"/>
                        </a:solidFill>
                        <a:effectLst/>
                        <a:latin typeface="Calibri"/>
                      </a:endParaRPr>
                    </a:p>
                  </a:txBody>
                  <a:tcPr marL="0" marR="0" marT="0" marB="0" anchor="ctr"/>
                </a:tc>
                <a:tc>
                  <a:txBody>
                    <a:bodyPr/>
                    <a:lstStyle/>
                    <a:p>
                      <a:pPr algn="ctr" fontAlgn="b"/>
                      <a:r>
                        <a:rPr lang="cs-CZ" sz="1400" b="0" i="0" u="none" strike="noStrike" dirty="0" smtClean="0">
                          <a:solidFill>
                            <a:srgbClr val="000000"/>
                          </a:solidFill>
                          <a:effectLst/>
                          <a:latin typeface="Calibri"/>
                        </a:rPr>
                        <a:t>1. Nositel</a:t>
                      </a:r>
                    </a:p>
                    <a:p>
                      <a:pPr algn="ctr" fontAlgn="b"/>
                      <a:r>
                        <a:rPr lang="cs-CZ" sz="1400" b="0" i="0" u="none" strike="noStrike" dirty="0" smtClean="0">
                          <a:solidFill>
                            <a:srgbClr val="000000"/>
                          </a:solidFill>
                          <a:effectLst/>
                          <a:latin typeface="Calibri"/>
                        </a:rPr>
                        <a:t>1. ZS ITI</a:t>
                      </a:r>
                      <a:endParaRPr lang="cs-CZ" sz="1400" b="0" i="0" u="none" strike="noStrike" dirty="0">
                        <a:solidFill>
                          <a:srgbClr val="000000"/>
                        </a:solidFill>
                        <a:effectLst/>
                        <a:latin typeface="Calibri"/>
                      </a:endParaRPr>
                    </a:p>
                  </a:txBody>
                  <a:tcPr marL="0" marR="0" marT="0" marB="0" anchor="ctr"/>
                </a:tc>
                <a:tc>
                  <a:txBody>
                    <a:bodyPr/>
                    <a:lstStyle/>
                    <a:p>
                      <a:pPr algn="ctr" fontAlgn="b"/>
                      <a:r>
                        <a:rPr lang="cs-CZ" sz="1400" b="0" i="0" u="none" strike="noStrike" dirty="0" smtClean="0">
                          <a:solidFill>
                            <a:srgbClr val="000000"/>
                          </a:solidFill>
                          <a:effectLst/>
                          <a:latin typeface="Calibri"/>
                        </a:rPr>
                        <a:t>2. Nositel</a:t>
                      </a:r>
                    </a:p>
                    <a:p>
                      <a:pPr algn="ctr" fontAlgn="b"/>
                      <a:r>
                        <a:rPr lang="cs-CZ" sz="1400" b="0" i="0" u="none" strike="noStrike" dirty="0" smtClean="0">
                          <a:solidFill>
                            <a:srgbClr val="000000"/>
                          </a:solidFill>
                          <a:effectLst/>
                          <a:latin typeface="Calibri"/>
                        </a:rPr>
                        <a:t>2. ZS ITI</a:t>
                      </a:r>
                    </a:p>
                  </a:txBody>
                  <a:tcPr marL="0" marR="0" marT="0" marB="0" anchor="ctr"/>
                </a:tc>
                <a:tc>
                  <a:txBody>
                    <a:bodyPr/>
                    <a:lstStyle/>
                    <a:p>
                      <a:pPr algn="ctr" fontAlgn="b"/>
                      <a:endParaRPr lang="cs-CZ" sz="1400" b="0" i="0" u="none" strike="noStrike" dirty="0">
                        <a:solidFill>
                          <a:srgbClr val="000000"/>
                        </a:solidFill>
                        <a:effectLst/>
                        <a:latin typeface="Calibri"/>
                      </a:endParaRPr>
                    </a:p>
                  </a:txBody>
                  <a:tcPr marL="0" marR="0" marT="0" marB="0" anchor="ctr"/>
                </a:tc>
                <a:tc>
                  <a:txBody>
                    <a:bodyPr/>
                    <a:lstStyle/>
                    <a:p>
                      <a:pPr algn="ctr" fontAlgn="b"/>
                      <a:r>
                        <a:rPr lang="cs-CZ" sz="1400" b="0" i="0" u="none" strike="noStrike" dirty="0" smtClean="0">
                          <a:solidFill>
                            <a:srgbClr val="000000"/>
                          </a:solidFill>
                          <a:effectLst/>
                          <a:latin typeface="Calibri"/>
                        </a:rPr>
                        <a:t>2. Nositel</a:t>
                      </a:r>
                    </a:p>
                    <a:p>
                      <a:pPr algn="ctr" fontAlgn="b"/>
                      <a:r>
                        <a:rPr lang="cs-CZ" sz="1400" b="0" i="0" u="none" strike="noStrike" dirty="0" smtClean="0">
                          <a:solidFill>
                            <a:srgbClr val="000000"/>
                          </a:solidFill>
                          <a:effectLst/>
                          <a:latin typeface="Calibri"/>
                        </a:rPr>
                        <a:t>2. ZS ITI</a:t>
                      </a:r>
                      <a:endParaRPr lang="cs-CZ" sz="1400" b="0" i="0" u="none" strike="noStrike" dirty="0" smtClean="0">
                        <a:solidFill>
                          <a:srgbClr val="000000"/>
                        </a:solidFill>
                        <a:effectLst/>
                        <a:latin typeface="Calibri"/>
                      </a:endParaRPr>
                    </a:p>
                  </a:txBody>
                  <a:tcPr marL="0" marR="0" marT="0" marB="0" anchor="ctr"/>
                </a:tc>
                <a:tc>
                  <a:txBody>
                    <a:bodyPr/>
                    <a:lstStyle/>
                    <a:p>
                      <a:pPr algn="ctr" fontAlgn="b"/>
                      <a:r>
                        <a:rPr lang="cs-CZ" sz="1400" b="0" i="0" u="none" strike="noStrike" dirty="0" smtClean="0">
                          <a:solidFill>
                            <a:srgbClr val="000000"/>
                          </a:solidFill>
                          <a:effectLst/>
                          <a:latin typeface="Calibri"/>
                        </a:rPr>
                        <a:t>3. Nositel</a:t>
                      </a:r>
                    </a:p>
                  </a:txBody>
                  <a:tcPr marL="0" marR="0" marT="0" marB="0" anchor="ctr"/>
                </a:tc>
                <a:tc>
                  <a:txBody>
                    <a:bodyPr/>
                    <a:lstStyle/>
                    <a:p>
                      <a:pPr algn="ctr" fontAlgn="b"/>
                      <a:endParaRPr lang="cs-CZ" sz="1400" b="0" i="0" u="none" strike="noStrike" dirty="0">
                        <a:solidFill>
                          <a:srgbClr val="000000"/>
                        </a:solidFill>
                        <a:effectLst/>
                        <a:latin typeface="Calibri"/>
                      </a:endParaRPr>
                    </a:p>
                  </a:txBody>
                  <a:tcPr marL="0" marR="0" marT="0" marB="0" anchor="ctr"/>
                </a:tc>
              </a:tr>
              <a:tr h="455466">
                <a:tc>
                  <a:txBody>
                    <a:bodyPr/>
                    <a:lstStyle/>
                    <a:p>
                      <a:pPr algn="l" fontAlgn="b"/>
                      <a:r>
                        <a:rPr lang="cs-CZ" sz="1200" b="1" i="0" u="none" strike="noStrike" kern="1200" dirty="0" smtClean="0">
                          <a:solidFill>
                            <a:schemeClr val="dk1"/>
                          </a:solidFill>
                          <a:effectLst/>
                          <a:latin typeface="+mn-lt"/>
                          <a:ea typeface="+mn-ea"/>
                          <a:cs typeface="+mn-cs"/>
                        </a:rPr>
                        <a:t>otevřená</a:t>
                      </a:r>
                      <a:r>
                        <a:rPr lang="cs-CZ" sz="1200" b="1" i="0" u="none" strike="noStrike" dirty="0" smtClean="0">
                          <a:solidFill>
                            <a:srgbClr val="000000"/>
                          </a:solidFill>
                          <a:effectLst/>
                          <a:latin typeface="Calibri"/>
                        </a:rPr>
                        <a:t> </a:t>
                      </a:r>
                      <a:r>
                        <a:rPr lang="cs-CZ" sz="1200" b="1" i="0" u="none" strike="noStrike" kern="1200" dirty="0" smtClean="0">
                          <a:solidFill>
                            <a:schemeClr val="dk1"/>
                          </a:solidFill>
                          <a:effectLst/>
                          <a:latin typeface="+mn-lt"/>
                          <a:ea typeface="+mn-ea"/>
                          <a:cs typeface="+mn-cs"/>
                        </a:rPr>
                        <a:t>výzva</a:t>
                      </a:r>
                      <a:endParaRPr lang="cs-CZ" sz="1200" b="1" i="0" u="none" strike="noStrike" kern="1200" dirty="0">
                        <a:solidFill>
                          <a:schemeClr val="dk1"/>
                        </a:solidFill>
                        <a:effectLst/>
                        <a:latin typeface="+mn-lt"/>
                        <a:ea typeface="+mn-ea"/>
                        <a:cs typeface="+mn-cs"/>
                      </a:endParaRPr>
                    </a:p>
                  </a:txBody>
                  <a:tcPr marL="10592" marR="10592" marT="10592"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cs-CZ" sz="1400" b="0" i="0" u="none" strike="noStrike" dirty="0" smtClean="0">
                          <a:solidFill>
                            <a:srgbClr val="000000"/>
                          </a:solidFill>
                          <a:effectLst/>
                          <a:latin typeface="Calibri"/>
                        </a:rPr>
                        <a:t>8. ZS ITI</a:t>
                      </a:r>
                    </a:p>
                  </a:txBody>
                  <a:tcPr marL="0" marR="0" marT="0" marB="0" anchor="ctr"/>
                </a:tc>
                <a:tc>
                  <a:txBody>
                    <a:bodyPr/>
                    <a:lstStyle/>
                    <a:p>
                      <a:pPr algn="ctr" fontAlgn="b"/>
                      <a:endParaRPr lang="cs-CZ" sz="1400" b="0" i="0" u="none" strike="noStrike" dirty="0">
                        <a:solidFill>
                          <a:srgbClr val="000000"/>
                        </a:solidFill>
                        <a:effectLst/>
                        <a:latin typeface="Calibri"/>
                      </a:endParaRPr>
                    </a:p>
                  </a:txBody>
                  <a:tcPr marL="0" marR="0" marT="0" marB="0" anchor="ctr"/>
                </a:tc>
                <a:tc>
                  <a:txBody>
                    <a:bodyPr/>
                    <a:lstStyle/>
                    <a:p>
                      <a:pPr algn="ctr" fontAlgn="b"/>
                      <a:endParaRPr lang="cs-CZ" sz="1400" b="0" i="0" u="none" strike="noStrike" dirty="0" smtClean="0">
                        <a:solidFill>
                          <a:srgbClr val="000000"/>
                        </a:solidFill>
                        <a:effectLst/>
                        <a:latin typeface="Calibri"/>
                      </a:endParaRPr>
                    </a:p>
                  </a:txBody>
                  <a:tcPr marL="0" marR="0" marT="0" marB="0" anchor="ctr"/>
                </a:tc>
                <a:tc>
                  <a:txBody>
                    <a:bodyPr/>
                    <a:lstStyle/>
                    <a:p>
                      <a:pPr algn="ctr" fontAlgn="b"/>
                      <a:endParaRPr lang="cs-CZ" sz="1400" b="0" i="0" u="none" strike="noStrike" dirty="0">
                        <a:solidFill>
                          <a:srgbClr val="000000"/>
                        </a:solidFill>
                        <a:effectLst/>
                        <a:latin typeface="Calibri"/>
                      </a:endParaRPr>
                    </a:p>
                  </a:txBody>
                  <a:tcPr marL="0" marR="0" marT="0" marB="0" anchor="ctr"/>
                </a:tc>
                <a:tc>
                  <a:txBody>
                    <a:bodyPr/>
                    <a:lstStyle/>
                    <a:p>
                      <a:pPr algn="ctr" fontAlgn="b"/>
                      <a:endParaRPr lang="cs-CZ" sz="1400" b="0" i="0" u="none" strike="noStrike" dirty="0">
                        <a:solidFill>
                          <a:srgbClr val="000000"/>
                        </a:solidFill>
                        <a:effectLst/>
                        <a:latin typeface="Calibri"/>
                      </a:endParaRPr>
                    </a:p>
                  </a:txBody>
                  <a:tcPr marL="0" marR="0" marT="0"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cs-CZ" sz="1400" b="0" i="0" u="none" strike="noStrike" dirty="0" smtClean="0">
                          <a:solidFill>
                            <a:srgbClr val="000000"/>
                          </a:solidFill>
                          <a:effectLst/>
                          <a:latin typeface="Calibri"/>
                        </a:rPr>
                        <a:t>3. ZS ITI</a:t>
                      </a:r>
                    </a:p>
                  </a:txBody>
                  <a:tcPr marL="0" marR="0" marT="0" marB="0" anchor="ctr"/>
                </a:tc>
                <a:tc>
                  <a:txBody>
                    <a:bodyPr/>
                    <a:lstStyle/>
                    <a:p>
                      <a:pPr algn="ctr" fontAlgn="b"/>
                      <a:endParaRPr lang="cs-CZ" sz="1400" b="0" i="0" u="none" strike="noStrike" dirty="0">
                        <a:solidFill>
                          <a:srgbClr val="000000"/>
                        </a:solidFill>
                        <a:effectLst/>
                        <a:latin typeface="Calibri"/>
                      </a:endParaRPr>
                    </a:p>
                  </a:txBody>
                  <a:tcPr marL="0" marR="0" marT="0" marB="0" anchor="ctr"/>
                </a:tc>
              </a:tr>
              <a:tr h="455466">
                <a:tc>
                  <a:txBody>
                    <a:bodyPr/>
                    <a:lstStyle/>
                    <a:p>
                      <a:pPr algn="l" fontAlgn="b"/>
                      <a:r>
                        <a:rPr lang="cs-CZ" sz="1200" b="1" i="0" u="none" strike="noStrike" kern="1200" dirty="0" smtClean="0">
                          <a:solidFill>
                            <a:schemeClr val="dk1"/>
                          </a:solidFill>
                          <a:effectLst/>
                          <a:latin typeface="+mn-lt"/>
                          <a:ea typeface="+mn-ea"/>
                          <a:cs typeface="+mn-cs"/>
                        </a:rPr>
                        <a:t>plánovaná</a:t>
                      </a:r>
                      <a:r>
                        <a:rPr lang="cs-CZ" sz="1200" b="1" i="0" u="none" strike="noStrike" dirty="0" smtClean="0">
                          <a:solidFill>
                            <a:srgbClr val="000000"/>
                          </a:solidFill>
                          <a:effectLst/>
                          <a:latin typeface="Calibri"/>
                        </a:rPr>
                        <a:t> </a:t>
                      </a:r>
                      <a:r>
                        <a:rPr lang="cs-CZ" sz="1200" b="1" i="0" u="none" strike="noStrike" kern="1200" dirty="0" smtClean="0">
                          <a:solidFill>
                            <a:schemeClr val="dk1"/>
                          </a:solidFill>
                          <a:effectLst/>
                          <a:latin typeface="+mn-lt"/>
                          <a:ea typeface="+mn-ea"/>
                          <a:cs typeface="+mn-cs"/>
                        </a:rPr>
                        <a:t>výzva</a:t>
                      </a:r>
                      <a:endParaRPr lang="cs-CZ" sz="1200" b="1" i="0" u="none" strike="noStrike" kern="1200" dirty="0">
                        <a:solidFill>
                          <a:schemeClr val="dk1"/>
                        </a:solidFill>
                        <a:effectLst/>
                        <a:latin typeface="+mn-lt"/>
                        <a:ea typeface="+mn-ea"/>
                        <a:cs typeface="+mn-cs"/>
                      </a:endParaRPr>
                    </a:p>
                  </a:txBody>
                  <a:tcPr marL="10592" marR="10592" marT="10592" marB="0" anchor="ctr">
                    <a:lnB w="12700" cmpd="sng">
                      <a:noFill/>
                    </a:lnB>
                  </a:tcPr>
                </a:tc>
                <a:tc>
                  <a:txBody>
                    <a:bodyPr/>
                    <a:lstStyle/>
                    <a:p>
                      <a:pPr algn="ctr" fontAlgn="b"/>
                      <a:r>
                        <a:rPr lang="cs-CZ" sz="1400" b="0" i="0" u="none" strike="noStrike" dirty="0">
                          <a:solidFill>
                            <a:srgbClr val="000000"/>
                          </a:solidFill>
                          <a:effectLst/>
                          <a:latin typeface="Calibri"/>
                        </a:rPr>
                        <a:t>plán</a:t>
                      </a:r>
                    </a:p>
                  </a:txBody>
                  <a:tcPr marL="0" marR="0" marT="0" marB="0" anchor="ctr">
                    <a:lnB w="12700" cmpd="sng">
                      <a:noFill/>
                    </a:lnB>
                  </a:tcPr>
                </a:tc>
                <a:tc>
                  <a:txBody>
                    <a:bodyPr/>
                    <a:lstStyle/>
                    <a:p>
                      <a:pPr algn="ctr" fontAlgn="b"/>
                      <a:r>
                        <a:rPr lang="cs-CZ" sz="1400" b="0" i="0" u="none" strike="noStrike" dirty="0" smtClean="0">
                          <a:solidFill>
                            <a:srgbClr val="000000"/>
                          </a:solidFill>
                          <a:effectLst/>
                          <a:latin typeface="Calibri"/>
                        </a:rPr>
                        <a:t>plán</a:t>
                      </a:r>
                      <a:endParaRPr lang="cs-CZ" sz="1400" b="0" i="0" u="none" strike="noStrike" dirty="0">
                        <a:solidFill>
                          <a:srgbClr val="000000"/>
                        </a:solidFill>
                        <a:effectLst/>
                        <a:latin typeface="Calibri"/>
                      </a:endParaRPr>
                    </a:p>
                  </a:txBody>
                  <a:tcPr marL="0" marR="0" marT="0" marB="0" anchor="ctr">
                    <a:lnB w="12700" cmpd="sng">
                      <a:noFill/>
                    </a:lnB>
                  </a:tcPr>
                </a:tc>
                <a:tc>
                  <a:txBody>
                    <a:bodyPr/>
                    <a:lstStyle/>
                    <a:p>
                      <a:pPr algn="ctr" fontAlgn="b"/>
                      <a:r>
                        <a:rPr lang="cs-CZ" sz="1400" b="0" i="0" u="none" strike="noStrike" dirty="0" smtClean="0">
                          <a:solidFill>
                            <a:srgbClr val="000000"/>
                          </a:solidFill>
                          <a:effectLst/>
                          <a:latin typeface="Calibri"/>
                        </a:rPr>
                        <a:t>plán</a:t>
                      </a:r>
                      <a:endParaRPr lang="cs-CZ" sz="1400" b="0" i="0" u="none" strike="noStrike" dirty="0">
                        <a:solidFill>
                          <a:srgbClr val="000000"/>
                        </a:solidFill>
                        <a:effectLst/>
                        <a:latin typeface="Calibri"/>
                      </a:endParaRPr>
                    </a:p>
                  </a:txBody>
                  <a:tcPr marL="0" marR="0" marT="0" marB="0" anchor="ctr">
                    <a:lnB w="12700" cmpd="sng">
                      <a:noFill/>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cs-CZ" sz="1400" b="0" i="0" u="none" strike="noStrike" dirty="0" smtClean="0">
                          <a:solidFill>
                            <a:srgbClr val="000000"/>
                          </a:solidFill>
                          <a:effectLst/>
                          <a:latin typeface="Calibri"/>
                        </a:rPr>
                        <a:t>plán</a:t>
                      </a:r>
                      <a:endParaRPr lang="cs-CZ" sz="1400" b="0" i="0" u="none" strike="noStrike" dirty="0" smtClean="0">
                        <a:solidFill>
                          <a:srgbClr val="000000"/>
                        </a:solidFill>
                        <a:effectLst/>
                        <a:latin typeface="Calibri"/>
                      </a:endParaRPr>
                    </a:p>
                  </a:txBody>
                  <a:tcPr marL="0" marR="0" marT="0" marB="0" anchor="ctr">
                    <a:lnB w="12700" cmpd="sng">
                      <a:noFill/>
                    </a:lnB>
                  </a:tcPr>
                </a:tc>
                <a:tc>
                  <a:txBody>
                    <a:bodyPr/>
                    <a:lstStyle/>
                    <a:p>
                      <a:pPr algn="ctr" fontAlgn="b"/>
                      <a:r>
                        <a:rPr lang="cs-CZ" sz="1400" b="0" i="0" u="none" strike="noStrike" dirty="0" smtClean="0">
                          <a:solidFill>
                            <a:srgbClr val="000000"/>
                          </a:solidFill>
                          <a:effectLst/>
                          <a:latin typeface="Calibri"/>
                        </a:rPr>
                        <a:t>plán</a:t>
                      </a:r>
                      <a:endParaRPr lang="cs-CZ" sz="1400" b="0" i="0" u="none" strike="noStrike" dirty="0">
                        <a:solidFill>
                          <a:srgbClr val="000000"/>
                        </a:solidFill>
                        <a:effectLst/>
                        <a:latin typeface="Calibri"/>
                      </a:endParaRPr>
                    </a:p>
                  </a:txBody>
                  <a:tcPr marL="0" marR="0" marT="0" marB="0" anchor="ctr">
                    <a:lnB w="12700" cmpd="sng">
                      <a:noFill/>
                    </a:lnB>
                  </a:tcPr>
                </a:tc>
                <a:tc>
                  <a:txBody>
                    <a:bodyPr/>
                    <a:lstStyle/>
                    <a:p>
                      <a:pPr algn="ctr" fontAlgn="b"/>
                      <a:r>
                        <a:rPr lang="cs-CZ" sz="1400" b="0" i="0" u="none" strike="noStrike" dirty="0" smtClean="0">
                          <a:solidFill>
                            <a:srgbClr val="000000"/>
                          </a:solidFill>
                          <a:effectLst/>
                          <a:latin typeface="Calibri"/>
                        </a:rPr>
                        <a:t>plán</a:t>
                      </a:r>
                      <a:endParaRPr lang="cs-CZ" sz="1400" b="0" i="0" u="none" strike="noStrike" dirty="0">
                        <a:solidFill>
                          <a:srgbClr val="000000"/>
                        </a:solidFill>
                        <a:effectLst/>
                        <a:latin typeface="Calibri"/>
                      </a:endParaRPr>
                    </a:p>
                  </a:txBody>
                  <a:tcPr marL="0" marR="0" marT="0" marB="0" anchor="ctr">
                    <a:lnB w="12700" cmpd="sng">
                      <a:noFill/>
                    </a:lnB>
                  </a:tcPr>
                </a:tc>
                <a:tc>
                  <a:txBody>
                    <a:bodyPr/>
                    <a:lstStyle/>
                    <a:p>
                      <a:pPr algn="ctr" fontAlgn="b"/>
                      <a:r>
                        <a:rPr lang="cs-CZ" sz="1400" b="0" i="0" u="none" strike="noStrike" dirty="0" smtClean="0">
                          <a:solidFill>
                            <a:srgbClr val="000000"/>
                          </a:solidFill>
                          <a:effectLst/>
                          <a:latin typeface="Calibri"/>
                        </a:rPr>
                        <a:t>plán</a:t>
                      </a:r>
                      <a:endParaRPr lang="cs-CZ" sz="1400" b="0" i="0" u="none" strike="noStrike" dirty="0">
                        <a:solidFill>
                          <a:srgbClr val="000000"/>
                        </a:solidFill>
                        <a:effectLst/>
                        <a:latin typeface="Calibri"/>
                      </a:endParaRPr>
                    </a:p>
                  </a:txBody>
                  <a:tcPr marL="0" marR="0" marT="0" marB="0" anchor="ctr">
                    <a:lnB w="12700" cmpd="sng">
                      <a:noFill/>
                    </a:lnB>
                  </a:tcPr>
                </a:tc>
              </a:tr>
              <a:tr h="334405">
                <a:tc>
                  <a:txBody>
                    <a:bodyPr/>
                    <a:lstStyle/>
                    <a:p>
                      <a:pPr algn="l" fontAlgn="b"/>
                      <a:endParaRPr lang="cs-CZ" sz="1200" b="1" i="0" u="none" strike="noStrike" dirty="0">
                        <a:solidFill>
                          <a:srgbClr val="000000"/>
                        </a:solidFill>
                        <a:effectLst/>
                        <a:latin typeface="Calibri"/>
                      </a:endParaRPr>
                    </a:p>
                  </a:txBody>
                  <a:tcPr marL="10592" marR="10592" marT="1059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cs-CZ" sz="1200" b="0" i="0" u="none" strike="noStrike" dirty="0">
                        <a:solidFill>
                          <a:srgbClr val="000000"/>
                        </a:solidFill>
                        <a:effectLst/>
                        <a:latin typeface="Calibri"/>
                      </a:endParaRPr>
                    </a:p>
                  </a:txBody>
                  <a:tcPr marL="10592" marR="10592" marT="1059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cs-CZ" sz="1200" b="0" i="0" u="none" strike="noStrike" dirty="0">
                        <a:solidFill>
                          <a:srgbClr val="000000"/>
                        </a:solidFill>
                        <a:effectLst/>
                        <a:latin typeface="Calibri"/>
                      </a:endParaRPr>
                    </a:p>
                  </a:txBody>
                  <a:tcPr marL="10592" marR="10592" marT="1059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cs-CZ" sz="1200" b="0" i="0" u="none" strike="noStrike" dirty="0">
                        <a:solidFill>
                          <a:srgbClr val="000000"/>
                        </a:solidFill>
                        <a:effectLst/>
                        <a:latin typeface="Calibri"/>
                      </a:endParaRPr>
                    </a:p>
                  </a:txBody>
                  <a:tcPr marL="10592" marR="10592" marT="1059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cs-CZ" sz="1200" b="0" i="0" u="none" strike="noStrike" dirty="0">
                        <a:solidFill>
                          <a:srgbClr val="000000"/>
                        </a:solidFill>
                        <a:effectLst/>
                        <a:latin typeface="Calibri"/>
                      </a:endParaRPr>
                    </a:p>
                  </a:txBody>
                  <a:tcPr marL="10592" marR="10592" marT="1059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cs-CZ" sz="1200" b="0" i="0" u="none" strike="noStrike" dirty="0">
                        <a:solidFill>
                          <a:srgbClr val="000000"/>
                        </a:solidFill>
                        <a:effectLst/>
                        <a:latin typeface="Calibri"/>
                      </a:endParaRPr>
                    </a:p>
                  </a:txBody>
                  <a:tcPr marL="10592" marR="10592" marT="1059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cs-CZ" sz="1200" b="0" i="0" u="none" strike="noStrike" dirty="0">
                        <a:solidFill>
                          <a:srgbClr val="000000"/>
                        </a:solidFill>
                        <a:effectLst/>
                        <a:latin typeface="Calibri"/>
                      </a:endParaRPr>
                    </a:p>
                  </a:txBody>
                  <a:tcPr marL="10592" marR="10592" marT="1059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cs-CZ" sz="1200" b="0" i="0" u="none" strike="noStrike" dirty="0">
                        <a:solidFill>
                          <a:srgbClr val="000000"/>
                        </a:solidFill>
                        <a:effectLst/>
                        <a:latin typeface="Calibri"/>
                      </a:endParaRPr>
                    </a:p>
                  </a:txBody>
                  <a:tcPr marL="10592" marR="10592" marT="1059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4405">
                <a:tc>
                  <a:txBody>
                    <a:bodyPr/>
                    <a:lstStyle/>
                    <a:p>
                      <a:pPr algn="l" fontAlgn="b"/>
                      <a:r>
                        <a:rPr lang="cs-CZ" sz="1400" b="1" u="none" strike="noStrike" dirty="0">
                          <a:effectLst/>
                        </a:rPr>
                        <a:t>IPRÚ</a:t>
                      </a:r>
                      <a:endParaRPr lang="cs-CZ" sz="1400" b="1" i="0" u="none" strike="noStrike" dirty="0">
                        <a:solidFill>
                          <a:srgbClr val="000000"/>
                        </a:solidFill>
                        <a:effectLst/>
                        <a:latin typeface="Calibri"/>
                      </a:endParaRPr>
                    </a:p>
                  </a:txBody>
                  <a:tcPr marL="10592" marR="10592" marT="10592" marB="0" anchor="ctr">
                    <a:lnT w="12700" cmpd="sng">
                      <a:noFill/>
                    </a:lnT>
                    <a:solidFill>
                      <a:srgbClr val="92D050"/>
                    </a:solidFill>
                  </a:tcPr>
                </a:tc>
                <a:tc>
                  <a:txBody>
                    <a:bodyPr/>
                    <a:lstStyle/>
                    <a:p>
                      <a:pPr algn="l" fontAlgn="b"/>
                      <a:r>
                        <a:rPr lang="cs-CZ" sz="1400" b="1" u="none" strike="noStrike" dirty="0">
                          <a:effectLst/>
                        </a:rPr>
                        <a:t>ČB</a:t>
                      </a:r>
                      <a:endParaRPr lang="cs-CZ" sz="1400" b="1" i="0" u="none" strike="noStrike" dirty="0">
                        <a:solidFill>
                          <a:srgbClr val="000000"/>
                        </a:solidFill>
                        <a:effectLst/>
                        <a:latin typeface="Calibri"/>
                      </a:endParaRPr>
                    </a:p>
                  </a:txBody>
                  <a:tcPr marL="10592" marR="10592" marT="10592" marB="0" anchor="ctr">
                    <a:lnT w="12700" cmpd="sng">
                      <a:noFill/>
                    </a:lnT>
                    <a:solidFill>
                      <a:srgbClr val="92D050"/>
                    </a:solidFill>
                  </a:tcPr>
                </a:tc>
                <a:tc>
                  <a:txBody>
                    <a:bodyPr/>
                    <a:lstStyle/>
                    <a:p>
                      <a:pPr algn="l" fontAlgn="b"/>
                      <a:r>
                        <a:rPr lang="cs-CZ" sz="1400" b="1" u="none" strike="noStrike" dirty="0">
                          <a:effectLst/>
                        </a:rPr>
                        <a:t>Jihlava</a:t>
                      </a:r>
                      <a:endParaRPr lang="cs-CZ" sz="1400" b="1" i="0" u="none" strike="noStrike" dirty="0">
                        <a:solidFill>
                          <a:srgbClr val="000000"/>
                        </a:solidFill>
                        <a:effectLst/>
                        <a:latin typeface="Calibri"/>
                      </a:endParaRPr>
                    </a:p>
                  </a:txBody>
                  <a:tcPr marL="10592" marR="10592" marT="10592" marB="0" anchor="ctr">
                    <a:lnT w="12700" cmpd="sng">
                      <a:noFill/>
                    </a:lnT>
                    <a:solidFill>
                      <a:srgbClr val="92D050"/>
                    </a:solidFill>
                  </a:tcPr>
                </a:tc>
                <a:tc>
                  <a:txBody>
                    <a:bodyPr/>
                    <a:lstStyle/>
                    <a:p>
                      <a:pPr algn="l" fontAlgn="b"/>
                      <a:r>
                        <a:rPr lang="cs-CZ" sz="1400" b="1" u="none" strike="noStrike" dirty="0">
                          <a:effectLst/>
                        </a:rPr>
                        <a:t>KV</a:t>
                      </a:r>
                      <a:endParaRPr lang="cs-CZ" sz="1400" b="1" i="0" u="none" strike="noStrike" dirty="0">
                        <a:solidFill>
                          <a:srgbClr val="000000"/>
                        </a:solidFill>
                        <a:effectLst/>
                        <a:latin typeface="Calibri"/>
                      </a:endParaRPr>
                    </a:p>
                  </a:txBody>
                  <a:tcPr marL="10592" marR="10592" marT="10592" marB="0" anchor="ctr">
                    <a:lnT w="12700" cmpd="sng">
                      <a:noFill/>
                    </a:lnT>
                    <a:solidFill>
                      <a:srgbClr val="92D050"/>
                    </a:solidFill>
                  </a:tcPr>
                </a:tc>
                <a:tc>
                  <a:txBody>
                    <a:bodyPr/>
                    <a:lstStyle/>
                    <a:p>
                      <a:pPr algn="l" fontAlgn="b"/>
                      <a:r>
                        <a:rPr lang="cs-CZ" sz="1400" b="1" u="none" strike="noStrike" dirty="0">
                          <a:effectLst/>
                        </a:rPr>
                        <a:t>Liberec-JN</a:t>
                      </a:r>
                      <a:endParaRPr lang="cs-CZ" sz="1400" b="1" i="0" u="none" strike="noStrike" dirty="0">
                        <a:solidFill>
                          <a:srgbClr val="000000"/>
                        </a:solidFill>
                        <a:effectLst/>
                        <a:latin typeface="Calibri"/>
                      </a:endParaRPr>
                    </a:p>
                  </a:txBody>
                  <a:tcPr marL="10592" marR="10592" marT="10592" marB="0" anchor="ctr">
                    <a:lnT w="12700" cmpd="sng">
                      <a:noFill/>
                    </a:lnT>
                    <a:solidFill>
                      <a:srgbClr val="92D050"/>
                    </a:solidFill>
                  </a:tcPr>
                </a:tc>
                <a:tc>
                  <a:txBody>
                    <a:bodyPr/>
                    <a:lstStyle/>
                    <a:p>
                      <a:pPr algn="l" fontAlgn="b"/>
                      <a:r>
                        <a:rPr lang="cs-CZ" sz="1400" b="1" u="none" strike="noStrike" dirty="0">
                          <a:effectLst/>
                        </a:rPr>
                        <a:t>MB</a:t>
                      </a:r>
                      <a:endParaRPr lang="cs-CZ" sz="1400" b="1" i="0" u="none" strike="noStrike" dirty="0">
                        <a:solidFill>
                          <a:srgbClr val="000000"/>
                        </a:solidFill>
                        <a:effectLst/>
                        <a:latin typeface="Calibri"/>
                      </a:endParaRPr>
                    </a:p>
                  </a:txBody>
                  <a:tcPr marL="10592" marR="10592" marT="10592" marB="0" anchor="ctr">
                    <a:lnT w="12700" cmpd="sng">
                      <a:noFill/>
                    </a:lnT>
                    <a:solidFill>
                      <a:srgbClr val="92D050"/>
                    </a:solidFill>
                  </a:tcPr>
                </a:tc>
                <a:tc>
                  <a:txBody>
                    <a:bodyPr/>
                    <a:lstStyle/>
                    <a:p>
                      <a:pPr algn="l" fontAlgn="b"/>
                      <a:r>
                        <a:rPr lang="cs-CZ" sz="1400" b="1" u="none" strike="noStrike" dirty="0">
                          <a:effectLst/>
                        </a:rPr>
                        <a:t>Zlín</a:t>
                      </a:r>
                      <a:endParaRPr lang="cs-CZ" sz="1400" b="1" i="0" u="none" strike="noStrike" dirty="0">
                        <a:solidFill>
                          <a:srgbClr val="000000"/>
                        </a:solidFill>
                        <a:effectLst/>
                        <a:latin typeface="Calibri"/>
                      </a:endParaRPr>
                    </a:p>
                  </a:txBody>
                  <a:tcPr marL="10592" marR="10592" marT="10592" marB="0" anchor="ctr">
                    <a:lnR w="12700" cmpd="sng">
                      <a:noFill/>
                    </a:lnR>
                    <a:lnT w="12700" cmpd="sng">
                      <a:noFill/>
                    </a:lnT>
                    <a:solidFill>
                      <a:srgbClr val="92D050"/>
                    </a:solidFill>
                  </a:tcPr>
                </a:tc>
                <a:tc>
                  <a:txBody>
                    <a:bodyPr/>
                    <a:lstStyle/>
                    <a:p>
                      <a:pPr algn="l" fontAlgn="b"/>
                      <a:endParaRPr lang="cs-CZ" sz="1400" b="1" i="0" u="none" strike="noStrike" dirty="0">
                        <a:solidFill>
                          <a:srgbClr val="000000"/>
                        </a:solidFill>
                        <a:effectLst/>
                        <a:latin typeface="Calibri"/>
                      </a:endParaRPr>
                    </a:p>
                  </a:txBody>
                  <a:tcPr marL="10592" marR="10592" marT="1059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694">
                <a:tc>
                  <a:txBody>
                    <a:bodyPr/>
                    <a:lstStyle/>
                    <a:p>
                      <a:pPr algn="l" fontAlgn="b"/>
                      <a:r>
                        <a:rPr lang="cs-CZ" sz="1200" b="1" i="0" u="none" strike="noStrike" dirty="0" smtClean="0">
                          <a:solidFill>
                            <a:schemeClr val="dk1"/>
                          </a:solidFill>
                          <a:effectLst/>
                          <a:latin typeface="+mn-lt"/>
                        </a:rPr>
                        <a:t>uzavřená</a:t>
                      </a:r>
                      <a:r>
                        <a:rPr lang="cs-CZ" sz="1200" b="1" i="0" u="none" strike="noStrike" baseline="0" dirty="0" smtClean="0">
                          <a:solidFill>
                            <a:schemeClr val="dk1"/>
                          </a:solidFill>
                          <a:effectLst/>
                          <a:latin typeface="+mn-lt"/>
                        </a:rPr>
                        <a:t> výzva</a:t>
                      </a:r>
                      <a:endParaRPr lang="cs-CZ" sz="1200" b="1" i="0" u="none" strike="noStrike" dirty="0">
                        <a:solidFill>
                          <a:srgbClr val="000000"/>
                        </a:solidFill>
                        <a:effectLst/>
                        <a:latin typeface="Calibri"/>
                      </a:endParaRPr>
                    </a:p>
                  </a:txBody>
                  <a:tcPr marL="10592" marR="10592" marT="10592" marB="0" anchor="ctr"/>
                </a:tc>
                <a:tc>
                  <a:txBody>
                    <a:bodyPr/>
                    <a:lstStyle/>
                    <a:p>
                      <a:pPr algn="ctr" fontAlgn="b"/>
                      <a:endParaRPr lang="cs-CZ" sz="1400" b="0" i="0" u="none" strike="noStrike" dirty="0">
                        <a:solidFill>
                          <a:srgbClr val="000000"/>
                        </a:solidFill>
                        <a:effectLst/>
                        <a:latin typeface="Calibri"/>
                      </a:endParaRPr>
                    </a:p>
                  </a:txBody>
                  <a:tcPr marL="0" marR="0" marT="0" marB="0" anchor="ctr"/>
                </a:tc>
                <a:tc>
                  <a:txBody>
                    <a:bodyPr/>
                    <a:lstStyle/>
                    <a:p>
                      <a:pPr algn="ctr" fontAlgn="b"/>
                      <a:endParaRPr lang="cs-CZ" sz="1400" b="0" i="0" u="none" strike="noStrike" dirty="0">
                        <a:solidFill>
                          <a:srgbClr val="000000"/>
                        </a:solidFill>
                        <a:effectLst/>
                        <a:latin typeface="Calibri"/>
                      </a:endParaRPr>
                    </a:p>
                  </a:txBody>
                  <a:tcPr marL="0" marR="0" marT="0" marB="0" anchor="ctr"/>
                </a:tc>
                <a:tc>
                  <a:txBody>
                    <a:bodyPr/>
                    <a:lstStyle/>
                    <a:p>
                      <a:pPr algn="ctr" fontAlgn="b"/>
                      <a:endParaRPr lang="cs-CZ" sz="1400" b="0" i="0" u="none" strike="noStrike" dirty="0">
                        <a:solidFill>
                          <a:srgbClr val="000000"/>
                        </a:solidFill>
                        <a:effectLst/>
                        <a:latin typeface="Calibri"/>
                      </a:endParaRPr>
                    </a:p>
                  </a:txBody>
                  <a:tcPr marL="0" marR="0" marT="0" marB="0" anchor="ctr"/>
                </a:tc>
                <a:tc>
                  <a:txBody>
                    <a:bodyPr/>
                    <a:lstStyle/>
                    <a:p>
                      <a:pPr algn="ctr" fontAlgn="b"/>
                      <a:r>
                        <a:rPr lang="cs-CZ" sz="1400" b="0" i="0" u="none" strike="noStrike" dirty="0" smtClean="0">
                          <a:solidFill>
                            <a:srgbClr val="000000"/>
                          </a:solidFill>
                          <a:effectLst/>
                          <a:latin typeface="Calibri"/>
                        </a:rPr>
                        <a:t>4.</a:t>
                      </a:r>
                      <a:endParaRPr lang="cs-CZ" sz="1400" b="0" i="0" u="none" strike="noStrike" dirty="0">
                        <a:solidFill>
                          <a:srgbClr val="000000"/>
                        </a:solidFill>
                        <a:effectLst/>
                        <a:latin typeface="Calibri"/>
                      </a:endParaRPr>
                    </a:p>
                  </a:txBody>
                  <a:tcPr marL="0" marR="0" marT="0" marB="0" anchor="ctr"/>
                </a:tc>
                <a:tc>
                  <a:txBody>
                    <a:bodyPr/>
                    <a:lstStyle/>
                    <a:p>
                      <a:pPr algn="ctr" fontAlgn="b"/>
                      <a:endParaRPr lang="cs-CZ" sz="1400" b="0" i="0" u="none" strike="noStrike" dirty="0">
                        <a:solidFill>
                          <a:srgbClr val="000000"/>
                        </a:solidFill>
                        <a:effectLst/>
                        <a:latin typeface="Calibri"/>
                      </a:endParaRPr>
                    </a:p>
                  </a:txBody>
                  <a:tcPr marL="0" marR="0" marT="0" marB="0" anchor="ctr"/>
                </a:tc>
                <a:tc>
                  <a:txBody>
                    <a:bodyPr/>
                    <a:lstStyle/>
                    <a:p>
                      <a:pPr algn="ctr" fontAlgn="b"/>
                      <a:r>
                        <a:rPr lang="cs-CZ" sz="1400" b="0" i="0" u="none" strike="noStrike" dirty="0" smtClean="0">
                          <a:solidFill>
                            <a:srgbClr val="000000"/>
                          </a:solidFill>
                          <a:effectLst/>
                          <a:latin typeface="Calibri"/>
                        </a:rPr>
                        <a:t>2.</a:t>
                      </a:r>
                      <a:endParaRPr lang="cs-CZ" sz="1400" b="0" i="0" u="none" strike="noStrike" dirty="0">
                        <a:solidFill>
                          <a:srgbClr val="000000"/>
                        </a:solidFill>
                        <a:effectLst/>
                        <a:latin typeface="Calibri"/>
                      </a:endParaRPr>
                    </a:p>
                  </a:txBody>
                  <a:tcPr marL="0" marR="0" marT="0" marB="0" anchor="ctr">
                    <a:lnR w="12700" cmpd="sng">
                      <a:noFill/>
                    </a:lnR>
                  </a:tcPr>
                </a:tc>
                <a:tc>
                  <a:txBody>
                    <a:bodyPr/>
                    <a:lstStyle/>
                    <a:p>
                      <a:pPr algn="l" fontAlgn="b"/>
                      <a:endParaRPr lang="cs-CZ" sz="1200" b="0" i="0" u="none" strike="noStrike" dirty="0">
                        <a:solidFill>
                          <a:srgbClr val="000000"/>
                        </a:solidFill>
                        <a:effectLst/>
                        <a:latin typeface="Calibri"/>
                      </a:endParaRPr>
                    </a:p>
                  </a:txBody>
                  <a:tcPr marL="10592" marR="10592" marT="1059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694">
                <a:tc>
                  <a:txBody>
                    <a:bodyPr/>
                    <a:lstStyle/>
                    <a:p>
                      <a:pPr algn="l" fontAlgn="b"/>
                      <a:r>
                        <a:rPr lang="cs-CZ" sz="1200" b="1" i="0" u="none" strike="noStrike" kern="1200" dirty="0" smtClean="0">
                          <a:solidFill>
                            <a:schemeClr val="dk1"/>
                          </a:solidFill>
                          <a:effectLst/>
                          <a:latin typeface="+mn-lt"/>
                          <a:ea typeface="+mn-ea"/>
                          <a:cs typeface="+mn-cs"/>
                        </a:rPr>
                        <a:t>otevřená</a:t>
                      </a:r>
                      <a:r>
                        <a:rPr lang="cs-CZ" sz="1200" b="1" i="0" u="none" strike="noStrike" dirty="0" smtClean="0">
                          <a:solidFill>
                            <a:srgbClr val="000000"/>
                          </a:solidFill>
                          <a:effectLst/>
                          <a:latin typeface="Calibri"/>
                        </a:rPr>
                        <a:t> </a:t>
                      </a:r>
                      <a:r>
                        <a:rPr lang="cs-CZ" sz="1200" b="1" i="0" u="none" strike="noStrike" kern="1200" dirty="0" smtClean="0">
                          <a:solidFill>
                            <a:schemeClr val="dk1"/>
                          </a:solidFill>
                          <a:effectLst/>
                          <a:latin typeface="+mn-lt"/>
                          <a:ea typeface="+mn-ea"/>
                          <a:cs typeface="+mn-cs"/>
                        </a:rPr>
                        <a:t>výzva</a:t>
                      </a:r>
                      <a:endParaRPr lang="cs-CZ" sz="1200" b="1" i="0" u="none" strike="noStrike" kern="1200" dirty="0">
                        <a:solidFill>
                          <a:schemeClr val="dk1"/>
                        </a:solidFill>
                        <a:effectLst/>
                        <a:latin typeface="+mn-lt"/>
                        <a:ea typeface="+mn-ea"/>
                        <a:cs typeface="+mn-cs"/>
                      </a:endParaRPr>
                    </a:p>
                  </a:txBody>
                  <a:tcPr marL="10592" marR="10592" marT="10592" marB="0" anchor="ctr"/>
                </a:tc>
                <a:tc>
                  <a:txBody>
                    <a:bodyPr/>
                    <a:lstStyle/>
                    <a:p>
                      <a:pPr algn="ctr" fontAlgn="b"/>
                      <a:endParaRPr lang="cs-CZ" sz="1400" b="0" i="0" u="none" strike="noStrike" dirty="0">
                        <a:solidFill>
                          <a:srgbClr val="000000"/>
                        </a:solidFill>
                        <a:effectLst/>
                        <a:latin typeface="Calibri"/>
                      </a:endParaRPr>
                    </a:p>
                  </a:txBody>
                  <a:tcPr marL="0" marR="0" marT="0" marB="0" anchor="ctr"/>
                </a:tc>
                <a:tc>
                  <a:txBody>
                    <a:bodyPr/>
                    <a:lstStyle/>
                    <a:p>
                      <a:pPr algn="ctr" fontAlgn="b"/>
                      <a:endParaRPr lang="cs-CZ" sz="1400" b="0" i="0" u="none" strike="noStrike" dirty="0">
                        <a:solidFill>
                          <a:srgbClr val="000000"/>
                        </a:solidFill>
                        <a:effectLst/>
                        <a:latin typeface="Calibri"/>
                      </a:endParaRPr>
                    </a:p>
                  </a:txBody>
                  <a:tcPr marL="0" marR="0" marT="0" marB="0" anchor="ctr"/>
                </a:tc>
                <a:tc>
                  <a:txBody>
                    <a:bodyPr/>
                    <a:lstStyle/>
                    <a:p>
                      <a:pPr algn="ctr" fontAlgn="b"/>
                      <a:endParaRPr lang="cs-CZ" sz="1400" b="0" i="0" u="none" strike="noStrike" dirty="0">
                        <a:solidFill>
                          <a:srgbClr val="000000"/>
                        </a:solidFill>
                        <a:effectLst/>
                        <a:latin typeface="Calibri"/>
                      </a:endParaRPr>
                    </a:p>
                  </a:txBody>
                  <a:tcPr marL="0" marR="0" marT="0" marB="0" anchor="ctr"/>
                </a:tc>
                <a:tc>
                  <a:txBody>
                    <a:bodyPr/>
                    <a:lstStyle/>
                    <a:p>
                      <a:pPr algn="ctr" fontAlgn="b"/>
                      <a:endParaRPr lang="cs-CZ" sz="1400" b="0" i="0" u="none" strike="noStrike" dirty="0">
                        <a:solidFill>
                          <a:srgbClr val="000000"/>
                        </a:solidFill>
                        <a:effectLst/>
                        <a:latin typeface="Calibri"/>
                      </a:endParaRPr>
                    </a:p>
                  </a:txBody>
                  <a:tcPr marL="0" marR="0" marT="0" marB="0" anchor="ctr"/>
                </a:tc>
                <a:tc>
                  <a:txBody>
                    <a:bodyPr/>
                    <a:lstStyle/>
                    <a:p>
                      <a:pPr algn="ctr" fontAlgn="b"/>
                      <a:endParaRPr lang="cs-CZ" sz="1400" b="0" i="0" u="none" strike="noStrike" dirty="0">
                        <a:solidFill>
                          <a:srgbClr val="000000"/>
                        </a:solidFill>
                        <a:effectLst/>
                        <a:latin typeface="Calibri"/>
                      </a:endParaRPr>
                    </a:p>
                  </a:txBody>
                  <a:tcPr marL="0" marR="0" marT="0" marB="0" anchor="ctr"/>
                </a:tc>
                <a:tc>
                  <a:txBody>
                    <a:bodyPr/>
                    <a:lstStyle/>
                    <a:p>
                      <a:pPr algn="ctr" fontAlgn="b"/>
                      <a:endParaRPr lang="cs-CZ" sz="1400" b="0" i="0" u="none" strike="noStrike" dirty="0">
                        <a:solidFill>
                          <a:srgbClr val="000000"/>
                        </a:solidFill>
                        <a:effectLst/>
                        <a:latin typeface="Calibri"/>
                      </a:endParaRPr>
                    </a:p>
                  </a:txBody>
                  <a:tcPr marL="0" marR="0" marT="0" marB="0" anchor="ctr">
                    <a:lnR w="12700" cmpd="sng">
                      <a:noFill/>
                    </a:lnR>
                  </a:tcPr>
                </a:tc>
                <a:tc>
                  <a:txBody>
                    <a:bodyPr/>
                    <a:lstStyle/>
                    <a:p>
                      <a:pPr algn="l" fontAlgn="b"/>
                      <a:endParaRPr lang="cs-CZ" sz="1200" b="0" i="0" u="none" strike="noStrike" dirty="0">
                        <a:solidFill>
                          <a:srgbClr val="000000"/>
                        </a:solidFill>
                        <a:effectLst/>
                        <a:latin typeface="Calibri"/>
                      </a:endParaRPr>
                    </a:p>
                  </a:txBody>
                  <a:tcPr marL="10592" marR="10592" marT="1059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694">
                <a:tc>
                  <a:txBody>
                    <a:bodyPr/>
                    <a:lstStyle/>
                    <a:p>
                      <a:pPr algn="l" fontAlgn="b"/>
                      <a:r>
                        <a:rPr lang="cs-CZ" sz="1200" b="1" i="0" u="none" strike="noStrike" kern="1200" dirty="0" smtClean="0">
                          <a:solidFill>
                            <a:schemeClr val="dk1"/>
                          </a:solidFill>
                          <a:effectLst/>
                          <a:latin typeface="+mn-lt"/>
                          <a:ea typeface="+mn-ea"/>
                          <a:cs typeface="+mn-cs"/>
                        </a:rPr>
                        <a:t>plánovaná</a:t>
                      </a:r>
                      <a:r>
                        <a:rPr lang="cs-CZ" sz="1200" b="1" i="0" u="none" strike="noStrike" dirty="0" smtClean="0">
                          <a:solidFill>
                            <a:srgbClr val="000000"/>
                          </a:solidFill>
                          <a:effectLst/>
                          <a:latin typeface="Calibri"/>
                        </a:rPr>
                        <a:t> </a:t>
                      </a:r>
                      <a:r>
                        <a:rPr lang="cs-CZ" sz="1200" b="1" i="0" u="none" strike="noStrike" kern="1200" dirty="0" smtClean="0">
                          <a:solidFill>
                            <a:schemeClr val="dk1"/>
                          </a:solidFill>
                          <a:effectLst/>
                          <a:latin typeface="+mn-lt"/>
                          <a:ea typeface="+mn-ea"/>
                          <a:cs typeface="+mn-cs"/>
                        </a:rPr>
                        <a:t>výzva</a:t>
                      </a:r>
                      <a:endParaRPr lang="cs-CZ" sz="1200" b="1" i="0" u="none" strike="noStrike" kern="1200" dirty="0">
                        <a:solidFill>
                          <a:schemeClr val="dk1"/>
                        </a:solidFill>
                        <a:effectLst/>
                        <a:latin typeface="+mn-lt"/>
                        <a:ea typeface="+mn-ea"/>
                        <a:cs typeface="+mn-cs"/>
                      </a:endParaRPr>
                    </a:p>
                  </a:txBody>
                  <a:tcPr marL="10592" marR="10592" marT="10592" marB="0" anchor="ctr"/>
                </a:tc>
                <a:tc>
                  <a:txBody>
                    <a:bodyPr/>
                    <a:lstStyle/>
                    <a:p>
                      <a:pPr algn="ctr" fontAlgn="b"/>
                      <a:r>
                        <a:rPr lang="cs-CZ" sz="1400" b="0" i="0" u="none" strike="noStrike" dirty="0" smtClean="0">
                          <a:solidFill>
                            <a:srgbClr val="000000"/>
                          </a:solidFill>
                          <a:effectLst/>
                          <a:latin typeface="Calibri"/>
                        </a:rPr>
                        <a:t>plán</a:t>
                      </a:r>
                      <a:endParaRPr lang="cs-CZ" sz="1400" b="0" i="0" u="none" strike="noStrike" dirty="0">
                        <a:solidFill>
                          <a:srgbClr val="000000"/>
                        </a:solidFill>
                        <a:effectLst/>
                        <a:latin typeface="Calibri"/>
                      </a:endParaRPr>
                    </a:p>
                  </a:txBody>
                  <a:tcPr marL="0" marR="0" marT="0" marB="0" anchor="ctr"/>
                </a:tc>
                <a:tc>
                  <a:txBody>
                    <a:bodyPr/>
                    <a:lstStyle/>
                    <a:p>
                      <a:pPr algn="ctr" fontAlgn="b"/>
                      <a:r>
                        <a:rPr lang="cs-CZ" sz="1400" b="0" i="0" u="none" strike="noStrike" dirty="0" smtClean="0">
                          <a:solidFill>
                            <a:srgbClr val="000000"/>
                          </a:solidFill>
                          <a:effectLst/>
                          <a:latin typeface="Calibri"/>
                        </a:rPr>
                        <a:t>plán</a:t>
                      </a:r>
                      <a:endParaRPr lang="cs-CZ" sz="1400" b="0" i="0" u="none" strike="noStrike" dirty="0">
                        <a:solidFill>
                          <a:srgbClr val="000000"/>
                        </a:solidFill>
                        <a:effectLst/>
                        <a:latin typeface="Calibri"/>
                      </a:endParaRPr>
                    </a:p>
                  </a:txBody>
                  <a:tcPr marL="0" marR="0" marT="0" marB="0" anchor="ctr"/>
                </a:tc>
                <a:tc>
                  <a:txBody>
                    <a:bodyPr/>
                    <a:lstStyle/>
                    <a:p>
                      <a:pPr algn="ctr" fontAlgn="b"/>
                      <a:r>
                        <a:rPr lang="cs-CZ" sz="1400" b="0" i="0" u="none" strike="noStrike" dirty="0" smtClean="0">
                          <a:solidFill>
                            <a:srgbClr val="000000"/>
                          </a:solidFill>
                          <a:effectLst/>
                          <a:latin typeface="Calibri"/>
                        </a:rPr>
                        <a:t>plán</a:t>
                      </a:r>
                      <a:endParaRPr lang="cs-CZ" sz="1400" b="0" i="0" u="none" strike="noStrike" dirty="0">
                        <a:solidFill>
                          <a:srgbClr val="000000"/>
                        </a:solidFill>
                        <a:effectLst/>
                        <a:latin typeface="Calibri"/>
                      </a:endParaRPr>
                    </a:p>
                  </a:txBody>
                  <a:tcPr marL="0" marR="0" marT="0" marB="0" anchor="ctr"/>
                </a:tc>
                <a:tc>
                  <a:txBody>
                    <a:bodyPr/>
                    <a:lstStyle/>
                    <a:p>
                      <a:pPr algn="ctr" fontAlgn="b"/>
                      <a:r>
                        <a:rPr lang="cs-CZ" sz="1400" b="0" i="0" u="none" strike="noStrike" dirty="0" smtClean="0">
                          <a:solidFill>
                            <a:srgbClr val="000000"/>
                          </a:solidFill>
                          <a:effectLst/>
                          <a:latin typeface="Calibri"/>
                        </a:rPr>
                        <a:t>plán</a:t>
                      </a:r>
                      <a:endParaRPr lang="cs-CZ" sz="1400" b="0" i="0" u="none" strike="noStrike" dirty="0">
                        <a:solidFill>
                          <a:srgbClr val="000000"/>
                        </a:solidFill>
                        <a:effectLst/>
                        <a:latin typeface="Calibri"/>
                      </a:endParaRPr>
                    </a:p>
                  </a:txBody>
                  <a:tcPr marL="0" marR="0" marT="0" marB="0" anchor="ctr"/>
                </a:tc>
                <a:tc>
                  <a:txBody>
                    <a:bodyPr/>
                    <a:lstStyle/>
                    <a:p>
                      <a:pPr algn="ctr" fontAlgn="b"/>
                      <a:r>
                        <a:rPr lang="cs-CZ" sz="1400" b="0" i="0" u="none" strike="noStrike" dirty="0" smtClean="0">
                          <a:solidFill>
                            <a:srgbClr val="000000"/>
                          </a:solidFill>
                          <a:effectLst/>
                          <a:latin typeface="Calibri"/>
                        </a:rPr>
                        <a:t>plán</a:t>
                      </a:r>
                      <a:endParaRPr lang="cs-CZ" sz="1400" b="0" i="0" u="none" strike="noStrike" dirty="0">
                        <a:solidFill>
                          <a:srgbClr val="000000"/>
                        </a:solidFill>
                        <a:effectLst/>
                        <a:latin typeface="Calibri"/>
                      </a:endParaRPr>
                    </a:p>
                  </a:txBody>
                  <a:tcPr marL="0" marR="0" marT="0" marB="0" anchor="ctr"/>
                </a:tc>
                <a:tc>
                  <a:txBody>
                    <a:bodyPr/>
                    <a:lstStyle/>
                    <a:p>
                      <a:pPr algn="ctr" fontAlgn="b"/>
                      <a:r>
                        <a:rPr lang="cs-CZ" sz="1400" b="0" i="0" u="none" strike="noStrike" dirty="0" smtClean="0">
                          <a:solidFill>
                            <a:srgbClr val="000000"/>
                          </a:solidFill>
                          <a:effectLst/>
                          <a:latin typeface="Calibri"/>
                        </a:rPr>
                        <a:t>plán</a:t>
                      </a:r>
                      <a:endParaRPr lang="cs-CZ" sz="1400" b="0" i="0" u="none" strike="noStrike" dirty="0">
                        <a:solidFill>
                          <a:srgbClr val="000000"/>
                        </a:solidFill>
                        <a:effectLst/>
                        <a:latin typeface="Calibri"/>
                      </a:endParaRPr>
                    </a:p>
                  </a:txBody>
                  <a:tcPr marL="0" marR="0" marT="0" marB="0" anchor="ctr">
                    <a:lnR w="12700" cmpd="sng">
                      <a:noFill/>
                    </a:lnR>
                  </a:tcPr>
                </a:tc>
                <a:tc>
                  <a:txBody>
                    <a:bodyPr/>
                    <a:lstStyle/>
                    <a:p>
                      <a:pPr algn="l" fontAlgn="b"/>
                      <a:endParaRPr lang="cs-CZ" sz="1200" b="0" i="0" u="none" strike="noStrike" dirty="0">
                        <a:solidFill>
                          <a:srgbClr val="000000"/>
                        </a:solidFill>
                        <a:effectLst/>
                        <a:latin typeface="Calibri"/>
                      </a:endParaRPr>
                    </a:p>
                  </a:txBody>
                  <a:tcPr marL="10592" marR="10592" marT="1059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Rectangle 2"/>
          <p:cNvSpPr txBox="1">
            <a:spLocks noChangeArrowheads="1"/>
          </p:cNvSpPr>
          <p:nvPr/>
        </p:nvSpPr>
        <p:spPr>
          <a:xfrm>
            <a:off x="107505" y="4797152"/>
            <a:ext cx="8928991" cy="1719114"/>
          </a:xfrm>
          <a:prstGeom prst="rect">
            <a:avLst/>
          </a:prstGeom>
        </p:spPr>
        <p:txBody>
          <a:bodyPr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cs-CZ" sz="2400" b="1" dirty="0" smtClean="0"/>
          </a:p>
          <a:p>
            <a:pPr marL="342900" lvl="1" indent="-342900">
              <a:spcAft>
                <a:spcPts val="600"/>
              </a:spcAft>
              <a:buFont typeface="Arial" panose="020B0604020202020204" pitchFamily="34" charset="0"/>
              <a:buChar char="•"/>
              <a:defRPr/>
            </a:pPr>
            <a:endParaRPr lang="cs-CZ" sz="1000" dirty="0"/>
          </a:p>
          <a:p>
            <a:pPr marL="0" lvl="1" indent="0" algn="ctr">
              <a:spcAft>
                <a:spcPts val="600"/>
              </a:spcAft>
              <a:buNone/>
              <a:defRPr/>
            </a:pPr>
            <a:r>
              <a:rPr lang="cs-CZ" sz="2200" b="1" u="sng" dirty="0" smtClean="0">
                <a:hlinkClick r:id="rId3"/>
              </a:rPr>
              <a:t>http</a:t>
            </a:r>
            <a:r>
              <a:rPr lang="cs-CZ" sz="2200" b="1" u="sng" dirty="0">
                <a:hlinkClick r:id="rId3"/>
              </a:rPr>
              <a:t>://www.dotaceeu.cz/cs/Microsites/IROP/Integrovane-vyzvy</a:t>
            </a:r>
            <a:endParaRPr lang="cs-CZ" sz="2200" b="1" u="sng" dirty="0" smtClean="0"/>
          </a:p>
          <a:p>
            <a:pPr marL="400050" lvl="1" indent="0">
              <a:spcAft>
                <a:spcPts val="600"/>
              </a:spcAft>
              <a:buFont typeface="Arial" pitchFamily="34" charset="0"/>
              <a:buNone/>
              <a:defRPr/>
            </a:pPr>
            <a:endParaRPr lang="cs-CZ" sz="2400" dirty="0" smtClean="0">
              <a:latin typeface="+mn-lt"/>
              <a:cs typeface="Arial" charset="0"/>
            </a:endParaRPr>
          </a:p>
        </p:txBody>
      </p:sp>
      <p:sp>
        <p:nvSpPr>
          <p:cNvPr id="8" name="Nadpis 1"/>
          <p:cNvSpPr txBox="1">
            <a:spLocks/>
          </p:cNvSpPr>
          <p:nvPr/>
        </p:nvSpPr>
        <p:spPr>
          <a:xfrm>
            <a:off x="107505" y="274638"/>
            <a:ext cx="8928992" cy="70609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800" dirty="0" smtClean="0">
                <a:solidFill>
                  <a:srgbClr val="0070C0"/>
                </a:solidFill>
              </a:rPr>
              <a:t>Integrované výzvy pro </a:t>
            </a:r>
            <a:r>
              <a:rPr lang="cs-CZ" sz="2800" dirty="0" smtClean="0">
                <a:solidFill>
                  <a:srgbClr val="0070C0"/>
                </a:solidFill>
              </a:rPr>
              <a:t>Terminály</a:t>
            </a:r>
            <a:br>
              <a:rPr lang="cs-CZ" sz="2800" dirty="0" smtClean="0">
                <a:solidFill>
                  <a:srgbClr val="0070C0"/>
                </a:solidFill>
              </a:rPr>
            </a:br>
            <a:r>
              <a:rPr lang="cs-CZ" sz="2800" dirty="0" smtClean="0">
                <a:solidFill>
                  <a:srgbClr val="0070C0"/>
                </a:solidFill>
              </a:rPr>
              <a:t>a parkovací systémy</a:t>
            </a:r>
            <a:endParaRPr lang="cs-CZ" sz="3200" dirty="0"/>
          </a:p>
        </p:txBody>
      </p:sp>
    </p:spTree>
    <p:extLst>
      <p:ext uri="{BB962C8B-B14F-4D97-AF65-F5344CB8AC3E}">
        <p14:creationId xmlns:p14="http://schemas.microsoft.com/office/powerpoint/2010/main" val="1168741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6" name="Nadpis 1"/>
          <p:cNvSpPr txBox="1">
            <a:spLocks/>
          </p:cNvSpPr>
          <p:nvPr/>
        </p:nvSpPr>
        <p:spPr>
          <a:xfrm>
            <a:off x="457200" y="284163"/>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Kapitoly obecných pravidel</a:t>
            </a:r>
            <a:endParaRPr lang="cs-CZ" dirty="0">
              <a:solidFill>
                <a:srgbClr val="0070C0"/>
              </a:solidFill>
            </a:endParaRPr>
          </a:p>
        </p:txBody>
      </p:sp>
      <p:graphicFrame>
        <p:nvGraphicFramePr>
          <p:cNvPr id="7" name="Zástupný symbol pro obsah 4"/>
          <p:cNvGraphicFramePr>
            <a:graphicFrameLocks/>
          </p:cNvGraphicFramePr>
          <p:nvPr>
            <p:extLst>
              <p:ext uri="{D42A27DB-BD31-4B8C-83A1-F6EECF244321}">
                <p14:modId xmlns:p14="http://schemas.microsoft.com/office/powerpoint/2010/main" val="3971514926"/>
              </p:ext>
            </p:extLst>
          </p:nvPr>
        </p:nvGraphicFramePr>
        <p:xfrm>
          <a:off x="179512" y="1196752"/>
          <a:ext cx="8856984" cy="5577840"/>
        </p:xfrm>
        <a:graphic>
          <a:graphicData uri="http://schemas.openxmlformats.org/drawingml/2006/table">
            <a:tbl>
              <a:tblPr firstRow="1" bandRow="1">
                <a:tableStyleId>{5C22544A-7EE6-4342-B048-85BDC9FD1C3A}</a:tableStyleId>
              </a:tblPr>
              <a:tblGrid>
                <a:gridCol w="4536504"/>
                <a:gridCol w="4320480"/>
              </a:tblGrid>
              <a:tr h="0">
                <a:tc gridSpan="2">
                  <a:txBody>
                    <a:bodyPr/>
                    <a:lstStyle/>
                    <a:p>
                      <a:pPr algn="ctr"/>
                      <a:endParaRPr lang="cs-CZ" dirty="0"/>
                    </a:p>
                  </a:txBody>
                  <a:tcPr/>
                </a:tc>
                <a:tc hMerge="1">
                  <a:txBody>
                    <a:bodyPr/>
                    <a:lstStyle/>
                    <a:p>
                      <a:endParaRPr lang="cs-CZ" dirty="0"/>
                    </a:p>
                  </a:txBody>
                  <a:tcPr/>
                </a:tc>
              </a:tr>
              <a:tr h="356049">
                <a:tc>
                  <a:txBody>
                    <a:bodyPr/>
                    <a:lstStyle/>
                    <a:p>
                      <a:r>
                        <a:rPr lang="cs-CZ" dirty="0" smtClean="0"/>
                        <a:t>Vyhlášení výzvy a předkládání žádostí o podporu</a:t>
                      </a:r>
                      <a:endParaRPr lang="cs-CZ" dirty="0"/>
                    </a:p>
                  </a:txBody>
                  <a:tcPr/>
                </a:tc>
                <a:tc>
                  <a:txBody>
                    <a:bodyPr/>
                    <a:lstStyle/>
                    <a:p>
                      <a:r>
                        <a:rPr lang="cs-CZ" dirty="0" smtClean="0"/>
                        <a:t>Monitorování projektů</a:t>
                      </a:r>
                      <a:endParaRPr lang="cs-CZ" dirty="0"/>
                    </a:p>
                  </a:txBody>
                  <a:tcPr/>
                </a:tc>
              </a:tr>
              <a:tr h="356049">
                <a:tc>
                  <a:txBody>
                    <a:bodyPr/>
                    <a:lstStyle/>
                    <a:p>
                      <a:r>
                        <a:rPr lang="cs-CZ" dirty="0" smtClean="0"/>
                        <a:t>Hodnocení a výběr projektů</a:t>
                      </a:r>
                      <a:endParaRPr lang="cs-CZ" dirty="0"/>
                    </a:p>
                  </a:txBody>
                  <a:tcPr/>
                </a:tc>
                <a:tc>
                  <a:txBody>
                    <a:bodyPr/>
                    <a:lstStyle/>
                    <a:p>
                      <a:r>
                        <a:rPr lang="cs-CZ" dirty="0" smtClean="0"/>
                        <a:t>Indikátory</a:t>
                      </a:r>
                      <a:endParaRPr lang="cs-CZ" dirty="0"/>
                    </a:p>
                  </a:txBody>
                  <a:tcPr/>
                </a:tc>
              </a:tr>
              <a:tr h="356049">
                <a:tc>
                  <a:txBody>
                    <a:bodyPr/>
                    <a:lstStyle/>
                    <a:p>
                      <a:r>
                        <a:rPr lang="cs-CZ" dirty="0" smtClean="0"/>
                        <a:t>Příprava</a:t>
                      </a:r>
                      <a:r>
                        <a:rPr lang="cs-CZ" baseline="0" dirty="0" smtClean="0"/>
                        <a:t> a realizace projektu</a:t>
                      </a:r>
                      <a:endParaRPr lang="cs-CZ" dirty="0"/>
                    </a:p>
                  </a:txBody>
                  <a:tcPr/>
                </a:tc>
                <a:tc>
                  <a:txBody>
                    <a:bodyPr/>
                    <a:lstStyle/>
                    <a:p>
                      <a:r>
                        <a:rPr lang="cs-CZ" dirty="0" smtClean="0"/>
                        <a:t>Změny v projektu</a:t>
                      </a:r>
                      <a:endParaRPr lang="cs-CZ" dirty="0"/>
                    </a:p>
                  </a:txBody>
                  <a:tcPr/>
                </a:tc>
              </a:tr>
              <a:tr h="356049">
                <a:tc>
                  <a:txBody>
                    <a:bodyPr/>
                    <a:lstStyle/>
                    <a:p>
                      <a:r>
                        <a:rPr lang="cs-CZ" dirty="0" smtClean="0"/>
                        <a:t>Investiční</a:t>
                      </a:r>
                      <a:r>
                        <a:rPr lang="cs-CZ" baseline="0" dirty="0" smtClean="0"/>
                        <a:t> plánování a zadávání zakázek</a:t>
                      </a:r>
                      <a:endParaRPr lang="cs-CZ" dirty="0"/>
                    </a:p>
                  </a:txBody>
                  <a:tcPr/>
                </a:tc>
                <a:tc>
                  <a:txBody>
                    <a:bodyPr/>
                    <a:lstStyle/>
                    <a:p>
                      <a:r>
                        <a:rPr lang="cs-CZ" dirty="0" smtClean="0"/>
                        <a:t>Nesrovnalosti,</a:t>
                      </a:r>
                      <a:r>
                        <a:rPr lang="cs-CZ" baseline="0" dirty="0" smtClean="0"/>
                        <a:t> porušení rozpočtové kázně, porušení právního aktu</a:t>
                      </a:r>
                      <a:endParaRPr lang="cs-CZ" dirty="0"/>
                    </a:p>
                  </a:txBody>
                  <a:tcPr/>
                </a:tc>
              </a:tr>
              <a:tr h="356049">
                <a:tc>
                  <a:txBody>
                    <a:bodyPr/>
                    <a:lstStyle/>
                    <a:p>
                      <a:r>
                        <a:rPr lang="cs-CZ" sz="1800" kern="1200" dirty="0" smtClean="0">
                          <a:solidFill>
                            <a:schemeClr val="dk1"/>
                          </a:solidFill>
                          <a:effectLst/>
                          <a:latin typeface="+mn-lt"/>
                          <a:ea typeface="+mn-ea"/>
                          <a:cs typeface="+mn-cs"/>
                        </a:rPr>
                        <a:t>Speciální úprava předkládání dokumentace u zakázek na stavební práce</a:t>
                      </a:r>
                      <a:endParaRPr lang="cs-CZ" dirty="0"/>
                    </a:p>
                  </a:txBody>
                  <a:tcPr/>
                </a:tc>
                <a:tc>
                  <a:txBody>
                    <a:bodyPr/>
                    <a:lstStyle/>
                    <a:p>
                      <a:r>
                        <a:rPr lang="cs-CZ" dirty="0" smtClean="0"/>
                        <a:t>Financování</a:t>
                      </a:r>
                      <a:endParaRPr lang="cs-CZ" dirty="0"/>
                    </a:p>
                  </a:txBody>
                  <a:tcPr/>
                </a:tc>
              </a:tr>
              <a:tr h="3564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dirty="0" smtClean="0"/>
                        <a:t>Příjmy</a:t>
                      </a:r>
                    </a:p>
                  </a:txBody>
                  <a:tcPr/>
                </a:tc>
                <a:tc>
                  <a:txBody>
                    <a:bodyPr/>
                    <a:lstStyle/>
                    <a:p>
                      <a:r>
                        <a:rPr lang="cs-CZ" dirty="0" smtClean="0"/>
                        <a:t>Odstoupení, ukončení realizace projektu</a:t>
                      </a:r>
                      <a:endParaRPr lang="cs-CZ" dirty="0"/>
                    </a:p>
                  </a:txBody>
                  <a:tcPr/>
                </a:tc>
              </a:tr>
              <a:tr h="356049">
                <a:tc>
                  <a:txBody>
                    <a:bodyPr/>
                    <a:lstStyle/>
                    <a:p>
                      <a:r>
                        <a:rPr lang="cs-CZ" dirty="0" smtClean="0"/>
                        <a:t>Veřejná podpora</a:t>
                      </a:r>
                      <a:endParaRPr lang="cs-CZ" dirty="0"/>
                    </a:p>
                  </a:txBody>
                  <a:tcPr/>
                </a:tc>
                <a:tc>
                  <a:txBody>
                    <a:bodyPr/>
                    <a:lstStyle/>
                    <a:p>
                      <a:r>
                        <a:rPr lang="cs-CZ" dirty="0" smtClean="0"/>
                        <a:t>Udržitelnost</a:t>
                      </a:r>
                      <a:endParaRPr lang="cs-CZ" dirty="0"/>
                    </a:p>
                  </a:txBody>
                  <a:tcPr/>
                </a:tc>
              </a:tr>
              <a:tr h="356049">
                <a:tc>
                  <a:txBody>
                    <a:bodyPr/>
                    <a:lstStyle/>
                    <a:p>
                      <a:r>
                        <a:rPr lang="cs-CZ" dirty="0" smtClean="0"/>
                        <a:t>Účetnictví</a:t>
                      </a:r>
                      <a:endParaRPr lang="cs-CZ" dirty="0"/>
                    </a:p>
                  </a:txBody>
                  <a:tcPr/>
                </a:tc>
                <a:tc>
                  <a:txBody>
                    <a:bodyPr/>
                    <a:lstStyle/>
                    <a:p>
                      <a:r>
                        <a:rPr lang="cs-CZ" dirty="0" smtClean="0"/>
                        <a:t>Námitky a stížnosti</a:t>
                      </a:r>
                      <a:endParaRPr lang="cs-CZ" dirty="0"/>
                    </a:p>
                  </a:txBody>
                  <a:tcPr/>
                </a:tc>
              </a:tr>
              <a:tr h="356049">
                <a:tc>
                  <a:txBody>
                    <a:bodyPr/>
                    <a:lstStyle/>
                    <a:p>
                      <a:r>
                        <a:rPr lang="cs-CZ" dirty="0" smtClean="0"/>
                        <a:t>Způsobilé výdaje</a:t>
                      </a:r>
                      <a:endParaRPr lang="cs-CZ" dirty="0"/>
                    </a:p>
                  </a:txBody>
                  <a:tcPr/>
                </a:tc>
                <a:tc>
                  <a:txBody>
                    <a:bodyPr/>
                    <a:lstStyle/>
                    <a:p>
                      <a:r>
                        <a:rPr lang="cs-CZ" dirty="0" smtClean="0"/>
                        <a:t>Kontroly a audity</a:t>
                      </a:r>
                      <a:endParaRPr lang="cs-CZ" dirty="0"/>
                    </a:p>
                  </a:txBody>
                  <a:tcPr/>
                </a:tc>
              </a:tr>
              <a:tr h="356049">
                <a:tc>
                  <a:txBody>
                    <a:bodyPr/>
                    <a:lstStyle/>
                    <a:p>
                      <a:r>
                        <a:rPr lang="cs-CZ" dirty="0" smtClean="0"/>
                        <a:t>Přenesená daňová povinnost</a:t>
                      </a:r>
                      <a:endParaRPr lang="cs-CZ" dirty="0"/>
                    </a:p>
                  </a:txBody>
                  <a:tcPr/>
                </a:tc>
                <a:tc>
                  <a:txBody>
                    <a:bodyPr/>
                    <a:lstStyle/>
                    <a:p>
                      <a:r>
                        <a:rPr lang="cs-CZ" dirty="0" smtClean="0"/>
                        <a:t>Horizontální principy</a:t>
                      </a:r>
                      <a:endParaRPr lang="cs-CZ" dirty="0"/>
                    </a:p>
                  </a:txBody>
                  <a:tcPr/>
                </a:tc>
              </a:tr>
              <a:tr h="356049">
                <a:tc>
                  <a:txBody>
                    <a:bodyPr/>
                    <a:lstStyle/>
                    <a:p>
                      <a:r>
                        <a:rPr lang="cs-CZ" dirty="0" smtClean="0"/>
                        <a:t>Archivace</a:t>
                      </a:r>
                      <a:endParaRPr lang="cs-CZ" dirty="0"/>
                    </a:p>
                  </a:txBody>
                  <a:tcPr/>
                </a:tc>
                <a:tc>
                  <a:txBody>
                    <a:bodyPr/>
                    <a:lstStyle/>
                    <a:p>
                      <a:r>
                        <a:rPr lang="cs-CZ" dirty="0" smtClean="0"/>
                        <a:t>Použité pojmy, použité zkratky</a:t>
                      </a:r>
                      <a:endParaRPr lang="cs-CZ" dirty="0"/>
                    </a:p>
                  </a:txBody>
                  <a:tcPr/>
                </a:tc>
              </a:tr>
              <a:tr h="3560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dirty="0" smtClean="0"/>
                        <a:t>Publicita</a:t>
                      </a:r>
                    </a:p>
                  </a:txBody>
                  <a:tcPr/>
                </a:tc>
                <a:tc>
                  <a:txBody>
                    <a:bodyPr/>
                    <a:lstStyle/>
                    <a:p>
                      <a:r>
                        <a:rPr lang="cs-CZ" dirty="0" smtClean="0"/>
                        <a:t>Právní a metodický rámec</a:t>
                      </a:r>
                      <a:endParaRPr lang="cs-CZ" dirty="0"/>
                    </a:p>
                  </a:txBody>
                  <a:tcPr/>
                </a:tc>
              </a:tr>
            </a:tbl>
          </a:graphicData>
        </a:graphic>
      </p:graphicFrame>
    </p:spTree>
    <p:extLst>
      <p:ext uri="{BB962C8B-B14F-4D97-AF65-F5344CB8AC3E}">
        <p14:creationId xmlns:p14="http://schemas.microsoft.com/office/powerpoint/2010/main" val="1991630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20000"/>
          </a:bodyPr>
          <a:lstStyle/>
          <a:p>
            <a:pPr marL="0" indent="0" algn="ctr">
              <a:buNone/>
            </a:pPr>
            <a:r>
              <a:rPr lang="cs-CZ" sz="4400" b="1" dirty="0">
                <a:solidFill>
                  <a:srgbClr val="0070C0"/>
                </a:solidFill>
                <a:latin typeface="Myriad Pro Black"/>
                <a:cs typeface="Myriad Pro Black"/>
              </a:rPr>
              <a:t>DĚKUJI VÁM ZA POZORNOST</a:t>
            </a:r>
            <a:r>
              <a:rPr lang="cs-CZ" sz="4400" b="1" dirty="0">
                <a:solidFill>
                  <a:srgbClr val="000000"/>
                </a:solidFill>
                <a:cs typeface="Myriad Pro"/>
              </a:rPr>
              <a:t/>
            </a:r>
            <a:br>
              <a:rPr lang="cs-CZ" sz="4400" b="1" dirty="0">
                <a:solidFill>
                  <a:srgbClr val="000000"/>
                </a:solidFill>
                <a:cs typeface="Myriad Pro"/>
              </a:rPr>
            </a:br>
            <a:r>
              <a:rPr lang="cs-CZ" sz="4000" dirty="0">
                <a:solidFill>
                  <a:srgbClr val="000000"/>
                </a:solidFill>
                <a:cs typeface="Myriad Pro"/>
              </a:rPr>
              <a:t/>
            </a:r>
            <a:br>
              <a:rPr lang="cs-CZ" sz="4000" dirty="0">
                <a:solidFill>
                  <a:srgbClr val="000000"/>
                </a:solidFill>
                <a:cs typeface="Myriad Pro"/>
              </a:rPr>
            </a:br>
            <a:endParaRPr lang="cs-CZ" sz="4000" dirty="0">
              <a:solidFill>
                <a:srgbClr val="000000"/>
              </a:solidFill>
              <a:cs typeface="Myriad Pro"/>
            </a:endParaRPr>
          </a:p>
          <a:p>
            <a:pPr marL="0" indent="0" algn="ctr">
              <a:buNone/>
            </a:pPr>
            <a:r>
              <a:rPr lang="cs-CZ" sz="3100" b="1" dirty="0">
                <a:solidFill>
                  <a:srgbClr val="000000"/>
                </a:solidFill>
                <a:cs typeface="Myriad Pro"/>
              </a:rPr>
              <a:t>Mgr. Martin Janda</a:t>
            </a:r>
          </a:p>
          <a:p>
            <a:pPr marL="0" indent="0" algn="ctr">
              <a:buNone/>
            </a:pPr>
            <a:r>
              <a:rPr lang="cs-CZ" sz="3100" dirty="0">
                <a:solidFill>
                  <a:srgbClr val="000000"/>
                </a:solidFill>
                <a:cs typeface="Myriad Pro"/>
              </a:rPr>
              <a:t/>
            </a:r>
            <a:br>
              <a:rPr lang="cs-CZ" sz="3100" dirty="0">
                <a:solidFill>
                  <a:srgbClr val="000000"/>
                </a:solidFill>
                <a:cs typeface="Myriad Pro"/>
              </a:rPr>
            </a:br>
            <a:r>
              <a:rPr lang="cs-CZ" sz="3100" dirty="0">
                <a:solidFill>
                  <a:srgbClr val="000000"/>
                </a:solidFill>
                <a:cs typeface="Myriad Pro"/>
              </a:rPr>
              <a:t>Ministerstvo pro místní rozvoj ČR</a:t>
            </a:r>
          </a:p>
          <a:p>
            <a:pPr marL="0" indent="0" algn="ctr">
              <a:buNone/>
            </a:pPr>
            <a:r>
              <a:rPr lang="cs-CZ" sz="3100" dirty="0">
                <a:solidFill>
                  <a:srgbClr val="000000"/>
                </a:solidFill>
                <a:cs typeface="Myriad Pro"/>
              </a:rPr>
              <a:t>Odbor řízení operačních programů</a:t>
            </a:r>
          </a:p>
          <a:p>
            <a:pPr marL="0" indent="0" algn="ctr">
              <a:buNone/>
            </a:pPr>
            <a:r>
              <a:rPr lang="cs-CZ" sz="3100" dirty="0">
                <a:solidFill>
                  <a:srgbClr val="000000"/>
                </a:solidFill>
                <a:cs typeface="Myriad Pro"/>
                <a:hlinkClick r:id="rId2"/>
              </a:rPr>
              <a:t>martin.janda2@mmr.cz</a:t>
            </a:r>
            <a:endParaRPr lang="cs-CZ" sz="3100" dirty="0">
              <a:solidFill>
                <a:srgbClr val="000000"/>
              </a:solidFill>
              <a:cs typeface="Myriad Pro"/>
            </a:endParaRPr>
          </a:p>
          <a:p>
            <a:pPr marL="0" indent="0" algn="ctr">
              <a:buNone/>
            </a:pPr>
            <a:r>
              <a:rPr lang="cs-CZ" dirty="0">
                <a:solidFill>
                  <a:srgbClr val="000000"/>
                </a:solidFill>
                <a:cs typeface="Myriad Pro"/>
              </a:rPr>
              <a:t/>
            </a:r>
            <a:br>
              <a:rPr lang="cs-CZ" dirty="0">
                <a:solidFill>
                  <a:srgbClr val="000000"/>
                </a:solidFill>
                <a:cs typeface="Myriad Pro"/>
              </a:rPr>
            </a:br>
            <a:r>
              <a:rPr lang="cs-CZ" dirty="0">
                <a:solidFill>
                  <a:srgbClr val="000000"/>
                </a:solidFill>
                <a:cs typeface="Myriad Pro"/>
              </a:rPr>
              <a:t/>
            </a:r>
            <a:br>
              <a:rPr lang="cs-CZ" dirty="0">
                <a:solidFill>
                  <a:srgbClr val="000000"/>
                </a:solidFill>
                <a:cs typeface="Myriad Pro"/>
              </a:rPr>
            </a:br>
            <a:endParaRPr lang="cs-CZ" dirty="0"/>
          </a:p>
        </p:txBody>
      </p:sp>
      <p:pic>
        <p:nvPicPr>
          <p:cNvPr id="2050" name="Picture 2" descr="C:\Users\paldav\Desktop\Loga\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949280"/>
            <a:ext cx="4264575"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798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pic>
        <p:nvPicPr>
          <p:cNvPr id="5"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58522"/>
            <a:ext cx="8229600" cy="1155801"/>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
            </a:r>
            <a:br>
              <a:rPr lang="cs-CZ" sz="3200" dirty="0" smtClean="0">
                <a:solidFill>
                  <a:srgbClr val="0070C0"/>
                </a:solidFill>
              </a:rPr>
            </a:br>
            <a:r>
              <a:rPr lang="en-US" sz="3200" dirty="0" err="1" smtClean="0">
                <a:solidFill>
                  <a:srgbClr val="0070C0"/>
                </a:solidFill>
              </a:rPr>
              <a:t>Strukt</a:t>
            </a:r>
            <a:r>
              <a:rPr lang="cs-CZ" sz="3200" dirty="0" smtClean="0">
                <a:solidFill>
                  <a:srgbClr val="0070C0"/>
                </a:solidFill>
              </a:rPr>
              <a:t>U</a:t>
            </a:r>
            <a:r>
              <a:rPr lang="en-US" sz="3200" dirty="0" err="1" smtClean="0">
                <a:solidFill>
                  <a:srgbClr val="0070C0"/>
                </a:solidFill>
              </a:rPr>
              <a:t>ra</a:t>
            </a:r>
            <a:r>
              <a:rPr lang="en-US" sz="3200" dirty="0" smtClean="0">
                <a:solidFill>
                  <a:srgbClr val="0070C0"/>
                </a:solidFill>
              </a:rPr>
              <a:t> IROP</a:t>
            </a:r>
            <a:br>
              <a:rPr lang="en-US" sz="3200" dirty="0" smtClean="0">
                <a:solidFill>
                  <a:srgbClr val="0070C0"/>
                </a:solidFill>
              </a:rPr>
            </a:br>
            <a:endParaRPr lang="en-US" sz="3200" dirty="0">
              <a:solidFill>
                <a:srgbClr val="0070C0"/>
              </a:solidFill>
            </a:endParaRPr>
          </a:p>
        </p:txBody>
      </p:sp>
      <p:graphicFrame>
        <p:nvGraphicFramePr>
          <p:cNvPr id="7" name="Zástupný symbol pro obsah 3"/>
          <p:cNvGraphicFramePr>
            <a:graphicFrameLocks/>
          </p:cNvGraphicFramePr>
          <p:nvPr>
            <p:extLst>
              <p:ext uri="{D42A27DB-BD31-4B8C-83A1-F6EECF244321}">
                <p14:modId xmlns:p14="http://schemas.microsoft.com/office/powerpoint/2010/main" val="707604536"/>
              </p:ext>
            </p:extLst>
          </p:nvPr>
        </p:nvGraphicFramePr>
        <p:xfrm>
          <a:off x="467544" y="1340768"/>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28000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pic>
        <p:nvPicPr>
          <p:cNvPr id="5"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0" name="Nadpis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Hodnocení irop za rok 2016</a:t>
            </a:r>
            <a:endParaRPr lang="cs-CZ" sz="3200" dirty="0">
              <a:solidFill>
                <a:srgbClr val="0070C0"/>
              </a:solidFill>
            </a:endParaRPr>
          </a:p>
        </p:txBody>
      </p:sp>
      <p:sp>
        <p:nvSpPr>
          <p:cNvPr id="7" name="Zástupný symbol pro obsah 2"/>
          <p:cNvSpPr txBox="1">
            <a:spLocks/>
          </p:cNvSpPr>
          <p:nvPr/>
        </p:nvSpPr>
        <p:spPr>
          <a:xfrm>
            <a:off x="457200" y="1268759"/>
            <a:ext cx="8939336" cy="482453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spcBef>
                <a:spcPts val="600"/>
              </a:spcBef>
              <a:spcAft>
                <a:spcPts val="600"/>
              </a:spcAft>
              <a:buFont typeface="Arial" panose="020B0604020202020204" pitchFamily="34" charset="0"/>
              <a:buChar char="•"/>
              <a:defRPr/>
            </a:pPr>
            <a:r>
              <a:rPr lang="cs-CZ" sz="2700" dirty="0" smtClean="0">
                <a:latin typeface="Arial"/>
              </a:rPr>
              <a:t>Vyhlášeno v 67 výzvách 71% alokace programu</a:t>
            </a:r>
            <a:br>
              <a:rPr lang="cs-CZ" sz="2700" dirty="0" smtClean="0">
                <a:latin typeface="Arial"/>
              </a:rPr>
            </a:br>
            <a:r>
              <a:rPr lang="cs-CZ" sz="2700" dirty="0" smtClean="0">
                <a:latin typeface="Arial"/>
              </a:rPr>
              <a:t>v objemu 88,68 mld. Kč. </a:t>
            </a:r>
          </a:p>
          <a:p>
            <a:pPr lvl="1" defTabSz="914400">
              <a:spcBef>
                <a:spcPts val="600"/>
              </a:spcBef>
              <a:spcAft>
                <a:spcPts val="600"/>
              </a:spcAft>
              <a:buFont typeface="Arial" panose="020B0604020202020204" pitchFamily="34" charset="0"/>
              <a:buChar char="•"/>
              <a:defRPr/>
            </a:pPr>
            <a:r>
              <a:rPr lang="cs-CZ" sz="2300" dirty="0">
                <a:latin typeface="Arial"/>
              </a:rPr>
              <a:t>Dnes už </a:t>
            </a:r>
            <a:r>
              <a:rPr lang="cs-CZ" sz="2300" dirty="0" smtClean="0">
                <a:latin typeface="Arial"/>
              </a:rPr>
              <a:t>74 </a:t>
            </a:r>
            <a:r>
              <a:rPr lang="cs-CZ" sz="2300" dirty="0">
                <a:latin typeface="Arial"/>
              </a:rPr>
              <a:t>výzev za více než </a:t>
            </a:r>
            <a:r>
              <a:rPr lang="cs-CZ" sz="2300" dirty="0" smtClean="0">
                <a:latin typeface="Arial"/>
              </a:rPr>
              <a:t>101 </a:t>
            </a:r>
            <a:r>
              <a:rPr lang="cs-CZ" sz="2300" dirty="0">
                <a:latin typeface="Arial"/>
              </a:rPr>
              <a:t>mld. Kč</a:t>
            </a:r>
          </a:p>
          <a:p>
            <a:pPr defTabSz="914400">
              <a:spcBef>
                <a:spcPts val="600"/>
              </a:spcBef>
              <a:spcAft>
                <a:spcPts val="600"/>
              </a:spcAft>
              <a:buFont typeface="Arial" panose="020B0604020202020204" pitchFamily="34" charset="0"/>
              <a:buChar char="•"/>
              <a:defRPr/>
            </a:pPr>
            <a:r>
              <a:rPr lang="cs-CZ" sz="2700" dirty="0" smtClean="0">
                <a:latin typeface="Arial"/>
              </a:rPr>
              <a:t>Předloženo 3147 projektů za 50 mld. Kč. </a:t>
            </a:r>
          </a:p>
          <a:p>
            <a:pPr lvl="1" defTabSz="914400">
              <a:spcBef>
                <a:spcPts val="600"/>
              </a:spcBef>
              <a:spcAft>
                <a:spcPts val="600"/>
              </a:spcAft>
              <a:buFont typeface="Arial" panose="020B0604020202020204" pitchFamily="34" charset="0"/>
              <a:buChar char="•"/>
              <a:defRPr/>
            </a:pPr>
            <a:r>
              <a:rPr lang="cs-CZ" sz="2300" dirty="0" smtClean="0">
                <a:latin typeface="Arial"/>
              </a:rPr>
              <a:t>Dnes už 5054 projektů za 77 mld. Kč</a:t>
            </a:r>
          </a:p>
          <a:p>
            <a:pPr defTabSz="914400">
              <a:spcBef>
                <a:spcPts val="600"/>
              </a:spcBef>
              <a:spcAft>
                <a:spcPts val="600"/>
              </a:spcAft>
              <a:buClr>
                <a:schemeClr val="tx1"/>
              </a:buClr>
              <a:buFont typeface="Arial" panose="020B0604020202020204" pitchFamily="34" charset="0"/>
              <a:buChar char="•"/>
              <a:defRPr/>
            </a:pPr>
            <a:r>
              <a:rPr lang="cs-CZ" sz="2700" dirty="0" smtClean="0">
                <a:latin typeface="Arial"/>
              </a:rPr>
              <a:t>Schváleno 952 projektů za 15 mld. Kč. </a:t>
            </a:r>
          </a:p>
          <a:p>
            <a:pPr lvl="1" defTabSz="914400">
              <a:spcBef>
                <a:spcPts val="600"/>
              </a:spcBef>
              <a:spcAft>
                <a:spcPts val="600"/>
              </a:spcAft>
              <a:buClr>
                <a:schemeClr val="tx1"/>
              </a:buClr>
              <a:buFont typeface="Arial" panose="020B0604020202020204" pitchFamily="34" charset="0"/>
              <a:buChar char="•"/>
              <a:defRPr/>
            </a:pPr>
            <a:r>
              <a:rPr lang="cs-CZ" sz="2300" dirty="0" smtClean="0">
                <a:latin typeface="Arial"/>
              </a:rPr>
              <a:t>Dnes už 1754 za 32 mld. Kč</a:t>
            </a:r>
          </a:p>
          <a:p>
            <a:pPr defTabSz="914400">
              <a:spcBef>
                <a:spcPts val="600"/>
              </a:spcBef>
              <a:spcAft>
                <a:spcPts val="600"/>
              </a:spcAft>
              <a:buFont typeface="Arial" panose="020B0604020202020204" pitchFamily="34" charset="0"/>
              <a:buChar char="•"/>
              <a:defRPr/>
            </a:pPr>
            <a:r>
              <a:rPr lang="cs-CZ" sz="2700" dirty="0" smtClean="0">
                <a:latin typeface="Arial"/>
              </a:rPr>
              <a:t>Doplnění kapacit na pobočkách </a:t>
            </a:r>
            <a:r>
              <a:rPr lang="cs-CZ" sz="2700" dirty="0" smtClean="0">
                <a:latin typeface="Arial"/>
              </a:rPr>
              <a:t>CRR.</a:t>
            </a:r>
            <a:endParaRPr lang="cs-CZ" b="1" dirty="0" smtClean="0">
              <a:latin typeface="Arial"/>
            </a:endParaRPr>
          </a:p>
          <a:p>
            <a:endParaRPr lang="cs-CZ" dirty="0"/>
          </a:p>
        </p:txBody>
      </p:sp>
    </p:spTree>
    <p:extLst>
      <p:ext uri="{BB962C8B-B14F-4D97-AF65-F5344CB8AC3E}">
        <p14:creationId xmlns:p14="http://schemas.microsoft.com/office/powerpoint/2010/main" val="796504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6"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24. výzva IROP</a:t>
            </a:r>
            <a:br>
              <a:rPr lang="cs-CZ" sz="2800" b="1" dirty="0" smtClean="0">
                <a:solidFill>
                  <a:srgbClr val="0070C0"/>
                </a:solidFill>
                <a:latin typeface="Myriad Pro"/>
              </a:rPr>
            </a:br>
            <a:r>
              <a:rPr lang="cs-CZ" sz="2500" b="1" dirty="0" smtClean="0">
                <a:solidFill>
                  <a:srgbClr val="0070C0"/>
                </a:solidFill>
                <a:latin typeface="Myriad Pro"/>
              </a:rPr>
              <a:t>„výstavba a modernizace přestupních terminálů“</a:t>
            </a:r>
            <a:endParaRPr lang="cs-CZ" sz="2500" b="1" dirty="0">
              <a:solidFill>
                <a:srgbClr val="0070C0"/>
              </a:solidFill>
              <a:latin typeface="Myriad Pro"/>
            </a:endParaRPr>
          </a:p>
        </p:txBody>
      </p:sp>
      <p:sp>
        <p:nvSpPr>
          <p:cNvPr id="8" name="Rectangle 2"/>
          <p:cNvSpPr txBox="1">
            <a:spLocks noChangeArrowheads="1"/>
          </p:cNvSpPr>
          <p:nvPr/>
        </p:nvSpPr>
        <p:spPr>
          <a:xfrm>
            <a:off x="0" y="1340767"/>
            <a:ext cx="9144000"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2000" dirty="0"/>
              <a:t>R</a:t>
            </a:r>
            <a:r>
              <a:rPr lang="cs-CZ" sz="2000" dirty="0" smtClean="0"/>
              <a:t>egistrováno bylo celkem 40 </a:t>
            </a:r>
            <a:r>
              <a:rPr lang="cs-CZ" sz="2000" dirty="0"/>
              <a:t>projektů </a:t>
            </a:r>
            <a:r>
              <a:rPr lang="cs-CZ" sz="2000" dirty="0" smtClean="0"/>
              <a:t>za téměř 800 mil. </a:t>
            </a:r>
            <a:r>
              <a:rPr lang="cs-CZ" sz="2000" dirty="0"/>
              <a:t>Kč (podíl </a:t>
            </a:r>
            <a:r>
              <a:rPr lang="cs-CZ" sz="2000" dirty="0" smtClean="0"/>
              <a:t>EU),</a:t>
            </a:r>
          </a:p>
          <a:p>
            <a:r>
              <a:rPr lang="cs-CZ" sz="2000" dirty="0" smtClean="0"/>
              <a:t>Podmínky výzvy splnilo a bylo schváleno celkem </a:t>
            </a:r>
            <a:r>
              <a:rPr lang="cs-CZ" sz="2000" b="1" dirty="0" smtClean="0"/>
              <a:t>35 </a:t>
            </a:r>
            <a:r>
              <a:rPr lang="cs-CZ" sz="2000" b="1" dirty="0"/>
              <a:t>úspěšných projektů za </a:t>
            </a:r>
            <a:r>
              <a:rPr lang="cs-CZ" sz="2000" b="1" dirty="0" smtClean="0"/>
              <a:t>722 mil. Kč</a:t>
            </a:r>
            <a:r>
              <a:rPr lang="cs-CZ" sz="2000" dirty="0" smtClean="0"/>
              <a:t>.</a:t>
            </a:r>
            <a:r>
              <a:rPr lang="cs-CZ" altLang="cs-CZ" sz="2000" b="1" dirty="0" smtClean="0"/>
              <a:t>                           </a:t>
            </a:r>
            <a:endParaRPr lang="cs-CZ" sz="2000" b="1" dirty="0" smtClean="0">
              <a:cs typeface="Arial" charset="0"/>
            </a:endParaRPr>
          </a:p>
          <a:p>
            <a:pPr marL="400050" lvl="1" indent="0">
              <a:spcBef>
                <a:spcPts val="1200"/>
              </a:spcBef>
              <a:spcAft>
                <a:spcPts val="300"/>
              </a:spcAft>
              <a:buNone/>
              <a:defRPr/>
            </a:pPr>
            <a:endParaRPr lang="pl-PL" sz="2000" dirty="0" smtClean="0"/>
          </a:p>
          <a:p>
            <a:pPr lvl="1" indent="-342900">
              <a:spcBef>
                <a:spcPts val="1200"/>
              </a:spcBef>
              <a:spcAft>
                <a:spcPts val="300"/>
              </a:spcAft>
              <a:buFont typeface="Arial" panose="020B0604020202020204" pitchFamily="34" charset="0"/>
              <a:buChar char="•"/>
              <a:defRPr/>
            </a:pPr>
            <a:endParaRPr lang="cs-CZ" sz="2000" dirty="0"/>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04" t="6069" r="3822" b="8640"/>
          <a:stretch/>
        </p:blipFill>
        <p:spPr bwMode="auto">
          <a:xfrm>
            <a:off x="1619671" y="2356975"/>
            <a:ext cx="6048673" cy="4514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674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pic>
        <p:nvPicPr>
          <p:cNvPr id="5"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0" y="1382713"/>
            <a:ext cx="9324528" cy="557467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cs-CZ" sz="2400" b="1" dirty="0" smtClean="0">
                <a:solidFill>
                  <a:srgbClr val="0070C0"/>
                </a:solidFill>
              </a:rPr>
              <a:t>	Projekty schválené k financování</a:t>
            </a:r>
          </a:p>
        </p:txBody>
      </p:sp>
      <p:graphicFrame>
        <p:nvGraphicFramePr>
          <p:cNvPr id="8" name="Tabulka 7"/>
          <p:cNvGraphicFramePr>
            <a:graphicFrameLocks noGrp="1"/>
          </p:cNvGraphicFramePr>
          <p:nvPr>
            <p:extLst>
              <p:ext uri="{D42A27DB-BD31-4B8C-83A1-F6EECF244321}">
                <p14:modId xmlns:p14="http://schemas.microsoft.com/office/powerpoint/2010/main" val="2669741256"/>
              </p:ext>
            </p:extLst>
          </p:nvPr>
        </p:nvGraphicFramePr>
        <p:xfrm>
          <a:off x="539552" y="1988840"/>
          <a:ext cx="8352929" cy="2789219"/>
        </p:xfrm>
        <a:graphic>
          <a:graphicData uri="http://schemas.openxmlformats.org/drawingml/2006/table">
            <a:tbl>
              <a:tblPr firstRow="1" firstCol="1" bandRow="1">
                <a:tableStyleId>{5C22544A-7EE6-4342-B048-85BDC9FD1C3A}</a:tableStyleId>
              </a:tblPr>
              <a:tblGrid>
                <a:gridCol w="3323651"/>
                <a:gridCol w="924821"/>
                <a:gridCol w="1152128"/>
                <a:gridCol w="1278734"/>
                <a:gridCol w="1673595"/>
              </a:tblGrid>
              <a:tr h="190500">
                <a:tc>
                  <a:txBody>
                    <a:bodyPr/>
                    <a:lstStyle/>
                    <a:p>
                      <a:pPr algn="ctr">
                        <a:lnSpc>
                          <a:spcPct val="115000"/>
                        </a:lnSpc>
                        <a:spcAft>
                          <a:spcPts val="0"/>
                        </a:spcAft>
                      </a:pPr>
                      <a:r>
                        <a:rPr lang="cs-CZ" sz="1800" dirty="0">
                          <a:effectLst/>
                          <a:latin typeface="+mn-lt"/>
                        </a:rPr>
                        <a:t>výzva/projekty</a:t>
                      </a:r>
                      <a:endParaRPr lang="cs-CZ" sz="1800" dirty="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cs-CZ" sz="1800">
                          <a:effectLst/>
                          <a:latin typeface="+mn-lt"/>
                        </a:rPr>
                        <a:t>počet</a:t>
                      </a:r>
                      <a:endParaRPr lang="cs-CZ" sz="180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cs-CZ" sz="1800" dirty="0" smtClean="0">
                          <a:effectLst/>
                          <a:latin typeface="+mn-lt"/>
                        </a:rPr>
                        <a:t>CZV</a:t>
                      </a:r>
                      <a:br>
                        <a:rPr lang="cs-CZ" sz="1800" dirty="0" smtClean="0">
                          <a:effectLst/>
                          <a:latin typeface="+mn-lt"/>
                        </a:rPr>
                      </a:br>
                      <a:r>
                        <a:rPr lang="cs-CZ" sz="1800" dirty="0" smtClean="0">
                          <a:effectLst/>
                          <a:latin typeface="+mn-lt"/>
                        </a:rPr>
                        <a:t>(mil. </a:t>
                      </a:r>
                      <a:r>
                        <a:rPr lang="cs-CZ" sz="1800" dirty="0">
                          <a:effectLst/>
                          <a:latin typeface="+mn-lt"/>
                        </a:rPr>
                        <a:t>Kč)</a:t>
                      </a:r>
                      <a:endParaRPr lang="cs-CZ" sz="1800" dirty="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cs-CZ" sz="1800" dirty="0">
                          <a:effectLst/>
                          <a:latin typeface="+mn-lt"/>
                        </a:rPr>
                        <a:t>podíl EU</a:t>
                      </a:r>
                    </a:p>
                    <a:p>
                      <a:pPr algn="ctr">
                        <a:lnSpc>
                          <a:spcPct val="115000"/>
                        </a:lnSpc>
                        <a:spcAft>
                          <a:spcPts val="0"/>
                        </a:spcAft>
                      </a:pPr>
                      <a:r>
                        <a:rPr lang="cs-CZ" sz="1800" dirty="0">
                          <a:effectLst/>
                          <a:latin typeface="+mn-lt"/>
                        </a:rPr>
                        <a:t>(</a:t>
                      </a:r>
                      <a:r>
                        <a:rPr lang="cs-CZ" sz="1800" dirty="0" smtClean="0">
                          <a:effectLst/>
                          <a:latin typeface="+mn-lt"/>
                        </a:rPr>
                        <a:t>mil. </a:t>
                      </a:r>
                      <a:r>
                        <a:rPr lang="cs-CZ" sz="1800" dirty="0">
                          <a:effectLst/>
                          <a:latin typeface="+mn-lt"/>
                        </a:rPr>
                        <a:t>Kč)</a:t>
                      </a:r>
                      <a:endParaRPr lang="cs-CZ" sz="1800" dirty="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cs-CZ" sz="1800" dirty="0" smtClean="0">
                          <a:effectLst/>
                          <a:latin typeface="+mn-lt"/>
                        </a:rPr>
                        <a:t>alokace výzvy </a:t>
                      </a:r>
                      <a:r>
                        <a:rPr lang="cs-CZ" sz="1800" dirty="0">
                          <a:effectLst/>
                          <a:latin typeface="+mn-lt"/>
                        </a:rPr>
                        <a:t>(podíl EU v </a:t>
                      </a:r>
                      <a:r>
                        <a:rPr lang="cs-CZ" sz="1800" dirty="0" smtClean="0">
                          <a:effectLst/>
                          <a:latin typeface="+mn-lt"/>
                        </a:rPr>
                        <a:t>mil. </a:t>
                      </a:r>
                      <a:r>
                        <a:rPr lang="cs-CZ" sz="1800" dirty="0">
                          <a:effectLst/>
                          <a:latin typeface="+mn-lt"/>
                        </a:rPr>
                        <a:t>Kč)</a:t>
                      </a:r>
                      <a:endParaRPr lang="cs-CZ" sz="1800" dirty="0">
                        <a:effectLst/>
                        <a:latin typeface="+mn-lt"/>
                        <a:ea typeface="Calibri"/>
                        <a:cs typeface="Times New Roman"/>
                      </a:endParaRPr>
                    </a:p>
                  </a:txBody>
                  <a:tcPr marL="44450" marR="44450" marT="0" marB="0" anchor="ctr"/>
                </a:tc>
              </a:tr>
              <a:tr h="580943">
                <a:tc>
                  <a:txBody>
                    <a:bodyPr/>
                    <a:lstStyle/>
                    <a:p>
                      <a:pPr>
                        <a:lnSpc>
                          <a:spcPct val="115000"/>
                        </a:lnSpc>
                        <a:spcAft>
                          <a:spcPts val="0"/>
                        </a:spcAft>
                      </a:pPr>
                      <a:r>
                        <a:rPr lang="cs-CZ" sz="1800" dirty="0" smtClean="0">
                          <a:effectLst/>
                          <a:latin typeface="+mn-lt"/>
                        </a:rPr>
                        <a:t>24. </a:t>
                      </a:r>
                      <a:r>
                        <a:rPr lang="cs-CZ" sz="1800" dirty="0">
                          <a:effectLst/>
                          <a:latin typeface="+mn-lt"/>
                        </a:rPr>
                        <a:t>výzva IROP</a:t>
                      </a:r>
                      <a:endParaRPr lang="cs-CZ" sz="1800" dirty="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cs-CZ" sz="1800" dirty="0" smtClean="0">
                          <a:effectLst/>
                          <a:latin typeface="+mn-lt"/>
                        </a:rPr>
                        <a:t>35</a:t>
                      </a:r>
                      <a:endParaRPr lang="cs-CZ" sz="1800" dirty="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cs-CZ" sz="1800" dirty="0" smtClean="0">
                          <a:effectLst/>
                          <a:latin typeface="+mn-lt"/>
                        </a:rPr>
                        <a:t>849,3</a:t>
                      </a:r>
                      <a:endParaRPr lang="cs-CZ" sz="1800" dirty="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cs-CZ" sz="1800" dirty="0" smtClean="0">
                          <a:effectLst/>
                          <a:latin typeface="+mn-lt"/>
                        </a:rPr>
                        <a:t>721,9</a:t>
                      </a:r>
                      <a:endParaRPr lang="cs-CZ" sz="1800" dirty="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cs-CZ" sz="1800" dirty="0" smtClean="0">
                          <a:effectLst/>
                          <a:latin typeface="+mn-lt"/>
                        </a:rPr>
                        <a:t>1</a:t>
                      </a:r>
                      <a:r>
                        <a:rPr lang="cs-CZ" sz="1800" baseline="0" dirty="0" smtClean="0">
                          <a:effectLst/>
                          <a:latin typeface="+mn-lt"/>
                        </a:rPr>
                        <a:t> </a:t>
                      </a:r>
                      <a:r>
                        <a:rPr lang="cs-CZ" sz="1800" dirty="0" smtClean="0">
                          <a:effectLst/>
                          <a:latin typeface="+mn-lt"/>
                        </a:rPr>
                        <a:t>088</a:t>
                      </a:r>
                      <a:endParaRPr lang="cs-CZ" sz="1800" dirty="0">
                        <a:effectLst/>
                        <a:latin typeface="+mn-lt"/>
                        <a:ea typeface="Calibri"/>
                        <a:cs typeface="Times New Roman"/>
                      </a:endParaRPr>
                    </a:p>
                  </a:txBody>
                  <a:tcPr marL="44450" marR="44450" marT="0" marB="0" anchor="ctr"/>
                </a:tc>
              </a:tr>
              <a:tr h="190500">
                <a:tc>
                  <a:txBody>
                    <a:bodyPr/>
                    <a:lstStyle/>
                    <a:p>
                      <a:pPr algn="r">
                        <a:lnSpc>
                          <a:spcPct val="115000"/>
                        </a:lnSpc>
                        <a:spcAft>
                          <a:spcPts val="0"/>
                        </a:spcAft>
                      </a:pPr>
                      <a:r>
                        <a:rPr lang="cs-CZ" sz="1800" dirty="0" smtClean="0">
                          <a:effectLst/>
                          <a:latin typeface="+mn-lt"/>
                          <a:ea typeface="Calibri"/>
                          <a:cs typeface="Times New Roman"/>
                        </a:rPr>
                        <a:t>Počet nových nebo rekonstruovaných terminálů</a:t>
                      </a:r>
                      <a:endParaRPr lang="cs-CZ" sz="1800" dirty="0">
                        <a:effectLst/>
                        <a:latin typeface="+mn-lt"/>
                        <a:ea typeface="Calibri"/>
                        <a:cs typeface="Times New Roman"/>
                      </a:endParaRPr>
                    </a:p>
                  </a:txBody>
                  <a:tcPr marL="44450" marR="44450" marT="0" marB="0" anchor="b"/>
                </a:tc>
                <a:tc gridSpan="4">
                  <a:txBody>
                    <a:bodyPr/>
                    <a:lstStyle/>
                    <a:p>
                      <a:pPr algn="ctr">
                        <a:lnSpc>
                          <a:spcPct val="115000"/>
                        </a:lnSpc>
                        <a:spcAft>
                          <a:spcPts val="0"/>
                        </a:spcAft>
                      </a:pPr>
                      <a:r>
                        <a:rPr lang="cs-CZ" sz="1800" dirty="0" smtClean="0">
                          <a:effectLst/>
                          <a:latin typeface="+mn-lt"/>
                          <a:ea typeface="Calibri"/>
                          <a:cs typeface="Times New Roman"/>
                        </a:rPr>
                        <a:t>23</a:t>
                      </a:r>
                      <a:endParaRPr lang="cs-CZ" sz="1800" dirty="0">
                        <a:effectLst/>
                        <a:latin typeface="+mn-lt"/>
                        <a:ea typeface="Calibri"/>
                        <a:cs typeface="Times New Roman"/>
                      </a:endParaRPr>
                    </a:p>
                  </a:txBody>
                  <a:tcPr marL="44450" marR="44450" marT="0" marB="0" anchor="ctr"/>
                </a:tc>
                <a:tc hMerge="1">
                  <a:txBody>
                    <a:bodyPr/>
                    <a:lstStyle/>
                    <a:p>
                      <a:pPr algn="ctr">
                        <a:lnSpc>
                          <a:spcPct val="115000"/>
                        </a:lnSpc>
                        <a:spcAft>
                          <a:spcPts val="0"/>
                        </a:spcAft>
                      </a:pPr>
                      <a:endParaRPr lang="cs-CZ" sz="1100" dirty="0">
                        <a:effectLst/>
                        <a:latin typeface="Calibri"/>
                        <a:ea typeface="Calibri"/>
                        <a:cs typeface="Times New Roman"/>
                      </a:endParaRPr>
                    </a:p>
                  </a:txBody>
                  <a:tcPr marL="44450" marR="44450" marT="0" marB="0" anchor="ctr"/>
                </a:tc>
                <a:tc hMerge="1">
                  <a:txBody>
                    <a:bodyPr/>
                    <a:lstStyle/>
                    <a:p>
                      <a:pPr algn="ctr">
                        <a:lnSpc>
                          <a:spcPct val="115000"/>
                        </a:lnSpc>
                        <a:spcAft>
                          <a:spcPts val="0"/>
                        </a:spcAft>
                      </a:pPr>
                      <a:endParaRPr lang="cs-CZ" sz="1100" dirty="0">
                        <a:effectLst/>
                        <a:latin typeface="Calibri"/>
                        <a:ea typeface="Calibri"/>
                        <a:cs typeface="Times New Roman"/>
                      </a:endParaRPr>
                    </a:p>
                  </a:txBody>
                  <a:tcPr marL="44450" marR="44450" marT="0" marB="0" anchor="ctr"/>
                </a:tc>
                <a:tc hMerge="1">
                  <a:txBody>
                    <a:bodyPr/>
                    <a:lstStyle/>
                    <a:p>
                      <a:pPr algn="ctr">
                        <a:lnSpc>
                          <a:spcPct val="115000"/>
                        </a:lnSpc>
                        <a:spcAft>
                          <a:spcPts val="0"/>
                        </a:spcAft>
                      </a:pPr>
                      <a:endParaRPr lang="cs-CZ" sz="1100" dirty="0">
                        <a:effectLst/>
                        <a:latin typeface="Calibri"/>
                        <a:ea typeface="Calibri"/>
                        <a:cs typeface="Times New Roman"/>
                      </a:endParaRPr>
                    </a:p>
                  </a:txBody>
                  <a:tcPr marL="44450" marR="44450" marT="0" marB="0" anchor="ctr"/>
                </a:tc>
              </a:tr>
              <a:tr h="190500">
                <a:tc>
                  <a:txBody>
                    <a:bodyPr/>
                    <a:lstStyle/>
                    <a:p>
                      <a:pPr algn="r">
                        <a:lnSpc>
                          <a:spcPct val="115000"/>
                        </a:lnSpc>
                        <a:spcAft>
                          <a:spcPts val="0"/>
                        </a:spcAft>
                      </a:pPr>
                      <a:r>
                        <a:rPr lang="cs-CZ" sz="1800" dirty="0" smtClean="0">
                          <a:effectLst/>
                          <a:latin typeface="+mn-lt"/>
                          <a:ea typeface="Calibri"/>
                          <a:cs typeface="Times New Roman"/>
                        </a:rPr>
                        <a:t>Počet parkovacích míst </a:t>
                      </a:r>
                      <a:endParaRPr lang="cs-CZ" sz="1800" dirty="0">
                        <a:effectLst/>
                        <a:latin typeface="+mn-lt"/>
                        <a:ea typeface="Calibri"/>
                        <a:cs typeface="Times New Roman"/>
                      </a:endParaRPr>
                    </a:p>
                  </a:txBody>
                  <a:tcPr marL="44450" marR="44450" marT="0" marB="0" anchor="b"/>
                </a:tc>
                <a:tc gridSpan="4">
                  <a:txBody>
                    <a:bodyPr/>
                    <a:lstStyle/>
                    <a:p>
                      <a:pPr algn="ctr">
                        <a:lnSpc>
                          <a:spcPct val="115000"/>
                        </a:lnSpc>
                        <a:spcAft>
                          <a:spcPts val="0"/>
                        </a:spcAft>
                      </a:pPr>
                      <a:r>
                        <a:rPr lang="cs-CZ" sz="1800" dirty="0" smtClean="0">
                          <a:effectLst/>
                          <a:latin typeface="+mn-lt"/>
                          <a:ea typeface="Calibri"/>
                          <a:cs typeface="Times New Roman"/>
                        </a:rPr>
                        <a:t>1381</a:t>
                      </a:r>
                      <a:endParaRPr lang="cs-CZ" sz="1800" dirty="0">
                        <a:effectLst/>
                        <a:latin typeface="+mn-lt"/>
                        <a:ea typeface="Calibri"/>
                        <a:cs typeface="Times New Roman"/>
                      </a:endParaRPr>
                    </a:p>
                  </a:txBody>
                  <a:tcPr marL="44450" marR="44450" marT="0" marB="0" anchor="ctr"/>
                </a:tc>
                <a:tc hMerge="1">
                  <a:txBody>
                    <a:bodyPr/>
                    <a:lstStyle/>
                    <a:p>
                      <a:pPr algn="ctr">
                        <a:lnSpc>
                          <a:spcPct val="115000"/>
                        </a:lnSpc>
                        <a:spcAft>
                          <a:spcPts val="0"/>
                        </a:spcAft>
                      </a:pPr>
                      <a:endParaRPr lang="cs-CZ" sz="1100" dirty="0">
                        <a:effectLst/>
                        <a:latin typeface="Calibri"/>
                        <a:ea typeface="Calibri"/>
                        <a:cs typeface="Times New Roman"/>
                      </a:endParaRPr>
                    </a:p>
                  </a:txBody>
                  <a:tcPr marL="44450" marR="44450" marT="0" marB="0" anchor="ctr"/>
                </a:tc>
                <a:tc hMerge="1">
                  <a:txBody>
                    <a:bodyPr/>
                    <a:lstStyle/>
                    <a:p>
                      <a:pPr algn="ctr">
                        <a:lnSpc>
                          <a:spcPct val="115000"/>
                        </a:lnSpc>
                        <a:spcAft>
                          <a:spcPts val="0"/>
                        </a:spcAft>
                      </a:pPr>
                      <a:endParaRPr lang="cs-CZ" sz="1100" dirty="0">
                        <a:effectLst/>
                        <a:latin typeface="Calibri"/>
                        <a:ea typeface="Calibri"/>
                        <a:cs typeface="Times New Roman"/>
                      </a:endParaRPr>
                    </a:p>
                  </a:txBody>
                  <a:tcPr marL="44450" marR="44450" marT="0" marB="0" anchor="ctr"/>
                </a:tc>
                <a:tc hMerge="1">
                  <a:txBody>
                    <a:bodyPr/>
                    <a:lstStyle/>
                    <a:p>
                      <a:pPr algn="ctr">
                        <a:lnSpc>
                          <a:spcPct val="115000"/>
                        </a:lnSpc>
                        <a:spcAft>
                          <a:spcPts val="0"/>
                        </a:spcAft>
                      </a:pPr>
                      <a:endParaRPr lang="cs-CZ" sz="1100" dirty="0">
                        <a:effectLst/>
                        <a:latin typeface="Calibri"/>
                        <a:ea typeface="Calibri"/>
                        <a:cs typeface="Times New Roman"/>
                      </a:endParaRPr>
                    </a:p>
                  </a:txBody>
                  <a:tcPr marL="44450" marR="44450" marT="0" marB="0" anchor="ctr"/>
                </a:tc>
              </a:tr>
              <a:tr h="190500">
                <a:tc>
                  <a:txBody>
                    <a:bodyPr/>
                    <a:lstStyle/>
                    <a:p>
                      <a:pPr algn="r">
                        <a:lnSpc>
                          <a:spcPct val="115000"/>
                        </a:lnSpc>
                        <a:spcAft>
                          <a:spcPts val="0"/>
                        </a:spcAft>
                      </a:pPr>
                      <a:r>
                        <a:rPr lang="cs-CZ" sz="1800" dirty="0" smtClean="0">
                          <a:effectLst/>
                          <a:latin typeface="+mn-lt"/>
                          <a:ea typeface="Calibri"/>
                          <a:cs typeface="Times New Roman"/>
                        </a:rPr>
                        <a:t>Počet míst pro jízdní kola </a:t>
                      </a:r>
                      <a:endParaRPr lang="cs-CZ" sz="1800" dirty="0">
                        <a:effectLst/>
                        <a:latin typeface="+mn-lt"/>
                        <a:ea typeface="Calibri"/>
                        <a:cs typeface="Times New Roman"/>
                      </a:endParaRPr>
                    </a:p>
                  </a:txBody>
                  <a:tcPr marL="44450" marR="44450" marT="0" marB="0" anchor="b"/>
                </a:tc>
                <a:tc gridSpan="4">
                  <a:txBody>
                    <a:bodyPr/>
                    <a:lstStyle/>
                    <a:p>
                      <a:pPr algn="ctr">
                        <a:lnSpc>
                          <a:spcPct val="115000"/>
                        </a:lnSpc>
                        <a:spcAft>
                          <a:spcPts val="0"/>
                        </a:spcAft>
                      </a:pPr>
                      <a:r>
                        <a:rPr lang="cs-CZ" sz="1800" dirty="0" smtClean="0">
                          <a:effectLst/>
                          <a:latin typeface="+mn-lt"/>
                          <a:ea typeface="Calibri"/>
                          <a:cs typeface="Times New Roman"/>
                        </a:rPr>
                        <a:t>1392</a:t>
                      </a:r>
                      <a:endParaRPr lang="cs-CZ" sz="1800" dirty="0">
                        <a:effectLst/>
                        <a:latin typeface="+mn-lt"/>
                        <a:ea typeface="Calibri"/>
                        <a:cs typeface="Times New Roman"/>
                      </a:endParaRPr>
                    </a:p>
                  </a:txBody>
                  <a:tcPr marL="44450" marR="44450" marT="0" marB="0" anchor="ctr"/>
                </a:tc>
                <a:tc hMerge="1">
                  <a:txBody>
                    <a:bodyPr/>
                    <a:lstStyle/>
                    <a:p>
                      <a:pPr algn="ctr">
                        <a:lnSpc>
                          <a:spcPct val="115000"/>
                        </a:lnSpc>
                        <a:spcAft>
                          <a:spcPts val="0"/>
                        </a:spcAft>
                      </a:pPr>
                      <a:endParaRPr lang="cs-CZ" sz="1100" dirty="0">
                        <a:effectLst/>
                        <a:latin typeface="Calibri"/>
                        <a:ea typeface="Calibri"/>
                        <a:cs typeface="Times New Roman"/>
                      </a:endParaRPr>
                    </a:p>
                  </a:txBody>
                  <a:tcPr marL="44450" marR="44450" marT="0" marB="0" anchor="ctr"/>
                </a:tc>
                <a:tc hMerge="1">
                  <a:txBody>
                    <a:bodyPr/>
                    <a:lstStyle/>
                    <a:p>
                      <a:pPr algn="ctr">
                        <a:lnSpc>
                          <a:spcPct val="115000"/>
                        </a:lnSpc>
                        <a:spcAft>
                          <a:spcPts val="0"/>
                        </a:spcAft>
                      </a:pPr>
                      <a:endParaRPr lang="cs-CZ" sz="1100" dirty="0">
                        <a:effectLst/>
                        <a:latin typeface="Calibri"/>
                        <a:ea typeface="Calibri"/>
                        <a:cs typeface="Times New Roman"/>
                      </a:endParaRPr>
                    </a:p>
                  </a:txBody>
                  <a:tcPr marL="44450" marR="44450" marT="0" marB="0" anchor="ctr"/>
                </a:tc>
                <a:tc hMerge="1">
                  <a:txBody>
                    <a:bodyPr/>
                    <a:lstStyle/>
                    <a:p>
                      <a:pPr algn="ctr">
                        <a:lnSpc>
                          <a:spcPct val="115000"/>
                        </a:lnSpc>
                        <a:spcAft>
                          <a:spcPts val="0"/>
                        </a:spcAft>
                      </a:pPr>
                      <a:endParaRPr lang="cs-CZ" sz="1100" dirty="0">
                        <a:effectLst/>
                        <a:latin typeface="Calibri"/>
                        <a:ea typeface="Calibri"/>
                        <a:cs typeface="Times New Roman"/>
                      </a:endParaRPr>
                    </a:p>
                  </a:txBody>
                  <a:tcPr marL="44450" marR="44450" marT="0" marB="0" anchor="ctr"/>
                </a:tc>
              </a:tr>
            </a:tbl>
          </a:graphicData>
        </a:graphic>
      </p:graphicFrame>
      <p:sp>
        <p:nvSpPr>
          <p:cNvPr id="9" name="Rectangle 2"/>
          <p:cNvSpPr txBox="1">
            <a:spLocks noChangeArrowheads="1"/>
          </p:cNvSpPr>
          <p:nvPr/>
        </p:nvSpPr>
        <p:spPr>
          <a:xfrm>
            <a:off x="27476" y="5085184"/>
            <a:ext cx="9116524" cy="10081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2400" dirty="0" smtClean="0"/>
              <a:t>Nevyčerpaná část alokace je spolu se zbývající částí alokace SC 1.2 použita v nové výzvě IROP č. 73.</a:t>
            </a:r>
            <a:endParaRPr lang="cs-CZ" sz="2400" dirty="0"/>
          </a:p>
          <a:p>
            <a:pPr marL="400050" lvl="1" indent="0">
              <a:spcBef>
                <a:spcPts val="1200"/>
              </a:spcBef>
              <a:spcAft>
                <a:spcPts val="300"/>
              </a:spcAft>
              <a:buNone/>
              <a:defRPr/>
            </a:pPr>
            <a:endParaRPr lang="pl-PL" sz="2400" dirty="0" smtClean="0"/>
          </a:p>
          <a:p>
            <a:pPr lvl="1" indent="-342900">
              <a:spcBef>
                <a:spcPts val="1200"/>
              </a:spcBef>
              <a:spcAft>
                <a:spcPts val="300"/>
              </a:spcAft>
              <a:buFont typeface="Arial" panose="020B0604020202020204" pitchFamily="34" charset="0"/>
              <a:buChar char="•"/>
              <a:defRPr/>
            </a:pPr>
            <a:endParaRPr lang="cs-CZ" sz="2400" dirty="0"/>
          </a:p>
        </p:txBody>
      </p:sp>
      <p:sp>
        <p:nvSpPr>
          <p:cNvPr id="10"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800" b="1" dirty="0" smtClean="0">
                <a:solidFill>
                  <a:srgbClr val="0070C0"/>
                </a:solidFill>
                <a:latin typeface="Myriad Pro"/>
              </a:rPr>
              <a:t>24. výzva IROP</a:t>
            </a:r>
            <a:br>
              <a:rPr lang="cs-CZ" sz="2800" b="1" dirty="0" smtClean="0">
                <a:solidFill>
                  <a:srgbClr val="0070C0"/>
                </a:solidFill>
                <a:latin typeface="Myriad Pro"/>
              </a:rPr>
            </a:br>
            <a:r>
              <a:rPr lang="cs-CZ" sz="2500" b="1" dirty="0" smtClean="0">
                <a:solidFill>
                  <a:srgbClr val="0070C0"/>
                </a:solidFill>
                <a:latin typeface="Myriad Pro"/>
              </a:rPr>
              <a:t>„výstavba a modernizace přestupních terminálů“</a:t>
            </a:r>
            <a:endParaRPr lang="cs-CZ" sz="2500" b="1" dirty="0">
              <a:solidFill>
                <a:srgbClr val="0070C0"/>
              </a:solidFill>
              <a:latin typeface="Myriad Pro"/>
            </a:endParaRPr>
          </a:p>
        </p:txBody>
      </p:sp>
    </p:spTree>
    <p:extLst>
      <p:ext uri="{BB962C8B-B14F-4D97-AF65-F5344CB8AC3E}">
        <p14:creationId xmlns:p14="http://schemas.microsoft.com/office/powerpoint/2010/main" val="2977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otivIROP">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6640</TotalTime>
  <Words>2057</Words>
  <Application>Microsoft Office PowerPoint</Application>
  <PresentationFormat>Předvádění na obrazovce (4:3)</PresentationFormat>
  <Paragraphs>731</Paragraphs>
  <Slides>50</Slides>
  <Notes>38</Notes>
  <HiddenSlides>0</HiddenSlides>
  <MMClips>0</MMClips>
  <ScaleCrop>false</ScaleCrop>
  <HeadingPairs>
    <vt:vector size="4" baseType="variant">
      <vt:variant>
        <vt:lpstr>Motiv</vt:lpstr>
      </vt:variant>
      <vt:variant>
        <vt:i4>1</vt:i4>
      </vt:variant>
      <vt:variant>
        <vt:lpstr>Nadpisy snímků</vt:lpstr>
      </vt:variant>
      <vt:variant>
        <vt:i4>50</vt:i4>
      </vt:variant>
    </vt:vector>
  </HeadingPairs>
  <TitlesOfParts>
    <vt:vector size="51" baseType="lpstr">
      <vt:lpstr>MotivIROP</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chyby v projektech ve 24. výzvĚ </vt:lpstr>
      <vt:lpstr>Doporučení pro žadatele v SC 1.2</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MMR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Příprava programového období 2014-2020</dc:title>
  <dc:creator>*</dc:creator>
  <cp:lastModifiedBy>Martin Janda</cp:lastModifiedBy>
  <cp:revision>855</cp:revision>
  <cp:lastPrinted>2016-02-17T07:06:37Z</cp:lastPrinted>
  <dcterms:created xsi:type="dcterms:W3CDTF">2014-10-03T06:20:14Z</dcterms:created>
  <dcterms:modified xsi:type="dcterms:W3CDTF">2017-05-10T06:21:22Z</dcterms:modified>
</cp:coreProperties>
</file>