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4"/>
  </p:notesMasterIdLst>
  <p:handoutMasterIdLst>
    <p:handoutMasterId r:id="rId55"/>
  </p:handoutMasterIdLst>
  <p:sldIdLst>
    <p:sldId id="323" r:id="rId2"/>
    <p:sldId id="455" r:id="rId3"/>
    <p:sldId id="456" r:id="rId4"/>
    <p:sldId id="457" r:id="rId5"/>
    <p:sldId id="458" r:id="rId6"/>
    <p:sldId id="459" r:id="rId7"/>
    <p:sldId id="461" r:id="rId8"/>
    <p:sldId id="462" r:id="rId9"/>
    <p:sldId id="460" r:id="rId10"/>
    <p:sldId id="464" r:id="rId11"/>
    <p:sldId id="468" r:id="rId12"/>
    <p:sldId id="465" r:id="rId13"/>
    <p:sldId id="467" r:id="rId14"/>
    <p:sldId id="466" r:id="rId15"/>
    <p:sldId id="463" r:id="rId16"/>
    <p:sldId id="416" r:id="rId17"/>
    <p:sldId id="480" r:id="rId18"/>
    <p:sldId id="418" r:id="rId19"/>
    <p:sldId id="452" r:id="rId20"/>
    <p:sldId id="433" r:id="rId21"/>
    <p:sldId id="431" r:id="rId22"/>
    <p:sldId id="434" r:id="rId23"/>
    <p:sldId id="450" r:id="rId24"/>
    <p:sldId id="435" r:id="rId25"/>
    <p:sldId id="451" r:id="rId26"/>
    <p:sldId id="471" r:id="rId27"/>
    <p:sldId id="472" r:id="rId28"/>
    <p:sldId id="473" r:id="rId29"/>
    <p:sldId id="436" r:id="rId30"/>
    <p:sldId id="430" r:id="rId31"/>
    <p:sldId id="438" r:id="rId32"/>
    <p:sldId id="439" r:id="rId33"/>
    <p:sldId id="440" r:id="rId34"/>
    <p:sldId id="441" r:id="rId35"/>
    <p:sldId id="442" r:id="rId36"/>
    <p:sldId id="444" r:id="rId37"/>
    <p:sldId id="453" r:id="rId38"/>
    <p:sldId id="445" r:id="rId39"/>
    <p:sldId id="443" r:id="rId40"/>
    <p:sldId id="446" r:id="rId41"/>
    <p:sldId id="447" r:id="rId42"/>
    <p:sldId id="448" r:id="rId43"/>
    <p:sldId id="481" r:id="rId44"/>
    <p:sldId id="454" r:id="rId45"/>
    <p:sldId id="470" r:id="rId46"/>
    <p:sldId id="474" r:id="rId47"/>
    <p:sldId id="475" r:id="rId48"/>
    <p:sldId id="476" r:id="rId49"/>
    <p:sldId id="477" r:id="rId50"/>
    <p:sldId id="479" r:id="rId51"/>
    <p:sldId id="478" r:id="rId52"/>
    <p:sldId id="410" r:id="rId5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7922" autoAdjust="0"/>
  </p:normalViewPr>
  <p:slideViewPr>
    <p:cSldViewPr>
      <p:cViewPr>
        <p:scale>
          <a:sx n="66" d="100"/>
          <a:sy n="66" d="100"/>
        </p:scale>
        <p:origin x="-146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6E70CE-94F3-489E-8FF8-857586CB9812}" type="presOf" srcId="{C5C86733-1C4E-4ABE-BC8B-70E73BF8076C}" destId="{66C8A01D-04C6-4396-8787-43DC36C8480A}" srcOrd="1" destOrd="1" presId="urn:microsoft.com/office/officeart/2005/8/layout/vList4#1"/>
    <dgm:cxn modelId="{17CB93BB-BEDC-4DB5-A35C-D2E4CBB2515D}" type="presOf" srcId="{855CB492-B9C1-4831-9453-D02DC01556CB}" destId="{D220A56B-34B4-4DD0-B125-97D865139D92}" srcOrd="0" destOrd="0" presId="urn:microsoft.com/office/officeart/2005/8/layout/vList4#1"/>
    <dgm:cxn modelId="{BEB2CF44-52BF-4701-89DC-0BE8009E2DAB}" type="presOf" srcId="{38804BD3-7704-44DB-93A2-A6FB8DF386BF}" destId="{50CD8E78-60B6-449B-AD20-121950675E4A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D6081441-BB30-4007-A30C-D5316656695A}" type="presOf" srcId="{273BDC39-9757-4293-83AA-A9E9CC915DA0}" destId="{9A27448D-784B-4861-9334-121A223779B3}" srcOrd="0" destOrd="2" presId="urn:microsoft.com/office/officeart/2005/8/layout/vList4#1"/>
    <dgm:cxn modelId="{C03BC261-5A37-4CD8-BCA2-E9B04F4146A4}" type="presOf" srcId="{D3784C62-6E03-4E88-AA8E-EC0DCEAD96BC}" destId="{9E808720-DA3C-4D88-83BC-C88B0AC710F3}" srcOrd="0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F2F09EBF-33BF-4E13-B070-8D4C8F34D37F}" type="presOf" srcId="{011776CB-E079-448D-8CBF-0D6A1B0031D4}" destId="{9A27448D-784B-4861-9334-121A223779B3}" srcOrd="0" destOrd="4" presId="urn:microsoft.com/office/officeart/2005/8/layout/vList4#1"/>
    <dgm:cxn modelId="{15C2A6A7-F083-429A-BFC2-197D42FB553B}" type="presOf" srcId="{A8C219C7-9F00-4E75-8B16-481975849224}" destId="{50CD8E78-60B6-449B-AD20-121950675E4A}" srcOrd="0" destOrd="2" presId="urn:microsoft.com/office/officeart/2005/8/layout/vList4#1"/>
    <dgm:cxn modelId="{82833C9B-A7B2-4DDD-8813-7A5B341B8D41}" type="presOf" srcId="{D74C87B0-8199-4D82-97CA-8716D0810C88}" destId="{9A27448D-784B-4861-9334-121A223779B3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13A5BD16-1A55-4210-B7D7-8B280C91637C}" type="presOf" srcId="{273BDC39-9757-4293-83AA-A9E9CC915DA0}" destId="{614AE268-84D0-4EF9-B74B-195569128116}" srcOrd="1" destOrd="2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F043768E-2E07-4F02-BAFD-357BD246493B}" type="presOf" srcId="{CE8BA2DC-6A07-4136-AE2C-02E787173318}" destId="{6E62D4D7-9191-4501-B151-D627F722878F}" srcOrd="1" destOrd="3" presId="urn:microsoft.com/office/officeart/2005/8/layout/vList4#1"/>
    <dgm:cxn modelId="{F9C02D2B-96B8-4049-9C94-C923F43878A1}" type="presOf" srcId="{38804BD3-7704-44DB-93A2-A6FB8DF386BF}" destId="{66C8A01D-04C6-4396-8787-43DC36C8480A}" srcOrd="1" destOrd="0" presId="urn:microsoft.com/office/officeart/2005/8/layout/vList4#1"/>
    <dgm:cxn modelId="{DB7BDE83-C6C2-41B7-955E-C7477B15B347}" type="presOf" srcId="{75152ED6-09D4-4CB2-B330-0EBA2A1F6BEE}" destId="{D220A56B-34B4-4DD0-B125-97D865139D92}" srcOrd="0" destOrd="2" presId="urn:microsoft.com/office/officeart/2005/8/layout/vList4#1"/>
    <dgm:cxn modelId="{12992C2A-1583-4522-B5DF-9287074C64B4}" type="presOf" srcId="{A518AB0A-7BED-45CC-8968-54C5D48470FD}" destId="{8A587B36-857B-41ED-B7A7-D47113F79935}" srcOrd="0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3EB7E065-C540-46C9-8F2D-CCB457396A6C}" type="presOf" srcId="{098ADAF1-68DC-4019-95EC-CF9DEA0595F5}" destId="{D220A56B-34B4-4DD0-B125-97D865139D92}" srcOrd="0" destOrd="1" presId="urn:microsoft.com/office/officeart/2005/8/layout/vList4#1"/>
    <dgm:cxn modelId="{17BB2CDF-F755-45A2-9ABD-13DBCD224235}" type="presOf" srcId="{CE8BA2DC-6A07-4136-AE2C-02E787173318}" destId="{D220A56B-34B4-4DD0-B125-97D865139D92}" srcOrd="0" destOrd="3" presId="urn:microsoft.com/office/officeart/2005/8/layout/vList4#1"/>
    <dgm:cxn modelId="{4EDE3C4E-A23C-4158-8D5B-6DDE1B627EA5}" type="presOf" srcId="{75152ED6-09D4-4CB2-B330-0EBA2A1F6BEE}" destId="{6E62D4D7-9191-4501-B151-D627F722878F}" srcOrd="1" destOrd="2" presId="urn:microsoft.com/office/officeart/2005/8/layout/vList4#1"/>
    <dgm:cxn modelId="{7EC5CAD3-8E8F-46FC-8C36-0F553621560C}" type="presOf" srcId="{34C60AC1-3BAF-4349-9B04-1EBEAA6874AE}" destId="{9A27448D-784B-4861-9334-121A223779B3}" srcOrd="0" destOrd="1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AFD91728-6CEE-44C1-A83F-70FDB4212D1C}" type="presOf" srcId="{9BEAB610-B179-412C-A911-0AE990A76040}" destId="{66C8A01D-04C6-4396-8787-43DC36C8480A}" srcOrd="1" destOrd="3" presId="urn:microsoft.com/office/officeart/2005/8/layout/vList4#1"/>
    <dgm:cxn modelId="{FADDBB3A-65DC-425F-9E7C-3613EC5FAFBB}" type="presOf" srcId="{D3784C62-6E03-4E88-AA8E-EC0DCEAD96BC}" destId="{C47FD7BB-128E-4643-98CA-3F319452AC98}" srcOrd="1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09C7607D-6164-494D-B352-EACBCED015B3}" type="presOf" srcId="{9BEAB610-B179-412C-A911-0AE990A76040}" destId="{50CD8E78-60B6-449B-AD20-121950675E4A}" srcOrd="0" destOrd="3" presId="urn:microsoft.com/office/officeart/2005/8/layout/vList4#1"/>
    <dgm:cxn modelId="{BE908773-B794-459E-8EBB-E0921BF7FA9B}" type="presOf" srcId="{34C60AC1-3BAF-4349-9B04-1EBEAA6874AE}" destId="{614AE268-84D0-4EF9-B74B-195569128116}" srcOrd="1" destOrd="1" presId="urn:microsoft.com/office/officeart/2005/8/layout/vList4#1"/>
    <dgm:cxn modelId="{FDD1482B-C7A6-4E25-8378-C12941B30A8E}" type="presOf" srcId="{855CB492-B9C1-4831-9453-D02DC01556CB}" destId="{6E62D4D7-9191-4501-B151-D627F722878F}" srcOrd="1" destOrd="0" presId="urn:microsoft.com/office/officeart/2005/8/layout/vList4#1"/>
    <dgm:cxn modelId="{2AB67776-5785-4CD8-A91E-6AD4B9A16254}" type="presOf" srcId="{C5C86733-1C4E-4ABE-BC8B-70E73BF8076C}" destId="{50CD8E78-60B6-449B-AD20-121950675E4A}" srcOrd="0" destOrd="1" presId="urn:microsoft.com/office/officeart/2005/8/layout/vList4#1"/>
    <dgm:cxn modelId="{6A3F23EF-C431-4E83-A715-70896D9642BB}" type="presOf" srcId="{A8C219C7-9F00-4E75-8B16-481975849224}" destId="{66C8A01D-04C6-4396-8787-43DC36C8480A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A9C6CDE7-7C0A-42E0-A0A4-D2B2A9539A59}" type="presOf" srcId="{F883D463-9FC1-405D-86B6-DFDB1BF4DFD4}" destId="{9A27448D-784B-4861-9334-121A223779B3}" srcOrd="0" destOrd="3" presId="urn:microsoft.com/office/officeart/2005/8/layout/vList4#1"/>
    <dgm:cxn modelId="{4A70D031-B137-44CE-AE96-7C0DA5874E28}" type="presOf" srcId="{F883D463-9FC1-405D-86B6-DFDB1BF4DFD4}" destId="{614AE268-84D0-4EF9-B74B-195569128116}" srcOrd="1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F5DB0F-6F0D-4F87-B8D3-27626AC04EF9}" type="presOf" srcId="{011776CB-E079-448D-8CBF-0D6A1B0031D4}" destId="{614AE268-84D0-4EF9-B74B-195569128116}" srcOrd="1" destOrd="4" presId="urn:microsoft.com/office/officeart/2005/8/layout/vList4#1"/>
    <dgm:cxn modelId="{6F115F44-659B-4F05-B63A-B4D0CA030111}" type="presOf" srcId="{D74C87B0-8199-4D82-97CA-8716D0810C88}" destId="{614AE268-84D0-4EF9-B74B-195569128116}" srcOrd="1" destOrd="0" presId="urn:microsoft.com/office/officeart/2005/8/layout/vList4#1"/>
    <dgm:cxn modelId="{654CA295-B553-4EDA-B1A7-6BE287545A9A}" type="presOf" srcId="{098ADAF1-68DC-4019-95EC-CF9DEA0595F5}" destId="{6E62D4D7-9191-4501-B151-D627F722878F}" srcOrd="1" destOrd="1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BA9EDC63-367B-4D99-8DC4-21DC7F81D9EF}" type="presParOf" srcId="{8A587B36-857B-41ED-B7A7-D47113F79935}" destId="{64EB5DFD-492E-47C2-A4DD-BBD451AF4F4E}" srcOrd="0" destOrd="0" presId="urn:microsoft.com/office/officeart/2005/8/layout/vList4#1"/>
    <dgm:cxn modelId="{4C759129-E5AF-4C8F-9D8D-CBDD0B23F557}" type="presParOf" srcId="{64EB5DFD-492E-47C2-A4DD-BBD451AF4F4E}" destId="{50CD8E78-60B6-449B-AD20-121950675E4A}" srcOrd="0" destOrd="0" presId="urn:microsoft.com/office/officeart/2005/8/layout/vList4#1"/>
    <dgm:cxn modelId="{5ADE4FC5-4E43-4764-B668-4560419618E9}" type="presParOf" srcId="{64EB5DFD-492E-47C2-A4DD-BBD451AF4F4E}" destId="{C72FE72D-A4DA-4420-9D63-39C025359A7F}" srcOrd="1" destOrd="0" presId="urn:microsoft.com/office/officeart/2005/8/layout/vList4#1"/>
    <dgm:cxn modelId="{31BAC628-681A-48C1-A856-FC84FCF0FD97}" type="presParOf" srcId="{64EB5DFD-492E-47C2-A4DD-BBD451AF4F4E}" destId="{66C8A01D-04C6-4396-8787-43DC36C8480A}" srcOrd="2" destOrd="0" presId="urn:microsoft.com/office/officeart/2005/8/layout/vList4#1"/>
    <dgm:cxn modelId="{04C87A55-32CC-4543-92E6-472C5AA51D22}" type="presParOf" srcId="{8A587B36-857B-41ED-B7A7-D47113F79935}" destId="{93AC31F7-E6D2-45E8-BD17-C2F01F80D57E}" srcOrd="1" destOrd="0" presId="urn:microsoft.com/office/officeart/2005/8/layout/vList4#1"/>
    <dgm:cxn modelId="{230479EA-F6C5-48F6-9FD0-DDF53BFFD730}" type="presParOf" srcId="{8A587B36-857B-41ED-B7A7-D47113F79935}" destId="{B249F259-2691-44EA-A647-C688963D4FA1}" srcOrd="2" destOrd="0" presId="urn:microsoft.com/office/officeart/2005/8/layout/vList4#1"/>
    <dgm:cxn modelId="{68483B11-C78E-48AB-BAF0-136E6D998915}" type="presParOf" srcId="{B249F259-2691-44EA-A647-C688963D4FA1}" destId="{D220A56B-34B4-4DD0-B125-97D865139D92}" srcOrd="0" destOrd="0" presId="urn:microsoft.com/office/officeart/2005/8/layout/vList4#1"/>
    <dgm:cxn modelId="{5C727527-6451-459C-8C13-C04B66CDFC12}" type="presParOf" srcId="{B249F259-2691-44EA-A647-C688963D4FA1}" destId="{AC85F51E-059B-4E4B-88C8-BEEAF6E6C8CB}" srcOrd="1" destOrd="0" presId="urn:microsoft.com/office/officeart/2005/8/layout/vList4#1"/>
    <dgm:cxn modelId="{C2268CC7-9AE2-4D3C-A197-186A3CF4F9CE}" type="presParOf" srcId="{B249F259-2691-44EA-A647-C688963D4FA1}" destId="{6E62D4D7-9191-4501-B151-D627F722878F}" srcOrd="2" destOrd="0" presId="urn:microsoft.com/office/officeart/2005/8/layout/vList4#1"/>
    <dgm:cxn modelId="{A63C60A3-E5A5-4815-9025-D704A2E84B60}" type="presParOf" srcId="{8A587B36-857B-41ED-B7A7-D47113F79935}" destId="{821F83A2-5DE7-4DB3-AC2F-3437098DDD8C}" srcOrd="3" destOrd="0" presId="urn:microsoft.com/office/officeart/2005/8/layout/vList4#1"/>
    <dgm:cxn modelId="{8C23873D-1BD0-408C-B940-F52B0F6BE1FB}" type="presParOf" srcId="{8A587B36-857B-41ED-B7A7-D47113F79935}" destId="{42D704DB-7DF6-440E-B7C9-644A864B0BFF}" srcOrd="4" destOrd="0" presId="urn:microsoft.com/office/officeart/2005/8/layout/vList4#1"/>
    <dgm:cxn modelId="{EB2AE1FD-237C-4307-A7AF-DD08FAE0C26B}" type="presParOf" srcId="{42D704DB-7DF6-440E-B7C9-644A864B0BFF}" destId="{9A27448D-784B-4861-9334-121A223779B3}" srcOrd="0" destOrd="0" presId="urn:microsoft.com/office/officeart/2005/8/layout/vList4#1"/>
    <dgm:cxn modelId="{0ACE7D35-658A-4E43-97EC-67E7819958CC}" type="presParOf" srcId="{42D704DB-7DF6-440E-B7C9-644A864B0BFF}" destId="{CB3108F3-6AC6-46B9-815A-42013ADAA734}" srcOrd="1" destOrd="0" presId="urn:microsoft.com/office/officeart/2005/8/layout/vList4#1"/>
    <dgm:cxn modelId="{3B4EE701-EC90-45B6-816A-E76647CB6391}" type="presParOf" srcId="{42D704DB-7DF6-440E-B7C9-644A864B0BFF}" destId="{614AE268-84D0-4EF9-B74B-195569128116}" srcOrd="2" destOrd="0" presId="urn:microsoft.com/office/officeart/2005/8/layout/vList4#1"/>
    <dgm:cxn modelId="{90E16F08-8EE9-4462-9F46-1C6EB6E9704B}" type="presParOf" srcId="{8A587B36-857B-41ED-B7A7-D47113F79935}" destId="{540D9C1A-F7EF-4C42-8E40-E43DCD410462}" srcOrd="5" destOrd="0" presId="urn:microsoft.com/office/officeart/2005/8/layout/vList4#1"/>
    <dgm:cxn modelId="{E40CB597-EFFB-4881-8A57-FACE8CB4C702}" type="presParOf" srcId="{8A587B36-857B-41ED-B7A7-D47113F79935}" destId="{8E18C6B9-65AB-4143-ACFB-F77B95B74E4A}" srcOrd="6" destOrd="0" presId="urn:microsoft.com/office/officeart/2005/8/layout/vList4#1"/>
    <dgm:cxn modelId="{52157D4A-2623-457D-A532-B117364C36F1}" type="presParOf" srcId="{8E18C6B9-65AB-4143-ACFB-F77B95B74E4A}" destId="{9E808720-DA3C-4D88-83BC-C88B0AC710F3}" srcOrd="0" destOrd="0" presId="urn:microsoft.com/office/officeart/2005/8/layout/vList4#1"/>
    <dgm:cxn modelId="{03319C6C-9584-4414-9304-5B07F855A445}" type="presParOf" srcId="{8E18C6B9-65AB-4143-ACFB-F77B95B74E4A}" destId="{5C5B56BD-76A1-46D2-95E9-D7A31171320F}" srcOrd="1" destOrd="0" presId="urn:microsoft.com/office/officeart/2005/8/layout/vList4#1"/>
    <dgm:cxn modelId="{14E08EA4-52E7-41F4-AC6F-AAC20C4FDD6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15.1.2016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cs/Microsites/IROP/Vyzvy/Vyzva-c-18-Podpora-bezpecnosti-dopravy-a-cyklodoprav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cs/Microsites/IROP/Vyzvy/Vyzva-c-18-Podpora-bezpecnosti-dopravy-a-cyklodoprav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cs/Microsites/IROP/Vyzvy/Vyzva-c-18-Podpora-bezpecnosti-dopravy-a-cyklodoprav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</a:t>
            </a:r>
          </a:p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18. výzva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„PODPORA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BEZPEČNOSTI DOPRAVY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A CYKLODOPRAVY“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0" y="985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000" smtClean="0">
                <a:solidFill>
                  <a:srgbClr val="0070C0"/>
                </a:solidFill>
              </a:rPr>
              <a:t>Prioritní osa 2: Zkvalitnění veřejných služeb a podmínek života pro obyvatele regionů</a:t>
            </a:r>
            <a:r>
              <a:rPr lang="cs-CZ" sz="3600" smtClean="0">
                <a:solidFill>
                  <a:srgbClr val="0070C0"/>
                </a:solidFill>
              </a:rPr>
              <a:t/>
            </a:r>
            <a:br>
              <a:rPr lang="cs-CZ" sz="360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  <a:prstGeom prst="rect">
            <a:avLst/>
          </a:prstGeom>
        </p:spPr>
      </p:pic>
      <p:pic>
        <p:nvPicPr>
          <p:cNvPr id="15" name="Zástupný symbol pro obsah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009650"/>
            <a:ext cx="838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>
                <a:latin typeface="Myriad Pro"/>
              </a:rPr>
              <a:t>Zvýšení</a:t>
            </a:r>
            <a:r>
              <a:rPr lang="cs-CZ" sz="2200" dirty="0" smtClean="0">
                <a:latin typeface="Myriad Pro"/>
              </a:rPr>
              <a:t> kvality a dostupnosti služeb vedoucí k sociální 	</a:t>
            </a:r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inkluzi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2.2 </a:t>
            </a:r>
            <a:r>
              <a:rPr lang="cs-CZ" sz="22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2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51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57200" y="1875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000" smtClean="0">
                <a:solidFill>
                  <a:srgbClr val="0070C0"/>
                </a:solidFill>
              </a:rPr>
              <a:t>PRIORITNÍ OSA 3:</a:t>
            </a:r>
            <a:br>
              <a:rPr lang="cs-CZ" sz="2000" smtClean="0">
                <a:solidFill>
                  <a:srgbClr val="0070C0"/>
                </a:solidFill>
              </a:rPr>
            </a:br>
            <a:r>
              <a:rPr lang="cs-CZ" sz="2000" smtClean="0">
                <a:solidFill>
                  <a:srgbClr val="0070C0"/>
                </a:solidFill>
              </a:rPr>
              <a:t>Dobrá správa území a zefektivnění veřejných institucí</a:t>
            </a:r>
            <a:r>
              <a:rPr lang="cs-CZ" sz="3600" smtClean="0">
                <a:solidFill>
                  <a:srgbClr val="0070C0"/>
                </a:solidFill>
              </a:rPr>
              <a:t/>
            </a:r>
            <a:br>
              <a:rPr lang="cs-CZ" sz="360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  <a:prstGeom prst="rect">
            <a:avLst/>
          </a:prstGeom>
        </p:spPr>
      </p:pic>
      <p:pic>
        <p:nvPicPr>
          <p:cNvPr id="15" name="Zástupný symbol pro obsah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3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7676" y="1009650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– Instituce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Zefektivnění prezentace, posílení ochrany a  rozvoje  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20497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4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0096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4.1</a:t>
            </a:r>
            <a:r>
              <a:rPr lang="cs-CZ" sz="2200" dirty="0">
                <a:latin typeface="Myriad Pro"/>
              </a:rPr>
              <a:t> Posílení komunitně vedeného místního rozvoje za účelem</a:t>
            </a:r>
          </a:p>
          <a:p>
            <a:r>
              <a:rPr lang="cs-CZ" sz="2200" dirty="0" smtClean="0">
                <a:latin typeface="Myriad Pro"/>
              </a:rPr>
              <a:t>	zvýšení </a:t>
            </a:r>
            <a:r>
              <a:rPr lang="cs-CZ" sz="2200" dirty="0">
                <a:latin typeface="Myriad Pro"/>
              </a:rPr>
              <a:t>kvality života ve venkovských oblastech </a:t>
            </a:r>
            <a:r>
              <a:rPr lang="cs-CZ" sz="2200" dirty="0" smtClean="0">
                <a:latin typeface="Myriad Pro"/>
              </a:rPr>
              <a:t>a </a:t>
            </a:r>
            <a:r>
              <a:rPr lang="cs-CZ" sz="2200" dirty="0" err="1" smtClean="0">
                <a:latin typeface="Myriad Pro"/>
              </a:rPr>
              <a:t>aktivi</a:t>
            </a:r>
            <a:r>
              <a:rPr lang="cs-CZ" sz="2200" dirty="0" smtClean="0">
                <a:latin typeface="Myriad Pro"/>
              </a:rPr>
              <a:t>-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</a:t>
            </a:r>
            <a:r>
              <a:rPr lang="cs-CZ" sz="2200" dirty="0" err="1" smtClean="0">
                <a:latin typeface="Myriad Pro"/>
              </a:rPr>
              <a:t>zace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dirty="0">
                <a:latin typeface="Myriad Pro"/>
              </a:rPr>
              <a:t>místního </a:t>
            </a:r>
            <a:r>
              <a:rPr lang="cs-CZ" sz="2200" dirty="0" smtClean="0">
                <a:latin typeface="Myriad Pro"/>
              </a:rPr>
              <a:t>potenciálu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4.2 </a:t>
            </a:r>
            <a:r>
              <a:rPr lang="cs-CZ" sz="2200" dirty="0">
                <a:latin typeface="Myriad Pro"/>
              </a:rPr>
              <a:t>Posílení kapacit komunitně vedeného místního rozvoje </a:t>
            </a:r>
            <a:r>
              <a:rPr lang="cs-CZ" sz="2200" dirty="0" smtClean="0">
                <a:latin typeface="Myriad Pro"/>
              </a:rPr>
              <a:t>za 	účelem </a:t>
            </a:r>
            <a:r>
              <a:rPr lang="cs-CZ" sz="2200" dirty="0">
                <a:latin typeface="Myriad Pro"/>
              </a:rPr>
              <a:t>zlepšení řídících a administrativních </a:t>
            </a:r>
            <a:r>
              <a:rPr lang="cs-CZ" sz="2200" dirty="0" smtClean="0">
                <a:latin typeface="Myriad Pro"/>
              </a:rPr>
              <a:t>schopností 	MAS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742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HARMONOGRAM VÝZEV SC 1.2 a SC 4.1 2015 + 2016</a:t>
            </a:r>
            <a:endParaRPr lang="cs-CZ" sz="3200" dirty="0">
              <a:solidFill>
                <a:srgbClr val="0070C0"/>
              </a:solidFill>
            </a:endParaRPr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050972"/>
              </p:ext>
            </p:extLst>
          </p:nvPr>
        </p:nvGraphicFramePr>
        <p:xfrm>
          <a:off x="539849" y="1769702"/>
          <a:ext cx="8280623" cy="3315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447700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SC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smtClean="0">
                          <a:effectLst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Podpora </a:t>
                      </a:r>
                      <a:r>
                        <a:rPr lang="cs-CZ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bezpečnosti dopravy a </a:t>
                      </a:r>
                      <a:r>
                        <a:rPr lang="cs-CZ" sz="20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cyklodopravy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12/2015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Nízkoemisní</a:t>
                      </a:r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 bezemisní vozidla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01/2016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Telematika pro veřejnou dopravu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02/2016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Výstavba a modernizace přestupních terminálů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03/2016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Dopravní obslužnost (ITI)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1.2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dirty="0" smtClean="0">
                          <a:effectLst/>
                        </a:rPr>
                        <a:t>Dopravní obslužnost (IPRÚ)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4.1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Komunitně vedený místní rozvoj - Dopravní obslužnost, sociální podnikání, předškolní vzdělávání, kulturní dědictví, územní plánování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04/2016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9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536" y="1217613"/>
            <a:ext cx="8640639" cy="564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A</a:t>
            </a:r>
            <a:r>
              <a:rPr lang="fr-FR" sz="2400" b="1" dirty="0" smtClean="0"/>
              <a:t>lokace:</a:t>
            </a:r>
            <a:r>
              <a:rPr lang="cs-CZ" sz="2400" b="1" dirty="0" smtClean="0"/>
              <a:t>	473 mil. EUR </a:t>
            </a:r>
            <a:r>
              <a:rPr lang="cs-CZ" sz="2400" dirty="0" smtClean="0"/>
              <a:t>z ERDF</a:t>
            </a:r>
            <a:br>
              <a:rPr lang="cs-CZ" sz="2400" dirty="0" smtClean="0"/>
            </a:br>
            <a:r>
              <a:rPr lang="cs-CZ" sz="2400" dirty="0" smtClean="0"/>
              <a:t>			</a:t>
            </a:r>
            <a:r>
              <a:rPr lang="cs-CZ" sz="2400" dirty="0"/>
              <a:t>	</a:t>
            </a:r>
            <a:r>
              <a:rPr lang="cs-CZ" sz="2400" dirty="0" smtClean="0"/>
              <a:t>cca </a:t>
            </a:r>
            <a:r>
              <a:rPr lang="cs-CZ" sz="2400" dirty="0"/>
              <a:t>15 mld. Kč včetně národního </a:t>
            </a:r>
            <a:r>
              <a:rPr lang="cs-CZ" sz="2400" dirty="0" smtClean="0"/>
              <a:t>kofinancování</a:t>
            </a:r>
            <a:br>
              <a:rPr lang="cs-CZ" sz="2400" dirty="0" smtClean="0"/>
            </a:br>
            <a:r>
              <a:rPr lang="cs-CZ" sz="2400" dirty="0" smtClean="0"/>
              <a:t>				65 % integrované / 35 % individuální projekty	</a:t>
            </a:r>
            <a:endParaRPr lang="cs-CZ" sz="2400" b="1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Cíle:</a:t>
            </a:r>
            <a:endParaRPr lang="cs-CZ" sz="1400" dirty="0" smtClean="0"/>
          </a:p>
          <a:p>
            <a:pPr lvl="1">
              <a:spcAft>
                <a:spcPts val="400"/>
              </a:spcAft>
            </a:pPr>
            <a:r>
              <a:rPr lang="cs-CZ" sz="1800" dirty="0" smtClean="0"/>
              <a:t>posílit přepravní výkony veřejné dopravy,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snížit zátěže plynoucí z IAD,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vozový park městských autobusů s alternativním pohonem,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rozvinout a provázat IDS v silničním provozu ve městech a aglomeracích,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potřeby specifických skupin obyvatel v dopravě,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bezpečnost a bezbariérovost dopravy v zájmu zvýšení podílu udržitelných forem dopravy,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zajistit dopravní dostupnost práce, služeb a vzdělání,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využít potenciál nemotorové dopravy k mobilitě pracovních sil, </a:t>
            </a:r>
          </a:p>
          <a:p>
            <a:pPr lvl="1">
              <a:spcAft>
                <a:spcPts val="400"/>
              </a:spcAft>
            </a:pPr>
            <a:r>
              <a:rPr lang="cs-CZ" sz="1800" dirty="0" smtClean="0"/>
              <a:t>vytvořit podmínky pro mobilitu a optimalizaci sítě cyklostezek a cyklotras.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78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1.2: ZVÝŠENÍ PODÍLU UDRŽITELNÝCH FOREM DOPRAVY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536" y="1412776"/>
            <a:ext cx="9144000" cy="564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Aktivity:</a:t>
            </a:r>
          </a:p>
          <a:p>
            <a:pPr marL="457200" lvl="1" indent="0"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	</a:t>
            </a:r>
            <a:r>
              <a:rPr lang="cs-CZ" sz="2400" dirty="0" smtClean="0"/>
              <a:t>Bezpečnost dopravy</a:t>
            </a:r>
          </a:p>
          <a:p>
            <a:pPr marL="457200" lvl="1" indent="0">
              <a:buNone/>
            </a:pPr>
            <a:r>
              <a:rPr lang="cs-CZ" sz="2400" dirty="0"/>
              <a:t>			</a:t>
            </a:r>
            <a:r>
              <a:rPr lang="cs-CZ" sz="2400" dirty="0" err="1" smtClean="0"/>
              <a:t>Cyklodoprava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</a:t>
            </a:r>
            <a:r>
              <a:rPr lang="cs-CZ" sz="2400" dirty="0" err="1" smtClean="0"/>
              <a:t>Nízkoemisní</a:t>
            </a:r>
            <a:r>
              <a:rPr lang="cs-CZ" sz="2400" dirty="0" smtClean="0"/>
              <a:t> </a:t>
            </a:r>
            <a:r>
              <a:rPr lang="cs-CZ" sz="2400" dirty="0"/>
              <a:t>a bezemisní </a:t>
            </a:r>
            <a:r>
              <a:rPr lang="cs-CZ" sz="2400" dirty="0" smtClean="0"/>
              <a:t>vozidla</a:t>
            </a:r>
          </a:p>
          <a:p>
            <a:pPr marL="457200" lvl="1" indent="0">
              <a:buNone/>
            </a:pPr>
            <a:r>
              <a:rPr lang="cs-CZ" sz="2400" dirty="0"/>
              <a:t>			Telematika pro veřejnou dopravu</a:t>
            </a:r>
          </a:p>
          <a:p>
            <a:pPr marL="457200" lvl="1" indent="0">
              <a:buNone/>
            </a:pPr>
            <a:r>
              <a:rPr lang="cs-CZ" sz="2400" dirty="0"/>
              <a:t>			Terminály a parkovací systémy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b="1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Územní zaměření podpory: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 smtClean="0"/>
              <a:t>		území </a:t>
            </a:r>
            <a:r>
              <a:rPr lang="cs-CZ" sz="2400" dirty="0"/>
              <a:t>celé ČR mimo území hl. m. Prahy</a:t>
            </a:r>
            <a:endParaRPr lang="cs-CZ" sz="2400" b="1" dirty="0" smtClean="0"/>
          </a:p>
          <a:p>
            <a:pPr marL="457200" lvl="1" indent="0">
              <a:buNone/>
            </a:pPr>
            <a:r>
              <a:rPr lang="cs-CZ" sz="2400" dirty="0" smtClean="0"/>
              <a:t>	</a:t>
            </a:r>
            <a:endParaRPr lang="cs-CZ" sz="2400" b="1" dirty="0" smtClean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828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5400601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2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Vyhlášení:  </a:t>
            </a:r>
            <a:r>
              <a:rPr lang="cs-CZ" altLang="cs-CZ" sz="2200" b="1" dirty="0" smtClean="0"/>
              <a:t>11. 12. 2015  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Příjem žádostí:  </a:t>
            </a:r>
            <a:r>
              <a:rPr lang="cs-CZ" altLang="cs-CZ" sz="2200" b="1" dirty="0" smtClean="0"/>
              <a:t>21. 12. 2015 do 29. 4. 2016                                  </a:t>
            </a:r>
            <a:endParaRPr lang="cs-CZ" sz="22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 smtClean="0"/>
              <a:t>Kolová</a:t>
            </a:r>
            <a:r>
              <a:rPr lang="cs-CZ" sz="2200" dirty="0" smtClean="0"/>
              <a:t> výzva – </a:t>
            </a:r>
            <a:r>
              <a:rPr lang="cs-CZ" sz="2200" dirty="0">
                <a:cs typeface="Arial" charset="0"/>
              </a:rPr>
              <a:t>vyhodnocení po ukončení příjmu žádostí</a:t>
            </a:r>
            <a:r>
              <a:rPr lang="cs-CZ" sz="2000" dirty="0">
                <a:cs typeface="Arial" charset="0"/>
              </a:rPr>
              <a:t> </a:t>
            </a:r>
            <a:endParaRPr lang="cs-CZ" sz="2200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Realizace projektů:  </a:t>
            </a:r>
            <a:r>
              <a:rPr lang="cs-CZ" sz="2200" b="1" dirty="0" smtClean="0">
                <a:cs typeface="Arial" charset="0"/>
              </a:rPr>
              <a:t>1. 1. 2014 – 31. 12. 2018</a:t>
            </a:r>
            <a:endParaRPr lang="cs-CZ" sz="22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Realizace projektu nesmí být ukončena před podáním žádosti.</a:t>
            </a:r>
            <a:r>
              <a:rPr lang="cs-CZ" sz="2200" dirty="0" smtClean="0">
                <a:cs typeface="Arial" charset="0"/>
              </a:rPr>
              <a:t>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Alokace:  </a:t>
            </a:r>
            <a:r>
              <a:rPr lang="cs-CZ" sz="2200" b="1" dirty="0" smtClean="0">
                <a:cs typeface="Arial" charset="0"/>
              </a:rPr>
              <a:t>488,75 mil. Kč (ERDF) + max. 86,25 mil. Kč (SR)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Celkové způsobilé výdaje:  </a:t>
            </a:r>
            <a:r>
              <a:rPr lang="cs-CZ" sz="2200" b="1" u="sng" dirty="0" smtClean="0">
                <a:cs typeface="Arial" charset="0"/>
              </a:rPr>
              <a:t>min. 2 mil. Kč</a:t>
            </a:r>
            <a:r>
              <a:rPr lang="cs-CZ" sz="2200" b="1" dirty="0" smtClean="0">
                <a:cs typeface="Arial" charset="0"/>
              </a:rPr>
              <a:t>   max. 30 mil. Kč</a:t>
            </a:r>
            <a:endParaRPr lang="cs-CZ" sz="22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2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„PODPORA BEZPEČNOSTI DOPRAVY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A CYKLODOPRAVY“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200" dirty="0"/>
              <a:t>BEZPEČNOST DOPRAVY</a:t>
            </a:r>
            <a:endParaRPr lang="cs-CZ" sz="2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Autofit/>
          </a:bodyPr>
          <a:lstStyle/>
          <a:p>
            <a:r>
              <a:rPr lang="cs-CZ" sz="2000" dirty="0"/>
              <a:t>kraje</a:t>
            </a:r>
          </a:p>
          <a:p>
            <a:r>
              <a:rPr lang="cs-CZ" sz="2000" dirty="0"/>
              <a:t>obce</a:t>
            </a:r>
          </a:p>
          <a:p>
            <a:r>
              <a:rPr lang="cs-CZ" sz="2000" dirty="0"/>
              <a:t>dobrovolné svazky obcí</a:t>
            </a:r>
          </a:p>
          <a:p>
            <a:r>
              <a:rPr lang="cs-CZ" sz="2000" dirty="0"/>
              <a:t>organizace zřizované nebo zakládané kraji</a:t>
            </a:r>
          </a:p>
          <a:p>
            <a:r>
              <a:rPr lang="cs-CZ" sz="2000" dirty="0" err="1"/>
              <a:t>org</a:t>
            </a:r>
            <a:r>
              <a:rPr lang="cs-CZ" sz="2000" dirty="0"/>
              <a:t>. </a:t>
            </a:r>
            <a:r>
              <a:rPr lang="cs-CZ" sz="2000" dirty="0" err="1"/>
              <a:t>zřiz</a:t>
            </a:r>
            <a:r>
              <a:rPr lang="cs-CZ" sz="2000" dirty="0"/>
              <a:t>. nebo </a:t>
            </a:r>
            <a:r>
              <a:rPr lang="cs-CZ" sz="2000" dirty="0" err="1"/>
              <a:t>zakl</a:t>
            </a:r>
            <a:r>
              <a:rPr lang="cs-CZ" sz="2000" dirty="0"/>
              <a:t>. obcemi </a:t>
            </a:r>
          </a:p>
          <a:p>
            <a:r>
              <a:rPr lang="cs-CZ" sz="2000" dirty="0" err="1"/>
              <a:t>org</a:t>
            </a:r>
            <a:r>
              <a:rPr lang="cs-CZ" sz="2000" dirty="0"/>
              <a:t>. </a:t>
            </a:r>
            <a:r>
              <a:rPr lang="cs-CZ" sz="2000" dirty="0" err="1"/>
              <a:t>zřiz</a:t>
            </a:r>
            <a:r>
              <a:rPr lang="cs-CZ" sz="2000" dirty="0"/>
              <a:t>. nebo </a:t>
            </a:r>
            <a:r>
              <a:rPr lang="cs-CZ" sz="2000" dirty="0" err="1"/>
              <a:t>zakl</a:t>
            </a:r>
            <a:r>
              <a:rPr lang="cs-CZ" sz="2000" dirty="0"/>
              <a:t>. </a:t>
            </a:r>
            <a:r>
              <a:rPr lang="cs-CZ" sz="2000" dirty="0" err="1"/>
              <a:t>dobr</a:t>
            </a:r>
            <a:r>
              <a:rPr lang="cs-CZ" sz="2000" dirty="0"/>
              <a:t>. svazky obcí</a:t>
            </a:r>
          </a:p>
          <a:p>
            <a:r>
              <a:rPr lang="cs-CZ" sz="2000" dirty="0"/>
              <a:t>provozovatelé dráhy nebo drážní </a:t>
            </a:r>
            <a:r>
              <a:rPr lang="cs-CZ" sz="2000" dirty="0" smtClean="0"/>
              <a:t>dopravy podle </a:t>
            </a:r>
            <a:r>
              <a:rPr lang="cs-CZ" sz="2000" dirty="0"/>
              <a:t>zákona č. 266/1994 </a:t>
            </a:r>
            <a:r>
              <a:rPr lang="cs-CZ" sz="2000" dirty="0" smtClean="0"/>
              <a:t>Sb. (SŽDC, </a:t>
            </a:r>
            <a:r>
              <a:rPr lang="cs-CZ" sz="2000" dirty="0"/>
              <a:t>s. </a:t>
            </a:r>
            <a:r>
              <a:rPr lang="cs-CZ" sz="2000" dirty="0" smtClean="0"/>
              <a:t>o.</a:t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 smtClean="0"/>
              <a:t>obchodní společnosti</a:t>
            </a:r>
            <a:r>
              <a:rPr lang="cs-CZ" sz="2000" dirty="0"/>
              <a:t>).</a:t>
            </a:r>
            <a:endParaRPr lang="cs-CZ" altLang="cs-CZ" sz="2000" dirty="0"/>
          </a:p>
          <a:p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lvl="1"/>
            <a:r>
              <a:rPr lang="cs-CZ" altLang="cs-CZ" sz="2200" dirty="0" smtClean="0"/>
              <a:t>CYKLODOPRAVA</a:t>
            </a:r>
            <a:endParaRPr lang="cs-CZ" alt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kraje</a:t>
            </a:r>
          </a:p>
          <a:p>
            <a:pPr lvl="0"/>
            <a:r>
              <a:rPr lang="cs-CZ" sz="2000" dirty="0"/>
              <a:t>obce</a:t>
            </a:r>
          </a:p>
          <a:p>
            <a:r>
              <a:rPr lang="cs-CZ" sz="2000" dirty="0"/>
              <a:t>dobrovolné svazky obcí</a:t>
            </a:r>
          </a:p>
          <a:p>
            <a:r>
              <a:rPr lang="cs-CZ" sz="2000" dirty="0"/>
              <a:t>organizace zřizované nebo zakládané kraji </a:t>
            </a:r>
          </a:p>
          <a:p>
            <a:r>
              <a:rPr lang="cs-CZ" sz="2000" dirty="0" err="1"/>
              <a:t>org</a:t>
            </a:r>
            <a:r>
              <a:rPr lang="cs-CZ" sz="2000" dirty="0"/>
              <a:t>. </a:t>
            </a:r>
            <a:r>
              <a:rPr lang="cs-CZ" sz="2000" dirty="0" err="1"/>
              <a:t>zřiz</a:t>
            </a:r>
            <a:r>
              <a:rPr lang="cs-CZ" sz="2000" dirty="0"/>
              <a:t>. nebo </a:t>
            </a:r>
            <a:r>
              <a:rPr lang="cs-CZ" sz="2000" dirty="0" err="1"/>
              <a:t>zakl</a:t>
            </a:r>
            <a:r>
              <a:rPr lang="cs-CZ" sz="2000" dirty="0"/>
              <a:t>. obcemi</a:t>
            </a:r>
          </a:p>
          <a:p>
            <a:r>
              <a:rPr lang="cs-CZ" sz="2000" dirty="0" err="1"/>
              <a:t>org</a:t>
            </a:r>
            <a:r>
              <a:rPr lang="cs-CZ" sz="2000" dirty="0"/>
              <a:t>. </a:t>
            </a:r>
            <a:r>
              <a:rPr lang="cs-CZ" sz="2000" dirty="0" err="1"/>
              <a:t>zřiz</a:t>
            </a:r>
            <a:r>
              <a:rPr lang="cs-CZ" sz="2000" dirty="0"/>
              <a:t>. nebo </a:t>
            </a:r>
            <a:r>
              <a:rPr lang="cs-CZ" sz="2000" dirty="0" err="1"/>
              <a:t>zakl</a:t>
            </a:r>
            <a:r>
              <a:rPr lang="cs-CZ" sz="2000" dirty="0"/>
              <a:t>. </a:t>
            </a:r>
            <a:r>
              <a:rPr lang="cs-CZ" sz="2000" dirty="0" err="1"/>
              <a:t>dobr</a:t>
            </a:r>
            <a:r>
              <a:rPr lang="cs-CZ" sz="2000" dirty="0"/>
              <a:t>. svazky obcí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>
                <a:solidFill>
                  <a:srgbClr val="0070C0"/>
                </a:solidFill>
                <a:latin typeface="Myriad Pro"/>
              </a:rPr>
              <a:t>Oprávnění žadatelé</a:t>
            </a:r>
          </a:p>
        </p:txBody>
      </p:sp>
    </p:spTree>
    <p:extLst>
      <p:ext uri="{BB962C8B-B14F-4D97-AF65-F5344CB8AC3E}">
        <p14:creationId xmlns:p14="http://schemas.microsoft.com/office/powerpoint/2010/main" val="9709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08720"/>
            <a:ext cx="8229600" cy="563880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10:00		</a:t>
            </a:r>
            <a:r>
              <a:rPr lang="cs-CZ" sz="2000" b="1" dirty="0" smtClean="0"/>
              <a:t>Zahájení, představení Integrovaného regionálního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operačního programu, rolí Řídicího orgánu IROP a Centra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pro regionální rozvoj České republiky</a:t>
            </a:r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cs-CZ" sz="2000" dirty="0" smtClean="0"/>
              <a:t>10:00 – 11:30		</a:t>
            </a:r>
            <a:r>
              <a:rPr lang="cs-CZ" sz="2000" b="1" dirty="0" smtClean="0"/>
              <a:t>18. výzva IROP</a:t>
            </a:r>
            <a:br>
              <a:rPr lang="cs-CZ" sz="2000" b="1" dirty="0" smtClean="0"/>
            </a:br>
            <a:r>
              <a:rPr lang="cs-CZ" sz="2000" b="1" dirty="0" smtClean="0"/>
              <a:t>				„Podpora bezpečnosti dopravy a </a:t>
            </a:r>
            <a:r>
              <a:rPr lang="cs-CZ" sz="2000" b="1" dirty="0" err="1" smtClean="0"/>
              <a:t>cyklodopravy</a:t>
            </a:r>
            <a:r>
              <a:rPr lang="cs-CZ" sz="2000" b="1" dirty="0" smtClean="0"/>
              <a:t>“ –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 parametry výzvy, podporované aktivity, způsobilé výdaje,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 povinné přílohy žádosti o podporu, dotazy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11:30 – 13:00  	</a:t>
            </a:r>
            <a:r>
              <a:rPr lang="cs-CZ" sz="2000" b="1" dirty="0" smtClean="0"/>
              <a:t>Základní informace o aplikaci MS2014+, systém 							hodnocení projektů a další administrace projektu, 						kontrola výběrových a zadávacích řízení, dotazy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13:00 – 13:30		</a:t>
            </a:r>
            <a:r>
              <a:rPr lang="cs-CZ" sz="2000" b="1" dirty="0" smtClean="0"/>
              <a:t>Informace k dalším výzvám ve Specifickém cíli 1.2 IROP –					</a:t>
            </a:r>
            <a:r>
              <a:rPr lang="cs-CZ" sz="2000" b="1" dirty="0" err="1" smtClean="0"/>
              <a:t>Nízkoemisni</a:t>
            </a:r>
            <a:r>
              <a:rPr lang="cs-CZ" sz="2000" b="1" dirty="0" smtClean="0"/>
              <a:t> a bezemisní vozidla, Telematika pro veřejnou 				dopravu, Výstavba a modernizace přestupních terminálů, 					Dopravní obslužnost pro integrované nástroje (ITI, IPRÚ)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1700" b="1" dirty="0" smtClean="0"/>
          </a:p>
          <a:p>
            <a:pPr marL="0" indent="0">
              <a:buFont typeface="Arial"/>
              <a:buNone/>
            </a:pPr>
            <a:endParaRPr lang="cs-CZ" sz="1700" b="1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13:30 			</a:t>
            </a:r>
            <a:r>
              <a:rPr lang="cs-CZ" sz="2000" b="1" dirty="0" smtClean="0"/>
              <a:t>Závěr</a:t>
            </a:r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	</a:t>
            </a: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1"/>
            <a:ext cx="9144000" cy="5400601"/>
          </a:xfrm>
        </p:spPr>
        <p:txBody>
          <a:bodyPr rtlCol="0">
            <a:noAutofit/>
          </a:bodyPr>
          <a:lstStyle/>
          <a:p>
            <a:pPr lvl="0"/>
            <a:r>
              <a:rPr lang="cs-CZ" sz="2400" b="1" dirty="0" smtClean="0"/>
              <a:t>EFRR</a:t>
            </a:r>
            <a:r>
              <a:rPr lang="cs-CZ" sz="2400" b="1" dirty="0"/>
              <a:t>					</a:t>
            </a:r>
            <a:r>
              <a:rPr lang="cs-CZ" sz="2400" b="1" dirty="0" smtClean="0"/>
              <a:t>					</a:t>
            </a:r>
            <a:r>
              <a:rPr lang="cs-CZ" sz="2400" b="1" dirty="0"/>
              <a:t>					85 %</a:t>
            </a:r>
            <a:endParaRPr lang="cs-CZ" sz="2400" dirty="0"/>
          </a:p>
          <a:p>
            <a:pPr lvl="0"/>
            <a:r>
              <a:rPr lang="cs-CZ" sz="2400" b="1" dirty="0"/>
              <a:t>státní rozpočet</a:t>
            </a:r>
            <a:endParaRPr lang="cs-CZ" sz="2400" dirty="0"/>
          </a:p>
          <a:p>
            <a:pPr lvl="1"/>
            <a:r>
              <a:rPr lang="cs-CZ" sz="2000" dirty="0"/>
              <a:t>provozovatel dráhy Správa železniční dopravní cesty, s. o.		</a:t>
            </a:r>
            <a:r>
              <a:rPr lang="cs-CZ" sz="2400" b="1" dirty="0"/>
              <a:t>15 %</a:t>
            </a:r>
            <a:endParaRPr lang="cs-CZ" sz="2400" dirty="0"/>
          </a:p>
          <a:p>
            <a:pPr lvl="1"/>
            <a:r>
              <a:rPr lang="cs-CZ" sz="2000" dirty="0"/>
              <a:t>kraje, obce, dobrovolné svazky obcí, organizace zřizované </a:t>
            </a:r>
            <a:r>
              <a:rPr lang="cs-CZ" sz="2000" dirty="0" smtClean="0"/>
              <a:t>kraji, </a:t>
            </a:r>
            <a:r>
              <a:rPr lang="cs-CZ" sz="2000" dirty="0"/>
              <a:t>organizace zřizované obcemi, organizace zřizované dobrovolnými </a:t>
            </a:r>
            <a:r>
              <a:rPr lang="cs-CZ" sz="2000" dirty="0" smtClean="0"/>
              <a:t>svazky </a:t>
            </a:r>
            <a:r>
              <a:rPr lang="cs-CZ" sz="2000" dirty="0"/>
              <a:t>obcí	</a:t>
            </a:r>
            <a:r>
              <a:rPr lang="cs-CZ" sz="2400" dirty="0"/>
              <a:t>						</a:t>
            </a:r>
            <a:r>
              <a:rPr lang="cs-CZ" sz="2400" dirty="0" smtClean="0"/>
              <a:t>					</a:t>
            </a:r>
            <a:r>
              <a:rPr lang="cs-CZ" sz="2400" dirty="0"/>
              <a:t>	</a:t>
            </a:r>
            <a:r>
              <a:rPr lang="cs-CZ" sz="2400" b="1" dirty="0"/>
              <a:t>5 %</a:t>
            </a:r>
            <a:endParaRPr lang="cs-CZ" sz="2400" dirty="0"/>
          </a:p>
          <a:p>
            <a:pPr lvl="1"/>
            <a:r>
              <a:rPr lang="cs-CZ" sz="2000" dirty="0"/>
              <a:t>organizace zakládané kraji, organizace zakládané </a:t>
            </a:r>
            <a:r>
              <a:rPr lang="cs-CZ" sz="2000" dirty="0" smtClean="0"/>
              <a:t>obcemi, organizace </a:t>
            </a:r>
            <a:r>
              <a:rPr lang="cs-CZ" sz="2000" dirty="0"/>
              <a:t>zakládané dobrovolnými svazky obcí, </a:t>
            </a:r>
            <a:r>
              <a:rPr lang="cs-CZ" sz="2000" dirty="0" smtClean="0"/>
              <a:t>provozovatelé dráhy </a:t>
            </a:r>
            <a:r>
              <a:rPr lang="cs-CZ" sz="2000" dirty="0"/>
              <a:t>nebo drážní dopravy podle zákona č. 266/1994 Sb</a:t>
            </a:r>
            <a:r>
              <a:rPr lang="cs-CZ" sz="2000" dirty="0" smtClean="0"/>
              <a:t>., jedná-li </a:t>
            </a:r>
            <a:r>
              <a:rPr lang="cs-CZ" sz="2000" dirty="0"/>
              <a:t>se o obchodní společnosti					</a:t>
            </a:r>
            <a:r>
              <a:rPr lang="cs-CZ" sz="2000" dirty="0" smtClean="0"/>
              <a:t>								</a:t>
            </a:r>
            <a:r>
              <a:rPr lang="cs-CZ" sz="2400" b="1" dirty="0" smtClean="0"/>
              <a:t>0 %</a:t>
            </a: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Míra podpory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921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324528" cy="5400601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2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2 samostatné </a:t>
            </a:r>
            <a:r>
              <a:rPr lang="cs-CZ" altLang="cs-CZ" sz="2200" b="1" cap="all" dirty="0" smtClean="0"/>
              <a:t>aktivity</a:t>
            </a:r>
            <a:r>
              <a:rPr lang="cs-CZ" altLang="cs-CZ" sz="2200" dirty="0" smtClean="0"/>
              <a:t> podle </a:t>
            </a:r>
            <a:r>
              <a:rPr lang="cs-CZ" altLang="cs-CZ" sz="2200" b="1" dirty="0" smtClean="0"/>
              <a:t>cílů a priorit</a:t>
            </a:r>
            <a:r>
              <a:rPr lang="cs-CZ" altLang="cs-CZ" sz="2200" dirty="0" smtClean="0"/>
              <a:t> </a:t>
            </a:r>
            <a:r>
              <a:rPr lang="cs-CZ" altLang="cs-CZ" sz="2200" b="1" dirty="0" smtClean="0"/>
              <a:t>IROP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>
                <a:latin typeface="Times New Roman"/>
                <a:cs typeface="Times New Roman"/>
              </a:rPr>
              <a:t>			→→→ </a:t>
            </a:r>
            <a:r>
              <a:rPr lang="cs-CZ" altLang="cs-CZ" sz="2200" b="1" dirty="0" smtClean="0"/>
              <a:t>hlavní podporované aktivity</a:t>
            </a:r>
            <a:br>
              <a:rPr lang="cs-CZ" altLang="cs-CZ" sz="2200" b="1" dirty="0" smtClean="0"/>
            </a:br>
            <a:r>
              <a:rPr lang="cs-CZ" altLang="cs-CZ" sz="2200" b="1" dirty="0" smtClean="0"/>
              <a:t>			</a:t>
            </a:r>
            <a:r>
              <a:rPr lang="cs-CZ" altLang="cs-CZ" sz="2200" b="1" dirty="0" smtClean="0">
                <a:latin typeface="Times New Roman"/>
                <a:cs typeface="Times New Roman"/>
              </a:rPr>
              <a:t>→→→ </a:t>
            </a:r>
            <a:r>
              <a:rPr lang="cs-CZ" altLang="cs-CZ" sz="2200" b="1" dirty="0"/>
              <a:t>kritéria přijatelnosti a věcného hodnocení</a:t>
            </a:r>
            <a:endParaRPr lang="cs-CZ" altLang="cs-CZ" sz="2200" dirty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1 žádost o podporu == 1 AKTIVITA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0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1 žadatel může podat více žádostí o podporu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prakticky je možná významná kombinace opatření na podporu bezbariérové pěší dopravy a na podporu </a:t>
            </a:r>
            <a:r>
              <a:rPr lang="cs-CZ" altLang="cs-CZ" sz="2200" dirty="0" err="1" smtClean="0"/>
              <a:t>cyklodopravy</a:t>
            </a:r>
            <a:r>
              <a:rPr lang="cs-CZ" altLang="cs-CZ" sz="2200" dirty="0" smtClean="0"/>
              <a:t> v 1 projektu</a:t>
            </a: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 smtClean="0"/>
              <a:t>(kap. 2.5. Způsobilé </a:t>
            </a:r>
            <a:r>
              <a:rPr lang="cs-CZ" altLang="cs-CZ" sz="2200" dirty="0"/>
              <a:t>výdaje… </a:t>
            </a:r>
            <a:r>
              <a:rPr lang="cs-CZ" altLang="cs-CZ" sz="2200" dirty="0" smtClean="0"/>
              <a:t>…</a:t>
            </a:r>
            <a:r>
              <a:rPr lang="cs-CZ" altLang="cs-CZ" sz="2200" dirty="0" smtClean="0">
                <a:hlinkClick r:id="rId4"/>
              </a:rPr>
              <a:t>http</a:t>
            </a:r>
            <a:r>
              <a:rPr lang="cs-CZ" altLang="cs-CZ" sz="2200" dirty="0">
                <a:hlinkClick r:id="rId4"/>
              </a:rPr>
              <a:t>://www.dotaceeu.cz/</a:t>
            </a:r>
            <a:r>
              <a:rPr lang="cs-CZ" altLang="cs-CZ" sz="2200" dirty="0" err="1">
                <a:hlinkClick r:id="rId4"/>
              </a:rPr>
              <a:t>cs</a:t>
            </a:r>
            <a:r>
              <a:rPr lang="cs-CZ" altLang="cs-CZ" sz="2200" dirty="0">
                <a:hlinkClick r:id="rId4"/>
              </a:rPr>
              <a:t>/</a:t>
            </a:r>
            <a:r>
              <a:rPr lang="cs-CZ" altLang="cs-CZ" sz="2200" dirty="0" err="1">
                <a:hlinkClick r:id="rId4"/>
              </a:rPr>
              <a:t>Microsites</a:t>
            </a:r>
            <a:r>
              <a:rPr lang="cs-CZ" altLang="cs-CZ" sz="2200" dirty="0">
                <a:hlinkClick r:id="rId4"/>
              </a:rPr>
              <a:t>/IROP/</a:t>
            </a:r>
            <a:r>
              <a:rPr lang="cs-CZ" altLang="cs-CZ" sz="2200" dirty="0" err="1">
                <a:hlinkClick r:id="rId4"/>
              </a:rPr>
              <a:t>Vyzvy</a:t>
            </a:r>
            <a:r>
              <a:rPr lang="cs-CZ" altLang="cs-CZ" sz="2200" dirty="0">
                <a:hlinkClick r:id="rId4"/>
              </a:rPr>
              <a:t>/Vyzva-c-18-Podpora-bezpecnosti-dopravy-a-cyklodopravy</a:t>
            </a:r>
            <a:r>
              <a:rPr lang="cs-CZ" altLang="cs-CZ" sz="2200" dirty="0"/>
              <a:t>)</a:t>
            </a:r>
            <a:endParaRPr lang="cs-CZ" altLang="cs-CZ" sz="22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2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„PODPORA BEZPEČNOSTI DOPRAVY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A CYKLODOPRAVY“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97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4676" y="1490191"/>
            <a:ext cx="8229600" cy="5107161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  <a:endParaRPr lang="cs-CZ" altLang="cs-CZ" sz="2200" b="1" dirty="0"/>
          </a:p>
          <a:p>
            <a:pPr lvl="0"/>
            <a:r>
              <a:rPr lang="cs-CZ" sz="2000" dirty="0"/>
              <a:t>rekonstrukce, modernizace a výstavba chodníků podél silnic I., II. a III. třídy a </a:t>
            </a:r>
            <a:r>
              <a:rPr lang="cs-CZ" sz="2000" dirty="0" smtClean="0"/>
              <a:t>místních </a:t>
            </a:r>
            <a:r>
              <a:rPr lang="cs-CZ" sz="2000" dirty="0"/>
              <a:t>komunikací, přizpůsobených osobám s omezenou schopností pohybu a orientace, včetně přechodů pro chodce a míst pro přecházení</a:t>
            </a:r>
            <a:r>
              <a:rPr lang="cs-CZ" sz="2000" dirty="0" smtClean="0"/>
              <a:t>,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rekonstrukce, modernizace a výstavba bezbariérových komunikací pro pěší k zastávkám veřejné hromadné dopravy</a:t>
            </a:r>
            <a:r>
              <a:rPr lang="cs-CZ" sz="2000" dirty="0" smtClean="0"/>
              <a:t>,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rekonstrukce, modernizace a výstavba podchodů nebo lávek pro chodce přes silnice I., II. a III. třídy, místní komunikace, železniční a tramvajovou dráhu, přizpůsobených osobám s omezenou schopností pohybu a orientace a navazujících na bezbariérové komunikace pro pěší,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200" b="1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2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Hlavní Podporované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453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altLang="cs-CZ" sz="2200" b="1" dirty="0"/>
              <a:t>BEZPEČNOST </a:t>
            </a:r>
            <a:r>
              <a:rPr lang="cs-CZ" altLang="cs-CZ" sz="2200" b="1" dirty="0" smtClean="0"/>
              <a:t>DOPRAVY</a:t>
            </a:r>
          </a:p>
          <a:p>
            <a:pPr lvl="0"/>
            <a:r>
              <a:rPr lang="cs-CZ" sz="2000" dirty="0"/>
              <a:t>je možná kombinace uvedených aktivit</a:t>
            </a:r>
            <a:r>
              <a:rPr lang="cs-CZ" sz="2000" dirty="0" smtClean="0"/>
              <a:t>,</a:t>
            </a:r>
          </a:p>
          <a:p>
            <a:pPr marL="0" lv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lvl="0"/>
            <a:r>
              <a:rPr lang="cs-CZ" sz="2000" dirty="0"/>
              <a:t>je možná realizace souvisejících prvků zvyšujících bezpečnost železniční, silniční, cyklistické a pěší dopravy (např. veřejné osvětlení, prvky inteligentních dopravních systémů) a zmírňujících a kompenzačních opatření pro minimalizaci negativních vlivů na životní prostředí (např. výsadba doprovodné zeleně), vždy při současné rekonstrukci, modernizaci nebo výstavbě komunikace pro pěší.</a:t>
            </a:r>
            <a:endParaRPr lang="cs-CZ" altLang="cs-CZ" sz="2000" dirty="0"/>
          </a:p>
          <a:p>
            <a:pPr marL="0" lvl="1" indent="0">
              <a:buNone/>
            </a:pPr>
            <a:endParaRPr lang="cs-CZ" altLang="cs-CZ" sz="2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cap="none" dirty="0" smtClean="0">
                <a:solidFill>
                  <a:srgbClr val="0070C0"/>
                </a:solidFill>
                <a:latin typeface="Myriad Pro"/>
              </a:rPr>
              <a:t>Hlavní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Podporované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509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382713"/>
            <a:ext cx="8229600" cy="5400601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CYKLODOPRAVA</a:t>
            </a:r>
            <a:endParaRPr lang="cs-CZ" altLang="cs-CZ" sz="2200" b="1" dirty="0"/>
          </a:p>
          <a:p>
            <a:pPr lvl="0"/>
            <a:r>
              <a:rPr lang="cs-CZ" sz="1800" dirty="0" smtClean="0"/>
              <a:t>rekonstrukce</a:t>
            </a:r>
            <a:r>
              <a:rPr lang="cs-CZ" sz="1800" dirty="0"/>
              <a:t>, modernizace a výstavba samostatných stezek pro cyklisty nebo stezek pro cyklisty a chodce se společným nebo odděleným provozem s dopravním značením C8a,b, C9a,b nebo C10a,b, sloužících k dopravě do zaměstnání, škol a za službami</a:t>
            </a:r>
            <a:r>
              <a:rPr lang="cs-CZ" sz="1800" dirty="0" smtClean="0"/>
              <a:t>,</a:t>
            </a:r>
          </a:p>
          <a:p>
            <a:pPr marL="0" lvl="0" indent="0">
              <a:buNone/>
            </a:pPr>
            <a:endParaRPr lang="cs-CZ" sz="1800" dirty="0"/>
          </a:p>
          <a:p>
            <a:pPr lvl="0"/>
            <a:r>
              <a:rPr lang="cs-CZ" sz="1800" dirty="0"/>
              <a:t>rekonstrukce, modernizace a výstavba jízdních pruhů pro cyklisty nebo společných pásů pro cyklisty a chodce v přidruženém prostoru silnic a místních komunikací s dopravním značením C8a,b, C9a,b nebo C10a,b, sloužících k dopravě do zaměstnání, škol a za službami</a:t>
            </a:r>
            <a:r>
              <a:rPr lang="cs-CZ" sz="1800" dirty="0" smtClean="0"/>
              <a:t>,</a:t>
            </a:r>
          </a:p>
          <a:p>
            <a:pPr marL="0" lvl="0" indent="0">
              <a:buNone/>
            </a:pPr>
            <a:endParaRPr lang="cs-CZ" sz="1800" dirty="0"/>
          </a:p>
          <a:p>
            <a:pPr lvl="0"/>
            <a:r>
              <a:rPr lang="cs-CZ" sz="1800" dirty="0"/>
              <a:t>úprava a realizace liniových opatření pro cyklisty v hlavním dopravním prostoru silnic a místních komunikací v podobě vyhrazených jízdních pruhů pro cyklisty, piktogramových koridorů pro cyklisty nebo vyhrazených jízdních pruhů pro autobusy a jízdní kola, sloužících k dopravě do zaměstnání, škol a za službami,</a:t>
            </a: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2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Hlavní Podporované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99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1" indent="0">
              <a:buNone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2000" dirty="0"/>
              <a:t>je možná kombinace uvedených aktivit</a:t>
            </a:r>
            <a:r>
              <a:rPr lang="cs-CZ" sz="2000" dirty="0" smtClean="0"/>
              <a:t>,</a:t>
            </a:r>
          </a:p>
          <a:p>
            <a:pPr marL="0" lvl="0" indent="0">
              <a:buNone/>
            </a:pPr>
            <a:endParaRPr lang="cs-CZ" sz="2000" dirty="0"/>
          </a:p>
          <a:p>
            <a:r>
              <a:rPr lang="cs-CZ" sz="2000" dirty="0"/>
              <a:t>je možná realizace související doprovodné infrastruktury pro cyklisty (např. stojany na jízdní kola), zmírňujících a kompenzačních opatření pro minimalizaci negativních vlivů na ŽP (např. výsadba doprovodné zeleně) a souvisejících prvků zvyšujících bezpečnost cyklistické dopravy (např. veřejné osvětlení, prvky ITS), vždy při současné rekonstrukci, modernizaci nebo výstavbě komunikace pro cyklisty nebo liniového opatření pro cyklisty.</a:t>
            </a:r>
            <a:endParaRPr lang="cs-CZ" altLang="cs-CZ" sz="2000" dirty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200" b="1" dirty="0"/>
          </a:p>
          <a:p>
            <a:pPr marL="0" lvl="1" indent="0">
              <a:buNone/>
            </a:pPr>
            <a:endParaRPr lang="cs-CZ" altLang="cs-CZ" sz="2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Hlavní Podporované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294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cs-CZ" altLang="cs-CZ" sz="2600" b="1" dirty="0" smtClean="0"/>
              <a:t>SPOLEČNÁ PRO OBĚ AKTIVITY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200" dirty="0" smtClean="0"/>
              <a:t>Projekt </a:t>
            </a:r>
            <a:r>
              <a:rPr lang="cs-CZ" sz="2200" dirty="0"/>
              <a:t>je v souladu s Dopravní politikou ČR 2014-2020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Projekt v obcích, které mají více než 50 tis. obyvatel, dokládá ve výzvách vyhlášených do konce roku 2017 soulad s Kartou souladu projektu s principy udržitelné mobility, resp. se Strategickým rámcem městské mobility, nebo s Plánem udržitelné městské mobility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Projekt v obcích, které mají méně než 50 tis. obyvatel, dokládá Kartu souladu projektu s principy udržitelné mobility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Projekt přispívá k eliminaci negativních vlivů dopravy na životní prostředí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Žadatel má zajištěnou administrativní, finanční a provozní kapacitu k realizaci a udržitelnosti projektu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V hodnocení </a:t>
            </a:r>
            <a:r>
              <a:rPr lang="cs-CZ" sz="2200" dirty="0" err="1"/>
              <a:t>eCBA</a:t>
            </a:r>
            <a:r>
              <a:rPr lang="cs-CZ" sz="2200" dirty="0"/>
              <a:t>/finanční analýze projekt dosáhne minimálně stanovené hodnoty ukazatelů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Cílové hodnoty indikátorů odpovídají cílům projektu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/>
              <a:t>Minimálně 85 % způsobilých výdajů projektu je zaměřeno na hlavní aktivity projektu</a:t>
            </a:r>
            <a:r>
              <a:rPr lang="cs-CZ" sz="2200" dirty="0" smtClean="0"/>
              <a:t>.</a:t>
            </a:r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1" indent="0">
              <a:buNone/>
            </a:pPr>
            <a:endParaRPr lang="cs-CZ" altLang="cs-CZ" sz="2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cap="none" dirty="0" smtClean="0">
                <a:solidFill>
                  <a:srgbClr val="0070C0"/>
                </a:solidFill>
                <a:latin typeface="Myriad Pro"/>
              </a:rPr>
              <a:t>Specifická kritéria přijatelnosti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837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altLang="cs-CZ" sz="2200" b="1" dirty="0" smtClean="0"/>
              <a:t>BEZPEČNOST DOPRAVY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400" dirty="0"/>
              <a:t>Výdaje na hlavní aktivity projektu odpovídají tržním cenám.</a:t>
            </a:r>
          </a:p>
          <a:p>
            <a:pPr lvl="0"/>
            <a:endParaRPr lang="cs-CZ" sz="2200" dirty="0" smtClean="0"/>
          </a:p>
          <a:p>
            <a:pPr lvl="0"/>
            <a:r>
              <a:rPr lang="cs-CZ" sz="2400" dirty="0"/>
              <a:t>Projekt přispívá ke zvýšení </a:t>
            </a:r>
            <a:r>
              <a:rPr lang="cs-CZ" sz="2400" dirty="0" smtClean="0"/>
              <a:t>bezpečnosti.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/>
              <a:t>Průměrná intenzita automobilové dopravy na dotčené silnici nebo místní komunikaci je vyšší než 500 vozidel/den.</a:t>
            </a:r>
            <a:endParaRPr lang="cs-CZ" sz="2400" dirty="0" smtClean="0"/>
          </a:p>
          <a:p>
            <a:pPr lvl="0"/>
            <a:endParaRPr lang="cs-CZ" sz="2200" dirty="0" smtClean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1" indent="0">
              <a:buNone/>
            </a:pPr>
            <a:endParaRPr lang="cs-CZ" altLang="cs-CZ" sz="2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cap="none" dirty="0" smtClean="0">
                <a:solidFill>
                  <a:srgbClr val="0070C0"/>
                </a:solidFill>
                <a:latin typeface="Myriad Pro"/>
              </a:rPr>
              <a:t>Specifická kritéria přijatelnosti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06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55000" lnSpcReduction="20000"/>
          </a:bodyPr>
          <a:lstStyle/>
          <a:p>
            <a:pPr marL="0" lvl="1" indent="0">
              <a:buNone/>
            </a:pPr>
            <a:r>
              <a:rPr lang="cs-CZ" altLang="cs-CZ" sz="4000" b="1" dirty="0" smtClean="0"/>
              <a:t>CYKLODOPRAVA</a:t>
            </a:r>
          </a:p>
          <a:p>
            <a:pPr lvl="0"/>
            <a:endParaRPr lang="cs-CZ" sz="2000" dirty="0" smtClean="0"/>
          </a:p>
          <a:p>
            <a:pPr lvl="0"/>
            <a:r>
              <a:rPr lang="cs-CZ" dirty="0"/>
              <a:t>Výdaje na hlavní aktivity projektu odpovídají tržním cenám.</a:t>
            </a:r>
          </a:p>
          <a:p>
            <a:pPr lvl="0"/>
            <a:endParaRPr lang="cs-CZ" sz="2900" dirty="0" smtClean="0"/>
          </a:p>
          <a:p>
            <a:pPr lvl="0"/>
            <a:r>
              <a:rPr lang="cs-CZ" dirty="0"/>
              <a:t>Projekt je v souladu s Národní strategií rozvoje cyklistické dopravy ČR pro léta 2013 – 2020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r>
              <a:rPr lang="cs-CZ" dirty="0"/>
              <a:t>Předmětem projektu je rekonstrukce, modernizace či výstavba cyklostezky nebo úprava či realizace liniového opatření pro cyklisty, které:</a:t>
            </a:r>
          </a:p>
          <a:p>
            <a:pPr lvl="1"/>
            <a:r>
              <a:rPr lang="cs-CZ" sz="3100" dirty="0"/>
              <a:t>svádí cyklistický provoz z pozemní komunikace s intenzitou automobilové dopravy vyšší než 3000 vozidel/den,</a:t>
            </a:r>
          </a:p>
          <a:p>
            <a:pPr lvl="1"/>
            <a:r>
              <a:rPr lang="cs-CZ" sz="3100" dirty="0"/>
              <a:t>nebo jsou navrženy k zajištění obsluhy území jedné či více obcí s celkem minimálně 500 obsazenými pracovními místy,</a:t>
            </a:r>
          </a:p>
          <a:p>
            <a:pPr lvl="1"/>
            <a:r>
              <a:rPr lang="cs-CZ" sz="3100" dirty="0"/>
              <a:t>nebo jsou navrženy k zajištění obsluhy území jedné či více obcí s celkem min. 4000 obyvateli,</a:t>
            </a:r>
          </a:p>
          <a:p>
            <a:pPr lvl="1"/>
            <a:r>
              <a:rPr lang="cs-CZ" sz="3100" dirty="0"/>
              <a:t>Nebo jsou navrženy s přímým napojením na stávající liniové opatření pro cyklisty nebo cyklostezku, se kterou dohromady zajišťují obsluhu území jedné či více obcí s celkem min. 750 obsazenými pracovními místy,</a:t>
            </a:r>
          </a:p>
          <a:p>
            <a:pPr lvl="1"/>
            <a:r>
              <a:rPr lang="cs-CZ" sz="3100" dirty="0"/>
              <a:t>nebo jsou navrženy s přímým napojením na stávající liniové opatření pro cyklisty nebo cyklostezku, se kterou dohromady zajišťují obsluhu území jedné či více obcí s celkem min. 6000 </a:t>
            </a:r>
            <a:r>
              <a:rPr lang="cs-CZ" sz="3100" dirty="0" smtClean="0"/>
              <a:t>obyvateli.</a:t>
            </a:r>
          </a:p>
          <a:p>
            <a:pPr lvl="0"/>
            <a:endParaRPr lang="cs-CZ" sz="2200" dirty="0" smtClean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1" indent="0">
              <a:buNone/>
            </a:pPr>
            <a:endParaRPr lang="cs-CZ" altLang="cs-CZ" sz="2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cap="none" dirty="0" smtClean="0">
                <a:solidFill>
                  <a:srgbClr val="0070C0"/>
                </a:solidFill>
                <a:latin typeface="Myriad Pro"/>
              </a:rPr>
              <a:t>Specifická kritéria přijatelnosti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071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556791"/>
            <a:ext cx="9145017" cy="5301209"/>
          </a:xfrm>
        </p:spPr>
        <p:txBody>
          <a:bodyPr rtlCol="0">
            <a:noAutofit/>
          </a:bodyPr>
          <a:lstStyle/>
          <a:p>
            <a:pPr lvl="0"/>
            <a:r>
              <a:rPr lang="cs-CZ" sz="2400" dirty="0"/>
              <a:t>realizace stavbou vyvolaných investic, </a:t>
            </a:r>
          </a:p>
          <a:p>
            <a:pPr lvl="0"/>
            <a:r>
              <a:rPr lang="cs-CZ" sz="2400" dirty="0"/>
              <a:t>zpracování projektových dokumentací, </a:t>
            </a:r>
          </a:p>
          <a:p>
            <a:pPr lvl="0"/>
            <a:r>
              <a:rPr lang="cs-CZ" sz="2400" dirty="0"/>
              <a:t>výkup nemovitostí podmiňujících výstavbu, </a:t>
            </a:r>
          </a:p>
          <a:p>
            <a:pPr lvl="0"/>
            <a:r>
              <a:rPr lang="cs-CZ" sz="2400" dirty="0"/>
              <a:t>provádění inženýrské činnosti ve výstavbě,</a:t>
            </a:r>
          </a:p>
          <a:p>
            <a:r>
              <a:rPr lang="cs-CZ" sz="2400" dirty="0" smtClean="0"/>
              <a:t>povinná publicita.</a:t>
            </a:r>
            <a:endParaRPr lang="cs-CZ" sz="2400" dirty="0"/>
          </a:p>
          <a:p>
            <a:endParaRPr lang="cs-CZ" altLang="cs-CZ" sz="2400" b="1" dirty="0" smtClean="0"/>
          </a:p>
          <a:p>
            <a:endParaRPr lang="cs-CZ" altLang="cs-CZ" sz="2400" b="1" dirty="0" smtClean="0"/>
          </a:p>
          <a:p>
            <a:r>
              <a:rPr lang="cs-CZ" sz="2800" b="1" dirty="0" smtClean="0"/>
              <a:t>Na </a:t>
            </a:r>
            <a:r>
              <a:rPr lang="cs-CZ" sz="2800" b="1" dirty="0"/>
              <a:t>hlavní aktivity projektu musí být </a:t>
            </a:r>
            <a:r>
              <a:rPr lang="cs-CZ" sz="2800" b="1" dirty="0" smtClean="0"/>
              <a:t>vynaloženo minimálně </a:t>
            </a:r>
            <a:r>
              <a:rPr lang="cs-CZ" sz="2800" b="1" dirty="0"/>
              <a:t>85 % způsobilých výdajů projektu.</a:t>
            </a:r>
            <a:endParaRPr lang="cs-CZ" altLang="cs-CZ" sz="2800" b="1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cap="none" dirty="0" smtClean="0">
                <a:solidFill>
                  <a:srgbClr val="0070C0"/>
                </a:solidFill>
                <a:latin typeface="Myriad Pro"/>
              </a:rPr>
              <a:t> 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739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poskytovatel dotace 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>Role MMR </a:t>
            </a:r>
            <a:r>
              <a:rPr lang="cs-CZ" sz="3200" cap="none" smtClean="0">
                <a:solidFill>
                  <a:srgbClr val="0070C0"/>
                </a:solidFill>
              </a:rPr>
              <a:t>a</a:t>
            </a:r>
            <a:r>
              <a:rPr lang="cs-CZ" sz="3200" smtClean="0">
                <a:solidFill>
                  <a:srgbClr val="0070C0"/>
                </a:solidFill>
              </a:rPr>
              <a:t> CRR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1"/>
            <a:ext cx="459947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2000" dirty="0"/>
              <a:t>výdaje na realizaci chodníků a pásů pro chodce jako součástí silnice nebo místní komunikace, samostatných chodníků a stezek pro pěší, společných pásů pro cyklisty a chodce v přidruženém prostoru silnic a místních komunikací, stezek pro cyklisty a chodce, včetně všech konstrukčních vrstev,</a:t>
            </a: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hlavní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 - Stavby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81036" y="1556792"/>
            <a:ext cx="459947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r>
              <a:rPr lang="cs-CZ" sz="2000" dirty="0"/>
              <a:t>výdaje na realizaci samostatných stezek pro cyklisty, stezek pro cyklisty a chodce, jízdních pruhů pro cyklisty nebo společných pásů pro cyklisty a chodce v přidruženém prostoru silnic a místních komunikací včetně všech konstrukčních vrstev,</a:t>
            </a:r>
            <a:endParaRPr lang="cs-CZ" sz="2000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4824536"/>
            <a:ext cx="8229600" cy="16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endParaRPr lang="cs-CZ" sz="2200" b="1" dirty="0" smtClean="0"/>
          </a:p>
          <a:p>
            <a:pPr lvl="0" algn="l"/>
            <a:endParaRPr lang="cs-CZ" sz="2200" b="1" cap="none" dirty="0">
              <a:solidFill>
                <a:srgbClr val="0070C0"/>
              </a:solidFill>
              <a:latin typeface="Myriad Pro"/>
            </a:endParaRPr>
          </a:p>
          <a:p>
            <a:pPr lvl="0" algn="l"/>
            <a:r>
              <a:rPr lang="cs-CZ" altLang="cs-CZ" sz="2200" cap="none" dirty="0" smtClean="0">
                <a:hlinkClick r:id="rId4"/>
              </a:rPr>
              <a:t>http://www.dotaceeu.cz/cs/Microsites/IROP/Vyzvy/Vyzva-c-18-Podpora-bezpecnosti-dopravy-a-cyklodopravy</a:t>
            </a:r>
            <a:endParaRPr lang="cs-CZ" sz="22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020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59947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pěší,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/>
              <a:t>podchody, lávky, části mostních objektů a propustků, na kterých je komunikace pro pěší vedena,</a:t>
            </a:r>
          </a:p>
          <a:p>
            <a:pPr lvl="1"/>
            <a:r>
              <a:rPr lang="cs-CZ" sz="1800" dirty="0" smtClean="0"/>
              <a:t>místa </a:t>
            </a:r>
            <a:r>
              <a:rPr lang="cs-CZ" sz="1800" dirty="0"/>
              <a:t>pro přecházení, přechody pro chodce, přejezdy pro cyklisty, jejich nasvětlení a ochranné ostrůvky,</a:t>
            </a:r>
          </a:p>
          <a:p>
            <a:pPr lvl="1"/>
            <a:r>
              <a:rPr lang="cs-CZ" sz="1800" dirty="0"/>
              <a:t>nástupiště autobusových, trolejbusových a tramvajových </a:t>
            </a:r>
            <a:r>
              <a:rPr lang="cs-CZ" sz="1800" dirty="0" smtClean="0"/>
              <a:t>zastávek,</a:t>
            </a:r>
            <a:endParaRPr lang="cs-CZ" sz="1800" dirty="0"/>
          </a:p>
          <a:p>
            <a:pPr lvl="1"/>
            <a:r>
              <a:rPr lang="cs-CZ" sz="1800" dirty="0"/>
              <a:t>jízdní pruhy pro cyklisty umístěné podél pásu pro chodce v přidruženém prostoru silnic a místních komunikací,</a:t>
            </a:r>
          </a:p>
          <a:p>
            <a:pPr lvl="1"/>
            <a:r>
              <a:rPr lang="cs-CZ" sz="1800" dirty="0" smtClean="0"/>
              <a:t>světelné </a:t>
            </a:r>
            <a:r>
              <a:rPr lang="cs-CZ" sz="1800" dirty="0"/>
              <a:t>signalizační zařízení řídící provoz </a:t>
            </a:r>
            <a:r>
              <a:rPr lang="cs-CZ" sz="1800" dirty="0" smtClean="0"/>
              <a:t>přechodu pro chodce,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hlavní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 - Stavby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55976" y="1268761"/>
            <a:ext cx="482453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cyklisty,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/>
              <a:t>volně dostupné pevné stojany a </a:t>
            </a:r>
            <a:r>
              <a:rPr lang="cs-CZ" sz="1800" dirty="0" smtClean="0"/>
              <a:t>uzamykatelné boxy </a:t>
            </a:r>
            <a:r>
              <a:rPr lang="cs-CZ" sz="1800" dirty="0"/>
              <a:t>na jízdní kola</a:t>
            </a:r>
            <a:r>
              <a:rPr lang="cs-CZ" sz="1800" dirty="0" smtClean="0"/>
              <a:t>,</a:t>
            </a:r>
            <a:endParaRPr lang="cs-CZ" sz="1800" dirty="0" smtClean="0">
              <a:solidFill>
                <a:srgbClr val="FF0000"/>
              </a:solidFill>
            </a:endParaRPr>
          </a:p>
          <a:p>
            <a:pPr lvl="1"/>
            <a:r>
              <a:rPr lang="cs-CZ" sz="1800" dirty="0" smtClean="0"/>
              <a:t>podchody, lávky, části mostních objektů a propustků, na kterých je kom.pro cyklisty vedena,</a:t>
            </a:r>
          </a:p>
          <a:p>
            <a:pPr lvl="1"/>
            <a:r>
              <a:rPr lang="cs-CZ" sz="1800" dirty="0" smtClean="0"/>
              <a:t>přejezdy </a:t>
            </a:r>
            <a:r>
              <a:rPr lang="cs-CZ" sz="1800" dirty="0"/>
              <a:t>pro cyklisty, místa pro přecházení a přechody pro chodce, jejich nasvětlení a ochranné ostrůvky,</a:t>
            </a:r>
          </a:p>
          <a:p>
            <a:pPr lvl="1"/>
            <a:r>
              <a:rPr lang="cs-CZ" sz="1800" dirty="0"/>
              <a:t>pásy pro chodce umístěné podél jízdních pruhů pro cyklisty v přidruženém prostoru silnic a místních komunikací,</a:t>
            </a:r>
          </a:p>
          <a:p>
            <a:pPr lvl="1"/>
            <a:r>
              <a:rPr lang="cs-CZ" sz="1800" dirty="0" smtClean="0"/>
              <a:t>světelné </a:t>
            </a:r>
            <a:r>
              <a:rPr lang="cs-CZ" sz="1800" dirty="0"/>
              <a:t>signalizační zařízení řídící provoz </a:t>
            </a:r>
            <a:r>
              <a:rPr lang="cs-CZ" sz="1800" dirty="0" smtClean="0"/>
              <a:t>přejezdu </a:t>
            </a:r>
            <a:r>
              <a:rPr lang="cs-CZ" sz="1800" dirty="0"/>
              <a:t>pro </a:t>
            </a:r>
            <a:r>
              <a:rPr lang="cs-CZ" sz="1800" dirty="0" smtClean="0"/>
              <a:t>cyklisty</a:t>
            </a:r>
            <a:r>
              <a:rPr lang="cs-CZ" sz="1800" b="1" dirty="0" smtClean="0"/>
              <a:t>,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7690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58103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pěší,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 smtClean="0"/>
              <a:t>veřejné </a:t>
            </a:r>
            <a:r>
              <a:rPr lang="cs-CZ" sz="1800" dirty="0"/>
              <a:t>osvětlení komunikace pro pěší a hlavního dopravního prostoru pozemní komunikace,</a:t>
            </a:r>
          </a:p>
          <a:p>
            <a:pPr lvl="1"/>
            <a:r>
              <a:rPr lang="cs-CZ" sz="1800" dirty="0"/>
              <a:t>bezpečnostní opatření realizovaná na silnici, místní komunikaci nebo </a:t>
            </a:r>
            <a:r>
              <a:rPr lang="cs-CZ" sz="1800" dirty="0" smtClean="0"/>
              <a:t>dráze,</a:t>
            </a:r>
            <a:endParaRPr lang="cs-CZ" sz="1800" dirty="0"/>
          </a:p>
          <a:p>
            <a:pPr lvl="1"/>
            <a:r>
              <a:rPr lang="cs-CZ" sz="1800" dirty="0"/>
              <a:t>dešťové vpusti, šachty a přípojky k odvodu vod z povrchu komunikace do kanalizace,</a:t>
            </a:r>
          </a:p>
          <a:p>
            <a:pPr lvl="1"/>
            <a:r>
              <a:rPr lang="cs-CZ" sz="1800" dirty="0"/>
              <a:t>připojení sousedních nemovitostí maximálně v délce odpovídající šířce komunikace pro pěší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 smtClean="0"/>
              <a:t>vegetační </a:t>
            </a:r>
            <a:r>
              <a:rPr lang="cs-CZ" sz="1800" dirty="0"/>
              <a:t>úpravy pozemků dotčených stavbou,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hlavní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 - Stavby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81036" y="1268761"/>
            <a:ext cx="459947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cyklisty,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 smtClean="0"/>
              <a:t>dešťové </a:t>
            </a:r>
            <a:r>
              <a:rPr lang="cs-CZ" sz="1800" dirty="0"/>
              <a:t>vpusti, šachty a přípojky k odvodu vod z povrchu komunikace do kanalizace,</a:t>
            </a:r>
          </a:p>
          <a:p>
            <a:pPr lvl="1"/>
            <a:r>
              <a:rPr lang="cs-CZ" sz="1800" dirty="0"/>
              <a:t>vegetační úpravy </a:t>
            </a:r>
            <a:r>
              <a:rPr lang="cs-CZ" sz="1800" dirty="0" smtClean="0"/>
              <a:t>pozemků </a:t>
            </a:r>
            <a:r>
              <a:rPr lang="cs-CZ" sz="1800" dirty="0"/>
              <a:t>dotčených stavbou,</a:t>
            </a:r>
          </a:p>
          <a:p>
            <a:pPr lvl="1"/>
            <a:r>
              <a:rPr lang="cs-CZ" sz="1800" dirty="0"/>
              <a:t>veřejné osvětlení komunikace pro cyklisty a hlavního dopravního prostoru pozemní komunikace v zastavěném území obce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 smtClean="0"/>
              <a:t>bezpečnostní </a:t>
            </a:r>
            <a:r>
              <a:rPr lang="cs-CZ" sz="1800" dirty="0"/>
              <a:t>opatření realizovaná na silnici, místní komunikaci nebo </a:t>
            </a:r>
            <a:r>
              <a:rPr lang="cs-CZ" sz="1800" dirty="0" smtClean="0"/>
              <a:t>dráze,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59947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1800" dirty="0"/>
              <a:t>další související výdaje:</a:t>
            </a:r>
          </a:p>
          <a:p>
            <a:pPr lvl="1"/>
            <a:r>
              <a:rPr lang="cs-CZ" sz="1800" dirty="0"/>
              <a:t>příprava staveniště, </a:t>
            </a:r>
          </a:p>
          <a:p>
            <a:pPr lvl="1"/>
            <a:r>
              <a:rPr lang="cs-CZ" sz="1800" dirty="0"/>
              <a:t>demolice objektů podmiňujících výstavbu,</a:t>
            </a:r>
          </a:p>
          <a:p>
            <a:pPr lvl="1"/>
            <a:r>
              <a:rPr lang="cs-CZ" sz="1800" dirty="0"/>
              <a:t>manipulace s kulturními vrstvami zeminy,</a:t>
            </a:r>
          </a:p>
          <a:p>
            <a:pPr lvl="1"/>
            <a:r>
              <a:rPr lang="cs-CZ" sz="1800" dirty="0"/>
              <a:t>rekultivace ploch původně zastavěných </a:t>
            </a:r>
            <a:r>
              <a:rPr lang="cs-CZ" sz="1800" dirty="0" smtClean="0"/>
              <a:t>pozemků</a:t>
            </a:r>
            <a:r>
              <a:rPr lang="cs-CZ" sz="1800" dirty="0"/>
              <a:t>.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hlavní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 - Stavby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81036" y="1268761"/>
            <a:ext cx="459947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1800" dirty="0"/>
              <a:t>další související výdaje:</a:t>
            </a:r>
          </a:p>
          <a:p>
            <a:pPr lvl="1"/>
            <a:r>
              <a:rPr lang="cs-CZ" sz="1800" dirty="0"/>
              <a:t>příprava staveniště, </a:t>
            </a:r>
          </a:p>
          <a:p>
            <a:pPr lvl="1"/>
            <a:r>
              <a:rPr lang="cs-CZ" sz="1800" dirty="0"/>
              <a:t>demolice </a:t>
            </a:r>
            <a:r>
              <a:rPr lang="cs-CZ" sz="1800" dirty="0" smtClean="0"/>
              <a:t>…, </a:t>
            </a:r>
            <a:endParaRPr lang="cs-CZ" sz="1800" dirty="0"/>
          </a:p>
          <a:p>
            <a:pPr lvl="1"/>
            <a:r>
              <a:rPr lang="cs-CZ" sz="1800" dirty="0"/>
              <a:t>manipulace </a:t>
            </a:r>
            <a:r>
              <a:rPr lang="cs-CZ" sz="1800" dirty="0" smtClean="0"/>
              <a:t>…,</a:t>
            </a:r>
            <a:endParaRPr lang="cs-CZ" sz="1800" dirty="0"/>
          </a:p>
          <a:p>
            <a:pPr lvl="1"/>
            <a:r>
              <a:rPr lang="cs-CZ" sz="1800" dirty="0"/>
              <a:t>rekultivace </a:t>
            </a:r>
            <a:r>
              <a:rPr lang="cs-CZ" sz="1800" dirty="0" smtClean="0"/>
              <a:t>…,</a:t>
            </a:r>
            <a:endParaRPr lang="cs-CZ" sz="1800" dirty="0"/>
          </a:p>
          <a:p>
            <a:pPr lvl="0"/>
            <a:r>
              <a:rPr lang="cs-CZ" sz="1800" dirty="0"/>
              <a:t>výdaje na realizaci svislého a vodorovného dopravního značení vyhrazených jízdních pruhů pro cyklisty, piktogramových koridorů pro cyklisty, vyhrazených jízdních pruhů pro autobusy a jízdní kola v hlavním dopravním prostoru silnic a místních komunikací a na související úpravu svislého a vodorovného dopravního značení těchto pozemních </a:t>
            </a:r>
            <a:r>
              <a:rPr lang="cs-CZ" sz="1800" dirty="0" smtClean="0"/>
              <a:t>komunikací</a:t>
            </a:r>
            <a:r>
              <a:rPr lang="cs-CZ" sz="1800" dirty="0"/>
              <a:t>.</a:t>
            </a:r>
            <a:endParaRPr lang="cs-CZ" sz="1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6381328"/>
            <a:ext cx="8229600" cy="4046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cs-CZ" sz="2000" dirty="0" smtClean="0"/>
              <a:t>DPH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743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478338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pěší,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/>
              <a:t>přístřešky a čekárny autobusových, trolejbusových a tramvajových zastávek, související volně dostupné pevné stojany a uzamykatelné boxy na jízdní kola</a:t>
            </a:r>
            <a:r>
              <a:rPr lang="cs-CZ" sz="1800" dirty="0" smtClean="0"/>
              <a:t>,</a:t>
            </a:r>
            <a:endParaRPr lang="cs-CZ" sz="1800" dirty="0"/>
          </a:p>
          <a:p>
            <a:pPr lvl="1"/>
            <a:r>
              <a:rPr lang="cs-CZ" sz="1800" dirty="0"/>
              <a:t>zálivy autobusových a trolejbusových zastávek,</a:t>
            </a:r>
          </a:p>
          <a:p>
            <a:pPr lvl="0"/>
            <a:r>
              <a:rPr lang="cs-CZ" sz="1800" dirty="0"/>
              <a:t>výdaje na stavbou vyvolané investice:</a:t>
            </a:r>
          </a:p>
          <a:p>
            <a:pPr lvl="1"/>
            <a:r>
              <a:rPr lang="cs-CZ" sz="1800" dirty="0"/>
              <a:t>stavbou vyvolané ostatní úpravy a přeložky stávajících pozemních </a:t>
            </a:r>
            <a:r>
              <a:rPr lang="cs-CZ" sz="1800" dirty="0" smtClean="0"/>
              <a:t>komunikací, inženýrských sítí…,</a:t>
            </a: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provizorní komunikace a lávky pro pěší a cyklisty a přechodné dopravní </a:t>
            </a:r>
            <a:r>
              <a:rPr lang="cs-CZ" sz="1800" dirty="0" smtClean="0"/>
              <a:t>značení</a:t>
            </a:r>
            <a:r>
              <a:rPr lang="cs-CZ" sz="1800" dirty="0"/>
              <a:t>.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 - Stavby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78338" y="1268761"/>
            <a:ext cx="4774182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1800" dirty="0"/>
              <a:t>výdaje související s komunikací pro </a:t>
            </a:r>
            <a:r>
              <a:rPr lang="cs-CZ" sz="1800" dirty="0" smtClean="0"/>
              <a:t>cyklisty, </a:t>
            </a:r>
            <a:r>
              <a:rPr lang="cs-CZ" sz="1800" b="1" dirty="0" smtClean="0"/>
              <a:t>např.</a:t>
            </a:r>
            <a:r>
              <a:rPr lang="cs-CZ" sz="1800" dirty="0" smtClean="0"/>
              <a:t>:</a:t>
            </a:r>
            <a:endParaRPr lang="cs-CZ" sz="1800" dirty="0"/>
          </a:p>
          <a:p>
            <a:pPr lvl="1"/>
            <a:r>
              <a:rPr lang="cs-CZ" sz="1800" dirty="0"/>
              <a:t>odpočívadla a jejich vybavení lavičkami, stolky, osvětlením, informačními tabulemi a přístřešky,</a:t>
            </a:r>
          </a:p>
          <a:p>
            <a:pPr lvl="1"/>
            <a:r>
              <a:rPr lang="cs-CZ" sz="1800" dirty="0"/>
              <a:t>připojení sousedních </a:t>
            </a:r>
            <a:r>
              <a:rPr lang="cs-CZ" sz="1800" dirty="0" smtClean="0"/>
              <a:t>nemovitostí…,</a:t>
            </a:r>
            <a:endParaRPr lang="cs-CZ" sz="1800" dirty="0"/>
          </a:p>
          <a:p>
            <a:pPr lvl="0"/>
            <a:r>
              <a:rPr lang="cs-CZ" sz="1800" dirty="0"/>
              <a:t>výdaje na stavbou vyvolané investice:</a:t>
            </a:r>
          </a:p>
          <a:p>
            <a:pPr lvl="1"/>
            <a:r>
              <a:rPr lang="cs-CZ" sz="1800" dirty="0"/>
              <a:t>stavbou vyvolané ostatní úpravy a </a:t>
            </a:r>
            <a:r>
              <a:rPr lang="cs-CZ" sz="1800" dirty="0" smtClean="0"/>
              <a:t>přeložky…,</a:t>
            </a:r>
            <a:endParaRPr lang="cs-CZ" sz="1800" dirty="0"/>
          </a:p>
          <a:p>
            <a:pPr lvl="1"/>
            <a:r>
              <a:rPr lang="cs-CZ" sz="1800" dirty="0"/>
              <a:t>provizorní </a:t>
            </a:r>
            <a:r>
              <a:rPr lang="cs-CZ" sz="1800" dirty="0" smtClean="0"/>
              <a:t>komunikace…,</a:t>
            </a:r>
            <a:endParaRPr lang="cs-CZ" sz="1800" dirty="0"/>
          </a:p>
          <a:p>
            <a:pPr lvl="0"/>
            <a:r>
              <a:rPr lang="cs-CZ" sz="1800" dirty="0"/>
              <a:t>výdaje na stavební úpravy a opravy hlavního dopravního prostoru silnic a místních komunikací v části vymezené upravovaným nebo realizovaným vodorovným dopravním značením vyhrazených jízdních pruhů pro </a:t>
            </a:r>
            <a:r>
              <a:rPr lang="cs-CZ" sz="1800" dirty="0" smtClean="0"/>
              <a:t>cyklisty</a:t>
            </a:r>
            <a:r>
              <a:rPr lang="cs-CZ" sz="1800" dirty="0" smtClean="0"/>
              <a:t>…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4675" y="1412776"/>
            <a:ext cx="8623829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Projektová dokumentace</a:t>
            </a:r>
          </a:p>
          <a:p>
            <a:pPr lvl="0"/>
            <a:r>
              <a:rPr lang="cs-CZ" sz="2000" dirty="0"/>
              <a:t>výdaje na zpracování:</a:t>
            </a:r>
          </a:p>
          <a:p>
            <a:pPr lvl="1"/>
            <a:r>
              <a:rPr lang="cs-CZ" sz="2000" dirty="0"/>
              <a:t>dokumentací v procesu EIA (oznámení, dokumentace),</a:t>
            </a:r>
          </a:p>
          <a:p>
            <a:pPr lvl="1"/>
            <a:r>
              <a:rPr lang="cs-CZ" sz="2000" dirty="0"/>
              <a:t>dokumentace pro vydání územního rozhodnutí (DUR), dokumentace k oznámení o záměru v území (DOZU),</a:t>
            </a:r>
          </a:p>
          <a:p>
            <a:pPr lvl="1"/>
            <a:r>
              <a:rPr lang="cs-CZ" sz="2000" dirty="0"/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2000" dirty="0"/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2000" dirty="0"/>
              <a:t>dokumentace skutečného provedení stavby (DSPS),</a:t>
            </a:r>
          </a:p>
          <a:p>
            <a:pPr lvl="1"/>
            <a:r>
              <a:rPr lang="cs-CZ" sz="2000" dirty="0"/>
              <a:t>dokumentace návrhu dopravního značení,</a:t>
            </a:r>
          </a:p>
          <a:p>
            <a:r>
              <a:rPr lang="cs-CZ" sz="2000" dirty="0"/>
              <a:t>souvisejících průzkumů, geodetických zaměření, studií a posouzení.</a:t>
            </a:r>
            <a:endParaRPr lang="cs-CZ" altLang="cs-CZ" sz="2000" b="1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4676" y="1214438"/>
            <a:ext cx="8229600" cy="564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Nákup pozemků a staveb</a:t>
            </a:r>
          </a:p>
          <a:p>
            <a:pPr lvl="0"/>
            <a:r>
              <a:rPr lang="cs-CZ" sz="2000" dirty="0"/>
              <a:t>nákup a vyvlastnění nemovitostí nesmí přesáhnout 10 % celkových způsobilých výdajů projektu</a:t>
            </a:r>
            <a:r>
              <a:rPr lang="cs-CZ" sz="2000" dirty="0" smtClean="0"/>
              <a:t>,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výdaje, které splňují všechny následující podmínky:</a:t>
            </a:r>
          </a:p>
          <a:p>
            <a:pPr lvl="1"/>
            <a:r>
              <a:rPr lang="cs-CZ" sz="2000" dirty="0"/>
              <a:t>pořízení nemovitostí (pozemků, staveb) je nezbytnou podmínkou realizace projektu,</a:t>
            </a:r>
          </a:p>
          <a:p>
            <a:pPr lvl="1"/>
            <a:r>
              <a:rPr lang="cs-CZ" sz="2000" dirty="0"/>
              <a:t>nemovitosti jsou oceněny znaleckým posudkem ne starším než 6 měsíců před nabytím nemovitosti do vlastnictví žadatele a posudek byl vyhotoven znalcem podle zákona č. 151/1997 Sb., o oceňování majetku, ve znění pozdějších předpisů,</a:t>
            </a:r>
          </a:p>
          <a:p>
            <a:pPr lvl="1"/>
            <a:r>
              <a:rPr lang="cs-CZ" sz="2000" dirty="0"/>
              <a:t>pořizovací cena nemovitostí je způsobilým výdajem maximálně do výše ceny zjištěné znaleckým posudkem</a:t>
            </a:r>
            <a:r>
              <a:rPr lang="cs-CZ" sz="2000" dirty="0" smtClean="0"/>
              <a:t>,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41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5955" y="1412776"/>
            <a:ext cx="8229600" cy="5643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Nákup pozemků a staveb</a:t>
            </a:r>
          </a:p>
          <a:p>
            <a:pPr lvl="0"/>
            <a:r>
              <a:rPr lang="cs-CZ" sz="2000" dirty="0" smtClean="0"/>
              <a:t>výdaje </a:t>
            </a:r>
            <a:r>
              <a:rPr lang="cs-CZ" sz="2000" dirty="0"/>
              <a:t>na vyvlastnění nemovitostí splňující následující podmínky:</a:t>
            </a:r>
          </a:p>
          <a:p>
            <a:pPr lvl="1"/>
            <a:r>
              <a:rPr lang="cs-CZ" sz="2000" dirty="0"/>
              <a:t>vyvlastnění je realizováno na základě pravomocného rozhodnutí</a:t>
            </a:r>
            <a:br>
              <a:rPr lang="cs-CZ" sz="2000" dirty="0"/>
            </a:br>
            <a:r>
              <a:rPr lang="cs-CZ" sz="2000" dirty="0"/>
              <a:t>o vyvlastnění podle zvláštního zákona,</a:t>
            </a:r>
          </a:p>
          <a:p>
            <a:pPr lvl="1"/>
            <a:r>
              <a:rPr lang="cs-CZ" sz="2000" dirty="0"/>
              <a:t>způsobilým výdajem je nejvýše náhrada stanovená v rozhodnutí</a:t>
            </a:r>
            <a:br>
              <a:rPr lang="cs-CZ" sz="2000" dirty="0"/>
            </a:br>
            <a:r>
              <a:rPr lang="cs-CZ" sz="2000" dirty="0"/>
              <a:t>o vyvlastnění,</a:t>
            </a:r>
          </a:p>
          <a:p>
            <a:pPr lvl="1"/>
            <a:r>
              <a:rPr lang="cs-CZ" sz="2000" dirty="0"/>
              <a:t>způsobilým výdajem je rovněž náklad stanovený podle zvláštního zákona</a:t>
            </a:r>
            <a:br>
              <a:rPr lang="cs-CZ" sz="2000" dirty="0"/>
            </a:br>
            <a:r>
              <a:rPr lang="cs-CZ" sz="2000" dirty="0"/>
              <a:t>(tj. náklady na stěhování apod</a:t>
            </a:r>
            <a:r>
              <a:rPr lang="cs-CZ" sz="2000" dirty="0" smtClean="0"/>
              <a:t>.),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dirty="0"/>
              <a:t>výdaje na úhradu odvodů za odnětí půdy ze zemědělského a lesního půdního fondu.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4676" y="1425377"/>
            <a:ext cx="82296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Zabezpečení výstavby</a:t>
            </a:r>
          </a:p>
          <a:p>
            <a:pPr lvl="0"/>
            <a:r>
              <a:rPr lang="cs-CZ" sz="1800" dirty="0"/>
              <a:t>výdaje na zabezpečení výstavby:</a:t>
            </a:r>
          </a:p>
          <a:p>
            <a:pPr lvl="1"/>
            <a:r>
              <a:rPr lang="cs-CZ" sz="1800" dirty="0"/>
              <a:t>technický dozor investora (TDI),</a:t>
            </a:r>
          </a:p>
          <a:p>
            <a:pPr lvl="1"/>
            <a:r>
              <a:rPr lang="cs-CZ" sz="1800" dirty="0"/>
              <a:t>autorský dozor (AD),</a:t>
            </a:r>
          </a:p>
          <a:p>
            <a:pPr lvl="1"/>
            <a:r>
              <a:rPr lang="cs-CZ" sz="1800" dirty="0"/>
              <a:t>zajištění bezpečnosti a ochrany zdraví při práci (BOZP),</a:t>
            </a:r>
          </a:p>
          <a:p>
            <a:pPr lvl="1"/>
            <a:r>
              <a:rPr lang="cs-CZ" sz="1800" dirty="0"/>
              <a:t>geodetické práce, zkoušky materiálů a konstrukcí na staveništi,</a:t>
            </a:r>
          </a:p>
          <a:p>
            <a:r>
              <a:rPr lang="cs-CZ" sz="1800" dirty="0"/>
              <a:t>výdaje na </a:t>
            </a:r>
            <a:r>
              <a:rPr lang="cs-CZ" sz="1800" dirty="0" err="1"/>
              <a:t>inženýring</a:t>
            </a:r>
            <a:r>
              <a:rPr lang="cs-CZ" sz="1800" dirty="0"/>
              <a:t> projektu zahrnující projednání a podání projektových dokumentací stavby a souvisejících žádostí pro příslušná správní řízení</a:t>
            </a:r>
            <a:r>
              <a:rPr lang="cs-CZ" sz="1800" dirty="0" smtClean="0"/>
              <a:t>.</a:t>
            </a:r>
          </a:p>
          <a:p>
            <a:pPr marL="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Povinná publicita</a:t>
            </a:r>
          </a:p>
          <a:p>
            <a:pPr lvl="0"/>
            <a:r>
              <a:rPr lang="cs-CZ" sz="1800" dirty="0"/>
              <a:t>výdaje na povinné informační a propagační nástroje podle kap. 13 Obecných pravidel</a:t>
            </a:r>
            <a:r>
              <a:rPr lang="cs-CZ" sz="1800" dirty="0" smtClean="0"/>
              <a:t>.</a:t>
            </a:r>
            <a:endParaRPr lang="cs-CZ" sz="1800" dirty="0">
              <a:latin typeface="Arial" charset="0"/>
              <a:cs typeface="Arial" charset="0"/>
            </a:endParaRPr>
          </a:p>
          <a:p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872"/>
            <a:ext cx="4716016" cy="3528392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/>
            <a:r>
              <a:rPr lang="cs-CZ" sz="1800" dirty="0"/>
              <a:t>výdaje na zpracování studie proveditelnosti (podle přílohy č. 4 těchto Pravidel),</a:t>
            </a:r>
          </a:p>
          <a:p>
            <a:r>
              <a:rPr lang="cs-CZ" sz="1800" dirty="0"/>
              <a:t>výdaje na zpracování auditu bezpečnosti pozemní </a:t>
            </a:r>
            <a:r>
              <a:rPr lang="cs-CZ" sz="1800" dirty="0" smtClean="0"/>
              <a:t>komunikace.</a:t>
            </a: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Způsobilé výdaje na </a:t>
            </a:r>
            <a:r>
              <a:rPr lang="cs-CZ" sz="2800" b="1" u="sng" cap="none" dirty="0" smtClean="0">
                <a:solidFill>
                  <a:srgbClr val="0070C0"/>
                </a:solidFill>
                <a:latin typeface="Myriad Pro"/>
              </a:rPr>
              <a:t>vedlejší</a:t>
            </a: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 aktivity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78338" y="2276872"/>
            <a:ext cx="4774182" cy="316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/>
            <a:r>
              <a:rPr lang="cs-CZ" sz="1800" dirty="0"/>
              <a:t>výdaje na zpracování studie proveditelnosti (podle přílohy č. 4 těchto Pravidel</a:t>
            </a:r>
            <a:r>
              <a:rPr lang="cs-CZ" sz="1800" dirty="0" smtClean="0"/>
              <a:t>),</a:t>
            </a:r>
            <a:endParaRPr lang="cs-CZ" sz="1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4824536"/>
            <a:ext cx="8229600" cy="16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cs-CZ" sz="2200" b="1" dirty="0" smtClean="0"/>
              <a:t>DPH</a:t>
            </a:r>
          </a:p>
          <a:p>
            <a:pPr lvl="0" algn="l"/>
            <a:endParaRPr lang="cs-CZ" sz="2200" b="1" cap="none" dirty="0">
              <a:solidFill>
                <a:srgbClr val="0070C0"/>
              </a:solidFill>
              <a:latin typeface="Myriad Pro"/>
            </a:endParaRPr>
          </a:p>
          <a:p>
            <a:pPr lvl="0" algn="l"/>
            <a:r>
              <a:rPr lang="cs-CZ" altLang="cs-CZ" sz="2200" cap="none" dirty="0" smtClean="0">
                <a:hlinkClick r:id="rId4"/>
              </a:rPr>
              <a:t>http://www.dotaceeu.cz/cs/Microsites/IROP/Vyzvy/Vyzva-c-18-Podpora-bezpecnosti-dopravy-a-cyklodopravy</a:t>
            </a:r>
            <a:endParaRPr lang="cs-CZ" sz="22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628800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>
                <a:solidFill>
                  <a:srgbClr val="0070C0"/>
                </a:solidFill>
              </a:rPr>
              <a:t>Pořízení </a:t>
            </a:r>
            <a:r>
              <a:rPr lang="cs-CZ" altLang="cs-CZ" sz="2200" b="1" dirty="0">
                <a:solidFill>
                  <a:srgbClr val="0070C0"/>
                </a:solidFill>
              </a:rPr>
              <a:t>služeb </a:t>
            </a:r>
            <a:r>
              <a:rPr lang="cs-CZ" sz="2200" b="1" dirty="0">
                <a:solidFill>
                  <a:srgbClr val="0070C0"/>
                </a:solidFill>
              </a:rPr>
              <a:t>bezprostředně souvisejících s realizací projektu</a:t>
            </a:r>
            <a:endParaRPr lang="cs-CZ" altLang="cs-CZ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(závazná pro všechny specifické cíle a výzvy)</a:t>
            </a:r>
            <a:endParaRPr lang="cs-CZ" sz="2400" i="1" u="sng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smtClean="0">
                <a:hlinkClick r:id="rId5"/>
              </a:rPr>
              <a:t>www.dotaceEU.cz/IROP</a:t>
            </a:r>
            <a:endParaRPr lang="cs-CZ" sz="2400" smtClean="0"/>
          </a:p>
          <a:p>
            <a:pPr marL="457200" lvl="1" indent="0">
              <a:buFont typeface="Arial"/>
              <a:buNone/>
              <a:defRPr/>
            </a:pPr>
            <a:endParaRPr lang="cs-CZ" sz="240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(pro každou výzvu samostatný dokument)</a:t>
            </a:r>
            <a:r>
              <a:rPr lang="cs-CZ" sz="2400" i="1" u="sng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smtClean="0">
                <a:cs typeface="Arial" charset="0"/>
                <a:hlinkClick r:id="rId5"/>
              </a:rPr>
              <a:t>www.dotaceEU.cz/IROP</a:t>
            </a:r>
            <a:endParaRPr lang="cs-CZ" sz="240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1"/>
            <a:ext cx="9144000" cy="5301209"/>
          </a:xfrm>
        </p:spPr>
        <p:txBody>
          <a:bodyPr rtlCol="0">
            <a:noAutofit/>
          </a:bodyPr>
          <a:lstStyle/>
          <a:p>
            <a:r>
              <a:rPr lang="cs-CZ" sz="2000" dirty="0"/>
              <a:t>Pojem </a:t>
            </a:r>
            <a:r>
              <a:rPr lang="cs-CZ" sz="2000" b="1" dirty="0"/>
              <a:t>rekonstrukce/modernizace</a:t>
            </a:r>
            <a:r>
              <a:rPr lang="cs-CZ" sz="2000" dirty="0"/>
              <a:t> komunikace pro pěší nebo cyklisty zahrnuje stavební úpravy stávající komunikace spojené s přestavbou zemního tělesa nebo konstrukčních vrstev komunikace, jejímž výsledkem je změna nivelety, směrového vedení nebo šířkového uspořádání </a:t>
            </a:r>
            <a:r>
              <a:rPr lang="cs-CZ" sz="2000" dirty="0" smtClean="0"/>
              <a:t>komunikace.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Technické </a:t>
            </a:r>
            <a:r>
              <a:rPr lang="cs-CZ" sz="2000" dirty="0"/>
              <a:t>řešení musí být v souladu s platnou </a:t>
            </a:r>
            <a:r>
              <a:rPr lang="cs-CZ" sz="2000" b="1" dirty="0"/>
              <a:t>legislativou</a:t>
            </a:r>
            <a:r>
              <a:rPr lang="cs-CZ" sz="2000" dirty="0"/>
              <a:t> a </a:t>
            </a:r>
            <a:r>
              <a:rPr lang="cs-CZ" sz="2000" b="1" dirty="0"/>
              <a:t>technickými normami</a:t>
            </a:r>
            <a:r>
              <a:rPr lang="cs-CZ" sz="2000" dirty="0"/>
              <a:t> (zejména vyhláškou č. 398/2009 Sb., ČSN 73 6110, ČSN 73 6101, ČSN EN 13 201, TP 179, TP 170, TKP Kapitola 15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Pokud žadatel zamýšlí na části úseku komunikace pro cyklisty upravit provoz ve smyslu § 77 zákona č. 361/2000 Sb., o provozu na pozemních komunikacích, ve znění pozdějších předpisů, udělením </a:t>
            </a:r>
            <a:r>
              <a:rPr lang="cs-CZ" sz="2000" b="1" dirty="0"/>
              <a:t>výjimky ze zákazu vjezdu motorových vozidel na nemotoristickou komunikaci</a:t>
            </a:r>
            <a:r>
              <a:rPr lang="cs-CZ" sz="2000" dirty="0"/>
              <a:t>, musí v kapitole 8 studie proveditelnosti popsat rozsah uvažované výjimky.</a:t>
            </a: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„PODPORA BEZPEČNOSTI DOPRAVY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A CYKLODOPRAVY“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296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71601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Plná moc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Dokumentace k zadávacím a výběrovým řízením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Doklady o právní subjektivitě žadatele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Výpis z rejstříku trestů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Územní rozhodnutí nebo územní souhlas nebo veřejnoprávní smlouva nahrazující územní řízení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Žádost o stavební povolení nebo ohlášení, případně stavební povolení nebo souhlas s provedením ohlášeného stavebního záměru nebo veřejnoprávní smlouva nahrazující stavební </a:t>
            </a:r>
            <a:r>
              <a:rPr lang="cs-CZ" sz="1600" dirty="0" smtClean="0"/>
              <a:t>povolení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Projektová dokumentace pro vydání stavebního povolení nebo pro ohlášení </a:t>
            </a:r>
            <a:r>
              <a:rPr lang="cs-CZ" sz="1600" dirty="0" smtClean="0"/>
              <a:t>stavby</a:t>
            </a:r>
            <a:endParaRPr lang="cs-CZ" sz="1600" dirty="0">
              <a:latin typeface="Times New Roman"/>
              <a:ea typeface="Times New Roman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Povinné přílohy žádosti o podporu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78338" y="1268761"/>
            <a:ext cx="4774182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Plná moc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Dokumentace k zadávacím a výběrovým řízením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Doklady o právní subjektivitě žadatele 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Výpis z rejstříku trestů 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Územní rozhodnutí nebo územní souhlas nebo veřejnoprávní smlouva nahrazující územní řízení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Žádost o stavební povolení nebo ohlášení, případně stavební povolení nebo souhlas s provedením ohlášeného stavebního záměru nebo veřejnoprávní smlouva nahrazující stavební povolení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600" dirty="0"/>
              <a:t>Projektová dokumentace pro vydání stavebního povolení nebo pro ohlášení stavby</a:t>
            </a:r>
            <a:endParaRPr lang="cs-CZ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1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716016" cy="5400601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200" b="1" dirty="0" smtClean="0"/>
              <a:t>BEZPEČNOST DOPRAVY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Položkový rozpočet stavby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b="1" dirty="0"/>
              <a:t>Studie proveditelnosti</a:t>
            </a:r>
            <a:endParaRPr lang="cs-CZ" sz="1800" b="1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Doklady k výkupu nemovitostí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Seznam objednávek – přímých nákupů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Výpočet čistých jiných peněžních příjmů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b="1" dirty="0"/>
              <a:t>Karta souladu projektu s principy udržitelné mobility</a:t>
            </a:r>
            <a:endParaRPr lang="cs-CZ" sz="1800" b="1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b="1" dirty="0"/>
              <a:t>Zpráva o provedení auditu bezpečnosti pozemní komunikace</a:t>
            </a:r>
            <a:endParaRPr lang="cs-CZ" sz="1800" b="1" dirty="0"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Smlouva o spolupráci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Povinné přílohy žádosti o podporu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78338" y="1268761"/>
            <a:ext cx="4774182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18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cs-CZ" altLang="cs-CZ" sz="2200" b="1" dirty="0" smtClean="0"/>
              <a:t>CYKLODOPRAVA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Položkový rozpočet stavby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b="1" dirty="0"/>
              <a:t>Studie proveditelnosti</a:t>
            </a:r>
            <a:endParaRPr lang="cs-CZ" sz="1800" b="1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Doklady k výkupu nemovitostí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Seznam objednávek – přímých nákupů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/>
              <a:t>Výpočet čistých jiných peněžních příjmů</a:t>
            </a:r>
            <a:endParaRPr lang="cs-CZ" sz="1800" dirty="0"/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b="1" dirty="0"/>
              <a:t>Karta souladu projektu s principy udržitelné mobility</a:t>
            </a:r>
            <a:endParaRPr lang="cs-CZ" sz="1800" b="1" dirty="0">
              <a:solidFill>
                <a:schemeClr val="bg1"/>
              </a:solidFill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 smtClean="0">
                <a:solidFill>
                  <a:schemeClr val="bg1"/>
                </a:solidFill>
              </a:rPr>
              <a:t> </a:t>
            </a:r>
            <a:br>
              <a:rPr lang="cs-CZ" sz="1600" dirty="0" smtClean="0">
                <a:solidFill>
                  <a:schemeClr val="bg1"/>
                </a:solidFill>
              </a:rPr>
            </a:br>
            <a:endParaRPr lang="cs-CZ" sz="18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sz="1600" dirty="0" smtClean="0"/>
              <a:t>Smlouva </a:t>
            </a:r>
            <a:r>
              <a:rPr lang="cs-CZ" sz="1600" dirty="0"/>
              <a:t>o spolupráci</a:t>
            </a:r>
          </a:p>
        </p:txBody>
      </p:sp>
    </p:spTree>
    <p:extLst>
      <p:ext uri="{BB962C8B-B14F-4D97-AF65-F5344CB8AC3E}">
        <p14:creationId xmlns:p14="http://schemas.microsoft.com/office/powerpoint/2010/main" val="37940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Osnova studie proveditelnosti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86591"/>
              </p:ext>
            </p:extLst>
          </p:nvPr>
        </p:nvGraphicFramePr>
        <p:xfrm>
          <a:off x="457200" y="1628800"/>
          <a:ext cx="8229600" cy="475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smtClean="0"/>
                        <a:t>Studie proveditelnosti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Obsah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Dlouhodobý</a:t>
                      </a:r>
                      <a:r>
                        <a:rPr lang="cs-CZ" baseline="0" dirty="0" smtClean="0"/>
                        <a:t> majetek, pojištění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Úvodní</a:t>
                      </a:r>
                      <a:r>
                        <a:rPr lang="cs-CZ" baseline="0" dirty="0" smtClean="0"/>
                        <a:t> informace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Výstupy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informace o žadateli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Připravenost</a:t>
                      </a:r>
                      <a:r>
                        <a:rPr lang="cs-CZ" baseline="0" dirty="0" smtClean="0"/>
                        <a:t> projektu k realizaci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Charakteristika</a:t>
                      </a:r>
                      <a:r>
                        <a:rPr lang="cs-CZ" baseline="0" dirty="0" smtClean="0"/>
                        <a:t> projektu a jeho souladu s programem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Finanční</a:t>
                      </a:r>
                      <a:r>
                        <a:rPr lang="cs-CZ" baseline="0" dirty="0" smtClean="0"/>
                        <a:t> toky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Podrobný popis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a řízení rizik</a:t>
                      </a:r>
                      <a:endParaRPr lang="cs-CZ" dirty="0" smtClean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Zdůvodnění potřebnosti realizace projektu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projektu na horizontální kritéria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Management projektu a řízení lidských zdrojů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Závěrečné</a:t>
                      </a:r>
                      <a:r>
                        <a:rPr lang="cs-CZ" baseline="0" dirty="0" smtClean="0"/>
                        <a:t> hodnocení efektivity a udržitelnosti projektu</a:t>
                      </a:r>
                      <a:endParaRPr lang="cs-CZ" dirty="0" smtClean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Technické a technologické řešení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Podklady</a:t>
                      </a:r>
                      <a:r>
                        <a:rPr lang="cs-CZ" baseline="0" dirty="0" smtClean="0"/>
                        <a:t> pro výpočet ukazatelů CBA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Vliv projektu na životní</a:t>
                      </a:r>
                      <a:r>
                        <a:rPr lang="cs-CZ" baseline="0" dirty="0" smtClean="0"/>
                        <a:t> prostředí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Upozornění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b="1" dirty="0"/>
              <a:t>7 50 01 - Počet realizací vedoucích ke zvýšení bezpečnosti v </a:t>
            </a:r>
            <a:r>
              <a:rPr lang="cs-CZ" sz="2000" b="1" dirty="0" smtClean="0"/>
              <a:t>dopravě</a:t>
            </a:r>
          </a:p>
          <a:p>
            <a:pPr lvl="0"/>
            <a:endParaRPr lang="cs-CZ" sz="2000" b="1" dirty="0"/>
          </a:p>
          <a:p>
            <a:r>
              <a:rPr lang="cs-CZ" sz="2000" b="1" dirty="0"/>
              <a:t>7 61 00 - Délka nově vybudovaných cyklostezek a </a:t>
            </a:r>
            <a:r>
              <a:rPr lang="cs-CZ" sz="2000" b="1" dirty="0" smtClean="0"/>
              <a:t>cyklotras</a:t>
            </a:r>
          </a:p>
          <a:p>
            <a:endParaRPr lang="cs-CZ" sz="2000" b="1" dirty="0"/>
          </a:p>
          <a:p>
            <a:r>
              <a:rPr lang="cs-CZ" sz="2000" b="1" dirty="0"/>
              <a:t>7 62 00 - Délka rekonstruovaných cyklostezek a </a:t>
            </a:r>
            <a:r>
              <a:rPr lang="cs-CZ" sz="2000" b="1" dirty="0" smtClean="0"/>
              <a:t>cyklotras</a:t>
            </a:r>
          </a:p>
          <a:p>
            <a:endParaRPr lang="cs-CZ" sz="2000" b="1" dirty="0"/>
          </a:p>
          <a:p>
            <a:r>
              <a:rPr lang="cs-CZ" sz="2000" b="1" dirty="0"/>
              <a:t>7 64 01 - Počet parkovacích míst pro jízdní kola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Indikátory výstupu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41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000" i="1" dirty="0" smtClean="0"/>
              <a:t>Kdo zpracovává Kartu souladu projektu s principy udržitelné mobility?</a:t>
            </a:r>
          </a:p>
          <a:p>
            <a:pPr marL="0" lv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i="1" dirty="0" smtClean="0"/>
              <a:t>Musí projekt řešit souvislý úsek komunikace /může projekt řešit více na sebe nenavazujících částí?</a:t>
            </a:r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smtClean="0"/>
              <a:t>Je možné v projektu řešit pouze přechody pro chodce, pouze veřejné osvětlení apod.?</a:t>
            </a:r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smtClean="0"/>
              <a:t>Je vyžadováno samostatné dokladování majetkoprávních vztahů k dotčeným pozemkům?</a:t>
            </a:r>
            <a:endParaRPr lang="cs-CZ" sz="2000" i="1" dirty="0"/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smtClean="0"/>
              <a:t>Jsou způsobilými výdaje na herní prvky na odpočívadlech u cyklostezky? …a další detailní dotazy na způsobilost výdajů…</a:t>
            </a:r>
          </a:p>
          <a:p>
            <a:pPr marL="0" indent="0">
              <a:buNone/>
            </a:pP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smtClean="0"/>
              <a:t>Bude v budoucnu vyhlášena další obdobně zaměřená výzva?</a:t>
            </a:r>
            <a:endParaRPr lang="cs-CZ" sz="2000" i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18. výzva IROP</a:t>
            </a:r>
            <a:br>
              <a:rPr lang="cs-CZ" sz="20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000" b="1" dirty="0" smtClean="0">
                <a:solidFill>
                  <a:srgbClr val="0070C0"/>
                </a:solidFill>
                <a:latin typeface="Myriad Pro"/>
              </a:rPr>
              <a:t>„PODPORA BEZPEČNOSTI DOPRAVY A CYKLODOPRAVY“</a:t>
            </a:r>
          </a:p>
          <a:p>
            <a:pPr>
              <a:defRPr/>
            </a:pPr>
            <a:r>
              <a:rPr lang="cs-CZ" sz="2800" b="1" cap="none" dirty="0" smtClean="0">
                <a:solidFill>
                  <a:srgbClr val="0070C0"/>
                </a:solidFill>
                <a:latin typeface="Myriad Pro"/>
              </a:rPr>
              <a:t>Nejčastější dotazy</a:t>
            </a:r>
            <a:endParaRPr lang="cs-CZ" sz="2800" b="1" cap="none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819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20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. 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Nízkoemisní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a bezemisní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vozidla“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143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</a:t>
            </a:r>
            <a:r>
              <a:rPr lang="cs-CZ" sz="2000" dirty="0" smtClean="0"/>
              <a:t>01/2016</a:t>
            </a:r>
            <a:endParaRPr lang="cs-CZ" sz="20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</a:t>
            </a:r>
            <a:r>
              <a:rPr lang="cs-CZ" sz="2000" dirty="0" smtClean="0"/>
              <a:t>	od 01/2016 </a:t>
            </a:r>
            <a:r>
              <a:rPr lang="cs-CZ" sz="2000" dirty="0"/>
              <a:t>do </a:t>
            </a:r>
            <a:r>
              <a:rPr lang="cs-CZ" sz="2000" dirty="0" smtClean="0"/>
              <a:t>07/2016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 smtClean="0"/>
              <a:t>Celková alokace:	1 350 000 000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 smtClean="0"/>
              <a:t>Aktivity:		Pořízení </a:t>
            </a:r>
            <a:r>
              <a:rPr lang="cs-CZ" sz="2000" dirty="0" err="1" smtClean="0"/>
              <a:t>nízkoemisních</a:t>
            </a:r>
            <a:r>
              <a:rPr lang="cs-CZ" sz="2000" dirty="0" smtClean="0"/>
              <a:t> a bezemisních vozidel, 						využívajících alternativní zdroje paliv (elektřina, CNG</a:t>
            </a:r>
            <a:br>
              <a:rPr lang="cs-CZ" sz="2000" dirty="0" smtClean="0"/>
            </a:br>
            <a:r>
              <a:rPr lang="cs-CZ" sz="2000" dirty="0" smtClean="0"/>
              <a:t>			a další) a splňujících min. emisní limity normy EURO 6,				a drážních vozidel městské dopravy (tramvaje a trolejbusy) 			pro zajištění dopravní obslužnosti v rámci závazku veřejné 			služby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 smtClean="0"/>
              <a:t>Úprava veřejné podpory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2056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22.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„telematika pro veřejnou dopravu“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143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02/2016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	od 02/2016 do 06/2016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Celková alokace:	294 117 647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Aktivity:		Výstavba, zavedení, rekonstrukce nebo modernizace 				inteligentních dopravních systémů a dopravní telematiky 				pro veřejnou dopravu (informační systémy pro cestující, 				řídicí, komunikační, rezervační, odbavovací a platební 				systémy pro veřejnou dopravu)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26095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540568" y="239713"/>
            <a:ext cx="102251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25.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26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„výstavba a modernizace přestupních terminálů“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143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03/2016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	od 03/2016 do 09/2016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Celková alokace:	1 280 000 000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Aktivity:		Výstavba a modernizace přestupních terminálů, 						souvisejících záchytných parkovišť a parkovacích domů</a:t>
            </a:r>
            <a:br>
              <a:rPr lang="cs-CZ" sz="2000" dirty="0"/>
            </a:br>
            <a:r>
              <a:rPr lang="cs-CZ" sz="2000" dirty="0"/>
              <a:t>			v návaznosti na veřejnou hromadnou dopravu (P+R, 				K+R, B+R, P+G), jejichž velikost je přizpůsobena 					očekávané využitelnosti pro podporu </a:t>
            </a:r>
            <a:r>
              <a:rPr lang="cs-CZ" sz="2000" dirty="0" err="1"/>
              <a:t>multimodality</a:t>
            </a:r>
            <a:endParaRPr lang="cs-CZ" sz="2000" dirty="0"/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Úprava veřejné podpory, motivační účinek v souladu s N č. 651/2014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6127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468560" y="239713"/>
            <a:ext cx="1008112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34.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2800" b="1" dirty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>
                <a:solidFill>
                  <a:srgbClr val="0070C0"/>
                </a:solidFill>
                <a:latin typeface="Myriad Pro"/>
              </a:rPr>
              <a:t>„Komunitně vedený místní rozvoj - Dopravní obslužnost, sociální podnikání, předškolní vzdělávání, kulturní dědictví, územní plánování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“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	od 04/2016 do </a:t>
            </a:r>
            <a:r>
              <a:rPr lang="cs-CZ" sz="2000" dirty="0" smtClean="0"/>
              <a:t>06/2023</a:t>
            </a:r>
            <a:endParaRPr lang="cs-CZ" sz="20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Celková alokace:	</a:t>
            </a:r>
            <a:r>
              <a:rPr lang="cs-CZ" sz="2000" dirty="0" smtClean="0"/>
              <a:t>3 684 210 526 </a:t>
            </a:r>
            <a:r>
              <a:rPr lang="cs-CZ" sz="2000" dirty="0"/>
              <a:t>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Aktivity:		SC 1.2 bezpečnost, </a:t>
            </a:r>
            <a:r>
              <a:rPr lang="cs-CZ" sz="2000" dirty="0" err="1"/>
              <a:t>cyklo</a:t>
            </a:r>
            <a:r>
              <a:rPr lang="cs-CZ" sz="2000" dirty="0"/>
              <a:t>, </a:t>
            </a:r>
            <a:r>
              <a:rPr lang="cs-CZ" sz="2000" dirty="0" smtClean="0"/>
              <a:t>telematika</a:t>
            </a:r>
            <a:r>
              <a:rPr lang="cs-CZ" sz="2000" dirty="0"/>
              <a:t>, </a:t>
            </a:r>
            <a:r>
              <a:rPr lang="cs-CZ" sz="2000" dirty="0" smtClean="0"/>
              <a:t>vozidla</a:t>
            </a:r>
            <a:r>
              <a:rPr lang="cs-CZ" sz="2000" dirty="0"/>
              <a:t>, </a:t>
            </a:r>
            <a:r>
              <a:rPr lang="cs-CZ" sz="2000" dirty="0" smtClean="0"/>
              <a:t>terminály</a:t>
            </a:r>
            <a:br>
              <a:rPr lang="cs-CZ" sz="2000" dirty="0" smtClean="0"/>
            </a:br>
            <a:r>
              <a:rPr lang="cs-CZ" sz="2000" dirty="0" smtClean="0"/>
              <a:t>			SC </a:t>
            </a:r>
            <a:r>
              <a:rPr lang="cs-CZ" sz="2000" dirty="0"/>
              <a:t>2.2 sociální </a:t>
            </a:r>
            <a:r>
              <a:rPr lang="cs-CZ" sz="2000" dirty="0" smtClean="0"/>
              <a:t>podnikání</a:t>
            </a:r>
            <a:br>
              <a:rPr lang="cs-CZ" sz="2000" dirty="0" smtClean="0"/>
            </a:br>
            <a:r>
              <a:rPr lang="cs-CZ" sz="2000" dirty="0" smtClean="0"/>
              <a:t>			</a:t>
            </a:r>
            <a:r>
              <a:rPr lang="cs-CZ" sz="2000" dirty="0"/>
              <a:t>SC 2.4 předškolní </a:t>
            </a:r>
            <a:r>
              <a:rPr lang="cs-CZ" sz="2000" dirty="0" smtClean="0"/>
              <a:t>vzdělávání</a:t>
            </a:r>
            <a:br>
              <a:rPr lang="cs-CZ" sz="2000" dirty="0" smtClean="0"/>
            </a:br>
            <a:r>
              <a:rPr lang="cs-CZ" sz="2000" dirty="0" smtClean="0"/>
              <a:t>			SC </a:t>
            </a:r>
            <a:r>
              <a:rPr lang="cs-CZ" sz="2000" dirty="0"/>
              <a:t>3.1 revitalizace, sbírkové fondy</a:t>
            </a:r>
            <a:r>
              <a:rPr lang="cs-CZ" sz="2000" dirty="0" smtClean="0"/>
              <a:t>, knihovny</a:t>
            </a:r>
            <a:br>
              <a:rPr lang="cs-CZ" sz="2000" dirty="0" smtClean="0"/>
            </a:br>
            <a:r>
              <a:rPr lang="cs-CZ" sz="2000" dirty="0" smtClean="0"/>
              <a:t>			SC </a:t>
            </a:r>
            <a:r>
              <a:rPr lang="cs-CZ" sz="2000" dirty="0"/>
              <a:t>3.3 </a:t>
            </a:r>
            <a:r>
              <a:rPr lang="cs-CZ" sz="2000" dirty="0" smtClean="0"/>
              <a:t>územní, regulační </a:t>
            </a:r>
            <a:r>
              <a:rPr lang="cs-CZ" sz="2000" dirty="0"/>
              <a:t>plány, </a:t>
            </a:r>
            <a:r>
              <a:rPr lang="cs-CZ" sz="2000" dirty="0" smtClean="0"/>
              <a:t>studie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4037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31308"/>
              </p:ext>
            </p:extLst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41.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„dopravní obslužnost (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iti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)“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143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	od 04/2016 do 12/2017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Celková alokace:	4 173 564 761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Aktivity:		Bezpečnost dopravy</a:t>
            </a:r>
            <a:br>
              <a:rPr lang="cs-CZ" sz="2000" dirty="0"/>
            </a:br>
            <a:r>
              <a:rPr lang="cs-CZ" sz="2000" dirty="0"/>
              <a:t>			</a:t>
            </a:r>
            <a:r>
              <a:rPr lang="cs-CZ" sz="2000" dirty="0" err="1"/>
              <a:t>Cyklodoprava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			</a:t>
            </a:r>
            <a:r>
              <a:rPr lang="cs-CZ" sz="2000" dirty="0" err="1"/>
              <a:t>Nízkoemisní</a:t>
            </a:r>
            <a:r>
              <a:rPr lang="cs-CZ" sz="2000" dirty="0"/>
              <a:t> a bezemisní vozidla</a:t>
            </a:r>
            <a:br>
              <a:rPr lang="cs-CZ" sz="2000" dirty="0"/>
            </a:br>
            <a:r>
              <a:rPr lang="cs-CZ" sz="2000" dirty="0"/>
              <a:t>			Telematika pro veřejnou dopravu</a:t>
            </a:r>
            <a:br>
              <a:rPr lang="cs-CZ" sz="2000" dirty="0"/>
            </a:br>
            <a:r>
              <a:rPr lang="cs-CZ" sz="2000" dirty="0"/>
              <a:t>			Terminály a parkovací systémy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79933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42. </a:t>
            </a:r>
            <a:r>
              <a:rPr lang="cs-CZ" sz="2800" b="1" dirty="0">
                <a:solidFill>
                  <a:srgbClr val="0070C0"/>
                </a:solidFill>
                <a:latin typeface="Myriad Pro"/>
              </a:rPr>
              <a:t>výzva 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„dopravní obslužnost (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iprú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)“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1436"/>
            <a:ext cx="8229600" cy="4893868"/>
          </a:xfrm>
        </p:spPr>
        <p:txBody>
          <a:bodyPr>
            <a:no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Vyhlášení výzvy: 	04/2016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Příjem žádostí: 		od 04/2016 do 12/2017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000" dirty="0"/>
              <a:t>Celková alokace:	1 788 670 620 Kč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sz="2000" dirty="0"/>
              <a:t>Aktivity:		Bezpečnost dopravy</a:t>
            </a:r>
            <a:br>
              <a:rPr lang="cs-CZ" sz="2000" dirty="0"/>
            </a:br>
            <a:r>
              <a:rPr lang="cs-CZ" sz="2000" dirty="0"/>
              <a:t>			</a:t>
            </a:r>
            <a:r>
              <a:rPr lang="cs-CZ" sz="2000" dirty="0" err="1"/>
              <a:t>Cyklodoprava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			</a:t>
            </a:r>
            <a:r>
              <a:rPr lang="cs-CZ" sz="2000" dirty="0" err="1"/>
              <a:t>Nízkoemisní</a:t>
            </a:r>
            <a:r>
              <a:rPr lang="cs-CZ" sz="2000" dirty="0"/>
              <a:t> a bezemisní vozidla</a:t>
            </a:r>
            <a:br>
              <a:rPr lang="cs-CZ" sz="2000" dirty="0"/>
            </a:br>
            <a:r>
              <a:rPr lang="cs-CZ" sz="2000" dirty="0"/>
              <a:t>			Telematika pro veřejnou dopravu</a:t>
            </a:r>
            <a:br>
              <a:rPr lang="cs-CZ" sz="2000" dirty="0"/>
            </a:br>
            <a:r>
              <a:rPr lang="cs-CZ" sz="2000" dirty="0"/>
              <a:t>			Terminály a parkovací systémy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4168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b="1" dirty="0" smtClean="0">
                <a:solidFill>
                  <a:srgbClr val="000000"/>
                </a:solidFill>
                <a:cs typeface="Myriad Pro"/>
              </a:rPr>
              <a:t>Martin Janda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  <a:hlinkClick r:id="rId2"/>
              </a:rPr>
              <a:t>Martin.Janda2</a:t>
            </a:r>
            <a:r>
              <a:rPr lang="pl-PL" dirty="0" smtClean="0">
                <a:solidFill>
                  <a:srgbClr val="000000"/>
                </a:solidFill>
                <a:cs typeface="Myriad Pro"/>
                <a:hlinkClick r:id="rId2"/>
              </a:rPr>
              <a:t>@mmr.cz</a:t>
            </a:r>
            <a:r>
              <a:rPr lang="pl-PL" dirty="0" smtClean="0">
                <a:solidFill>
                  <a:srgbClr val="000000"/>
                </a:solidFill>
                <a:cs typeface="Myriad Pro"/>
              </a:rPr>
              <a:t> 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Výzvy v roce 2015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vyhlášení výzev ve všech specifických cílech vyjma SC 4.1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c</a:t>
            </a:r>
            <a:r>
              <a:rPr lang="cs-CZ" sz="2200" dirty="0" smtClean="0">
                <a:solidFill>
                  <a:prstClr val="black"/>
                </a:solidFill>
              </a:rPr>
              <a:t>elkem vyhlášeno </a:t>
            </a:r>
            <a:r>
              <a:rPr lang="cs-CZ" sz="2200" b="1" dirty="0" smtClean="0">
                <a:solidFill>
                  <a:prstClr val="black"/>
                </a:solidFill>
              </a:rPr>
              <a:t>19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40 mld. Kč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Plán výzev v roce 2016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celkem plánováno </a:t>
            </a:r>
            <a:r>
              <a:rPr lang="cs-CZ" sz="2200" b="1" dirty="0" smtClean="0">
                <a:solidFill>
                  <a:prstClr val="black"/>
                </a:solidFill>
              </a:rPr>
              <a:t>46 výzev</a:t>
            </a:r>
            <a:r>
              <a:rPr lang="cs-CZ" sz="2200" dirty="0" smtClean="0">
                <a:solidFill>
                  <a:prstClr val="black"/>
                </a:solidFill>
              </a:rPr>
              <a:t> za </a:t>
            </a:r>
            <a:r>
              <a:rPr lang="cs-CZ" sz="2200" b="1" dirty="0" smtClean="0">
                <a:solidFill>
                  <a:prstClr val="black"/>
                </a:solidFill>
              </a:rPr>
              <a:t>84 mld. Kč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VÝZVY IROP 2015 A 2016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/>
            </a:r>
            <a:br>
              <a:rPr lang="cs-CZ" sz="3200" smtClean="0">
                <a:solidFill>
                  <a:srgbClr val="0070C0"/>
                </a:solidFill>
              </a:rPr>
            </a:br>
            <a:r>
              <a:rPr lang="en-US" sz="3200" smtClean="0">
                <a:solidFill>
                  <a:srgbClr val="0070C0"/>
                </a:solidFill>
              </a:rPr>
              <a:t>Strukt</a:t>
            </a:r>
            <a:r>
              <a:rPr lang="cs-CZ" sz="3200" smtClean="0">
                <a:solidFill>
                  <a:srgbClr val="0070C0"/>
                </a:solidFill>
              </a:rPr>
              <a:t>U</a:t>
            </a:r>
            <a:r>
              <a:rPr lang="en-US" sz="3200" smtClean="0">
                <a:solidFill>
                  <a:srgbClr val="0070C0"/>
                </a:solidFill>
              </a:rPr>
              <a:t>ra IROP</a:t>
            </a:r>
            <a:br>
              <a:rPr lang="en-US" sz="320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1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00485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91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44624"/>
            <a:ext cx="8229600" cy="9192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rgbClr val="0070C0"/>
                </a:solidFill>
              </a:rPr>
              <a:t>Prioritní osa 1: Konkurenceschopné, dostupné a bezpečné regiony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1" y="58522"/>
            <a:ext cx="8534400" cy="11558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1 - Infrastruktura</a:t>
            </a:r>
            <a:endParaRPr lang="cs-CZ" sz="2200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</a:t>
            </a:r>
            <a:r>
              <a:rPr lang="cs-CZ" sz="2200" b="1" dirty="0">
                <a:latin typeface="Myriad Pro"/>
              </a:rPr>
              <a:t>1.1 </a:t>
            </a:r>
            <a:r>
              <a:rPr lang="cs-CZ" sz="2200" dirty="0" smtClean="0">
                <a:latin typeface="Myriad Pro"/>
              </a:rPr>
              <a:t>Zvýšení </a:t>
            </a:r>
            <a:r>
              <a:rPr lang="cs-CZ" sz="2200" dirty="0">
                <a:latin typeface="Myriad Pro"/>
              </a:rPr>
              <a:t>regionální mobility prostřednictvím modernizace </a:t>
            </a:r>
            <a:endParaRPr lang="cs-CZ" sz="2200" dirty="0" smtClean="0">
              <a:latin typeface="Myriad Pro"/>
            </a:endParaRP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rozvoje sítí </a:t>
            </a:r>
            <a:r>
              <a:rPr lang="cs-CZ" sz="2200" dirty="0">
                <a:latin typeface="Myriad Pro"/>
              </a:rPr>
              <a:t>regionální silniční infrastruktury navazující </a:t>
            </a:r>
            <a:r>
              <a:rPr lang="cs-CZ" sz="2200" dirty="0" smtClean="0">
                <a:latin typeface="Myriad Pro"/>
              </a:rPr>
              <a:t>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na síť </a:t>
            </a:r>
            <a:r>
              <a:rPr lang="cs-CZ" sz="2200" dirty="0">
                <a:latin typeface="Myriad Pro"/>
              </a:rPr>
              <a:t>TEN-T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1.2 </a:t>
            </a:r>
            <a:r>
              <a:rPr lang="cs-CZ" sz="2200" dirty="0">
                <a:latin typeface="Myriad Pro"/>
              </a:rPr>
              <a:t>Zvýšení podílu udržitelných forem dopravy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1.3 </a:t>
            </a:r>
            <a:r>
              <a:rPr lang="cs-CZ" sz="2200" dirty="0">
                <a:latin typeface="Myriad Pro"/>
              </a:rPr>
              <a:t>Zvýšení připravenosti k řešení a řízení rizik a </a:t>
            </a:r>
            <a:r>
              <a:rPr lang="cs-CZ" sz="2200" dirty="0" smtClean="0">
                <a:latin typeface="Myriad Pro"/>
              </a:rPr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9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2163</Words>
  <Application>Microsoft Office PowerPoint</Application>
  <PresentationFormat>Předvádění na obrazovce (4:3)</PresentationFormat>
  <Paragraphs>583</Paragraphs>
  <Slides>52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18. výzva IROP „PODPORA BEZPEČNOSTI DOPRAVY A CYKLODOPRAVY“ Hlavní Podporované aktivity</vt:lpstr>
      <vt:lpstr>Prezentace aplikace PowerPoint</vt:lpstr>
      <vt:lpstr>Prezentace aplikace PowerPoint</vt:lpstr>
      <vt:lpstr>18. výzva IROP „PODPORA BEZPEČNOSTI DOPRAVY A CYKLODOPRAVY“ Specifická kritéria přijatelnosti</vt:lpstr>
      <vt:lpstr>18. výzva IROP „PODPORA BEZPEČNOSTI DOPRAVY A CYKLODOPRAVY“ Specifická kritéria přijatelnosti</vt:lpstr>
      <vt:lpstr>18. výzva IROP „PODPORA BEZPEČNOSTI DOPRAVY A CYKLODOPRAVY“ Specifická kritéria přijatelnosti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18. výzva IROP „PODPORA BEZPEČNOSTI DOPRAVY A CYKLODOPRAVY“ Způsobilé výdaje na vedlejší 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janmar2</cp:lastModifiedBy>
  <cp:revision>385</cp:revision>
  <cp:lastPrinted>2015-01-29T12:55:59Z</cp:lastPrinted>
  <dcterms:created xsi:type="dcterms:W3CDTF">2014-10-03T06:20:14Z</dcterms:created>
  <dcterms:modified xsi:type="dcterms:W3CDTF">2016-01-15T08:13:09Z</dcterms:modified>
</cp:coreProperties>
</file>