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9"/>
  </p:notesMasterIdLst>
  <p:sldIdLst>
    <p:sldId id="256" r:id="rId4"/>
    <p:sldId id="257" r:id="rId5"/>
    <p:sldId id="258" r:id="rId6"/>
    <p:sldId id="259" r:id="rId7"/>
    <p:sldId id="293" r:id="rId8"/>
    <p:sldId id="294" r:id="rId9"/>
    <p:sldId id="295" r:id="rId10"/>
    <p:sldId id="296" r:id="rId11"/>
    <p:sldId id="297" r:id="rId12"/>
    <p:sldId id="291" r:id="rId13"/>
    <p:sldId id="260" r:id="rId14"/>
    <p:sldId id="261" r:id="rId15"/>
    <p:sldId id="262" r:id="rId16"/>
    <p:sldId id="263" r:id="rId17"/>
    <p:sldId id="264" r:id="rId18"/>
    <p:sldId id="265" r:id="rId19"/>
    <p:sldId id="268" r:id="rId20"/>
    <p:sldId id="270" r:id="rId21"/>
    <p:sldId id="271" r:id="rId22"/>
    <p:sldId id="272" r:id="rId23"/>
    <p:sldId id="273" r:id="rId24"/>
    <p:sldId id="274" r:id="rId25"/>
    <p:sldId id="276" r:id="rId26"/>
    <p:sldId id="277" r:id="rId27"/>
    <p:sldId id="278" r:id="rId28"/>
    <p:sldId id="279" r:id="rId29"/>
    <p:sldId id="280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EAA"/>
    <a:srgbClr val="015B99"/>
    <a:srgbClr val="0143A3"/>
    <a:srgbClr val="003399"/>
    <a:srgbClr val="0456B0"/>
    <a:srgbClr val="045EC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cs-CZ"/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cs-CZ"/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77A82120-C600-4DC5-9B2D-A73E05A03502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66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2F7607FA-5CD7-476A-B062-46FADD8A2DBB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F316B14-3911-4858-80D7-7DBDA24EC996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59333D-7011-4CC8-9D7E-A5A1A913887E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161280" y="5839920"/>
            <a:ext cx="331164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Centrum pro regionální rozvoj České republiky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3591360" y="5839920"/>
            <a:ext cx="246456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Vinohradská 46, 120 00  Praha 2</a:t>
            </a:r>
            <a:endParaRPr/>
          </a:p>
        </p:txBody>
      </p:sp>
      <p:sp>
        <p:nvSpPr>
          <p:cNvPr id="79" name="CustomShape 5"/>
          <p:cNvSpPr/>
          <p:nvPr/>
        </p:nvSpPr>
        <p:spPr>
          <a:xfrm>
            <a:off x="6140520" y="5839920"/>
            <a:ext cx="1747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tel.: +420 221 580 201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8048160" y="5828760"/>
            <a:ext cx="1000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www.crr.cz</a:t>
            </a:r>
            <a:endParaRPr/>
          </a:p>
        </p:txBody>
      </p:sp>
      <p:sp>
        <p:nvSpPr>
          <p:cNvPr id="81" name="PlaceHolder 7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B5989AF-E6BB-46CF-917B-AF94C1EC0C15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Představení 
Centra pro regionální rozvoj 
České republiky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685800" y="3309480"/>
            <a:ext cx="7886520" cy="185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Kolová výzva č. 21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Muzea</a:t>
            </a:r>
            <a:r>
              <a:rPr lang="en-US" sz="2000" b="1" dirty="0" smtClean="0">
                <a:solidFill>
                  <a:srgbClr val="CCCCCC"/>
                </a:solidFill>
                <a:latin typeface="Calibri"/>
              </a:rPr>
              <a:t> </a:t>
            </a:r>
            <a:endParaRPr dirty="0"/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Příjem a hodnocení žádostí 
o podporu</a:t>
            </a:r>
            <a:endParaRPr lang="cs-CZ" dirty="0"/>
          </a:p>
        </p:txBody>
      </p:sp>
      <p:sp>
        <p:nvSpPr>
          <p:cNvPr id="135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 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Kolová výzva č. 21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Muzea</a:t>
            </a: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6569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27584" y="1306800"/>
            <a:ext cx="7704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Podání žádostí POUZE přes MS2014+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Automatická registrace žádosti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Automatické předložení na příslušné krajské oddělení CRR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bude depeší informován o přidělených manažerech projektu, kteří budou mít na starosti další administraci projektu a komunikaci se žadatelem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</a:rPr>
              <a:t>(v některých případech může probíhat administrace projektu na jiném krajském oddělení CRR, než je sídlo žadatele)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/>
          </a:p>
        </p:txBody>
      </p:sp>
      <p:sp>
        <p:nvSpPr>
          <p:cNvPr id="1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BCD8A1B-0575-4911-A172-C1823F596764}" type="slidenum">
              <a:rPr lang="cs-CZ" sz="1200">
                <a:solidFill>
                  <a:srgbClr val="00529C"/>
                </a:solidFill>
                <a:latin typeface="Calibri"/>
              </a:rPr>
              <a:t>11</a:t>
            </a:fld>
            <a:endParaRPr/>
          </a:p>
        </p:txBody>
      </p:sp>
      <p:pic>
        <p:nvPicPr>
          <p:cNvPr id="1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1043608" y="262080"/>
            <a:ext cx="7642832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46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E8C7C6F-D65B-4205-B9A5-A1C803B72830}" type="slidenum">
              <a:rPr lang="cs-CZ" sz="1200">
                <a:solidFill>
                  <a:srgbClr val="00529C"/>
                </a:solidFill>
                <a:latin typeface="Calibri"/>
              </a:rPr>
              <a:t>12</a:t>
            </a:fld>
            <a:endParaRPr/>
          </a:p>
        </p:txBody>
      </p:sp>
      <p:pic>
        <p:nvPicPr>
          <p:cNvPr id="14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  <p:pic>
        <p:nvPicPr>
          <p:cNvPr id="148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1209600" y="1305000"/>
            <a:ext cx="6497640" cy="413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827584" y="1306800"/>
            <a:ext cx="7858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Probíhá na příslušném krajském oddělení CRR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hodnocení (provádí CRR)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kontrola přijatelnosti a kontrola formálních náležitostí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ěcné hodnocení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analýza rizik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kontrola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výběru projektů (provádí ŘO IROP)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výběr projektu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příprava a vydání právního aktu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3E6100D-705A-49EA-90B5-1A966E2D83AD}" type="slidenum">
              <a:rPr lang="cs-CZ" sz="1200">
                <a:solidFill>
                  <a:srgbClr val="00529C"/>
                </a:solidFill>
                <a:latin typeface="Calibri"/>
              </a:rPr>
              <a:t>13</a:t>
            </a:fld>
            <a:endParaRPr/>
          </a:p>
        </p:txBody>
      </p:sp>
      <p:pic>
        <p:nvPicPr>
          <p:cNvPr id="1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Provedena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do 23 </a:t>
            </a:r>
            <a:r>
              <a:rPr lang="cs-CZ" sz="2000" b="1" u="sng" dirty="0" err="1" smtClean="0">
                <a:solidFill>
                  <a:srgbClr val="00529C"/>
                </a:solidFill>
                <a:latin typeface="Calibri"/>
              </a:rPr>
              <a:t>pd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od podání žádosti.</a:t>
            </a:r>
            <a:endParaRPr lang="cs-CZ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robíhá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elektronicky v MS2014+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, kontrolu provádí CRR.</a:t>
            </a:r>
            <a:endParaRPr lang="cs-CZ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rgbClr val="00529C"/>
                </a:solidFill>
                <a:latin typeface="Calibri"/>
              </a:rPr>
              <a:t>E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liminační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kritéria (vždy odpověď „ANO“ x „NE“).</a:t>
            </a:r>
            <a:endParaRPr lang="cs-CZ" b="1" dirty="0" smtClean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ři kontrole přijatelnosti musí být splněna všechna kritéria stanovená výzvou (obecná i specifická) – v případě nesplnění jakéhokoliv kritéria je žádost vyloučena z dalšího hodnocení.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V rámci kontroly formálních náležitostí může být žadatel vyzván k doplnění žádosti (max. dvakrát</a:t>
            </a: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).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okud nelze v rámci kontroly přijatelnosti kritérium vyhodnotit, nebo jsou v žádosti uvedeny rozporné údaje, může být žadatel vyzván k upřesnění (max. dvakrát).</a:t>
            </a:r>
            <a:endParaRPr lang="cs-CZ" b="1" dirty="0" smtClean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Výzvy k doplnění/upřesnění jsou žadateli zasílány formou depeší v MS2014+.</a:t>
            </a:r>
            <a:endParaRPr lang="cs-CZ" b="1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727560" y="404664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14</a:t>
            </a:fld>
            <a:endParaRPr/>
          </a:p>
        </p:txBody>
      </p:sp>
      <p:pic>
        <p:nvPicPr>
          <p:cNvPr id="1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1.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Žádost je podána v předepsané formě</a:t>
            </a:r>
            <a:endParaRPr lang="cs-CZ" dirty="0" smtClean="0"/>
          </a:p>
          <a:p>
            <a:pPr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Přes MS2014+.</a:t>
            </a:r>
            <a:endParaRPr lang="cs-CZ" dirty="0" smtClean="0"/>
          </a:p>
          <a:p>
            <a:pPr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finančním plánu projektu jsou nastaveny etapy projektu v minimální délce 3 měsíců.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2. Žádost je podepsána oprávněným zástupcem žadatele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Statutární zástupce, popř. jim pověřená osoba na základě plné moci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3. Jsou doloženy všechny povinné přílohy a obsahově splňují požadované náležitosti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1. Plná moc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případě přenesení pravomocí na jinou osobu, např. při podpisu žádosti.
Plné moci jsou uloženy v elektronické podobě v MS2014+. 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986400" y="262080"/>
            <a:ext cx="77000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ADB19A8-604D-45F8-893E-2A524C1B73E9}" type="slidenum">
              <a:rPr lang="cs-CZ" sz="1200">
                <a:solidFill>
                  <a:srgbClr val="00529C"/>
                </a:solidFill>
                <a:latin typeface="Calibri"/>
              </a:rPr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727560" y="1306800"/>
            <a:ext cx="795888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požadované náležitosti</a:t>
            </a:r>
            <a:endParaRPr lang="cs-CZ" dirty="0" smtClean="0"/>
          </a:p>
          <a:p>
            <a:endParaRPr lang="cs-CZ" dirty="0" smtClean="0"/>
          </a:p>
          <a:p>
            <a:pPr algn="just">
              <a:lnSpc>
                <a:spcPct val="11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2. Dokumentace k zadávacím a výběrovým řízením 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Žadatel dokládá dokumentaci k zahájeným a ukončeným zadávacím a výběrovým řízením, která provedl před podáním žádosti o podporu. 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
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Výčet dokumentace k předložení je uveden v kap. 5 Obecných pravidel.</a:t>
            </a:r>
            <a:endParaRPr lang="cs-CZ" dirty="0" smtClean="0"/>
          </a:p>
          <a:p>
            <a:pPr algn="just">
              <a:lnSpc>
                <a:spcPct val="11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3. Doklady o právní subjektivitě žadatele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Právní subjektivitu nemusí dokládat: 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kraje a jimi zřizované organizace,  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organizační složky státu,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příspěvkové organizace organizačních složek státu,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Organizace zakládané kraji doloží </a:t>
            </a:r>
            <a:r>
              <a:rPr lang="cs-CZ" b="1" dirty="0">
                <a:latin typeface="Calibri" panose="020F0502020204030204" pitchFamily="34" charset="0"/>
              </a:rPr>
              <a:t>zřizovací či zakládací listinu nebo jiný dokument o založení.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1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B76620-5AEA-4211-891C-7D72EA953B4A}" type="slidenum">
              <a:rPr lang="cs-CZ" sz="1200">
                <a:solidFill>
                  <a:srgbClr val="00529C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27560" y="1094523"/>
            <a:ext cx="7732872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požadované náležitosti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4. Studie proveditelnosti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Osnova Studie proveditelnosti je přílohou č. 2 Specifických pravidel pro žadatele a příjemce.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Slouží k posouzení realizovatelnosti a potřebnosti projektu.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5. Doklad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o prokázání právních vztahů k majetku, který je předmětem projektu: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Výpisy z katastru nemovitostí a list vlastnictví k nemovitosti, která bude předmětem projektu. </a:t>
            </a:r>
            <a:endParaRPr lang="cs-CZ" dirty="0"/>
          </a:p>
          <a:p>
            <a:pPr>
              <a:buSzPct val="25000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Nájemní smlouvu – nájemní vztah musí být v době podání žádosti zapsán v katastru nemovitostí.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Pronajímatelem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nesmí být fyzická osoba nepodnikající.</a:t>
            </a:r>
            <a:endParaRPr dirty="0" smtClean="0"/>
          </a:p>
          <a:p>
            <a:pPr algn="just">
              <a:lnSpc>
                <a:spcPct val="100000"/>
              </a:lnSpc>
            </a:pPr>
            <a:r>
              <a:rPr lang="cs-CZ" b="1" i="1" dirty="0">
                <a:solidFill>
                  <a:srgbClr val="00529C"/>
                </a:solidFill>
                <a:latin typeface="Calibri"/>
                <a:ea typeface="Arial"/>
              </a:rPr>
              <a:t>Upozornění!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i="1" dirty="0">
                <a:solidFill>
                  <a:srgbClr val="00529C"/>
                </a:solidFill>
                <a:latin typeface="Calibri"/>
              </a:rPr>
              <a:t>Povede-li projekt k technickému zhodnocení pronajatého majetku, je nutné, aby možnost provádět technické zhodnocení na cizím majetku byla uvedena v nájemní smlouvě, a to s podmínkou zachování výstupů minimálně po dobu udržitelnosti projektu.</a:t>
            </a:r>
            <a:endParaRPr lang="cs-CZ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7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7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598DFD8-A1E8-44F2-A0B4-F3BFCB886470}" type="slidenum">
              <a:rPr lang="cs-CZ" sz="1200">
                <a:solidFill>
                  <a:srgbClr val="00529C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83280" y="1196752"/>
            <a:ext cx="8003160" cy="504056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600"/>
              </a:spcAft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6. </a:t>
            </a:r>
            <a:r>
              <a:rPr lang="cs-CZ" b="1" dirty="0">
                <a:latin typeface="Calibri" panose="020F0502020204030204" pitchFamily="34" charset="0"/>
              </a:rPr>
              <a:t>Územní rozhodnutí s nabytím právní moci nebo územní souhlas nebo účinná veřejnosprávní smlouva nahrazující územní řízení</a:t>
            </a:r>
            <a:endParaRPr lang="cs-CZ" dirty="0">
              <a:latin typeface="Calibri" panose="020F0502020204030204" pitchFamily="34" charset="0"/>
            </a:endParaRP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Příloha se nedokládá, pokud </a:t>
            </a:r>
            <a:r>
              <a:rPr lang="cs-CZ" dirty="0">
                <a:latin typeface="Calibri" panose="020F0502020204030204" pitchFamily="34" charset="0"/>
              </a:rPr>
              <a:t>žadatel požádal o vydání společného územního rozhodnutí a stavebního </a:t>
            </a:r>
            <a:r>
              <a:rPr lang="cs-CZ" dirty="0" smtClean="0">
                <a:latin typeface="Calibri" panose="020F0502020204030204" pitchFamily="34" charset="0"/>
              </a:rPr>
              <a:t>povolení nebo </a:t>
            </a:r>
            <a:r>
              <a:rPr lang="cs-CZ" dirty="0">
                <a:latin typeface="Calibri" panose="020F0502020204030204" pitchFamily="34" charset="0"/>
              </a:rPr>
              <a:t>pokud je pro projekt územní rozhodnutí nebo územní souhlas podle stavebního zákona (zákon č. 183/2006 Sb</a:t>
            </a:r>
            <a:r>
              <a:rPr lang="cs-CZ" dirty="0" smtClean="0">
                <a:latin typeface="Calibri" panose="020F0502020204030204" pitchFamily="34" charset="0"/>
              </a:rPr>
              <a:t>.) nerelevantní.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7. Žádost o stavební povolení 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nebo ohlášení, případně stavební povolení nebo souhlas s provedením ohlášeného stavebního záměru nebo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 veřejnoprávní smlouva nahrazující s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tavební povolení</a:t>
            </a:r>
          </a:p>
          <a:p>
            <a:pPr algn="just">
              <a:lnSpc>
                <a:spcPct val="100000"/>
              </a:lnSpc>
            </a:pPr>
            <a:r>
              <a:rPr lang="cs-CZ" b="1" i="1" dirty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Pravomocné </a:t>
            </a:r>
            <a:r>
              <a:rPr lang="cs-CZ" i="1" dirty="0">
                <a:solidFill>
                  <a:srgbClr val="00529C"/>
                </a:solidFill>
                <a:latin typeface="Calibri"/>
              </a:rPr>
              <a:t>stavební povolení nebo souhlas s provedením ohlášeného stavebného záměru musí být doloženo nejpozději do dne vydání Rozhodnutí o poskytnutí dotace</a:t>
            </a:r>
            <a:r>
              <a:rPr lang="cs-CZ" i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/>
          </a:p>
          <a:p>
            <a:pPr>
              <a:spcAft>
                <a:spcPts val="600"/>
              </a:spcAft>
              <a:buSzPct val="100000"/>
            </a:pPr>
            <a:endParaRPr lang="cs-CZ" b="1" dirty="0" smtClean="0">
              <a:solidFill>
                <a:srgbClr val="000000"/>
              </a:solidFill>
              <a:latin typeface="Calibri"/>
              <a:ea typeface="Arial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8. Projektová dokumentace pro vydání stavebního povolení nebo pro ohlášení stavby  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100000"/>
            </a:pPr>
            <a:endParaRPr dirty="0"/>
          </a:p>
        </p:txBody>
      </p:sp>
      <p:sp>
        <p:nvSpPr>
          <p:cNvPr id="182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83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84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BAD946A-8D9E-4086-95B2-7A7644171DA6}" type="slidenum">
              <a:rPr lang="cs-CZ" sz="1200">
                <a:solidFill>
                  <a:srgbClr val="00529C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185" name="TextShape 5"/>
          <p:cNvSpPr txBox="1"/>
          <p:nvPr/>
        </p:nvSpPr>
        <p:spPr>
          <a:xfrm>
            <a:off x="727560" y="4740480"/>
            <a:ext cx="7660864" cy="587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971600" y="432000"/>
            <a:ext cx="626512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87" name="TextShape 2"/>
          <p:cNvSpPr txBox="1"/>
          <p:nvPr/>
        </p:nvSpPr>
        <p:spPr>
          <a:xfrm>
            <a:off x="864000" y="1152000"/>
            <a:ext cx="7668440" cy="508531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</a:t>
            </a:r>
          </a:p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požadované náležitosti</a:t>
            </a:r>
            <a:endParaRPr lang="cs-CZ" dirty="0" smtClean="0"/>
          </a:p>
          <a:p>
            <a:pPr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9</a:t>
            </a:r>
            <a:r>
              <a:rPr lang="cs-CZ" b="1" dirty="0">
                <a:solidFill>
                  <a:srgbClr val="000000"/>
                </a:solidFill>
                <a:latin typeface="Calibri"/>
                <a:ea typeface="Arial"/>
              </a:rPr>
              <a:t>. Položkový rozpočet stavby</a:t>
            </a: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Dokládá se naskenovaný </a:t>
            </a:r>
            <a:r>
              <a:rPr lang="cs-CZ" dirty="0">
                <a:latin typeface="Calibri" panose="020F0502020204030204" pitchFamily="34" charset="0"/>
              </a:rPr>
              <a:t>položkový rozpočet stavby podepsaný </a:t>
            </a:r>
            <a:r>
              <a:rPr lang="cs-CZ" dirty="0" smtClean="0">
                <a:latin typeface="Calibri" panose="020F0502020204030204" pitchFamily="34" charset="0"/>
              </a:rPr>
              <a:t>autorizovaným </a:t>
            </a: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projektantem členěný </a:t>
            </a:r>
            <a:r>
              <a:rPr lang="cs-CZ" dirty="0">
                <a:latin typeface="Calibri" panose="020F0502020204030204" pitchFamily="34" charset="0"/>
              </a:rPr>
              <a:t>podle jednotného ceníku stavebních prací </a:t>
            </a:r>
            <a:r>
              <a:rPr lang="cs-CZ" dirty="0" smtClean="0">
                <a:latin typeface="Calibri" panose="020F0502020204030204" pitchFamily="34" charset="0"/>
              </a:rPr>
              <a:t>v</a:t>
            </a:r>
            <a:r>
              <a:rPr lang="cs-CZ" dirty="0">
                <a:latin typeface="Calibri" panose="020F0502020204030204" pitchFamily="34" charset="0"/>
              </a:rPr>
              <a:t> cenové úrovni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ne </a:t>
            </a:r>
            <a:r>
              <a:rPr lang="cs-CZ" dirty="0">
                <a:latin typeface="Calibri" panose="020F0502020204030204" pitchFamily="34" charset="0"/>
              </a:rPr>
              <a:t>starší než </a:t>
            </a:r>
            <a:r>
              <a:rPr lang="cs-CZ" dirty="0" smtClean="0">
                <a:latin typeface="Calibri" panose="020F0502020204030204" pitchFamily="34" charset="0"/>
              </a:rPr>
              <a:t>k</a:t>
            </a:r>
            <a:r>
              <a:rPr lang="cs-CZ" dirty="0">
                <a:latin typeface="Calibri" panose="020F0502020204030204" pitchFamily="34" charset="0"/>
              </a:rPr>
              <a:t> r. 2014 ve formě oceněného soupisu prací </a:t>
            </a:r>
            <a:r>
              <a:rPr lang="cs-CZ" dirty="0" smtClean="0">
                <a:latin typeface="Calibri" panose="020F0502020204030204" pitchFamily="34" charset="0"/>
              </a:rPr>
              <a:t>a jeho elektronická verze </a:t>
            </a:r>
          </a:p>
          <a:p>
            <a:pPr>
              <a:spcAft>
                <a:spcPts val="600"/>
              </a:spcAft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ve formátu XML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10. Seznam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objednávek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 – přímých nákupů: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 ž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adatel do formuláře (viz příloha č. 10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Obecných pravidel) vypíše všechny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uskutečněné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objednávky – přímé nákupy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výši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od 100 tis. do 400 tis. Kč bez DPH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, které se vztahují k projektu, a provedl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je před podáním žádosti o podporu.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11. Průzkum trhu: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pouze k 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plánovaným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výdajům 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hlavních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 aktivit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projektu, které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nejsou součástí položkového rozpočtu stavby.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Žadatel popíše mechanismus odvození jednotlivých cenových položek v rozpočtu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projektu ve vztahu k provedenému průzkumu trhu.</a:t>
            </a:r>
            <a:endParaRPr lang="cs-CZ" b="1" dirty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Ne starší než 6 měsíců k datu podání žádosti.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Státní příspěvková organizace zřízená Zákonem č. 248/2000 Sb., o podpoře regionálního rozvoje, a řízená Ministerstvem pro místní rozvoj ČR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Zprostředkující subjekt pro vybrané operační programy 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konzultační a informační činnost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kontrola a monitoring realizace projektů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(2014-2020) Integrovaný regionální operační program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(2007-2013) Integrovaný operační program, OP Technická pomoc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(2004-2006) Společný regionální operační program, OP JPD2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(1998-2004) předvstupní programy (PHARE, ISPA, SAPARD)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subjekt pro operační programy Cíle 3 (nyní Cíl 2)</a:t>
            </a:r>
          </a:p>
          <a:p>
            <a:pPr marL="819150" lvl="2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alibri" panose="020F0502020204030204" pitchFamily="34" charset="0"/>
              </a:rPr>
              <a:t>přeshraniční  </a:t>
            </a:r>
            <a:r>
              <a:rPr lang="cs-CZ" sz="1600" dirty="0">
                <a:latin typeface="Calibri" panose="020F0502020204030204" pitchFamily="34" charset="0"/>
              </a:rPr>
              <a:t>spolupráce (Sasko, Bavorsko, Rakousko, Slovensko, Polsko)</a:t>
            </a:r>
          </a:p>
          <a:p>
            <a:pPr marL="819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</a:rPr>
              <a:t>nadnárodní  spolupráce (</a:t>
            </a:r>
            <a:r>
              <a:rPr lang="cs-CZ" sz="1600" dirty="0" err="1">
                <a:latin typeface="Calibri" panose="020F0502020204030204" pitchFamily="34" charset="0"/>
              </a:rPr>
              <a:t>Central</a:t>
            </a:r>
            <a:r>
              <a:rPr lang="cs-CZ" sz="1600" dirty="0">
                <a:latin typeface="Calibri" panose="020F0502020204030204" pitchFamily="34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</a:rPr>
              <a:t>Europe</a:t>
            </a:r>
            <a:r>
              <a:rPr lang="cs-CZ" sz="1600" dirty="0">
                <a:latin typeface="Calibri" panose="020F0502020204030204" pitchFamily="34" charset="0"/>
              </a:rPr>
              <a:t>, </a:t>
            </a:r>
            <a:r>
              <a:rPr lang="cs-CZ" sz="1600" dirty="0" err="1">
                <a:latin typeface="Calibri" panose="020F0502020204030204" pitchFamily="34" charset="0"/>
              </a:rPr>
              <a:t>Danube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pPr marL="819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</a:rPr>
              <a:t>meziregionální spolupráce (INTERREG </a:t>
            </a:r>
            <a:r>
              <a:rPr lang="cs-CZ" sz="1600" dirty="0" err="1">
                <a:latin typeface="Calibri" panose="020F0502020204030204" pitchFamily="34" charset="0"/>
              </a:rPr>
              <a:t>Europe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Hostitelská organizace pro pracoviště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Enterprise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Europe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Network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poradenství pro malé a střední podnikatele</a:t>
            </a:r>
            <a:endParaRPr lang="cs-CZ" sz="1600" dirty="0" smtClean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Centrum pro regionální rozvoj České republiky</a:t>
            </a:r>
            <a:endParaRPr lang="cs-CZ" sz="3200" dirty="0"/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83280" y="1083960"/>
            <a:ext cx="8137192" cy="504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svým zaměřením v souladu s cíli a podporovanými aktivitami výzvy</a:t>
            </a:r>
            <a:endParaRPr lang="cs-CZ" dirty="0" smtClean="0"/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  <a:ea typeface="Microsoft YaHei"/>
              </a:rPr>
              <a:t>Projekt zaměřen na podporu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zefektivnění ochrany a využívání sbírkových fondů a jejich zpřístupnění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. Aktivity jsou v souladu s kapitolou 2.2 Specifických pravidel.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v souladu s podmínkami výzvy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zahájení/ukončení realizace projektu (1. 1. 2014 - 31. 12. 2021);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termín ukončení realizace projektu je po datu podání žádosti o podporu;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dodržení procentní míry podpory pode typu žadatele (kap. 2.5 SP);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cílové skupiny jsou v souladu s cílovými skupinami uvedenými ve výzvě;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správně zvolený indikátor projektu a způsob jeho výpočtu (kap. 2.8 SP);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místo realizace projektu – území ČR mimo území hl. města Prahy.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0" name="TextShape 3"/>
          <p:cNvSpPr txBox="1"/>
          <p:nvPr/>
        </p:nvSpPr>
        <p:spPr>
          <a:xfrm>
            <a:off x="683280" y="26208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C0AA6FA-CA48-429D-BABF-8D7736C8312B}" type="slidenum">
              <a:rPr lang="cs-CZ" sz="1200">
                <a:solidFill>
                  <a:srgbClr val="00529C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827584" y="1296000"/>
            <a:ext cx="7858856" cy="495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Žadatel splňuje definici oprávněného příjemce </a:t>
            </a:r>
            <a:endParaRPr lang="cs-CZ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Vlastník muzea </a:t>
            </a:r>
            <a:r>
              <a:rPr lang="cs-CZ" sz="2000" dirty="0">
                <a:latin typeface="Calibri" panose="020F0502020204030204" pitchFamily="34" charset="0"/>
              </a:rPr>
              <a:t>nebo </a:t>
            </a:r>
            <a:r>
              <a:rPr lang="cs-CZ" sz="2000" dirty="0" smtClean="0">
                <a:latin typeface="Calibri" panose="020F0502020204030204" pitchFamily="34" charset="0"/>
              </a:rPr>
              <a:t>subjekt </a:t>
            </a:r>
            <a:r>
              <a:rPr lang="cs-CZ" sz="2000" dirty="0">
                <a:latin typeface="Calibri" panose="020F0502020204030204" pitchFamily="34" charset="0"/>
              </a:rPr>
              <a:t>s právem hospodaření (podle zápisu v katastru </a:t>
            </a:r>
            <a:r>
              <a:rPr lang="cs-CZ" sz="2000" dirty="0" smtClean="0">
                <a:latin typeface="Calibri" panose="020F0502020204030204" pitchFamily="34" charset="0"/>
              </a:rPr>
              <a:t>nemovitostí)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Nájemník, přičemž nájemní právo je ke dni podání žádosti zapsáno v KN a pronajímatelem není fyzická osoba nepodnikající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respektuje minimální a maximální hranici celkových výdajů</a:t>
            </a:r>
            <a:endParaRPr lang="cs-CZ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Min. výše celkových 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způsobilých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 </a:t>
            </a: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mil. Kč.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Max. výše </a:t>
            </a:r>
            <a:r>
              <a:rPr lang="cs-CZ" sz="20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celkových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b="1" dirty="0">
                <a:latin typeface="Calibri" panose="020F0502020204030204" pitchFamily="34" charset="0"/>
              </a:rPr>
              <a:t>123 282 000 Kč</a:t>
            </a:r>
            <a:r>
              <a:rPr lang="cs-CZ" sz="2000" dirty="0">
                <a:latin typeface="Calibri" panose="020F0502020204030204" pitchFamily="34" charset="0"/>
              </a:rPr>
              <a:t> vč. </a:t>
            </a:r>
            <a:r>
              <a:rPr lang="cs-CZ" sz="2000" dirty="0" smtClean="0">
                <a:latin typeface="Calibri" panose="020F0502020204030204" pitchFamily="34" charset="0"/>
              </a:rPr>
              <a:t>DPH</a:t>
            </a:r>
            <a:endParaRPr lang="cs-CZ"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  <a:ea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Výsledky 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projektu jsou udržitelné</a:t>
            </a:r>
            <a:endParaRPr lang="cs-CZ" sz="2000" dirty="0"/>
          </a:p>
          <a:p>
            <a:r>
              <a:rPr lang="cs-CZ" sz="2000" dirty="0">
                <a:solidFill>
                  <a:srgbClr val="000000"/>
                </a:solidFill>
                <a:latin typeface="Calibri"/>
                <a:ea typeface="Calibri"/>
              </a:rPr>
              <a:t>Bude popsáno ve studii proveditelnosti.</a:t>
            </a:r>
            <a:endParaRPr lang="cs-CZ" sz="2000" dirty="0"/>
          </a:p>
          <a:p>
            <a:pPr>
              <a:spcAft>
                <a:spcPts val="600"/>
              </a:spcAft>
            </a:pPr>
            <a:endParaRPr lang="cs-CZ" sz="20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Projekt nemá negativní vliv na žádnou z horizontálních priorit IROP</a:t>
            </a:r>
            <a:endParaRPr lang="cs-CZ" sz="2000" dirty="0"/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Calibri"/>
                <a:ea typeface="Calibri"/>
              </a:rPr>
              <a:t>Udržitelný rozvoj, rovné příležitosti a zákaz diskriminace, rovnost mužů a žen.</a:t>
            </a:r>
            <a:endParaRPr lang="cs-CZ" sz="2000" dirty="0"/>
          </a:p>
          <a:p>
            <a:pPr>
              <a:spcAft>
                <a:spcPts val="600"/>
              </a:spcAft>
            </a:pPr>
            <a:endParaRPr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4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EEDE011-6071-409A-A84C-A24B0F814952}" type="slidenum">
              <a:rPr lang="cs-CZ" sz="1200">
                <a:solidFill>
                  <a:srgbClr val="00529C"/>
                </a:solidFill>
                <a:latin typeface="Calibri"/>
              </a:rPr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727560" y="1268760"/>
            <a:ext cx="8092912" cy="4877520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r>
              <a:rPr lang="cs-CZ" sz="2000" b="1" dirty="0" smtClean="0">
                <a:solidFill>
                  <a:srgbClr val="004586"/>
                </a:solidFill>
                <a:latin typeface="Calibri"/>
                <a:ea typeface="Calibri"/>
              </a:rPr>
              <a:t>Potřebnost realizace projektu je odůvodněná </a:t>
            </a:r>
            <a:endParaRPr lang="cs-CZ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/>
                <a:ea typeface="Calibri"/>
              </a:rPr>
              <a:t>Bude popsáno ve studii proveditelnosti.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v souladu s pravidly veřejné podpory</a:t>
            </a:r>
            <a:endParaRPr lang="cs-CZ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Žadatel doloží: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individuální </a:t>
            </a:r>
            <a:r>
              <a:rPr lang="cs-CZ" sz="2000" dirty="0">
                <a:latin typeface="Calibri" panose="020F0502020204030204" pitchFamily="34" charset="0"/>
              </a:rPr>
              <a:t>ověření potřeb </a:t>
            </a:r>
            <a:r>
              <a:rPr lang="cs-CZ" sz="2000" dirty="0" smtClean="0">
                <a:latin typeface="Calibri" panose="020F0502020204030204" pitchFamily="34" charset="0"/>
              </a:rPr>
              <a:t>financování </a:t>
            </a:r>
            <a:r>
              <a:rPr lang="cs-CZ" sz="2000" dirty="0">
                <a:latin typeface="Calibri" panose="020F0502020204030204" pitchFamily="34" charset="0"/>
              </a:rPr>
              <a:t>v </a:t>
            </a:r>
            <a:r>
              <a:rPr lang="cs-CZ" sz="2000" dirty="0" smtClean="0">
                <a:latin typeface="Calibri" panose="020F0502020204030204" pitchFamily="34" charset="0"/>
              </a:rPr>
              <a:t>modulu CBA, 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č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estné prohlášení žadatele o vypořádání finančních závazků z jiných projektů financovaných z komunitárních programů nebo jiných fondů Evropské unie,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č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estné prohlášení žadatele, že nesplňuje definici podniku v obtížích.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Statutární zástupce žadatele je trestně bezúhonný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Čestné prohlášení.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8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2F74023-531F-474C-BC6A-1F3F0AF1FFA4}" type="slidenum">
              <a:rPr lang="cs-CZ" sz="1200">
                <a:solidFill>
                  <a:srgbClr val="00529C"/>
                </a:solidFill>
                <a:latin typeface="Calibri"/>
              </a:rPr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27584" y="1306800"/>
            <a:ext cx="7632848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Projekt je v souladu s Integrovanou strategií podpory kultury do roku 2020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Ve Studii proveditelnosti je uvedena vazba projektu na konkrétní kapitolu Integrované strategie pro podporu kultury do roku 2020.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Projekt není zaměřen na podporu komerčních turistických zařízení, jako jsou volnočasová zařízení, lázeňské provozy, ubytovací a stravovací kapacity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Bude popsáno ve Studii proveditelnosti.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Výdaje na hlavní aktivity odpovídají tržním cenám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Bude ověřeno z průzkumů trhu a stavebního rozpočtu.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Cílové hodnoty indikátorů odpovídají cílům projektu</a:t>
            </a: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0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0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0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C4A7BB6-5A70-4FD1-A3D9-0D5CEF2FD6FC}" type="slidenum">
              <a:rPr lang="cs-CZ" sz="1200">
                <a:solidFill>
                  <a:srgbClr val="00529C"/>
                </a:solidFill>
                <a:latin typeface="Calibri"/>
              </a:rPr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827584" y="1306800"/>
            <a:ext cx="75608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Žadatel má zajištěnou administrativní, finanční a provozní kapacitu k realizaci a udržitelnosti projektu.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popsáno ve studii proveditelnosti.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Minimálně 85 % způsobilých výdajů projektu je zaměřeno na hlavní aktivity projektu.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Bude ověřeno ze studie proveditelnosti a z rozpočtu projektu. U každé položky musí být uvedeno, zda se vztahuje k hlavní nebo vedlejší aktivitě. 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dirty="0"/>
          </a:p>
          <a:p>
            <a:pPr>
              <a:buSzPct val="25000"/>
            </a:pP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V hodnocení </a:t>
            </a:r>
            <a:r>
              <a:rPr lang="cs-CZ" sz="2000" b="1" dirty="0" err="1">
                <a:solidFill>
                  <a:srgbClr val="00529C"/>
                </a:solidFill>
                <a:latin typeface="Calibri"/>
                <a:ea typeface="Calibri"/>
              </a:rPr>
              <a:t>eCBA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/finanční analýze projekt dosáhne minimálně hodnoty ukazatelů, stanovené ve výzvě.</a:t>
            </a:r>
            <a:endParaRPr lang="cs-CZ" dirty="0"/>
          </a:p>
          <a:p>
            <a:pPr>
              <a:buSzPct val="25000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Finanční čistá současná hodnota je nižší než 0 a ekonomická čistá současná hodnota je vyšší než 0. 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Pokud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je ekonomická čistá současná hodnota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rovna nebo nižší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než 0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, bude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ve studii proveditelnosti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zdůvodněno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proč 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popsáno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 čem spočívají přínosy projektu, které nebylo možné kvantitativně vyjádřit. </a:t>
            </a:r>
            <a:endParaRPr lang="cs-CZ" dirty="0">
              <a:latin typeface="Calibri" panose="020F0502020204030204" pitchFamily="34" charset="0"/>
            </a:endParaRPr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0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0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9E4D26A-5E5B-4D2E-98A6-5BB2E246AB37}" type="slidenum">
              <a:rPr lang="cs-CZ" sz="1200">
                <a:solidFill>
                  <a:srgbClr val="00529C"/>
                </a:solidFill>
                <a:latin typeface="Calibri"/>
              </a:rPr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827584" y="1196752"/>
            <a:ext cx="7704856" cy="4929008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Muzeum je zřizováno státem nebo krajem</a:t>
            </a:r>
          </a:p>
          <a:p>
            <a:pPr>
              <a:buSzPct val="25000"/>
            </a:pPr>
            <a:endParaRPr lang="cs-CZ" sz="2000" b="1" dirty="0">
              <a:solidFill>
                <a:srgbClr val="00529C"/>
              </a:solidFill>
              <a:latin typeface="Calibri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Muzeum spravuje sbírku dle zákona č. 122/2000 Sb., o ochraně sbírek muzejní povahy a o změně některých dalších zákonů, ve znění pozdějších předpisů</a:t>
            </a:r>
          </a:p>
          <a:p>
            <a:pPr>
              <a:buSzPct val="25000"/>
            </a:pPr>
            <a:endParaRPr lang="cs-CZ" sz="2000" b="1" dirty="0">
              <a:solidFill>
                <a:srgbClr val="00529C"/>
              </a:solidFill>
              <a:latin typeface="Calibri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Návštěvnost muzea, vypočítaná jako roční průměr za roky 2013, 2014 a 2015, překročila 30 000 návštěvníků. </a:t>
            </a:r>
          </a:p>
          <a:p>
            <a:pPr>
              <a:buSzPct val="25000"/>
            </a:pPr>
            <a:endParaRPr lang="cs-CZ" sz="2000" b="1" dirty="0">
              <a:solidFill>
                <a:srgbClr val="00529C"/>
              </a:solidFill>
              <a:latin typeface="Calibri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Žadatel zpracoval plán zpřístupnění podpoření sbírky nebo její části</a:t>
            </a:r>
          </a:p>
          <a:p>
            <a:pPr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Bude součástí studie proveditelnosti. Nerelevantní pro depozitáře.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1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4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FE607E-DDB2-4C36-A615-E1701A9DC1D6}" type="slidenum">
              <a:rPr lang="cs-CZ" sz="1200">
                <a:solidFill>
                  <a:srgbClr val="00529C"/>
                </a:solidFill>
                <a:latin typeface="Calibri"/>
              </a:rPr>
              <a:t>25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827584" y="504000"/>
            <a:ext cx="6516416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17" name="TextShape 2"/>
          <p:cNvSpPr txBox="1"/>
          <p:nvPr/>
        </p:nvSpPr>
        <p:spPr>
          <a:xfrm>
            <a:off x="755576" y="1340768"/>
            <a:ext cx="7884424" cy="477923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Podmínky uchování a prezentace sbírkových předmětů vzhledem k jejich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charakteru</a:t>
            </a:r>
            <a:endParaRPr lang="cs-CZ" dirty="0" smtClean="0"/>
          </a:p>
          <a:p>
            <a:r>
              <a:rPr lang="cs-CZ" dirty="0">
                <a:latin typeface="Calibri" panose="020F0502020204030204" pitchFamily="34" charset="0"/>
              </a:rPr>
              <a:t>10 bodů – Sbírkové předměty jsou uloženy nebo prezentovány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dirty="0">
                <a:latin typeface="Calibri" panose="020F0502020204030204" pitchFamily="34" charset="0"/>
              </a:rPr>
              <a:t>nevyhovujících / havarijních podmínkách. </a:t>
            </a:r>
          </a:p>
          <a:p>
            <a:r>
              <a:rPr lang="cs-CZ" dirty="0">
                <a:latin typeface="Calibri" panose="020F0502020204030204" pitchFamily="34" charset="0"/>
              </a:rPr>
              <a:t>0 bodů – Sbírkové předměty nejsou uloženy nebo prezentovány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dirty="0">
                <a:latin typeface="Calibri" panose="020F0502020204030204" pitchFamily="34" charset="0"/>
              </a:rPr>
              <a:t>nevyhovujících / havarijních podmínkách.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2000" b="1" dirty="0" smtClean="0">
              <a:solidFill>
                <a:srgbClr val="00529C"/>
              </a:solidFill>
              <a:latin typeface="Calibri"/>
              <a:ea typeface="Microsoft YaHe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Projekt řeší zabezpečení sbírkového fondu nebo jeho částí</a:t>
            </a:r>
            <a:endParaRPr lang="cs-CZ" dirty="0" smtClean="0"/>
          </a:p>
          <a:p>
            <a:r>
              <a:rPr lang="cs-CZ" dirty="0">
                <a:latin typeface="Calibri" panose="020F0502020204030204" pitchFamily="34" charset="0"/>
              </a:rPr>
              <a:t>10 bodů – Projekt řeší všechny následující aspekty zabezpečení a ochrany: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požární </a:t>
            </a:r>
            <a:r>
              <a:rPr lang="cs-CZ" dirty="0">
                <a:latin typeface="Calibri" panose="020F0502020204030204" pitchFamily="34" charset="0"/>
              </a:rPr>
              <a:t>ochrana, ochrana sbírkových předmětů před jejich odcizením, </a:t>
            </a:r>
            <a:r>
              <a:rPr lang="cs-CZ" dirty="0" smtClean="0">
                <a:latin typeface="Calibri" panose="020F0502020204030204" pitchFamily="34" charset="0"/>
              </a:rPr>
              <a:t>ochrana </a:t>
            </a:r>
            <a:r>
              <a:rPr lang="cs-CZ" dirty="0">
                <a:latin typeface="Calibri" panose="020F0502020204030204" pitchFamily="34" charset="0"/>
              </a:rPr>
              <a:t>před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nežádoucím </a:t>
            </a:r>
            <a:r>
              <a:rPr lang="cs-CZ" dirty="0">
                <a:latin typeface="Calibri" panose="020F0502020204030204" pitchFamily="34" charset="0"/>
              </a:rPr>
              <a:t>vniknutím osob do objektu, ochrana před </a:t>
            </a:r>
            <a:r>
              <a:rPr lang="cs-CZ" dirty="0" smtClean="0">
                <a:latin typeface="Calibri" panose="020F0502020204030204" pitchFamily="34" charset="0"/>
              </a:rPr>
              <a:t>neoprávněnou </a:t>
            </a:r>
            <a:r>
              <a:rPr lang="cs-CZ" dirty="0">
                <a:latin typeface="Calibri" panose="020F0502020204030204" pitchFamily="34" charset="0"/>
              </a:rPr>
              <a:t>manipulací.  </a:t>
            </a:r>
          </a:p>
          <a:p>
            <a:r>
              <a:rPr lang="cs-CZ" dirty="0">
                <a:latin typeface="Calibri" panose="020F0502020204030204" pitchFamily="34" charset="0"/>
              </a:rPr>
              <a:t>5 bodů – Projekt řeší alespoň jeden z následující aspektů zabezpečení </a:t>
            </a:r>
            <a:r>
              <a:rPr lang="cs-CZ" dirty="0" smtClean="0">
                <a:latin typeface="Calibri" panose="020F0502020204030204" pitchFamily="34" charset="0"/>
              </a:rPr>
              <a:t>a </a:t>
            </a:r>
            <a:r>
              <a:rPr lang="cs-CZ" dirty="0">
                <a:latin typeface="Calibri" panose="020F0502020204030204" pitchFamily="34" charset="0"/>
              </a:rPr>
              <a:t>ochrany: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požární </a:t>
            </a:r>
            <a:r>
              <a:rPr lang="cs-CZ" dirty="0">
                <a:latin typeface="Calibri" panose="020F0502020204030204" pitchFamily="34" charset="0"/>
              </a:rPr>
              <a:t>ochrana, ochrana sbírkových předmětů před jejich </a:t>
            </a:r>
            <a:r>
              <a:rPr lang="cs-CZ" dirty="0" smtClean="0">
                <a:latin typeface="Calibri" panose="020F0502020204030204" pitchFamily="34" charset="0"/>
              </a:rPr>
              <a:t>odcizením</a:t>
            </a:r>
            <a:r>
              <a:rPr lang="cs-CZ" dirty="0">
                <a:latin typeface="Calibri" panose="020F0502020204030204" pitchFamily="34" charset="0"/>
              </a:rPr>
              <a:t>, ochrana před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nežádoucím </a:t>
            </a:r>
            <a:r>
              <a:rPr lang="cs-CZ" dirty="0">
                <a:latin typeface="Calibri" panose="020F0502020204030204" pitchFamily="34" charset="0"/>
              </a:rPr>
              <a:t>vniknutím osob do objektu.</a:t>
            </a:r>
          </a:p>
          <a:p>
            <a:r>
              <a:rPr lang="cs-CZ" dirty="0">
                <a:latin typeface="Calibri" panose="020F0502020204030204" pitchFamily="34" charset="0"/>
              </a:rPr>
              <a:t>0 bodů – Součástí projektu není zabezpečení sbírky.</a:t>
            </a:r>
            <a:endParaRPr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83568" y="404664"/>
            <a:ext cx="6372792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věcného hodnocení</a:t>
            </a:r>
            <a:endParaRPr lang="cs-CZ" dirty="0"/>
          </a:p>
        </p:txBody>
      </p:sp>
      <p:sp>
        <p:nvSpPr>
          <p:cNvPr id="219" name="TextShape 2"/>
          <p:cNvSpPr txBox="1"/>
          <p:nvPr/>
        </p:nvSpPr>
        <p:spPr>
          <a:xfrm>
            <a:off x="611560" y="1036832"/>
            <a:ext cx="7956440" cy="5200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spcAft>
                <a:spcPts val="600"/>
              </a:spcAft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Harmonogram realizace projektu je reálný a proveditelný </a:t>
            </a:r>
            <a:endParaRPr lang="cs-CZ" dirty="0" smtClean="0"/>
          </a:p>
          <a:p>
            <a:r>
              <a:rPr lang="cs-CZ" dirty="0">
                <a:latin typeface="Calibri" panose="020F0502020204030204" pitchFamily="34" charset="0"/>
              </a:rPr>
              <a:t>10 bodů - Harmonogram realizace projektu je reálný a proveditelný a respektuje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technologické </a:t>
            </a:r>
            <a:r>
              <a:rPr lang="cs-CZ" dirty="0">
                <a:latin typeface="Calibri" panose="020F0502020204030204" pitchFamily="34" charset="0"/>
              </a:rPr>
              <a:t>prodlevy v závislosti na charakteru projektu (např. roční období,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specifické </a:t>
            </a:r>
            <a:r>
              <a:rPr lang="cs-CZ" dirty="0">
                <a:latin typeface="Calibri" panose="020F0502020204030204" pitchFamily="34" charset="0"/>
              </a:rPr>
              <a:t>postupy a technologie).</a:t>
            </a:r>
          </a:p>
          <a:p>
            <a:r>
              <a:rPr lang="cs-CZ" dirty="0">
                <a:latin typeface="Calibri" panose="020F0502020204030204" pitchFamily="34" charset="0"/>
              </a:rPr>
              <a:t>0 bodů - Harmonogram realizace projektu není reálný a proveditelný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endParaRPr lang="cs-CZ" sz="1600" b="1" dirty="0">
              <a:solidFill>
                <a:srgbClr val="00529C"/>
              </a:solidFill>
              <a:latin typeface="Calibri"/>
              <a:ea typeface="Microsoft YaHei"/>
            </a:endParaRPr>
          </a:p>
          <a:p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V projektu jsou uvedena hlavní rizika v realizační fázi i ve fázi udržitelnosti </a:t>
            </a:r>
          </a:p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a způsoby jejich eliminace</a:t>
            </a:r>
          </a:p>
          <a:p>
            <a:r>
              <a:rPr lang="cs-CZ" dirty="0">
                <a:latin typeface="Calibri" panose="020F0502020204030204" pitchFamily="34" charset="0"/>
              </a:rPr>
              <a:t>5 bodů - V projektu jsou uvedena hlavní rizika v realizační fázi i ve fázi </a:t>
            </a:r>
            <a:r>
              <a:rPr lang="cs-CZ" dirty="0" smtClean="0">
                <a:latin typeface="Calibri" panose="020F0502020204030204" pitchFamily="34" charset="0"/>
              </a:rPr>
              <a:t>udržitelnosti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a </a:t>
            </a:r>
            <a:r>
              <a:rPr lang="cs-CZ" dirty="0">
                <a:latin typeface="Calibri" panose="020F0502020204030204" pitchFamily="34" charset="0"/>
              </a:rPr>
              <a:t>jsou uvedeny způsoby jejich eliminace.</a:t>
            </a:r>
          </a:p>
          <a:p>
            <a:r>
              <a:rPr lang="cs-CZ" dirty="0">
                <a:latin typeface="Calibri" panose="020F0502020204030204" pitchFamily="34" charset="0"/>
              </a:rPr>
              <a:t>3 bodů - V projektu jsou uvedena hlavní rizika v realizační fázi i ve fázi </a:t>
            </a:r>
            <a:r>
              <a:rPr lang="cs-CZ" dirty="0" smtClean="0">
                <a:latin typeface="Calibri" panose="020F0502020204030204" pitchFamily="34" charset="0"/>
              </a:rPr>
              <a:t>udržitelnosti</a:t>
            </a:r>
            <a:r>
              <a:rPr lang="cs-CZ" dirty="0">
                <a:latin typeface="Calibri" panose="020F0502020204030204" pitchFamily="34" charset="0"/>
              </a:rPr>
              <a:t>,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ale </a:t>
            </a:r>
            <a:r>
              <a:rPr lang="cs-CZ" dirty="0">
                <a:latin typeface="Calibri" panose="020F0502020204030204" pitchFamily="34" charset="0"/>
              </a:rPr>
              <a:t>nejsou uvedeny způsoby jejich eliminace.</a:t>
            </a:r>
          </a:p>
          <a:p>
            <a:r>
              <a:rPr lang="cs-CZ" dirty="0">
                <a:latin typeface="Calibri" panose="020F0502020204030204" pitchFamily="34" charset="0"/>
              </a:rPr>
              <a:t>0 bodů - V projektu nejsou uvedena hlavní rizika v realizační fázi i ve fázi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udržitelnosti </a:t>
            </a:r>
            <a:r>
              <a:rPr lang="cs-CZ" dirty="0">
                <a:latin typeface="Calibri" panose="020F0502020204030204" pitchFamily="34" charset="0"/>
              </a:rPr>
              <a:t>a nejsou uvedeny způsoby jejich eliminace.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b="1" dirty="0">
                <a:latin typeface="Calibri" panose="020F0502020204030204" pitchFamily="34" charset="0"/>
              </a:rPr>
              <a:t>Minimální počet bodů, kterého musí žádost ve věcném hodnocení </a:t>
            </a:r>
            <a:r>
              <a:rPr lang="cs-CZ" b="1" dirty="0" smtClean="0">
                <a:latin typeface="Calibri" panose="020F0502020204030204" pitchFamily="34" charset="0"/>
              </a:rPr>
              <a:t>dosáhnout</a:t>
            </a:r>
            <a:r>
              <a:rPr lang="cs-CZ" b="1" dirty="0">
                <a:latin typeface="Calibri" panose="020F0502020204030204" pitchFamily="34" charset="0"/>
              </a:rPr>
              <a:t>, </a:t>
            </a:r>
            <a:endParaRPr lang="cs-CZ" b="1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b="1" dirty="0" smtClean="0">
                <a:latin typeface="Calibri" panose="020F0502020204030204" pitchFamily="34" charset="0"/>
              </a:rPr>
              <a:t>je </a:t>
            </a:r>
            <a:r>
              <a:rPr lang="cs-CZ" b="1" dirty="0">
                <a:latin typeface="Calibri" panose="020F0502020204030204" pitchFamily="34" charset="0"/>
              </a:rPr>
              <a:t>25 bodů z 35.</a:t>
            </a:r>
            <a:endParaRPr lang="cs-CZ" dirty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827584" y="1306800"/>
            <a:ext cx="7858856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CRR.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 9 pracovních dnů od ukončení hodnocení projektu.</a:t>
            </a:r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 projekty, které prošly úspěšně hodnocením.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Na základě jejího výsledku provede u vybraných projektů ex-ante kontrolu.</a:t>
            </a:r>
            <a:endParaRPr lang="cs-CZ" dirty="0" smtClean="0"/>
          </a:p>
          <a:p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Ověřuje se riziko: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ealizovatelnosti projektu po věcné a finanční stránce,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n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ezpůsobilosti výdajů,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podvodu,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 veřejných zakázkách,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udržitelnosti projektu,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nedovolené veřejné podpoře,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neočekávaných nebo neodvolených příjmů,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n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ehospodárných a neefektivních aktivit a výdajů.</a:t>
            </a:r>
            <a:endParaRPr lang="cs-CZ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analýza rizik</a:t>
            </a:r>
            <a:endParaRPr lang="cs-CZ" dirty="0"/>
          </a:p>
        </p:txBody>
      </p:sp>
      <p:sp>
        <p:nvSpPr>
          <p:cNvPr id="22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6F13060-5EB7-4488-9C37-3723C1229E4D}" type="slidenum">
              <a:rPr lang="cs-CZ" sz="1200">
                <a:solidFill>
                  <a:srgbClr val="00529C"/>
                </a:solidFill>
                <a:latin typeface="Calibri"/>
              </a:rPr>
              <a:t>28</a:t>
            </a:fld>
            <a:endParaRPr/>
          </a:p>
        </p:txBody>
      </p:sp>
      <p:pic>
        <p:nvPicPr>
          <p:cNvPr id="22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899592" y="1196752"/>
            <a:ext cx="7786848" cy="50820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CRR na základě výsledků ex-ante analýzy rizik.</a:t>
            </a:r>
            <a:endParaRPr lang="cs-CZ" dirty="0" smtClean="0"/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Zahájena do 10 pracovních dnů od schválení ex-ante analýzy rizik.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Ukončena do 30 pracovních dnů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o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 zahájení.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Forma: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administrativní ověření – ověření na základě předložených dokladů,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kontrola na místě – veřejnosprávní kontrola.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způsobilých výdajích jsou zahrnuty nezpůsobilé aktivity,</a:t>
            </a:r>
            <a:r>
              <a:rPr lang="cs-CZ" dirty="0"/>
              <a:t>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aktivity, které mohly být nebo již byly realizovány na základě chybně provedeného výběrového řízení,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výdaje nebyly vynaloženy v souladu se zásadami 3E.</a:t>
            </a:r>
            <a:endParaRPr lang="cs-CZ" dirty="0" smtClean="0"/>
          </a:p>
          <a:p>
            <a:endParaRPr lang="cs-CZ" dirty="0" smtClean="0"/>
          </a:p>
          <a:p>
            <a:r>
              <a:rPr lang="cs-CZ" sz="1600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r>
              <a:rPr lang="cs-CZ" sz="1600" i="1" dirty="0" smtClean="0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/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t>29</a:t>
            </a:fld>
            <a:endParaRPr/>
          </a:p>
        </p:txBody>
      </p:sp>
      <p:pic>
        <p:nvPicPr>
          <p:cNvPr id="23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99592" y="1306800"/>
            <a:ext cx="7786848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Konzultace před vyhlášením výzvy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Hodnocení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Administrace změn v projektech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Administrativní ověření zpráv o realizaci/zpráv o udržitelnosti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Provádění kontrol na místě</a:t>
            </a:r>
            <a:endParaRPr lang="cs-CZ" dirty="0"/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00529C"/>
                </a:solidFill>
                <a:latin typeface="Calibri"/>
              </a:rPr>
              <a:t>Role CRR</a:t>
            </a:r>
            <a:endParaRPr dirty="0"/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99592" y="1412776"/>
            <a:ext cx="7786848" cy="4712984"/>
          </a:xfrm>
          <a:prstGeom prst="rect">
            <a:avLst/>
          </a:prstGeom>
        </p:spPr>
        <p:txBody>
          <a:bodyPr/>
          <a:lstStyle/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ŘO IROP na základě výsledků hodnocení provedeného CRR.</a:t>
            </a:r>
            <a:endParaRPr lang="cs-CZ" dirty="0" smtClean="0"/>
          </a:p>
          <a:p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Calibri"/>
              </a:rPr>
              <a:t>Podkladem pro výběr je: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zápis, podepsaný ředitelem CRR, který deklaruje, že hodnocení a kontroly projektů proběhly podle stanovených postupů,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všech projektů, které prošly hodnocením, v rozdělení na projekty doporučené a nedoporučené k financování,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náhradních projektů.</a:t>
            </a:r>
            <a:endParaRPr lang="cs-CZ" dirty="0" smtClean="0"/>
          </a:p>
          <a:p>
            <a:pPr lvl="1">
              <a:lnSpc>
                <a:spcPct val="100000"/>
              </a:lnSpc>
            </a:pPr>
            <a:endParaRPr lang="cs-CZ" dirty="0" smtClean="0"/>
          </a:p>
          <a:p>
            <a:r>
              <a:rPr lang="cs-CZ" dirty="0" smtClean="0">
                <a:solidFill>
                  <a:srgbClr val="000000"/>
                </a:solidFill>
                <a:latin typeface="Calibri"/>
              </a:rPr>
              <a:t>Ve fázi výběru projektů není možné měnit hodnocení žádostí o podporu!</a:t>
            </a:r>
            <a:endParaRPr lang="cs-CZ" dirty="0" smtClean="0"/>
          </a:p>
          <a:p>
            <a:pPr algn="just"/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Počet podpořených projektů je limitován výši alokace na výzvu.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ŘO IROP znovu nehodnotí.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884660" y="404664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Výběr projektů</a:t>
            </a:r>
            <a:endParaRPr lang="cs-CZ" dirty="0"/>
          </a:p>
        </p:txBody>
      </p:sp>
      <p:sp>
        <p:nvSpPr>
          <p:cNvPr id="23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203E5DD-2F26-418B-A2B0-B9DBDF3D3AFB}" type="slidenum">
              <a:rPr lang="cs-CZ" sz="1200">
                <a:solidFill>
                  <a:srgbClr val="00529C"/>
                </a:solidFill>
                <a:latin typeface="Calibri"/>
              </a:rPr>
              <a:t>30</a:t>
            </a:fld>
            <a:endParaRPr/>
          </a:p>
        </p:txBody>
      </p:sp>
      <p:pic>
        <p:nvPicPr>
          <p:cNvPr id="2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27584" y="1916832"/>
            <a:ext cx="7858856" cy="420892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Právní akt upravuje minimálně tyto oblasti: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příjemci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projektu (účel, výše dotace, výstupy a výsledky);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příjemce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ŘO IROP;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sankce za neplnění povinností.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827584" y="764704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Vydání právního aktu – </a:t>
            </a:r>
          </a:p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Rozhodnutí o poskytnutí dotace</a:t>
            </a:r>
            <a:endParaRPr lang="cs-CZ" dirty="0"/>
          </a:p>
        </p:txBody>
      </p:sp>
      <p:sp>
        <p:nvSpPr>
          <p:cNvPr id="2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9FA246B-DC6B-44C3-AEBE-4FECA7B6F7B4}" type="slidenum">
              <a:rPr lang="cs-CZ" sz="1200">
                <a:solidFill>
                  <a:srgbClr val="00529C"/>
                </a:solidFill>
                <a:latin typeface="Calibri"/>
              </a:rPr>
              <a:t>31</a:t>
            </a:fld>
            <a:endParaRPr/>
          </a:p>
        </p:txBody>
      </p:sp>
      <p:pic>
        <p:nvPicPr>
          <p:cNvPr id="2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727560" y="1196752"/>
            <a:ext cx="7958880" cy="508164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věcném hodnocení, </a:t>
            </a:r>
            <a:endParaRPr lang="cs-CZ" dirty="0" smtClean="0"/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ex-ante kontrole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/>
              </a:rPr>
              <a:t>Podává se do 14 kalendářních dnů ode dne doručení výsledku,  a to: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elektronicky v MS2014+,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prostřednictvím odkazu na webových stránkách </a:t>
            </a:r>
            <a:r>
              <a:rPr lang="cs-CZ" u="sng" dirty="0" smtClean="0">
                <a:solidFill>
                  <a:srgbClr val="0000FF"/>
                </a:solidFill>
                <a:latin typeface="Calibri"/>
                <a:hlinkClick r:id="rId2"/>
              </a:rPr>
              <a:t>www.dotaceeu.cz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,</a:t>
            </a:r>
            <a:endParaRPr lang="cs-CZ" dirty="0" smtClean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písemně prostřednictvím formuláře uvedeného na webových stránkách </a:t>
            </a:r>
            <a:r>
              <a:rPr lang="cs-CZ" u="sng" dirty="0" smtClean="0">
                <a:solidFill>
                  <a:srgbClr val="0000FF"/>
                </a:solidFill>
                <a:latin typeface="Calibri"/>
                <a:hlinkClick r:id="rId2"/>
              </a:rPr>
              <a:t>www.dotaceeu.cz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/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do 30 kalendářních dní od doručení žádosti o přezkum (ve složitějších případech do 60 pracovních dní).</a:t>
            </a:r>
            <a:endParaRPr lang="cs-CZ" dirty="0" smtClean="0"/>
          </a:p>
          <a:p>
            <a:r>
              <a:rPr lang="cs-CZ" b="1" dirty="0" smtClean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postoupí do další fáze hodnocení,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/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t>32</a:t>
            </a:fld>
            <a:endParaRPr/>
          </a:p>
        </p:txBody>
      </p:sp>
      <p:pic>
        <p:nvPicPr>
          <p:cNvPr id="248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34716"/>
            <a:ext cx="7632848" cy="49719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 informují příjemce depeší o zahájení změnového řízení.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ŘO IROP a CRR zahájí změnové řízení v případě, že změna projektu bude v zájmu příjemce nebo po zjištění formální chyby.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Rozhodnutí  – 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/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t>33</a:t>
            </a:fld>
            <a:endParaRPr/>
          </a:p>
        </p:txBody>
      </p:sp>
      <p:pic>
        <p:nvPicPr>
          <p:cNvPr id="2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ZoR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ledovaným obdobím je příslušná etapa.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ředkládá se po ukončení etapy spolu se žádostí o platbu (ex-post financování).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ZoU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onitoring období udržitelnosti.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Zprávy příjemce podává elektronicky v MS2014+.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Harmonogram jejich podání se příjemci zobrazuje v MS2014+ po datu schválení právního aktu. 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Další zprávu je možné podat až po schválení předchozích zpráv.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Zprávu je možné podat až po uzavření změnových řízení.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Kontrola formálních náležitostí a věcného obsahu zpráv.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/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t>34</a:t>
            </a:fld>
            <a:endParaRPr/>
          </a:p>
        </p:txBody>
      </p:sp>
      <p:pic>
        <p:nvPicPr>
          <p:cNvPr id="2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1136520" y="1700808"/>
            <a:ext cx="7383240" cy="3744416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FFFFFF"/>
                </a:solidFill>
                <a:latin typeface="Calibri"/>
              </a:rPr>
              <a:t>Děkuji Vám za pozornost</a:t>
            </a: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 smtClean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Mgr. Martina Brandejsová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brandejsova@crr.cz </a:t>
            </a:r>
            <a:endParaRPr sz="2000" dirty="0"/>
          </a:p>
        </p:txBody>
      </p:sp>
      <p:sp>
        <p:nvSpPr>
          <p:cNvPr id="2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3753E0B-C519-45AD-AF22-AD8280B6347E}" type="slidenum">
              <a:rPr lang="cs-CZ" sz="1200">
                <a:solidFill>
                  <a:srgbClr val="00529C"/>
                </a:solidFill>
                <a:latin typeface="Calibri"/>
              </a:rPr>
              <a:t>35</a:t>
            </a:fld>
            <a:endParaRPr/>
          </a:p>
        </p:txBody>
      </p:sp>
      <p:pic>
        <p:nvPicPr>
          <p:cNvPr id="262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1484784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Webová aplikace MS2014+</a:t>
            </a:r>
            <a:endParaRPr dirty="0"/>
          </a:p>
        </p:txBody>
      </p:sp>
      <p:sp>
        <p:nvSpPr>
          <p:cNvPr id="135" name="TextShape 2"/>
          <p:cNvSpPr txBox="1"/>
          <p:nvPr/>
        </p:nvSpPr>
        <p:spPr>
          <a:xfrm>
            <a:off x="1259632" y="5387040"/>
            <a:ext cx="5826608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 dirty="0">
                <a:solidFill>
                  <a:srgbClr val="CCCCCC"/>
                </a:solidFill>
                <a:latin typeface="Calibri"/>
              </a:rPr>
              <a:t>Mgr. Martina Brandejsová </a:t>
            </a:r>
            <a:endParaRPr dirty="0"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7256" cy="108012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stručné představení 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27584" y="1604520"/>
            <a:ext cx="7858856" cy="4488776"/>
          </a:xfrm>
        </p:spPr>
        <p:txBody>
          <a:bodyPr anchor="t"/>
          <a:lstStyle/>
          <a:p>
            <a:pPr marL="0" indent="0" algn="l">
              <a:spcAft>
                <a:spcPts val="600"/>
              </a:spcAft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Portál pro žadatele - </a:t>
            </a: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https://mseu.mssf.cz/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Prostřednictvím MS2014+ probíhá podání úloh:</a:t>
            </a: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Žádosti o podporu </a:t>
            </a: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Žádosti o platbu a monitorovací zprávy</a:t>
            </a:r>
          </a:p>
          <a:p>
            <a:pPr lvl="2">
              <a:spcAft>
                <a:spcPts val="600"/>
              </a:spcAft>
            </a:pPr>
            <a:r>
              <a:rPr lang="cs-CZ" sz="2000" b="1" dirty="0" smtClean="0">
                <a:latin typeface="Calibri" panose="020F0502020204030204" pitchFamily="34" charset="0"/>
              </a:rPr>
              <a:t>	Nově žádosti o změnu</a:t>
            </a:r>
          </a:p>
          <a:p>
            <a:pPr lvl="2">
              <a:spcAft>
                <a:spcPts val="600"/>
              </a:spcAft>
            </a:pPr>
            <a:r>
              <a:rPr lang="cs-CZ" sz="2000" b="1" dirty="0" smtClean="0">
                <a:latin typeface="Calibri" panose="020F0502020204030204" pitchFamily="34" charset="0"/>
              </a:rPr>
              <a:t>	Nově hlášení o udržitelnosti projektu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6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55248" cy="100811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hlavní změny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755576" y="1556792"/>
            <a:ext cx="7930864" cy="4680520"/>
          </a:xfrm>
        </p:spPr>
        <p:txBody>
          <a:bodyPr anchor="t"/>
          <a:lstStyle/>
          <a:p>
            <a:pPr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Podání úloh je pouze elektronické prostřednictvím MS2014+ 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Není třeba zasílat papírově poštou/odevzdávat na pobočku CRR.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Žadatel vyplňuje jednotlivé úlohy přímo v okně internetového prohlížeče.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endParaRPr lang="cs-CZ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 podepsání úloh je vyžadován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kvalifikovaný elektronický podpis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Aby bylo možné úlohy podepsat je nutné mít na počítači nainstalován balíček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založený na technologii </a:t>
            </a:r>
            <a:r>
              <a:rPr lang="cs-CZ" dirty="0" err="1" smtClean="0">
                <a:latin typeface="Calibri" panose="020F0502020204030204" pitchFamily="34" charset="0"/>
              </a:rPr>
              <a:t>Silverlight</a:t>
            </a:r>
            <a:r>
              <a:rPr lang="cs-CZ" dirty="0" smtClean="0">
                <a:latin typeface="Calibri" panose="020F0502020204030204" pitchFamily="34" charset="0"/>
              </a:rPr>
              <a:t>, který slouží pro přístup k podpisovým certifikátům.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Instalační balíček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TescoSW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dirty="0" smtClean="0">
                <a:latin typeface="Calibri" panose="020F0502020204030204" pitchFamily="34" charset="0"/>
              </a:rPr>
              <a:t> naleznete v MS2014+ na záložce HW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a SW požadavky.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Princip práce s certifikáty je upřesněn ve FAQ MS2014+, část FAQ Elektronický podpis.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5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383240" cy="115212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elektronický podpis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83568" y="1628800"/>
            <a:ext cx="8002872" cy="3977640"/>
          </a:xfrm>
        </p:spPr>
        <p:txBody>
          <a:bodyPr anchor="t"/>
          <a:lstStyle/>
          <a:p>
            <a:pPr algn="just"/>
            <a:r>
              <a:rPr lang="cs-CZ" dirty="0" smtClean="0">
                <a:latin typeface="Calibri" panose="020F0502020204030204" pitchFamily="34" charset="0"/>
              </a:rPr>
              <a:t>Je nutné mít kvalifikovaný platný certifikát vydaný akreditovaným poskytovatelem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certifikačních služeb dle zákona č. 227/2000 Sb., o elektronickém podpisu, v platném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znění. </a:t>
            </a:r>
          </a:p>
          <a:p>
            <a:pPr algn="just">
              <a:lnSpc>
                <a:spcPct val="100000"/>
              </a:lnSpc>
            </a:pPr>
            <a:endParaRPr lang="cs-CZ" b="1" i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Certifikát musí být vydaný některou z  podporovaných certifikačních autorit </a:t>
            </a:r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(</a:t>
            </a:r>
            <a:r>
              <a:rPr lang="cs-CZ" i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PostSignum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, I.CA, </a:t>
            </a:r>
            <a:r>
              <a:rPr lang="cs-CZ" i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eldentity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)</a:t>
            </a:r>
            <a:r>
              <a:rPr lang="cs-CZ" dirty="0" smtClean="0">
                <a:latin typeface="Calibri" panose="020F0502020204030204" pitchFamily="34" charset="0"/>
              </a:rPr>
              <a:t>	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Např. služby </a:t>
            </a:r>
            <a:r>
              <a:rPr lang="cs-CZ" dirty="0" err="1" smtClean="0">
                <a:latin typeface="Calibri" panose="020F0502020204030204" pitchFamily="34" charset="0"/>
              </a:rPr>
              <a:t>PostSignum</a:t>
            </a:r>
            <a:r>
              <a:rPr lang="cs-CZ" dirty="0" smtClean="0">
                <a:latin typeface="Calibri" panose="020F0502020204030204" pitchFamily="34" charset="0"/>
              </a:rPr>
              <a:t> jsou dostupné se službami Czech POINT.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K podepisování všech nebo určitých úloh je možné zmocnit jinou osobu plnou mocí,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která se oskenovaná nahraje do MS2014+.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42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83240" cy="108012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hlavní změny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83568" y="1628800"/>
            <a:ext cx="8002872" cy="3977640"/>
          </a:xfrm>
        </p:spPr>
        <p:txBody>
          <a:bodyPr anchor="t"/>
          <a:lstStyle/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by měl mít vždy přístup do MS2014+ s rolí správce přístupů 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Veškeré úlohy i v době udržitelnosti projektu je nutné podávat přes MS2014+ 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Komunikace s CRR po podání projektové žádosti bude probíhat pouze prostřednictvím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depeší (zpráv) přes MS2014+.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Informace o stavu projektu včetně výsledků hodnocení projektu se žadatel/příjemce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dozví pouze přes MS2014+.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Dokument Rozhodnutí o poskytnutí dotace včetně podmínek bude příjemci zpřístupněn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taktéž pouze přes MS2014+.</a:t>
            </a:r>
          </a:p>
          <a:p>
            <a:pPr algn="just"/>
            <a:r>
              <a:rPr lang="cs-CZ" u="sng" dirty="0" smtClean="0">
                <a:latin typeface="Calibri" panose="020F0502020204030204" pitchFamily="34" charset="0"/>
              </a:rPr>
              <a:t>Doporučujeme si v MS2014+ nastavit notifikace na telefon nebo e-mail, kde budete </a:t>
            </a:r>
          </a:p>
          <a:p>
            <a:pPr algn="just"/>
            <a:r>
              <a:rPr lang="cs-CZ" u="sng" dirty="0" smtClean="0">
                <a:latin typeface="Calibri" panose="020F0502020204030204" pitchFamily="34" charset="0"/>
              </a:rPr>
              <a:t>informováni o události/změně.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212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83240" cy="115212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hlavní změny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755576" y="1604520"/>
            <a:ext cx="7930864" cy="3977640"/>
          </a:xfrm>
        </p:spPr>
        <p:txBody>
          <a:bodyPr anchor="t"/>
          <a:lstStyle/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</a:p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Velikost příloh není omezená a všechny přílohy se přikládají pouze elektronicky. 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algn="just"/>
            <a:endParaRPr lang="cs-CZ" b="1" i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b="1" i="1" dirty="0" smtClean="0">
                <a:solidFill>
                  <a:srgbClr val="00529C"/>
                </a:solidFill>
                <a:latin typeface="Calibri"/>
              </a:rPr>
              <a:t>Změna!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dirty="0">
                <a:latin typeface="Calibri" panose="020F0502020204030204" pitchFamily="34" charset="0"/>
              </a:rPr>
              <a:t>J</a:t>
            </a:r>
            <a:r>
              <a:rPr lang="cs-CZ" dirty="0" smtClean="0">
                <a:latin typeface="Calibri" panose="020F0502020204030204" pitchFamily="34" charset="0"/>
              </a:rPr>
              <a:t>ednotlivé přílohy se nenahrávají na záložku Přiložené dokumenty, ale na různá místa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podle oblasti do které spadají (týká se plných mocí a veřejných zakázek).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05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2305</Words>
  <Application>Microsoft Office PowerPoint</Application>
  <PresentationFormat>Předvádění na obrazovce (4:3)</PresentationFormat>
  <Paragraphs>420</Paragraphs>
  <Slides>35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Portál MS2014+ - stručné představení  </vt:lpstr>
      <vt:lpstr>Portál MS2014+ - hlavní změny </vt:lpstr>
      <vt:lpstr>Portál MS2014+ - elektronický podpis</vt:lpstr>
      <vt:lpstr>Portál MS2014+ - hlavní změny </vt:lpstr>
      <vt:lpstr>Portál MS2014+ - hlavní změny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Brandejsová Martina</cp:lastModifiedBy>
  <cp:revision>30</cp:revision>
  <dcterms:modified xsi:type="dcterms:W3CDTF">2016-02-15T14:44:35Z</dcterms:modified>
</cp:coreProperties>
</file>