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5"/>
  </p:notesMasterIdLst>
  <p:handoutMasterIdLst>
    <p:handoutMasterId r:id="rId36"/>
  </p:handoutMasterIdLst>
  <p:sldIdLst>
    <p:sldId id="323" r:id="rId2"/>
    <p:sldId id="455" r:id="rId3"/>
    <p:sldId id="456" r:id="rId4"/>
    <p:sldId id="457" r:id="rId5"/>
    <p:sldId id="458" r:id="rId6"/>
    <p:sldId id="459" r:id="rId7"/>
    <p:sldId id="461" r:id="rId8"/>
    <p:sldId id="460" r:id="rId9"/>
    <p:sldId id="468" r:id="rId10"/>
    <p:sldId id="467" r:id="rId11"/>
    <p:sldId id="466" r:id="rId12"/>
    <p:sldId id="496" r:id="rId13"/>
    <p:sldId id="520" r:id="rId14"/>
    <p:sldId id="536" r:id="rId15"/>
    <p:sldId id="531" r:id="rId16"/>
    <p:sldId id="519" r:id="rId17"/>
    <p:sldId id="524" r:id="rId18"/>
    <p:sldId id="529" r:id="rId19"/>
    <p:sldId id="498" r:id="rId20"/>
    <p:sldId id="499" r:id="rId21"/>
    <p:sldId id="521" r:id="rId22"/>
    <p:sldId id="500" r:id="rId23"/>
    <p:sldId id="502" r:id="rId24"/>
    <p:sldId id="538" r:id="rId25"/>
    <p:sldId id="505" r:id="rId26"/>
    <p:sldId id="514" r:id="rId27"/>
    <p:sldId id="507" r:id="rId28"/>
    <p:sldId id="516" r:id="rId29"/>
    <p:sldId id="522" r:id="rId30"/>
    <p:sldId id="518" r:id="rId31"/>
    <p:sldId id="537" r:id="rId32"/>
    <p:sldId id="517" r:id="rId33"/>
    <p:sldId id="410" r:id="rId34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5" autoAdjust="0"/>
    <p:restoredTop sz="87922" autoAdjust="0"/>
  </p:normalViewPr>
  <p:slideViewPr>
    <p:cSldViewPr>
      <p:cViewPr>
        <p:scale>
          <a:sx n="80" d="100"/>
          <a:sy n="80" d="100"/>
        </p:scale>
        <p:origin x="-1603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Y="-6845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6E70CE-94F3-489E-8FF8-857586CB9812}" type="presOf" srcId="{C5C86733-1C4E-4ABE-BC8B-70E73BF8076C}" destId="{66C8A01D-04C6-4396-8787-43DC36C8480A}" srcOrd="1" destOrd="1" presId="urn:microsoft.com/office/officeart/2005/8/layout/vList4#1"/>
    <dgm:cxn modelId="{17CB93BB-BEDC-4DB5-A35C-D2E4CBB2515D}" type="presOf" srcId="{855CB492-B9C1-4831-9453-D02DC01556CB}" destId="{D220A56B-34B4-4DD0-B125-97D865139D92}" srcOrd="0" destOrd="0" presId="urn:microsoft.com/office/officeart/2005/8/layout/vList4#1"/>
    <dgm:cxn modelId="{BEB2CF44-52BF-4701-89DC-0BE8009E2DAB}" type="presOf" srcId="{38804BD3-7704-44DB-93A2-A6FB8DF386BF}" destId="{50CD8E78-60B6-449B-AD20-121950675E4A}" srcOrd="0" destOrd="0" presId="urn:microsoft.com/office/officeart/2005/8/layout/vList4#1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D6081441-BB30-4007-A30C-D5316656695A}" type="presOf" srcId="{273BDC39-9757-4293-83AA-A9E9CC915DA0}" destId="{9A27448D-784B-4861-9334-121A223779B3}" srcOrd="0" destOrd="2" presId="urn:microsoft.com/office/officeart/2005/8/layout/vList4#1"/>
    <dgm:cxn modelId="{C03BC261-5A37-4CD8-BCA2-E9B04F4146A4}" type="presOf" srcId="{D3784C62-6E03-4E88-AA8E-EC0DCEAD96BC}" destId="{9E808720-DA3C-4D88-83BC-C88B0AC710F3}" srcOrd="0" destOrd="0" presId="urn:microsoft.com/office/officeart/2005/8/layout/vList4#1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F2F09EBF-33BF-4E13-B070-8D4C8F34D37F}" type="presOf" srcId="{011776CB-E079-448D-8CBF-0D6A1B0031D4}" destId="{9A27448D-784B-4861-9334-121A223779B3}" srcOrd="0" destOrd="4" presId="urn:microsoft.com/office/officeart/2005/8/layout/vList4#1"/>
    <dgm:cxn modelId="{15C2A6A7-F083-429A-BFC2-197D42FB553B}" type="presOf" srcId="{A8C219C7-9F00-4E75-8B16-481975849224}" destId="{50CD8E78-60B6-449B-AD20-121950675E4A}" srcOrd="0" destOrd="2" presId="urn:microsoft.com/office/officeart/2005/8/layout/vList4#1"/>
    <dgm:cxn modelId="{82833C9B-A7B2-4DDD-8813-7A5B341B8D41}" type="presOf" srcId="{D74C87B0-8199-4D82-97CA-8716D0810C88}" destId="{9A27448D-784B-4861-9334-121A223779B3}" srcOrd="0" destOrd="0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13A5BD16-1A55-4210-B7D7-8B280C91637C}" type="presOf" srcId="{273BDC39-9757-4293-83AA-A9E9CC915DA0}" destId="{614AE268-84D0-4EF9-B74B-195569128116}" srcOrd="1" destOrd="2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F043768E-2E07-4F02-BAFD-357BD246493B}" type="presOf" srcId="{CE8BA2DC-6A07-4136-AE2C-02E787173318}" destId="{6E62D4D7-9191-4501-B151-D627F722878F}" srcOrd="1" destOrd="3" presId="urn:microsoft.com/office/officeart/2005/8/layout/vList4#1"/>
    <dgm:cxn modelId="{F9C02D2B-96B8-4049-9C94-C923F43878A1}" type="presOf" srcId="{38804BD3-7704-44DB-93A2-A6FB8DF386BF}" destId="{66C8A01D-04C6-4396-8787-43DC36C8480A}" srcOrd="1" destOrd="0" presId="urn:microsoft.com/office/officeart/2005/8/layout/vList4#1"/>
    <dgm:cxn modelId="{DB7BDE83-C6C2-41B7-955E-C7477B15B347}" type="presOf" srcId="{75152ED6-09D4-4CB2-B330-0EBA2A1F6BEE}" destId="{D220A56B-34B4-4DD0-B125-97D865139D92}" srcOrd="0" destOrd="2" presId="urn:microsoft.com/office/officeart/2005/8/layout/vList4#1"/>
    <dgm:cxn modelId="{12992C2A-1583-4522-B5DF-9287074C64B4}" type="presOf" srcId="{A518AB0A-7BED-45CC-8968-54C5D48470FD}" destId="{8A587B36-857B-41ED-B7A7-D47113F79935}" srcOrd="0" destOrd="0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3EB7E065-C540-46C9-8F2D-CCB457396A6C}" type="presOf" srcId="{098ADAF1-68DC-4019-95EC-CF9DEA0595F5}" destId="{D220A56B-34B4-4DD0-B125-97D865139D92}" srcOrd="0" destOrd="1" presId="urn:microsoft.com/office/officeart/2005/8/layout/vList4#1"/>
    <dgm:cxn modelId="{17BB2CDF-F755-45A2-9ABD-13DBCD224235}" type="presOf" srcId="{CE8BA2DC-6A07-4136-AE2C-02E787173318}" destId="{D220A56B-34B4-4DD0-B125-97D865139D92}" srcOrd="0" destOrd="3" presId="urn:microsoft.com/office/officeart/2005/8/layout/vList4#1"/>
    <dgm:cxn modelId="{4EDE3C4E-A23C-4158-8D5B-6DDE1B627EA5}" type="presOf" srcId="{75152ED6-09D4-4CB2-B330-0EBA2A1F6BEE}" destId="{6E62D4D7-9191-4501-B151-D627F722878F}" srcOrd="1" destOrd="2" presId="urn:microsoft.com/office/officeart/2005/8/layout/vList4#1"/>
    <dgm:cxn modelId="{7EC5CAD3-8E8F-46FC-8C36-0F553621560C}" type="presOf" srcId="{34C60AC1-3BAF-4349-9B04-1EBEAA6874AE}" destId="{9A27448D-784B-4861-9334-121A223779B3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AFD91728-6CEE-44C1-A83F-70FDB4212D1C}" type="presOf" srcId="{9BEAB610-B179-412C-A911-0AE990A76040}" destId="{66C8A01D-04C6-4396-8787-43DC36C8480A}" srcOrd="1" destOrd="3" presId="urn:microsoft.com/office/officeart/2005/8/layout/vList4#1"/>
    <dgm:cxn modelId="{FADDBB3A-65DC-425F-9E7C-3613EC5FAFBB}" type="presOf" srcId="{D3784C62-6E03-4E88-AA8E-EC0DCEAD96BC}" destId="{C47FD7BB-128E-4643-98CA-3F319452AC98}" srcOrd="1" destOrd="0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9C7607D-6164-494D-B352-EACBCED015B3}" type="presOf" srcId="{9BEAB610-B179-412C-A911-0AE990A76040}" destId="{50CD8E78-60B6-449B-AD20-121950675E4A}" srcOrd="0" destOrd="3" presId="urn:microsoft.com/office/officeart/2005/8/layout/vList4#1"/>
    <dgm:cxn modelId="{BE908773-B794-459E-8EBB-E0921BF7FA9B}" type="presOf" srcId="{34C60AC1-3BAF-4349-9B04-1EBEAA6874AE}" destId="{614AE268-84D0-4EF9-B74B-195569128116}" srcOrd="1" destOrd="1" presId="urn:microsoft.com/office/officeart/2005/8/layout/vList4#1"/>
    <dgm:cxn modelId="{FDD1482B-C7A6-4E25-8378-C12941B30A8E}" type="presOf" srcId="{855CB492-B9C1-4831-9453-D02DC01556CB}" destId="{6E62D4D7-9191-4501-B151-D627F722878F}" srcOrd="1" destOrd="0" presId="urn:microsoft.com/office/officeart/2005/8/layout/vList4#1"/>
    <dgm:cxn modelId="{2AB67776-5785-4CD8-A91E-6AD4B9A16254}" type="presOf" srcId="{C5C86733-1C4E-4ABE-BC8B-70E73BF8076C}" destId="{50CD8E78-60B6-449B-AD20-121950675E4A}" srcOrd="0" destOrd="1" presId="urn:microsoft.com/office/officeart/2005/8/layout/vList4#1"/>
    <dgm:cxn modelId="{6A3F23EF-C431-4E83-A715-70896D9642BB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A9C6CDE7-7C0A-42E0-A0A4-D2B2A9539A59}" type="presOf" srcId="{F883D463-9FC1-405D-86B6-DFDB1BF4DFD4}" destId="{9A27448D-784B-4861-9334-121A223779B3}" srcOrd="0" destOrd="3" presId="urn:microsoft.com/office/officeart/2005/8/layout/vList4#1"/>
    <dgm:cxn modelId="{4A70D031-B137-44CE-AE96-7C0DA5874E28}" type="presOf" srcId="{F883D463-9FC1-405D-86B6-DFDB1BF4DFD4}" destId="{614AE268-84D0-4EF9-B74B-195569128116}" srcOrd="1" destOrd="3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B6F5DB0F-6F0D-4F87-B8D3-27626AC04EF9}" type="presOf" srcId="{011776CB-E079-448D-8CBF-0D6A1B0031D4}" destId="{614AE268-84D0-4EF9-B74B-195569128116}" srcOrd="1" destOrd="4" presId="urn:microsoft.com/office/officeart/2005/8/layout/vList4#1"/>
    <dgm:cxn modelId="{6F115F44-659B-4F05-B63A-B4D0CA030111}" type="presOf" srcId="{D74C87B0-8199-4D82-97CA-8716D0810C88}" destId="{614AE268-84D0-4EF9-B74B-195569128116}" srcOrd="1" destOrd="0" presId="urn:microsoft.com/office/officeart/2005/8/layout/vList4#1"/>
    <dgm:cxn modelId="{654CA295-B553-4EDA-B1A7-6BE287545A9A}" type="presOf" srcId="{098ADAF1-68DC-4019-95EC-CF9DEA0595F5}" destId="{6E62D4D7-9191-4501-B151-D627F722878F}" srcOrd="1" destOrd="1" presId="urn:microsoft.com/office/officeart/2005/8/layout/vList4#1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BA9EDC63-367B-4D99-8DC4-21DC7F81D9EF}" type="presParOf" srcId="{8A587B36-857B-41ED-B7A7-D47113F79935}" destId="{64EB5DFD-492E-47C2-A4DD-BBD451AF4F4E}" srcOrd="0" destOrd="0" presId="urn:microsoft.com/office/officeart/2005/8/layout/vList4#1"/>
    <dgm:cxn modelId="{4C759129-E5AF-4C8F-9D8D-CBDD0B23F557}" type="presParOf" srcId="{64EB5DFD-492E-47C2-A4DD-BBD451AF4F4E}" destId="{50CD8E78-60B6-449B-AD20-121950675E4A}" srcOrd="0" destOrd="0" presId="urn:microsoft.com/office/officeart/2005/8/layout/vList4#1"/>
    <dgm:cxn modelId="{5ADE4FC5-4E43-4764-B668-4560419618E9}" type="presParOf" srcId="{64EB5DFD-492E-47C2-A4DD-BBD451AF4F4E}" destId="{C72FE72D-A4DA-4420-9D63-39C025359A7F}" srcOrd="1" destOrd="0" presId="urn:microsoft.com/office/officeart/2005/8/layout/vList4#1"/>
    <dgm:cxn modelId="{31BAC628-681A-48C1-A856-FC84FCF0FD97}" type="presParOf" srcId="{64EB5DFD-492E-47C2-A4DD-BBD451AF4F4E}" destId="{66C8A01D-04C6-4396-8787-43DC36C8480A}" srcOrd="2" destOrd="0" presId="urn:microsoft.com/office/officeart/2005/8/layout/vList4#1"/>
    <dgm:cxn modelId="{04C87A55-32CC-4543-92E6-472C5AA51D22}" type="presParOf" srcId="{8A587B36-857B-41ED-B7A7-D47113F79935}" destId="{93AC31F7-E6D2-45E8-BD17-C2F01F80D57E}" srcOrd="1" destOrd="0" presId="urn:microsoft.com/office/officeart/2005/8/layout/vList4#1"/>
    <dgm:cxn modelId="{230479EA-F6C5-48F6-9FD0-DDF53BFFD730}" type="presParOf" srcId="{8A587B36-857B-41ED-B7A7-D47113F79935}" destId="{B249F259-2691-44EA-A647-C688963D4FA1}" srcOrd="2" destOrd="0" presId="urn:microsoft.com/office/officeart/2005/8/layout/vList4#1"/>
    <dgm:cxn modelId="{68483B11-C78E-48AB-BAF0-136E6D998915}" type="presParOf" srcId="{B249F259-2691-44EA-A647-C688963D4FA1}" destId="{D220A56B-34B4-4DD0-B125-97D865139D92}" srcOrd="0" destOrd="0" presId="urn:microsoft.com/office/officeart/2005/8/layout/vList4#1"/>
    <dgm:cxn modelId="{5C727527-6451-459C-8C13-C04B66CDFC12}" type="presParOf" srcId="{B249F259-2691-44EA-A647-C688963D4FA1}" destId="{AC85F51E-059B-4E4B-88C8-BEEAF6E6C8CB}" srcOrd="1" destOrd="0" presId="urn:microsoft.com/office/officeart/2005/8/layout/vList4#1"/>
    <dgm:cxn modelId="{C2268CC7-9AE2-4D3C-A197-186A3CF4F9CE}" type="presParOf" srcId="{B249F259-2691-44EA-A647-C688963D4FA1}" destId="{6E62D4D7-9191-4501-B151-D627F722878F}" srcOrd="2" destOrd="0" presId="urn:microsoft.com/office/officeart/2005/8/layout/vList4#1"/>
    <dgm:cxn modelId="{A63C60A3-E5A5-4815-9025-D704A2E84B60}" type="presParOf" srcId="{8A587B36-857B-41ED-B7A7-D47113F79935}" destId="{821F83A2-5DE7-4DB3-AC2F-3437098DDD8C}" srcOrd="3" destOrd="0" presId="urn:microsoft.com/office/officeart/2005/8/layout/vList4#1"/>
    <dgm:cxn modelId="{8C23873D-1BD0-408C-B940-F52B0F6BE1FB}" type="presParOf" srcId="{8A587B36-857B-41ED-B7A7-D47113F79935}" destId="{42D704DB-7DF6-440E-B7C9-644A864B0BFF}" srcOrd="4" destOrd="0" presId="urn:microsoft.com/office/officeart/2005/8/layout/vList4#1"/>
    <dgm:cxn modelId="{EB2AE1FD-237C-4307-A7AF-DD08FAE0C26B}" type="presParOf" srcId="{42D704DB-7DF6-440E-B7C9-644A864B0BFF}" destId="{9A27448D-784B-4861-9334-121A223779B3}" srcOrd="0" destOrd="0" presId="urn:microsoft.com/office/officeart/2005/8/layout/vList4#1"/>
    <dgm:cxn modelId="{0ACE7D35-658A-4E43-97EC-67E7819958CC}" type="presParOf" srcId="{42D704DB-7DF6-440E-B7C9-644A864B0BFF}" destId="{CB3108F3-6AC6-46B9-815A-42013ADAA734}" srcOrd="1" destOrd="0" presId="urn:microsoft.com/office/officeart/2005/8/layout/vList4#1"/>
    <dgm:cxn modelId="{3B4EE701-EC90-45B6-816A-E76647CB6391}" type="presParOf" srcId="{42D704DB-7DF6-440E-B7C9-644A864B0BFF}" destId="{614AE268-84D0-4EF9-B74B-195569128116}" srcOrd="2" destOrd="0" presId="urn:microsoft.com/office/officeart/2005/8/layout/vList4#1"/>
    <dgm:cxn modelId="{90E16F08-8EE9-4462-9F46-1C6EB6E9704B}" type="presParOf" srcId="{8A587B36-857B-41ED-B7A7-D47113F79935}" destId="{540D9C1A-F7EF-4C42-8E40-E43DCD410462}" srcOrd="5" destOrd="0" presId="urn:microsoft.com/office/officeart/2005/8/layout/vList4#1"/>
    <dgm:cxn modelId="{E40CB597-EFFB-4881-8A57-FACE8CB4C702}" type="presParOf" srcId="{8A587B36-857B-41ED-B7A7-D47113F79935}" destId="{8E18C6B9-65AB-4143-ACFB-F77B95B74E4A}" srcOrd="6" destOrd="0" presId="urn:microsoft.com/office/officeart/2005/8/layout/vList4#1"/>
    <dgm:cxn modelId="{52157D4A-2623-457D-A532-B117364C36F1}" type="presParOf" srcId="{8E18C6B9-65AB-4143-ACFB-F77B95B74E4A}" destId="{9E808720-DA3C-4D88-83BC-C88B0AC710F3}" srcOrd="0" destOrd="0" presId="urn:microsoft.com/office/officeart/2005/8/layout/vList4#1"/>
    <dgm:cxn modelId="{03319C6C-9584-4414-9304-5B07F855A445}" type="presParOf" srcId="{8E18C6B9-65AB-4143-ACFB-F77B95B74E4A}" destId="{5C5B56BD-76A1-46D2-95E9-D7A31171320F}" srcOrd="1" destOrd="0" presId="urn:microsoft.com/office/officeart/2005/8/layout/vList4#1"/>
    <dgm:cxn modelId="{14E08EA4-52E7-41F4-AC6F-AAC20C4FDD6B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0698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14.4.2016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0698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14.4.2016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kontakty/kontakty-irop" TargetMode="External"/><Relationship Id="rId2" Type="http://schemas.openxmlformats.org/officeDocument/2006/relationships/hyperlink" Target="http://dotaceeu.cz/cs/microsites/irop/kontakt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dotaceeu.cz/cs/microsites/irop/vyzvy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an.mazanik@mmr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cs/Microsites/IROP/Dokument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19. 1. 2016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393" y="849313"/>
            <a:ext cx="6545263" cy="320516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27. výzva IROP</a:t>
            </a:r>
            <a:b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„VZDĚLÁVACÍ A VÝCVIKOVÁ STŘEDISKA IZS“</a:t>
            </a:r>
            <a: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1620" y="4947265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14. </a:t>
            </a:r>
            <a:r>
              <a:rPr lang="cs-CZ" sz="2000" dirty="0"/>
              <a:t>4</a:t>
            </a:r>
            <a:r>
              <a:rPr lang="cs-CZ" sz="2000" dirty="0" smtClean="0"/>
              <a:t>. 2016</a:t>
            </a:r>
          </a:p>
          <a:p>
            <a:r>
              <a:rPr lang="cs-CZ" sz="2000" dirty="0" smtClean="0"/>
              <a:t>Praha</a:t>
            </a:r>
            <a:endParaRPr lang="cs-CZ" sz="2000" dirty="0"/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7676" y="1186294"/>
            <a:ext cx="8382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– Instituce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3.1</a:t>
            </a:r>
            <a:r>
              <a:rPr lang="cs-CZ" sz="20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3.2 </a:t>
            </a:r>
            <a:r>
              <a:rPr lang="cs-CZ" sz="20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3.3 </a:t>
            </a:r>
            <a:r>
              <a:rPr lang="cs-CZ" sz="20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rozvoje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185714"/>
            <a:ext cx="83820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sz="2000" b="1" dirty="0" smtClean="0">
                <a:latin typeface="Myriad Pro"/>
              </a:rPr>
              <a:t>SC 4.1</a:t>
            </a:r>
            <a:r>
              <a:rPr lang="cs-CZ" sz="2000" dirty="0">
                <a:latin typeface="Myriad Pro"/>
              </a:rPr>
              <a:t> Posílení komunitně vedeného místního rozvoje za účelem</a:t>
            </a:r>
          </a:p>
          <a:p>
            <a:r>
              <a:rPr lang="cs-CZ" sz="2000" dirty="0" smtClean="0">
                <a:latin typeface="Myriad Pro"/>
              </a:rPr>
              <a:t>	zvýšení </a:t>
            </a:r>
            <a:r>
              <a:rPr lang="cs-CZ" sz="2000" dirty="0">
                <a:latin typeface="Myriad Pro"/>
              </a:rPr>
              <a:t>kvality života ve venkovských oblastech </a:t>
            </a:r>
            <a:r>
              <a:rPr lang="cs-CZ" sz="2000" dirty="0" smtClean="0">
                <a:latin typeface="Myriad Pro"/>
              </a:rPr>
              <a:t>a </a:t>
            </a:r>
            <a:r>
              <a:rPr lang="cs-CZ" sz="2000" dirty="0" err="1" smtClean="0">
                <a:latin typeface="Myriad Pro"/>
              </a:rPr>
              <a:t>aktivi</a:t>
            </a:r>
            <a:r>
              <a:rPr lang="cs-CZ" sz="2000" dirty="0" smtClean="0">
                <a:latin typeface="Myriad Pro"/>
              </a:rPr>
              <a:t>- 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</a:t>
            </a:r>
            <a:r>
              <a:rPr lang="cs-CZ" sz="2000" dirty="0" err="1" smtClean="0">
                <a:latin typeface="Myriad Pro"/>
              </a:rPr>
              <a:t>zace</a:t>
            </a:r>
            <a:r>
              <a:rPr lang="cs-CZ" sz="2000" dirty="0" smtClean="0">
                <a:latin typeface="Myriad Pro"/>
              </a:rPr>
              <a:t> </a:t>
            </a:r>
            <a:r>
              <a:rPr lang="cs-CZ" sz="2000" dirty="0">
                <a:latin typeface="Myriad Pro"/>
              </a:rPr>
              <a:t>místního </a:t>
            </a:r>
            <a:r>
              <a:rPr lang="cs-CZ" sz="2000" dirty="0" smtClean="0">
                <a:latin typeface="Myriad Pro"/>
              </a:rPr>
              <a:t>potenciálu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4.2 </a:t>
            </a:r>
            <a:r>
              <a:rPr lang="cs-CZ" sz="2000" dirty="0">
                <a:latin typeface="Myriad Pro"/>
              </a:rPr>
              <a:t>Posílení kapacit komunitně vedeného místního rozvoje </a:t>
            </a:r>
            <a:r>
              <a:rPr lang="cs-CZ" sz="2000" dirty="0" smtClean="0">
                <a:latin typeface="Myriad Pro"/>
              </a:rPr>
              <a:t>za 	účelem </a:t>
            </a:r>
            <a:r>
              <a:rPr lang="cs-CZ" sz="2000" dirty="0">
                <a:latin typeface="Myriad Pro"/>
              </a:rPr>
              <a:t>zlepšení řídících a administrativních </a:t>
            </a:r>
            <a:r>
              <a:rPr lang="cs-CZ" sz="2000" dirty="0" smtClean="0">
                <a:latin typeface="Myriad Pro"/>
              </a:rPr>
              <a:t>schopností 	MAS</a:t>
            </a:r>
            <a:endParaRPr lang="cs-CZ" sz="2000" dirty="0">
              <a:latin typeface="Myriad Pro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08720"/>
            <a:ext cx="8568952" cy="4984750"/>
          </a:xfrm>
        </p:spPr>
        <p:txBody>
          <a:bodyPr rtlCol="0">
            <a:no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b="1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Cíl</a:t>
            </a:r>
            <a:r>
              <a:rPr lang="cs-CZ" sz="2000" b="1" dirty="0"/>
              <a:t>:  </a:t>
            </a:r>
            <a:r>
              <a:rPr lang="cs-CZ" sz="2000" dirty="0" smtClean="0"/>
              <a:t>Zajištění </a:t>
            </a:r>
            <a:r>
              <a:rPr lang="cs-CZ" sz="2000" dirty="0"/>
              <a:t>připravenosti složek IZS k rychlému a </a:t>
            </a:r>
            <a:r>
              <a:rPr lang="cs-CZ" sz="2000" dirty="0" smtClean="0"/>
              <a:t>efektivnímu 				poskytnutí </a:t>
            </a:r>
            <a:r>
              <a:rPr lang="cs-CZ" sz="2000" dirty="0"/>
              <a:t>pomoci obyvatelstvu zasaženému mimořádnou </a:t>
            </a:r>
            <a:r>
              <a:rPr lang="cs-CZ" sz="2000" dirty="0" smtClean="0"/>
              <a:t>				událostí</a:t>
            </a:r>
            <a:r>
              <a:rPr lang="cs-CZ" sz="2000" dirty="0"/>
              <a:t>, které povede ke zmírnění následků a projevů 	</a:t>
            </a:r>
            <a:r>
              <a:rPr lang="cs-CZ" sz="2000" dirty="0" smtClean="0"/>
              <a:t>				mimořádných </a:t>
            </a:r>
            <a:r>
              <a:rPr lang="cs-CZ" sz="2000" dirty="0"/>
              <a:t>událostí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A</a:t>
            </a:r>
            <a:r>
              <a:rPr lang="fr-FR" sz="2000" b="1" dirty="0"/>
              <a:t>lokace:  </a:t>
            </a:r>
            <a:r>
              <a:rPr lang="cs-CZ" sz="2000" dirty="0" smtClean="0"/>
              <a:t>150,6</a:t>
            </a:r>
            <a:r>
              <a:rPr lang="fr-FR" sz="2000" dirty="0" smtClean="0"/>
              <a:t> </a:t>
            </a:r>
            <a:r>
              <a:rPr lang="fr-FR" sz="2000" dirty="0"/>
              <a:t>mil. EUR</a:t>
            </a:r>
            <a:r>
              <a:rPr lang="cs-CZ" sz="2000" dirty="0"/>
              <a:t> (</a:t>
            </a:r>
            <a:r>
              <a:rPr lang="cs-CZ" sz="2000" dirty="0" smtClean="0"/>
              <a:t>EFRR, </a:t>
            </a:r>
            <a:r>
              <a:rPr lang="cs-CZ" sz="2000" dirty="0"/>
              <a:t>cca </a:t>
            </a:r>
            <a:r>
              <a:rPr lang="cs-CZ" sz="2000" dirty="0" smtClean="0"/>
              <a:t>3,24 </a:t>
            </a:r>
            <a:r>
              <a:rPr lang="cs-CZ" sz="2000" dirty="0"/>
              <a:t>% celkové alokace IROP)</a:t>
            </a:r>
            <a:br>
              <a:rPr lang="cs-CZ" sz="2000" dirty="0"/>
            </a:br>
            <a:r>
              <a:rPr lang="cs-CZ" sz="2000" dirty="0"/>
              <a:t>			   cca </a:t>
            </a:r>
            <a:r>
              <a:rPr lang="cs-CZ" sz="2000" dirty="0" smtClean="0"/>
              <a:t>4,9 </a:t>
            </a:r>
            <a:r>
              <a:rPr lang="cs-CZ" sz="2000" dirty="0"/>
              <a:t>mld. Kč včetně národního kofinancování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Aktivity: </a:t>
            </a:r>
          </a:p>
          <a:p>
            <a:pPr marL="0" indent="-342000" algn="just">
              <a:spcBef>
                <a:spcPts val="600"/>
              </a:spcBef>
              <a:buNone/>
            </a:pPr>
            <a:r>
              <a:rPr lang="cs-CZ" sz="2000" b="1" dirty="0"/>
              <a:t>a) </a:t>
            </a:r>
            <a:r>
              <a:rPr lang="cs-CZ" sz="2000" dirty="0"/>
              <a:t>Zajištění adekvátní odolnosti s důrazem na přizpůsobení se změnám klimatu a novým rizikům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000" b="1" dirty="0" smtClean="0"/>
              <a:t>b) </a:t>
            </a:r>
            <a:r>
              <a:rPr lang="cs-CZ" sz="2000" dirty="0"/>
              <a:t>Posílení vybavení základních složek IZS technikou a věcnými prostředky k zajištění připravenosti základních složek IZS v exponovaných územích s důrazem na přizpůsobení se změnám klimatu  a novým rizikům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000" b="1" dirty="0" smtClean="0"/>
              <a:t>c)</a:t>
            </a:r>
            <a:r>
              <a:rPr lang="cs-CZ" sz="2000" b="1" dirty="0"/>
              <a:t> </a:t>
            </a:r>
            <a:r>
              <a:rPr lang="cs-CZ" sz="2000" dirty="0"/>
              <a:t>Modernizace vzdělávacích a výcvikových středisek pro základní složky IZS, zaměřených na rozvoj specifických dovedností a součinnost základních složek IZS při řešení mimořádných událostí</a:t>
            </a:r>
          </a:p>
          <a:p>
            <a:pPr marL="0" indent="0">
              <a:spcBef>
                <a:spcPts val="1800"/>
              </a:spcBef>
              <a:buNone/>
            </a:pPr>
            <a:endParaRPr lang="cs-CZ" sz="2000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SPECIFICKÝ CÍL 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06903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24570"/>
            <a:ext cx="8425631" cy="4984750"/>
          </a:xfrm>
          <a:noFill/>
        </p:spPr>
        <p:txBody>
          <a:bodyPr rtlCol="0">
            <a:noAutofit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Příjemci:</a:t>
            </a:r>
            <a:r>
              <a:rPr lang="cs-CZ" sz="2000" dirty="0"/>
              <a:t> </a:t>
            </a:r>
            <a:r>
              <a:rPr lang="cs-CZ" sz="2000" dirty="0" smtClean="0"/>
              <a:t>MV </a:t>
            </a:r>
            <a:r>
              <a:rPr lang="cs-CZ" sz="2000" dirty="0"/>
              <a:t>-</a:t>
            </a:r>
            <a:r>
              <a:rPr lang="cs-CZ" sz="2000" dirty="0" smtClean="0"/>
              <a:t> </a:t>
            </a:r>
            <a:r>
              <a:rPr lang="cs-CZ" sz="2000" dirty="0"/>
              <a:t>Generální ředitelství HZS </a:t>
            </a:r>
            <a:r>
              <a:rPr lang="cs-CZ" sz="2000" dirty="0" smtClean="0"/>
              <a:t>ČR; HZS krajů; Záchranný </a:t>
            </a:r>
            <a:r>
              <a:rPr lang="cs-CZ" sz="2000" dirty="0"/>
              <a:t>útvar HZS </a:t>
            </a:r>
            <a:r>
              <a:rPr lang="cs-CZ" sz="2000" dirty="0" smtClean="0"/>
              <a:t>ČR; obce</a:t>
            </a:r>
            <a:r>
              <a:rPr lang="cs-CZ" sz="2000" dirty="0"/>
              <a:t>, které zřizují jednotky požární ochrany (§ 29 zákona č. 133/1985 Sb., o požární ochraně) – jednotky sboru dobrovolných hasičů kategorie II a III (podle přílohy zákona o požární </a:t>
            </a:r>
            <a:r>
              <a:rPr lang="cs-CZ" sz="2000" dirty="0" smtClean="0"/>
              <a:t>ochraně); MV - Policejní </a:t>
            </a:r>
            <a:r>
              <a:rPr lang="cs-CZ" sz="2000" dirty="0"/>
              <a:t>prezidium </a:t>
            </a:r>
            <a:r>
              <a:rPr lang="cs-CZ" sz="2000" dirty="0" smtClean="0"/>
              <a:t>ČR; krajská </a:t>
            </a:r>
            <a:r>
              <a:rPr lang="cs-CZ" sz="2000" dirty="0"/>
              <a:t>ředitelství Policie </a:t>
            </a:r>
            <a:r>
              <a:rPr lang="cs-CZ" sz="2000" dirty="0" smtClean="0"/>
              <a:t>ČR; kraje </a:t>
            </a:r>
            <a:r>
              <a:rPr lang="cs-CZ" sz="2000" dirty="0"/>
              <a:t>(kromě hl. m. Prahy) jako zřizovatelé zdravotnické záchranné služby </a:t>
            </a:r>
            <a:r>
              <a:rPr lang="cs-CZ" sz="2000" dirty="0" smtClean="0"/>
              <a:t>krajů; organizační </a:t>
            </a:r>
            <a:r>
              <a:rPr lang="cs-CZ" sz="2000" dirty="0"/>
              <a:t>složky státu a jimi zřizované nebo zakládané organizace, které zajišťují vzdělávání a výcvik složek </a:t>
            </a:r>
            <a:r>
              <a:rPr lang="cs-CZ" sz="2000" dirty="0" smtClean="0"/>
              <a:t>IZS; státní </a:t>
            </a:r>
            <a:r>
              <a:rPr lang="cs-CZ" sz="2000" dirty="0"/>
              <a:t>organizace, která zřizuje jednotku HZS podniku s územní působností </a:t>
            </a:r>
            <a:endParaRPr lang="cs-CZ" sz="2000" dirty="0" smtClean="0"/>
          </a:p>
          <a:p>
            <a:pPr marL="0" indent="0">
              <a:spcBef>
                <a:spcPts val="600"/>
              </a:spcBef>
              <a:buNone/>
              <a:defRPr/>
            </a:pPr>
            <a:endParaRPr lang="cs-CZ" sz="2000" b="1" dirty="0" smtClean="0"/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Územní zaměření podpory:  </a:t>
            </a:r>
            <a:r>
              <a:rPr lang="cs-CZ" sz="2000" dirty="0"/>
              <a:t>e</a:t>
            </a:r>
            <a:r>
              <a:rPr lang="cs-CZ" sz="2000" dirty="0" smtClean="0"/>
              <a:t>xponovaná </a:t>
            </a:r>
            <a:r>
              <a:rPr lang="cs-CZ" sz="2000" dirty="0"/>
              <a:t>území (příloha č. 5 Programového dokumentu </a:t>
            </a:r>
            <a:r>
              <a:rPr lang="cs-CZ" sz="2000" dirty="0" smtClean="0"/>
              <a:t>IROP</a:t>
            </a:r>
            <a:r>
              <a:rPr lang="cs-CZ" sz="2000" dirty="0"/>
              <a:t>), pro aktivitu modernizace vzdělávacích a výcvikových </a:t>
            </a:r>
            <a:r>
              <a:rPr lang="cs-CZ" sz="2000" dirty="0" smtClean="0"/>
              <a:t>středisek </a:t>
            </a:r>
            <a:r>
              <a:rPr lang="cs-CZ" sz="2000" dirty="0"/>
              <a:t>území ČR mimo hl. m. Prahu.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359523"/>
            <a:ext cx="8229600" cy="4008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000" b="1" dirty="0">
                <a:solidFill>
                  <a:schemeClr val="tx1"/>
                </a:solidFill>
                <a:latin typeface="Myriad Pro"/>
              </a:rPr>
              <a:t>Strategie a jiné klíčové dokumenty</a:t>
            </a:r>
          </a:p>
          <a:p>
            <a:pPr marL="342900" indent="-342900" algn="l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Myriad Pro"/>
              </a:rPr>
              <a:t>Zajištění odolnosti a vybavenosti základních složek integrovaného záchranného systému – </a:t>
            </a:r>
            <a:r>
              <a:rPr lang="cs-CZ" sz="2000" u="sng" dirty="0">
                <a:solidFill>
                  <a:schemeClr val="tx1"/>
                </a:solidFill>
                <a:latin typeface="Myriad Pro"/>
              </a:rPr>
              <a:t>Policie ČR a Hasičského záchranného sboru ČR (včetně JSDH obcí)</a:t>
            </a:r>
            <a:r>
              <a:rPr lang="cs-CZ" sz="2000" dirty="0">
                <a:solidFill>
                  <a:schemeClr val="tx1"/>
                </a:solidFill>
                <a:latin typeface="Myriad Pro"/>
              </a:rPr>
              <a:t> v území, s důrazem na přizpůsobení se změnám klimatu a novým rizikům v období 2014 – 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2020 (aktualizace březen 2016)</a:t>
            </a:r>
            <a:endParaRPr lang="cs-CZ" sz="2000" dirty="0">
              <a:solidFill>
                <a:schemeClr val="tx1"/>
              </a:solidFill>
              <a:latin typeface="Myriad Pro"/>
            </a:endParaRP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Myriad Pro"/>
              </a:rPr>
              <a:t>Zajištění odolnosti a vybavenosti základních složek integrovaného záchranného systému – </a:t>
            </a:r>
            <a:r>
              <a:rPr lang="cs-CZ" sz="2000" u="sng" dirty="0" smtClean="0">
                <a:solidFill>
                  <a:schemeClr val="tx1"/>
                </a:solidFill>
                <a:latin typeface="Myriad Pro"/>
              </a:rPr>
              <a:t>Krajských zdravotnických záchranných služeb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  </a:t>
            </a:r>
            <a:r>
              <a:rPr lang="cs-CZ" sz="2000" dirty="0">
                <a:solidFill>
                  <a:schemeClr val="tx1"/>
                </a:solidFill>
                <a:latin typeface="Myriad Pro"/>
              </a:rPr>
              <a:t>v území, s důrazem na přizpůsobení se změnám klimatu a novým rizikům v období 2014 – 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2020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Strategie přizpůsobení se změnám klimatu v podmínkách ČR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Koncepce ochrany obyvatelstva do 2020 s výhledem do roku 2030</a:t>
            </a:r>
            <a:endParaRPr lang="cs-CZ" sz="2000" dirty="0">
              <a:solidFill>
                <a:schemeClr val="tx1"/>
              </a:solidFill>
              <a:latin typeface="Myriad Pro"/>
            </a:endParaRP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77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730716" cy="4984750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b="1" dirty="0"/>
              <a:t>E</a:t>
            </a:r>
            <a:r>
              <a:rPr lang="cs-CZ" sz="2000" b="1" dirty="0" smtClean="0"/>
              <a:t>x post financování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Příjemce podává po ukončení etapy žádost o platbu a doklady prokazující úhradu vynaložených výdajů. Finanční prostředky příjemce obdrží po schválení žádosti o platbu na ŘO IROP.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Podrobnosti k financování jsou uvedeny v kap. 18 Obecných pravidel.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91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v IZS</a:t>
            </a:r>
            <a:endParaRPr lang="cs-CZ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866254"/>
              </p:ext>
            </p:extLst>
          </p:nvPr>
        </p:nvGraphicFramePr>
        <p:xfrm>
          <a:off x="539849" y="1484784"/>
          <a:ext cx="8280623" cy="1708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766"/>
                <a:gridCol w="6191157"/>
                <a:gridCol w="1447700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SC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smtClean="0">
                          <a:effectLst/>
                        </a:rPr>
                        <a:t>Název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Technika pro IZS</a:t>
                      </a:r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12/2015</a:t>
                      </a:r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1.3</a:t>
                      </a:r>
                      <a:endParaRPr lang="cs-CZ" sz="20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Vzdělávací</a:t>
                      </a:r>
                      <a:r>
                        <a:rPr lang="cs-CZ" sz="2000" b="1" u="none" strike="noStrike" baseline="0" dirty="0" smtClean="0">
                          <a:solidFill>
                            <a:schemeClr val="accent1"/>
                          </a:solidFill>
                          <a:effectLst/>
                        </a:rPr>
                        <a:t> a výcviková střediska IZS</a:t>
                      </a:r>
                      <a:endParaRPr lang="cs-CZ" sz="2000" b="1" i="0" u="none" strike="noStrike" dirty="0">
                        <a:solidFill>
                          <a:schemeClr val="accent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accent1"/>
                          </a:solidFill>
                          <a:effectLst/>
                        </a:rPr>
                        <a:t>03/2016</a:t>
                      </a:r>
                      <a:endParaRPr lang="cs-CZ" sz="2000" b="1" i="0" u="none" strike="noStrike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1.3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strike="noStrike" dirty="0" smtClean="0">
                          <a:effectLst/>
                        </a:rPr>
                        <a:t>Stanice IZS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06/2016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4.1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</a:rPr>
                        <a:t>Komunitně vedený místní rozvoj (CLLD) – IZS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07/2016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57200" y="2924944"/>
            <a:ext cx="83641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200" dirty="0" smtClean="0">
              <a:latin typeface="Calibri" panose="020F0502020204030204" pitchFamily="34" charset="0"/>
            </a:endParaRPr>
          </a:p>
          <a:p>
            <a:pPr algn="just"/>
            <a:endParaRPr lang="cs-CZ" sz="2200" dirty="0">
              <a:latin typeface="Calibri" panose="020F0502020204030204" pitchFamily="34" charset="0"/>
            </a:endParaRPr>
          </a:p>
          <a:p>
            <a:pPr algn="just"/>
            <a:r>
              <a:rPr lang="cs-CZ" sz="2000" dirty="0" smtClean="0">
                <a:latin typeface="Myriad Pro"/>
              </a:rPr>
              <a:t>Harmonogram výzev je dostupný na </a:t>
            </a:r>
            <a:r>
              <a:rPr lang="cs-CZ" sz="2000" dirty="0">
                <a:latin typeface="Myriad Pro"/>
                <a:hlinkClick r:id="rId4"/>
              </a:rPr>
              <a:t>http://</a:t>
            </a:r>
            <a:r>
              <a:rPr lang="cs-CZ" sz="2000" dirty="0" smtClean="0">
                <a:latin typeface="Myriad Pro"/>
                <a:hlinkClick r:id="rId4"/>
              </a:rPr>
              <a:t>www.dotaceEu.cz/IROP</a:t>
            </a:r>
            <a:r>
              <a:rPr lang="cs-CZ" sz="2000" dirty="0" smtClean="0">
                <a:latin typeface="Myriad Pro"/>
              </a:rPr>
              <a:t> v sekci „</a:t>
            </a:r>
            <a:r>
              <a:rPr lang="cs-CZ" sz="2000" dirty="0" smtClean="0">
                <a:solidFill>
                  <a:srgbClr val="0033CC"/>
                </a:solidFill>
                <a:latin typeface="Myriad Pro"/>
              </a:rPr>
              <a:t>Dokumentace</a:t>
            </a:r>
            <a:r>
              <a:rPr lang="cs-CZ" sz="2000" dirty="0" smtClean="0">
                <a:latin typeface="Myriad Pro"/>
              </a:rPr>
              <a:t>“ (Harmonogram výzev).</a:t>
            </a:r>
          </a:p>
          <a:p>
            <a:r>
              <a:rPr lang="cs-CZ" dirty="0" smtClean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1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Kontakty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/>
              <a:t>Centrum pro regionální rozvoj České republiky:</a:t>
            </a:r>
          </a:p>
          <a:p>
            <a:pPr marL="0" indent="0">
              <a:buNone/>
            </a:pPr>
            <a:r>
              <a:rPr lang="cs-CZ" sz="2000" dirty="0" smtClean="0"/>
              <a:t>(jednotlivá krajská regionální pracoviště CRR)</a:t>
            </a:r>
          </a:p>
          <a:p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dotaceeu.cz/cs/microsites/irop/kontakty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>
                <a:hlinkClick r:id="rId3"/>
              </a:rPr>
              <a:t>http://www.crr.cz/cs/kontakty/kontakty-irop</a:t>
            </a:r>
            <a:endParaRPr lang="cs-CZ" sz="2000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200" b="1" dirty="0" smtClean="0"/>
              <a:t>Výzvy </a:t>
            </a:r>
            <a:r>
              <a:rPr lang="cs-CZ" sz="2200" b="1" dirty="0"/>
              <a:t>k předkládání žádostí o </a:t>
            </a:r>
            <a:r>
              <a:rPr lang="cs-CZ" sz="2200" b="1" dirty="0" smtClean="0"/>
              <a:t>podporu:</a:t>
            </a:r>
            <a:endParaRPr lang="cs-CZ" sz="2200" b="1" dirty="0"/>
          </a:p>
          <a:p>
            <a:r>
              <a:rPr lang="cs-CZ" sz="2000" dirty="0" smtClean="0">
                <a:hlinkClick r:id="rId4"/>
              </a:rPr>
              <a:t>http://dotaceeu.cz/cs/microsites/irop/vyzvy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2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</a:rPr>
              <a:t>upozornění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51309"/>
            <a:ext cx="8363272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Realizace projektu </a:t>
            </a:r>
            <a:r>
              <a:rPr lang="cs-CZ" sz="2000" b="1" dirty="0" smtClean="0"/>
              <a:t>nesmí</a:t>
            </a:r>
            <a:r>
              <a:rPr lang="cs-CZ" sz="2000" dirty="0" smtClean="0"/>
              <a:t> být ukončena před podáním žádosti o podporu.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Etapy projektu mohou být </a:t>
            </a:r>
            <a:r>
              <a:rPr lang="cs-CZ" sz="2000" b="1" dirty="0" smtClean="0"/>
              <a:t>minimálně</a:t>
            </a:r>
            <a:r>
              <a:rPr lang="cs-CZ" sz="2000" dirty="0" smtClean="0"/>
              <a:t> tříměsíční.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Pozorně pročíst Podmínky Rozhodnutí o poskytnutí dotace/Stanovení výdajů.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2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016" y="1340767"/>
            <a:ext cx="9252520" cy="4861595"/>
          </a:xfrm>
        </p:spPr>
        <p:txBody>
          <a:bodyPr rtlCol="0">
            <a:noAutofit/>
          </a:bodyPr>
          <a:lstStyle/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Vyhlášení:  </a:t>
            </a:r>
            <a:r>
              <a:rPr lang="cs-CZ" altLang="cs-CZ" sz="2000" b="1" dirty="0" smtClean="0"/>
              <a:t>31. </a:t>
            </a:r>
            <a:r>
              <a:rPr lang="cs-CZ" altLang="cs-CZ" sz="2000" b="1" dirty="0"/>
              <a:t>3</a:t>
            </a:r>
            <a:r>
              <a:rPr lang="cs-CZ" altLang="cs-CZ" sz="2000" b="1" dirty="0" smtClean="0"/>
              <a:t>. 2016  </a:t>
            </a:r>
            <a:endParaRPr lang="cs-CZ" altLang="cs-CZ" sz="2000" dirty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Příjem žádostí:  </a:t>
            </a:r>
            <a:r>
              <a:rPr lang="cs-CZ" altLang="cs-CZ" sz="2000" b="1" dirty="0" smtClean="0"/>
              <a:t>15. </a:t>
            </a:r>
            <a:r>
              <a:rPr lang="cs-CZ" altLang="cs-CZ" sz="2000" b="1" dirty="0"/>
              <a:t>4</a:t>
            </a:r>
            <a:r>
              <a:rPr lang="cs-CZ" altLang="cs-CZ" sz="2000" b="1" dirty="0" smtClean="0"/>
              <a:t>. 2016 </a:t>
            </a:r>
            <a:r>
              <a:rPr lang="cs-CZ" altLang="cs-CZ" sz="2000" b="1" dirty="0"/>
              <a:t>-</a:t>
            </a:r>
            <a:r>
              <a:rPr lang="cs-CZ" altLang="cs-CZ" sz="2000" b="1" dirty="0" smtClean="0"/>
              <a:t> 31. 1. 2018                                  </a:t>
            </a:r>
            <a:endParaRPr lang="cs-CZ" sz="2000" b="1" dirty="0" smtClean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Průběžná výzva </a:t>
            </a:r>
            <a:r>
              <a:rPr lang="cs-CZ" sz="2000" dirty="0" smtClean="0">
                <a:cs typeface="Arial" charset="0"/>
              </a:rPr>
              <a:t>– průběžné hodnocení projektů</a:t>
            </a:r>
            <a:endParaRPr lang="cs-CZ" sz="2000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cs typeface="Arial" charset="0"/>
              </a:rPr>
              <a:t>Datum </a:t>
            </a:r>
            <a:r>
              <a:rPr lang="cs-CZ" sz="2000" dirty="0">
                <a:cs typeface="Arial" charset="0"/>
              </a:rPr>
              <a:t>ukončení realizace </a:t>
            </a:r>
            <a:r>
              <a:rPr lang="cs-CZ" sz="2000" dirty="0" smtClean="0">
                <a:cs typeface="Arial" charset="0"/>
              </a:rPr>
              <a:t>projektu:  </a:t>
            </a:r>
            <a:r>
              <a:rPr lang="cs-CZ" sz="2000" b="1" dirty="0" smtClean="0">
                <a:cs typeface="Arial" charset="0"/>
              </a:rPr>
              <a:t>do </a:t>
            </a:r>
            <a:r>
              <a:rPr lang="cs-CZ" sz="2000" b="1" dirty="0">
                <a:cs typeface="Arial" charset="0"/>
              </a:rPr>
              <a:t>31. 12. </a:t>
            </a:r>
            <a:r>
              <a:rPr lang="cs-CZ" sz="2000" b="1" dirty="0" smtClean="0">
                <a:cs typeface="Arial" charset="0"/>
              </a:rPr>
              <a:t>2020</a:t>
            </a:r>
            <a:endParaRPr lang="cs-CZ" sz="2000" b="1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Realizace projektu nesmí být ukončena před podáním žádosti.</a:t>
            </a:r>
            <a:r>
              <a:rPr lang="cs-CZ" sz="2000" dirty="0" smtClean="0">
                <a:cs typeface="Arial" charset="0"/>
              </a:rPr>
              <a:t> 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cs typeface="Arial" charset="0"/>
              </a:rPr>
              <a:t>Alokace:  </a:t>
            </a:r>
            <a:r>
              <a:rPr lang="cs-CZ" sz="2000" b="1" dirty="0" smtClean="0">
                <a:cs typeface="Arial" charset="0"/>
              </a:rPr>
              <a:t>869 mil. Kč (EFRR) + max.153 mil. Kč (SR)   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cs typeface="Arial" charset="0"/>
              </a:rPr>
              <a:t>Území realizace</a:t>
            </a:r>
            <a:r>
              <a:rPr lang="cs-CZ" sz="2000" dirty="0" smtClean="0">
                <a:cs typeface="Arial" charset="0"/>
              </a:rPr>
              <a:t>: </a:t>
            </a:r>
            <a:r>
              <a:rPr lang="cs-CZ" sz="2000" dirty="0"/>
              <a:t>ú</a:t>
            </a:r>
            <a:r>
              <a:rPr lang="cs-CZ" sz="2000" dirty="0" smtClean="0"/>
              <a:t>zemí </a:t>
            </a:r>
            <a:r>
              <a:rPr lang="cs-CZ" sz="2000" dirty="0"/>
              <a:t>celé ČR mimo území hl. m. Prahy</a:t>
            </a:r>
            <a:endParaRPr lang="cs-CZ" sz="2000" dirty="0">
              <a:cs typeface="Arial" charset="0"/>
            </a:endParaRP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8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24744"/>
            <a:ext cx="8229600" cy="489654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dirty="0" smtClean="0"/>
              <a:t>9:00 – 9:30</a:t>
            </a:r>
            <a:r>
              <a:rPr lang="cs-CZ" sz="2000" b="1" dirty="0" smtClean="0"/>
              <a:t>		Prezence účastníků		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9:30 – 9:45		</a:t>
            </a:r>
            <a:r>
              <a:rPr lang="cs-CZ" sz="2000" b="1" dirty="0" smtClean="0"/>
              <a:t>Zahájení, představení Integrovaného regionálního 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operačního programu, rolí Řídicího orgánu IROP a Centra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pro regionální rozvoj České republiky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/>
              <a:t>9:45 – 10:45		</a:t>
            </a:r>
            <a:r>
              <a:rPr lang="cs-CZ" sz="2000" b="1" dirty="0" smtClean="0"/>
              <a:t>27. výzva </a:t>
            </a:r>
            <a:r>
              <a:rPr lang="cs-CZ" sz="2000" b="1" dirty="0"/>
              <a:t>IROP </a:t>
            </a:r>
            <a:r>
              <a:rPr lang="cs-CZ" sz="2000" b="1" dirty="0" smtClean="0"/>
              <a:t>„Vzdělávací a výcviková střediska 						integrovaného záchranného systému“ </a:t>
            </a:r>
            <a:r>
              <a:rPr lang="cs-CZ" sz="2000" b="1" dirty="0"/>
              <a:t>– 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				parametry výzvy, podporované aktivity, způsobilé výdaje,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povinné přílohy žádosti o podporu, dotazy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endParaRPr lang="cs-CZ" sz="20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/>
              <a:t>10:45 </a:t>
            </a:r>
            <a:r>
              <a:rPr lang="cs-CZ" sz="2000" dirty="0"/>
              <a:t>– </a:t>
            </a:r>
            <a:r>
              <a:rPr lang="cs-CZ" sz="2000" dirty="0" smtClean="0"/>
              <a:t>11:00		</a:t>
            </a:r>
            <a:r>
              <a:rPr lang="cs-CZ" sz="2000" b="1" dirty="0" smtClean="0"/>
              <a:t>Přestávka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11:00 – 12:30  	</a:t>
            </a:r>
            <a:r>
              <a:rPr lang="cs-CZ" sz="2000" b="1" dirty="0" smtClean="0"/>
              <a:t>Základní informace o aplikaci MS2014+, systém 							hodnocení projektů a další administrace projektu, 						kontrola výběrových a zadávacích řízení, dotazy</a:t>
            </a: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767068" cy="4861595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 smtClean="0"/>
              <a:t>Oprávnění žadatelé</a:t>
            </a:r>
            <a:r>
              <a:rPr lang="cs-CZ" altLang="cs-CZ" sz="2000" b="1" dirty="0"/>
              <a:t>: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Ministerstvo vnitra - generální ředitelství HZS ČR , 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hasičské záchranné sbory krajů,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Záchranný útvar HZS ČR,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Ministerstvo vnitra - Policejní prezidium ČR,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krajská ředitelství Policie ČR,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kraje  (kromě hl. města Prahy) jako zřizovatelé ZZS krajů,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OSS a jimi zřizované nebo zakládané organizace, které zajišťují vzdělávání a výcvik složek IZS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77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18864" y="1340767"/>
            <a:ext cx="8229600" cy="4861595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b="1" dirty="0" smtClean="0"/>
              <a:t>Míra podpory: </a:t>
            </a:r>
            <a:endParaRPr lang="cs-CZ" sz="20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800" b="1" dirty="0"/>
              <a:t>1) Organizační složky státu a jejich příspěvkové organizace </a:t>
            </a:r>
            <a:endParaRPr lang="cs-CZ" sz="1800" dirty="0"/>
          </a:p>
          <a:p>
            <a:pPr marL="457200"/>
            <a:r>
              <a:rPr lang="it-IT" sz="1600" dirty="0" smtClean="0"/>
              <a:t>Evropský </a:t>
            </a:r>
            <a:r>
              <a:rPr lang="it-IT" sz="1600" dirty="0"/>
              <a:t>fond pro regionální rozvoj 85 %, </a:t>
            </a:r>
          </a:p>
          <a:p>
            <a:pPr marL="457200"/>
            <a:r>
              <a:rPr lang="cs-CZ" sz="1600" dirty="0" smtClean="0"/>
              <a:t>státní </a:t>
            </a:r>
            <a:r>
              <a:rPr lang="cs-CZ" sz="1600" dirty="0"/>
              <a:t>rozpočet 15 %, </a:t>
            </a:r>
          </a:p>
          <a:p>
            <a:pPr marL="457200"/>
            <a:r>
              <a:rPr lang="cs-CZ" sz="1600" dirty="0" smtClean="0"/>
              <a:t>příjemce </a:t>
            </a:r>
            <a:r>
              <a:rPr lang="cs-CZ" sz="1600" dirty="0"/>
              <a:t>0 %. </a:t>
            </a:r>
          </a:p>
          <a:p>
            <a:pPr marL="0" indent="0">
              <a:buNone/>
            </a:pPr>
            <a:r>
              <a:rPr lang="cs-CZ" sz="1800" b="1" dirty="0"/>
              <a:t>2) Organizace zakládané organizační složkou státu </a:t>
            </a:r>
            <a:endParaRPr lang="cs-CZ" sz="1800" dirty="0"/>
          </a:p>
          <a:p>
            <a:pPr marL="457200"/>
            <a:r>
              <a:rPr lang="it-IT" sz="1600" dirty="0" smtClean="0"/>
              <a:t>Evropský </a:t>
            </a:r>
            <a:r>
              <a:rPr lang="it-IT" sz="1600" dirty="0"/>
              <a:t>fond pro regionální rozvoj 85 %, </a:t>
            </a:r>
          </a:p>
          <a:p>
            <a:pPr marL="457200"/>
            <a:r>
              <a:rPr lang="cs-CZ" sz="1600" dirty="0" smtClean="0"/>
              <a:t>státní </a:t>
            </a:r>
            <a:r>
              <a:rPr lang="cs-CZ" sz="1600" dirty="0"/>
              <a:t>rozpočet 0 %, </a:t>
            </a:r>
          </a:p>
          <a:p>
            <a:pPr marL="457200"/>
            <a:r>
              <a:rPr lang="cs-CZ" sz="1600" dirty="0" smtClean="0"/>
              <a:t>příjemce </a:t>
            </a:r>
            <a:r>
              <a:rPr lang="cs-CZ" sz="1600" dirty="0"/>
              <a:t>15 %. </a:t>
            </a:r>
          </a:p>
          <a:p>
            <a:pPr marL="0" indent="0">
              <a:buNone/>
            </a:pPr>
            <a:r>
              <a:rPr lang="cs-CZ" sz="1800" b="1" dirty="0"/>
              <a:t>3) Kraje </a:t>
            </a:r>
            <a:endParaRPr lang="cs-CZ" sz="1800" dirty="0"/>
          </a:p>
          <a:p>
            <a:pPr marL="457200"/>
            <a:r>
              <a:rPr lang="it-IT" sz="1600" dirty="0" smtClean="0"/>
              <a:t>Evropský </a:t>
            </a:r>
            <a:r>
              <a:rPr lang="it-IT" sz="1600" dirty="0"/>
              <a:t>fond pro regionální rozvoj 85 %, </a:t>
            </a:r>
          </a:p>
          <a:p>
            <a:pPr marL="457200"/>
            <a:r>
              <a:rPr lang="cs-CZ" sz="1600" dirty="0" smtClean="0"/>
              <a:t>státní </a:t>
            </a:r>
            <a:r>
              <a:rPr lang="cs-CZ" sz="1600" dirty="0"/>
              <a:t>rozpočet 5 %, </a:t>
            </a:r>
          </a:p>
          <a:p>
            <a:pPr marL="457200"/>
            <a:r>
              <a:rPr lang="cs-CZ" sz="1600" dirty="0" smtClean="0"/>
              <a:t>příjemce </a:t>
            </a:r>
            <a:r>
              <a:rPr lang="cs-CZ" sz="1600" dirty="0"/>
              <a:t>10 %. </a:t>
            </a:r>
          </a:p>
          <a:p>
            <a:pPr marL="114300" indent="0">
              <a:buNone/>
            </a:pPr>
            <a:r>
              <a:rPr lang="cs-CZ" sz="1800" dirty="0" smtClean="0"/>
              <a:t>Míra podpory vyplývá z dokumentu MF </a:t>
            </a:r>
            <a:r>
              <a:rPr lang="cs-CZ" sz="1800" dirty="0"/>
              <a:t>Pravidla spolufinancování Evropských strukturálních a investičních fondů v programovém období 2014 – </a:t>
            </a:r>
            <a:r>
              <a:rPr lang="cs-CZ" sz="1800" dirty="0" smtClean="0"/>
              <a:t>2020</a:t>
            </a:r>
            <a:endParaRPr lang="cs-CZ" sz="18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8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600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18506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340767"/>
            <a:ext cx="8712968" cy="4861595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 smtClean="0"/>
              <a:t>Výše celkových způsobilých výdajů:</a:t>
            </a:r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Minimální výše </a:t>
            </a:r>
            <a:r>
              <a:rPr lang="cs-CZ" altLang="cs-CZ" sz="2000" u="sng" dirty="0" smtClean="0"/>
              <a:t>celkových způsobilých výdajů</a:t>
            </a:r>
            <a:r>
              <a:rPr lang="cs-CZ" altLang="cs-CZ" sz="2000" dirty="0" smtClean="0"/>
              <a:t>:  </a:t>
            </a:r>
            <a:r>
              <a:rPr lang="cs-CZ" altLang="cs-CZ" sz="2000" b="1" dirty="0"/>
              <a:t>1</a:t>
            </a:r>
            <a:r>
              <a:rPr lang="cs-CZ" altLang="cs-CZ" sz="2000" b="1" dirty="0" smtClean="0"/>
              <a:t> 000 000 Kč 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Maximální výše </a:t>
            </a:r>
            <a:r>
              <a:rPr lang="cs-CZ" altLang="cs-CZ" sz="2000" u="sng" dirty="0" smtClean="0"/>
              <a:t>celkových výdajů</a:t>
            </a:r>
            <a:r>
              <a:rPr lang="cs-CZ" altLang="cs-CZ" sz="2000" dirty="0" smtClean="0"/>
              <a:t>:  </a:t>
            </a:r>
            <a:r>
              <a:rPr lang="cs-CZ" altLang="cs-CZ" sz="2000" b="1" dirty="0" smtClean="0"/>
              <a:t>400 000 000 Kč </a:t>
            </a:r>
            <a:endParaRPr lang="en-US" altLang="cs-CZ" sz="2000" b="1" dirty="0" smtClean="0"/>
          </a:p>
          <a:p>
            <a:pPr marL="399600" indent="0" eaLnBrk="0" fontAlgn="base" hangingPunct="0">
              <a:spcAft>
                <a:spcPct val="0"/>
              </a:spcAft>
              <a:buNone/>
            </a:pPr>
            <a:r>
              <a:rPr lang="cs-CZ" sz="2000" b="1" dirty="0" smtClean="0"/>
              <a:t>Podporované aktivity</a:t>
            </a:r>
          </a:p>
          <a:p>
            <a:pPr marL="399600" indent="0" algn="just" eaLnBrk="0" fontAlgn="base" hangingPunct="0">
              <a:spcAft>
                <a:spcPct val="0"/>
              </a:spcAft>
              <a:buNone/>
            </a:pPr>
            <a:r>
              <a:rPr lang="cs-CZ" sz="2000" dirty="0" smtClean="0"/>
              <a:t>Stavby</a:t>
            </a:r>
            <a:r>
              <a:rPr lang="cs-CZ" sz="2000" dirty="0"/>
              <a:t>, stavební úpravy, pořízení technologií, technického a technologického vybavení, výukového SW a výcvikových a školicích pomůcek pro modernizaci stávajících vzdělávacích a výcvikových středisek pro základní složky IZS, zaměřených na rozvoj specifických dovedností a součinnost základních složek IZS při řešení mimořádných událostí.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l-PL" sz="2000" b="1" dirty="0" smtClean="0"/>
              <a:t>Podporované </a:t>
            </a:r>
            <a:r>
              <a:rPr lang="pl-PL" sz="2000" b="1" dirty="0"/>
              <a:t>aktivity jsou rozděleny na hlavní a </a:t>
            </a:r>
            <a:r>
              <a:rPr lang="pl-PL" sz="2000" b="1" dirty="0" smtClean="0"/>
              <a:t>vedlejší.</a:t>
            </a: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alt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4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3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352928" cy="4861595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Hlavní podporované aktivity (min. 85 % celkových způsobilých výdajů</a:t>
            </a:r>
            <a:r>
              <a:rPr lang="cs-CZ" sz="2000" b="1" dirty="0" smtClean="0"/>
              <a:t>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stavba nových objektů,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rekonstrukce a stavební úpravy stávajících objektů,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pořízení technologií, pořízení simulačních technologií, technického a technologické vybavení nezbytného pro výuku a odbornou přípravu, výukového SW  a výcvikových a školicích pomůcek. </a:t>
            </a:r>
            <a:endParaRPr lang="cs-CZ" sz="2000" dirty="0" smtClean="0"/>
          </a:p>
          <a:p>
            <a:pPr marL="0" lv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r>
              <a:rPr lang="cs-CZ" sz="2000" dirty="0" smtClean="0"/>
              <a:t>Hlavní </a:t>
            </a:r>
            <a:r>
              <a:rPr lang="cs-CZ" sz="2000" dirty="0"/>
              <a:t>aktivity projektu </a:t>
            </a:r>
            <a:r>
              <a:rPr lang="cs-CZ" sz="2000" b="1" dirty="0"/>
              <a:t>musí být v souladu</a:t>
            </a:r>
            <a:r>
              <a:rPr lang="cs-CZ" sz="2000" dirty="0"/>
              <a:t> s dokumentem „Zajištění odolnosti a vybavenosti zákl. složek IZS – Policie ČR a HZS ČR…“ (příloha č. 4, 5 dokumentu), respektive „Zajištění odolnosti a vybavenosti základních složek integrovaného záchranného systému – ZZS…“ (příloha č. 3 dokumentu</a:t>
            </a:r>
            <a:r>
              <a:rPr lang="cs-CZ" sz="2000" dirty="0" smtClean="0"/>
              <a:t>).</a:t>
            </a:r>
          </a:p>
          <a:p>
            <a:pPr marL="0" lvl="0" indent="0" algn="just">
              <a:buNone/>
            </a:pPr>
            <a:endParaRPr lang="cs-CZ" sz="2000" dirty="0" smtClean="0"/>
          </a:p>
          <a:p>
            <a:pPr marL="0" indent="0">
              <a:spcAft>
                <a:spcPts val="600"/>
              </a:spcAft>
              <a:buNone/>
            </a:pPr>
            <a:endParaRPr lang="cs-CZ" sz="20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95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352928" cy="4861595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Hlavní podporované aktivity (min. 85 % celkových způsobilých výdajů</a:t>
            </a:r>
            <a:r>
              <a:rPr lang="cs-CZ" sz="2000" b="1" dirty="0" smtClean="0"/>
              <a:t>)</a:t>
            </a:r>
          </a:p>
          <a:p>
            <a:pPr marL="0" indent="0">
              <a:spcAft>
                <a:spcPts val="600"/>
              </a:spcAft>
              <a:buNone/>
            </a:pPr>
            <a:endParaRPr lang="cs-CZ" sz="2000" b="1" dirty="0" smtClean="0"/>
          </a:p>
          <a:p>
            <a:pPr>
              <a:spcAft>
                <a:spcPts val="2400"/>
              </a:spcAft>
            </a:pPr>
            <a:r>
              <a:rPr lang="cs-CZ" sz="2000" dirty="0" smtClean="0"/>
              <a:t>Investiční </a:t>
            </a:r>
            <a:r>
              <a:rPr lang="cs-CZ" sz="2000" dirty="0" smtClean="0"/>
              <a:t>záměry/plánované úpravy </a:t>
            </a:r>
            <a:r>
              <a:rPr lang="cs-CZ" sz="2000" dirty="0" smtClean="0"/>
              <a:t>uvedené v dokumentech </a:t>
            </a:r>
            <a:r>
              <a:rPr lang="cs-CZ" sz="2000" dirty="0" smtClean="0"/>
              <a:t>je maximum </a:t>
            </a:r>
            <a:r>
              <a:rPr lang="cs-CZ" sz="2000" dirty="0" smtClean="0"/>
              <a:t>možného </a:t>
            </a:r>
            <a:r>
              <a:rPr lang="cs-CZ" sz="2000" dirty="0" smtClean="0"/>
              <a:t>realizovatelného srze </a:t>
            </a:r>
            <a:r>
              <a:rPr lang="cs-CZ" sz="2000" dirty="0" smtClean="0"/>
              <a:t>SC 1.3.</a:t>
            </a:r>
            <a:endParaRPr lang="cs-CZ" sz="2000" b="1" dirty="0" smtClean="0"/>
          </a:p>
          <a:p>
            <a:pPr algn="just"/>
            <a:r>
              <a:rPr lang="cs-CZ" sz="2000" dirty="0"/>
              <a:t>Soulad projektu </a:t>
            </a:r>
            <a:r>
              <a:rPr lang="cs-CZ" sz="2000" dirty="0" smtClean="0"/>
              <a:t>s dokumenty je </a:t>
            </a:r>
            <a:r>
              <a:rPr lang="cs-CZ" sz="2000" dirty="0"/>
              <a:t>specifickým kritériem přijatelnosti. </a:t>
            </a:r>
            <a:r>
              <a:rPr lang="cs-CZ" sz="2000" b="1" dirty="0"/>
              <a:t>Předpokládaná cena investičních záměrů, která je </a:t>
            </a:r>
            <a:r>
              <a:rPr lang="cs-CZ" sz="2000" b="1" dirty="0" smtClean="0"/>
              <a:t>v dokumentech uvedena není </a:t>
            </a:r>
            <a:r>
              <a:rPr lang="cs-CZ" sz="2000" b="1" dirty="0"/>
              <a:t>hodnocena při posuzování souladu projektu</a:t>
            </a:r>
            <a:r>
              <a:rPr lang="cs-CZ" sz="2000" dirty="0"/>
              <a:t>. </a:t>
            </a:r>
            <a:endParaRPr lang="cs-CZ" sz="2000" dirty="0" smtClean="0"/>
          </a:p>
          <a:p>
            <a:pPr marL="0" indent="0">
              <a:spcAft>
                <a:spcPts val="600"/>
              </a:spcAft>
              <a:buNone/>
            </a:pPr>
            <a:endParaRPr lang="cs-CZ" sz="20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39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892480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Vedlejší podporované aktivity (max. 15 % celkových způsobilých výdajů</a:t>
            </a:r>
            <a:r>
              <a:rPr lang="cs-CZ" sz="2000" b="1" dirty="0" smtClean="0"/>
              <a:t>)</a:t>
            </a:r>
            <a:endParaRPr lang="cs-CZ" sz="180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zpracování projektové dokumentace,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zpracování studie proveditelnosti nebo její části,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zpracování zadávacích dokumentací k veřejným zakázkám a na organizaci výběrových a zadávacích řízení,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povinná publicita projektu,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zabezpečení výstavby (technický dozor investora, BOZP, autorský dozor),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nákup pozemků,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demolice objektů, jejichž odstranění souvisí s realizací projektu.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98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2058" y="943669"/>
            <a:ext cx="8780462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Předmětem </a:t>
            </a:r>
            <a:r>
              <a:rPr lang="cs-CZ" sz="2000" b="1" dirty="0"/>
              <a:t>podpory </a:t>
            </a:r>
            <a:r>
              <a:rPr lang="cs-CZ" sz="2000" b="1" dirty="0">
                <a:solidFill>
                  <a:srgbClr val="FF0000"/>
                </a:solidFill>
              </a:rPr>
              <a:t>nejsou</a:t>
            </a:r>
            <a:r>
              <a:rPr lang="cs-CZ" sz="2000" b="1" dirty="0"/>
              <a:t>: </a:t>
            </a:r>
          </a:p>
          <a:p>
            <a:pPr marL="432000"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prostory a stavby pro ubytování,</a:t>
            </a:r>
          </a:p>
          <a:p>
            <a:pPr marL="432000"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posilovny a tělocvičny,</a:t>
            </a:r>
          </a:p>
          <a:p>
            <a:pPr marL="432000"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hřiště,</a:t>
            </a:r>
          </a:p>
          <a:p>
            <a:pPr marL="432000"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jídelny a stravovací zařízení,</a:t>
            </a:r>
          </a:p>
          <a:p>
            <a:pPr marL="432000" lvl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administrativní prostory (správní, řídicí a studijní).</a:t>
            </a:r>
          </a:p>
          <a:p>
            <a:pPr marL="0" indent="0">
              <a:buNone/>
            </a:pP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6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4328" y="1340768"/>
            <a:ext cx="8326144" cy="532859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Povinné přílohy </a:t>
            </a:r>
            <a:r>
              <a:rPr lang="cs-CZ" sz="2000" b="1" dirty="0" smtClean="0"/>
              <a:t>žádosti</a:t>
            </a:r>
          </a:p>
          <a:p>
            <a:pPr marL="0" indent="0" algn="just">
              <a:buNone/>
            </a:pPr>
            <a:r>
              <a:rPr lang="cs-CZ" sz="2000" dirty="0"/>
              <a:t>Pokud je některá povinná příloha pro žadatele nerelevantní (např. územní rozhodnutí v případě, že předmětem projektu je pouze pořízení technického a technologického vybavení), žadatel nahraje jako přílohu dokument, ve kterém uvede zdůvodnění nedoložení povinné přílohy. </a:t>
            </a:r>
            <a:r>
              <a:rPr lang="cs-CZ" sz="1400" dirty="0"/>
              <a:t>	</a:t>
            </a: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1. </a:t>
            </a:r>
            <a:r>
              <a:rPr lang="cs-CZ" sz="2000" dirty="0"/>
              <a:t>Plná moc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2. </a:t>
            </a:r>
            <a:r>
              <a:rPr lang="cs-CZ" sz="2000" dirty="0"/>
              <a:t>Dokumentace k zadávacím a výběrovým řízením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3. </a:t>
            </a:r>
            <a:r>
              <a:rPr lang="cs-CZ" sz="2000" dirty="0"/>
              <a:t>Doklady o právní subjektivitě žadatele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2000" b="1" dirty="0"/>
              <a:t>4. </a:t>
            </a:r>
            <a:r>
              <a:rPr lang="pl-PL" sz="2000" dirty="0"/>
              <a:t>Výpis z rejstříku trestů </a:t>
            </a:r>
            <a:endParaRPr lang="cs-CZ" sz="14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5. </a:t>
            </a:r>
            <a:r>
              <a:rPr lang="cs-CZ" sz="2000" dirty="0"/>
              <a:t>Územní rozhodnutí s nabytím právní moci nebo územní souhlas nebo </a:t>
            </a:r>
            <a:r>
              <a:rPr lang="cs-CZ" sz="2000" dirty="0" smtClean="0"/>
              <a:t>účinná </a:t>
            </a:r>
            <a:r>
              <a:rPr lang="cs-CZ" sz="2000" dirty="0"/>
              <a:t>veřejnosprávní smlouva nahrazující územní řízení </a:t>
            </a:r>
          </a:p>
          <a:p>
            <a:pPr marL="0" indent="0"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66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830200" cy="5328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Povinné přílohy žádosti</a:t>
            </a:r>
            <a:endParaRPr lang="cs-CZ" sz="14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6. </a:t>
            </a:r>
            <a:r>
              <a:rPr lang="cs-CZ" sz="2000" dirty="0"/>
              <a:t>Žádost o stavební povolení nebo ohlášení, případně stavební povolení </a:t>
            </a:r>
            <a:r>
              <a:rPr lang="cs-CZ" sz="2000" dirty="0" smtClean="0"/>
              <a:t>nebo </a:t>
            </a:r>
            <a:r>
              <a:rPr lang="cs-CZ" sz="2000" dirty="0"/>
              <a:t>souhlas s provedením ohlášeného stavebního záměru nebo veřejnoprávní smlouva nahrazující stavební povolení </a:t>
            </a:r>
            <a:endParaRPr lang="cs-CZ" sz="2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7</a:t>
            </a:r>
            <a:r>
              <a:rPr lang="cs-CZ" sz="2000" b="1" dirty="0"/>
              <a:t>. </a:t>
            </a:r>
            <a:r>
              <a:rPr lang="cs-CZ" sz="2000" dirty="0"/>
              <a:t>Projektová dokumentace pro vydání stavebního povolení nebo pro </a:t>
            </a:r>
            <a:r>
              <a:rPr lang="cs-CZ" sz="2000" dirty="0" smtClean="0"/>
              <a:t>ohlášení stavby </a:t>
            </a:r>
            <a:endParaRPr lang="cs-CZ" sz="20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8. </a:t>
            </a:r>
            <a:r>
              <a:rPr lang="cs-CZ" sz="2000" dirty="0"/>
              <a:t>Doklad o prokázání právních vztahů k nemovitému majetku, který je </a:t>
            </a:r>
            <a:r>
              <a:rPr lang="cs-CZ" sz="2000" dirty="0" smtClean="0"/>
              <a:t>    předmětem </a:t>
            </a:r>
            <a:r>
              <a:rPr lang="cs-CZ" sz="2000" dirty="0"/>
              <a:t>projektu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9. </a:t>
            </a:r>
            <a:r>
              <a:rPr lang="cs-CZ" sz="2000" dirty="0"/>
              <a:t>Položkový rozpočet stavby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10. </a:t>
            </a:r>
            <a:r>
              <a:rPr lang="cs-CZ" sz="2000" dirty="0"/>
              <a:t>Studie proveditelnosti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11. </a:t>
            </a:r>
            <a:r>
              <a:rPr lang="cs-CZ" sz="2000" dirty="0"/>
              <a:t>Seznam objednávek – přímých nákupů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12. </a:t>
            </a:r>
            <a:r>
              <a:rPr lang="cs-CZ" sz="2000" dirty="0"/>
              <a:t>Průzkum trhu </a:t>
            </a:r>
          </a:p>
          <a:p>
            <a:endParaRPr lang="cs-CZ" sz="14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95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9597"/>
              </p:ext>
            </p:extLst>
          </p:nvPr>
        </p:nvGraphicFramePr>
        <p:xfrm>
          <a:off x="484676" y="1277112"/>
          <a:ext cx="8229600" cy="50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Studie proveditelnosti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Úvodní</a:t>
                      </a:r>
                      <a:r>
                        <a:rPr lang="cs-CZ" baseline="0" dirty="0" smtClean="0"/>
                        <a:t> informace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Připravenost</a:t>
                      </a:r>
                      <a:r>
                        <a:rPr lang="cs-CZ" baseline="0" dirty="0" smtClean="0"/>
                        <a:t> projektu k realizaci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informace o žadateli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Finanční</a:t>
                      </a:r>
                      <a:r>
                        <a:rPr lang="cs-CZ" baseline="0" dirty="0" smtClean="0"/>
                        <a:t> analýza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Charakteristika</a:t>
                      </a:r>
                      <a:r>
                        <a:rPr lang="cs-CZ" baseline="0" dirty="0" smtClean="0"/>
                        <a:t> projektu a jeho soulad s programem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Analýza</a:t>
                      </a:r>
                      <a:r>
                        <a:rPr lang="cs-CZ" baseline="0" dirty="0" smtClean="0"/>
                        <a:t> a řízení rizik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Podrobný popis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Vliv</a:t>
                      </a:r>
                      <a:r>
                        <a:rPr lang="cs-CZ" baseline="0" dirty="0" smtClean="0"/>
                        <a:t> projektu na horizontální kritéria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Zdůvodnění potřebnosti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Závěrečné</a:t>
                      </a:r>
                      <a:r>
                        <a:rPr lang="cs-CZ" baseline="0" dirty="0" smtClean="0"/>
                        <a:t> hodnocení udržitelnosti projektu</a:t>
                      </a:r>
                      <a:endParaRPr lang="cs-CZ" dirty="0" smtClean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r>
                        <a:rPr lang="cs-CZ" dirty="0" smtClean="0"/>
                        <a:t>Management projektu a řízení lidských zdrojů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Způsob stanovení rozpočtových cen – průzkum trhu</a:t>
                      </a: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Technické a technologické řešení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Podklady</a:t>
                      </a:r>
                      <a:r>
                        <a:rPr lang="cs-CZ" baseline="0" dirty="0" smtClean="0"/>
                        <a:t> pro výpočet ukazatelů CBA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Dlouhodobý</a:t>
                      </a:r>
                      <a:r>
                        <a:rPr lang="cs-CZ" baseline="0" dirty="0" smtClean="0"/>
                        <a:t> a oběžný majetek, pojištění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Externí efekty socioekonomické</a:t>
                      </a:r>
                      <a:r>
                        <a:rPr lang="cs-CZ" baseline="0" dirty="0" smtClean="0"/>
                        <a:t> analýzy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Výstupy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Stavební řízení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033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214438"/>
            <a:ext cx="8229600" cy="487885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poskytovatel dotace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0070C0"/>
                </a:solidFill>
              </a:rPr>
              <a:t>Role MMR </a:t>
            </a:r>
            <a:r>
              <a:rPr lang="cs-CZ" sz="3200" cap="none" dirty="0">
                <a:solidFill>
                  <a:srgbClr val="0070C0"/>
                </a:solidFill>
              </a:rPr>
              <a:t>a</a:t>
            </a:r>
            <a:r>
              <a:rPr lang="cs-CZ" sz="3200" dirty="0">
                <a:solidFill>
                  <a:srgbClr val="0070C0"/>
                </a:solidFill>
              </a:rPr>
              <a:t> CRR</a:t>
            </a:r>
          </a:p>
        </p:txBody>
      </p:sp>
    </p:spTree>
    <p:extLst>
      <p:ext uri="{BB962C8B-B14F-4D97-AF65-F5344CB8AC3E}">
        <p14:creationId xmlns:p14="http://schemas.microsoft.com/office/powerpoint/2010/main" val="41634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425631" cy="4861595"/>
          </a:xfrm>
        </p:spPr>
        <p:txBody>
          <a:bodyPr rtlCol="0">
            <a:noAutofit/>
          </a:bodyPr>
          <a:lstStyle/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cs-CZ" sz="2000" b="1" dirty="0"/>
              <a:t>Indikátory: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cs-CZ" sz="2000" dirty="0"/>
              <a:t>Indikátor výstupu</a:t>
            </a:r>
          </a:p>
          <a:p>
            <a:pPr marL="0" indent="0">
              <a:buNone/>
            </a:pPr>
            <a:r>
              <a:rPr lang="cs-CZ" sz="2000" b="1" i="1" dirty="0"/>
              <a:t>5 75 01 Počet nových a modernizovaných objektů sloužících složkám </a:t>
            </a:r>
            <a:r>
              <a:rPr lang="cs-CZ" sz="2000" b="1" i="1" dirty="0" smtClean="0"/>
              <a:t>IZS </a:t>
            </a:r>
          </a:p>
          <a:p>
            <a:pPr marL="0" indent="0">
              <a:buNone/>
            </a:pPr>
            <a:r>
              <a:rPr lang="cs-CZ" sz="2000" dirty="0" smtClean="0"/>
              <a:t>Měrná jednotka: </a:t>
            </a:r>
            <a:r>
              <a:rPr lang="cs-CZ" sz="2000" b="1" dirty="0" smtClean="0"/>
              <a:t>objekty</a:t>
            </a:r>
            <a:endParaRPr lang="cs-CZ" sz="2000" b="1" dirty="0"/>
          </a:p>
          <a:p>
            <a:pPr marL="0" indent="0" algn="just">
              <a:buNone/>
            </a:pPr>
            <a:r>
              <a:rPr lang="cs-CZ" sz="2000" dirty="0"/>
              <a:t>Povinný k výběru a naplnění pro všechny projekty výzvy. K naplnění cílové hodnoty indikátoru musí dojít nejpozději k datu ukončení realizace projektu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cs-CZ" sz="2000" dirty="0" smtClean="0"/>
              <a:t>Každý objekt je započítán tolikrát, kolik výcvikových či vzdělávacích pracovišť bude vystavěno či zmodernizováno.</a:t>
            </a:r>
          </a:p>
          <a:p>
            <a:pPr marL="0" indent="0" algn="just">
              <a:buNone/>
            </a:pPr>
            <a:r>
              <a:rPr lang="cs-CZ" sz="2000" dirty="0" smtClean="0"/>
              <a:t>Vzdělávací a výcvikové pracoviště – simulátor, trenažer polygon, včetně jeho vybavení a technologií a zázemí pro jeho obsluhu a zázemí.</a:t>
            </a:r>
            <a:endParaRPr lang="cs-CZ" sz="2000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cs-CZ" sz="2000" b="1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424936" cy="4861595"/>
          </a:xfrm>
        </p:spPr>
        <p:txBody>
          <a:bodyPr rtlCol="0">
            <a:noAutofit/>
          </a:bodyPr>
          <a:lstStyle/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cs-CZ" sz="2000" b="1" dirty="0"/>
              <a:t>Indikátory:</a:t>
            </a:r>
          </a:p>
          <a:p>
            <a:pPr marL="0" indent="0">
              <a:buNone/>
            </a:pPr>
            <a:r>
              <a:rPr lang="cs-CZ" sz="2000" dirty="0"/>
              <a:t>Indikátor výsledku</a:t>
            </a:r>
          </a:p>
          <a:p>
            <a:pPr marL="0" indent="0">
              <a:buNone/>
            </a:pPr>
            <a:r>
              <a:rPr lang="cs-CZ" sz="2000" b="1" i="1" dirty="0"/>
              <a:t>5 75 30 Připravenost složek </a:t>
            </a:r>
            <a:r>
              <a:rPr lang="cs-CZ" sz="2000" b="1" i="1" dirty="0" smtClean="0"/>
              <a:t>IZS</a:t>
            </a:r>
          </a:p>
          <a:p>
            <a:pPr marL="0" indent="0">
              <a:buNone/>
            </a:pPr>
            <a:r>
              <a:rPr lang="cs-CZ" sz="2000" dirty="0" smtClean="0"/>
              <a:t>Měrná jednotka: </a:t>
            </a:r>
            <a:r>
              <a:rPr lang="cs-CZ" sz="2000" b="1" dirty="0" smtClean="0"/>
              <a:t>osoby</a:t>
            </a:r>
            <a:endParaRPr lang="cs-CZ" sz="2000" b="1" dirty="0"/>
          </a:p>
          <a:p>
            <a:pPr marL="0" indent="0" algn="just">
              <a:buNone/>
            </a:pPr>
            <a:r>
              <a:rPr lang="cs-CZ" sz="2000" dirty="0"/>
              <a:t>Povinný k výběru pro všechny projekty výzvy. Žadatel v žádosti o podporu vyplňuje výchozí hodnotu, která je platná k datu podání žádosti o podporu. Žadatel stanoví orientační cílovou hodnotu, která není závazná a její nenaplnění či překročení není sankcionováno. Dosaženou hodnotu příjemce vykazuje průběžně v každé zprávě o udržitelnosti, hodnota musí být platná vždy k poslednímu dni daného roku udržitelnosti. Uváděná hodnota </a:t>
            </a:r>
            <a:r>
              <a:rPr lang="cs-CZ" sz="2000" u="sng" dirty="0"/>
              <a:t>je vždy kumulativní </a:t>
            </a:r>
            <a:r>
              <a:rPr lang="cs-CZ" sz="2000" dirty="0"/>
              <a:t>(od 1. 1. 2014). Příjemce je povinen pro potřeby kontroly vést evidenci vycvičených a proškolených osob, ze které bude patrné, jakým způsobem byly dosažené hodnoty stanoveny</a:t>
            </a:r>
            <a:r>
              <a:rPr lang="cs-CZ" sz="2000" dirty="0" smtClean="0"/>
              <a:t>.</a:t>
            </a:r>
            <a:endParaRPr lang="cs-CZ" sz="20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cs-CZ" sz="2000" b="1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96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6024" y="1988840"/>
            <a:ext cx="9036496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	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  </a:t>
            </a:r>
            <a:r>
              <a:rPr lang="cs-CZ" sz="2000" b="1" dirty="0" smtClean="0"/>
              <a:t>Udržitelnost</a:t>
            </a:r>
            <a:endParaRPr lang="cs-CZ" sz="2000" b="1" dirty="0"/>
          </a:p>
          <a:p>
            <a:pPr marL="741600">
              <a:spcBef>
                <a:spcPts val="1200"/>
              </a:spcBef>
            </a:pPr>
            <a:r>
              <a:rPr lang="cs-CZ" sz="2000" dirty="0"/>
              <a:t>5 let od provedení poslední platby příjemci;</a:t>
            </a:r>
          </a:p>
          <a:p>
            <a:pPr marL="741600">
              <a:spcBef>
                <a:spcPts val="1200"/>
              </a:spcBef>
            </a:pPr>
            <a:r>
              <a:rPr lang="cs-CZ" sz="2000" dirty="0"/>
              <a:t>Povinnosti příjemce definovány v Obecných pravidlech (kapitola 20</a:t>
            </a:r>
            <a:r>
              <a:rPr lang="cs-CZ" sz="2000" dirty="0" smtClean="0"/>
              <a:t>);</a:t>
            </a: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27.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„Vzdělávací a výcviková střediska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32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DĚKUJEME </a:t>
            </a: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jan.mazanik@mmr.cz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07504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(závazná pro všechny specifické cíle a výzvy)</a:t>
            </a:r>
            <a:endParaRPr lang="cs-CZ" sz="2400" i="1" u="sng" dirty="0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dirty="0" smtClean="0">
                <a:hlinkClick r:id="rId4"/>
              </a:rPr>
              <a:t>www.dotaceEU.cz/IROP</a:t>
            </a:r>
            <a:endParaRPr lang="cs-CZ" sz="2400" dirty="0" smtClean="0"/>
          </a:p>
          <a:p>
            <a:pPr marL="457200" lvl="1" indent="0">
              <a:buFont typeface="Arial"/>
              <a:buNone/>
              <a:defRPr/>
            </a:pPr>
            <a:endParaRPr lang="cs-CZ" sz="2400" dirty="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(pro každou výzvu samostatný dokument)</a:t>
            </a:r>
            <a:r>
              <a:rPr lang="cs-CZ" sz="2400" i="1" u="sng" dirty="0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dirty="0" smtClean="0">
                <a:cs typeface="Arial" charset="0"/>
                <a:hlinkClick r:id="rId4"/>
              </a:rPr>
              <a:t>www.dotaceEU.cz/IROP</a:t>
            </a:r>
            <a:endParaRPr lang="cs-CZ" sz="2400" dirty="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167544"/>
              </p:ext>
            </p:extLst>
          </p:nvPr>
        </p:nvGraphicFramePr>
        <p:xfrm>
          <a:off x="457200" y="1061048"/>
          <a:ext cx="8229600" cy="50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Publicita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Odstoupení, ukončení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Příjmy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Vazba</a:t>
                      </a:r>
                      <a:r>
                        <a:rPr lang="cs-CZ" baseline="0" dirty="0" smtClean="0"/>
                        <a:t> na integrované nástroje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3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241426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500" b="1" dirty="0" smtClean="0">
                <a:solidFill>
                  <a:prstClr val="black"/>
                </a:solidFill>
              </a:rPr>
              <a:t>Výzvy v roce 2015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vyhlášení výzev ve všech specifických cílech vyjma SC 4.1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c</a:t>
            </a:r>
            <a:r>
              <a:rPr lang="cs-CZ" sz="2200" dirty="0" smtClean="0">
                <a:solidFill>
                  <a:prstClr val="black"/>
                </a:solidFill>
              </a:rPr>
              <a:t>elkem vyhlášeno </a:t>
            </a:r>
            <a:r>
              <a:rPr lang="cs-CZ" sz="2200" b="1" dirty="0" smtClean="0">
                <a:solidFill>
                  <a:prstClr val="black"/>
                </a:solidFill>
              </a:rPr>
              <a:t>19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40 mld. Kč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500" b="1" dirty="0" smtClean="0">
                <a:solidFill>
                  <a:prstClr val="black"/>
                </a:solidFill>
              </a:rPr>
              <a:t>Plán výzev v roce 2016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celkem plánováno </a:t>
            </a:r>
            <a:r>
              <a:rPr lang="cs-CZ" sz="2200" b="1" dirty="0" smtClean="0">
                <a:solidFill>
                  <a:prstClr val="black"/>
                </a:solidFill>
              </a:rPr>
              <a:t>45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83 mld. Kč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prstClr val="black"/>
                </a:solidFill>
              </a:rPr>
              <a:t>8</a:t>
            </a:r>
            <a:r>
              <a:rPr lang="cs-CZ" sz="2200" b="1" dirty="0" smtClean="0">
                <a:solidFill>
                  <a:prstClr val="black"/>
                </a:solidFill>
              </a:rPr>
              <a:t> výzev v r. 2016 již vyhlášeno</a:t>
            </a:r>
            <a:r>
              <a:rPr lang="cs-CZ" sz="2200" dirty="0" smtClean="0">
                <a:solidFill>
                  <a:prstClr val="black"/>
                </a:solidFill>
              </a:rPr>
              <a:t> (Nízkoemisní vozidla; Muzea; Telematika pro veřejnou </a:t>
            </a:r>
            <a:r>
              <a:rPr lang="cs-CZ" sz="2200" dirty="0">
                <a:solidFill>
                  <a:prstClr val="black"/>
                </a:solidFill>
              </a:rPr>
              <a:t>dopravu, Specifické informační a komunikační systémy a infrastruktura I., Výstavba a modernizace přestupních </a:t>
            </a:r>
            <a:r>
              <a:rPr lang="cs-CZ" sz="2200" dirty="0" smtClean="0">
                <a:solidFill>
                  <a:prstClr val="black"/>
                </a:solidFill>
              </a:rPr>
              <a:t>terminálů, Knihovny, </a:t>
            </a:r>
            <a:r>
              <a:rPr lang="cs-CZ" sz="2200" dirty="0" err="1" smtClean="0">
                <a:solidFill>
                  <a:prstClr val="black"/>
                </a:solidFill>
              </a:rPr>
              <a:t>eGovernment</a:t>
            </a:r>
            <a:r>
              <a:rPr lang="cs-CZ" sz="2200" dirty="0" smtClean="0">
                <a:solidFill>
                  <a:prstClr val="black"/>
                </a:solidFill>
              </a:rPr>
              <a:t> I., </a:t>
            </a:r>
            <a:r>
              <a:rPr lang="cs-CZ" sz="2200" b="1" dirty="0" smtClean="0">
                <a:solidFill>
                  <a:prstClr val="black"/>
                </a:solidFill>
              </a:rPr>
              <a:t>Vzdělávací a výcviková střediska IZS</a:t>
            </a:r>
            <a:r>
              <a:rPr lang="cs-CZ" sz="2200" dirty="0" smtClean="0">
                <a:solidFill>
                  <a:prstClr val="black"/>
                </a:solidFill>
              </a:rPr>
              <a:t>)</a:t>
            </a:r>
          </a:p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Harmonogram výzev IROP: </a:t>
            </a:r>
          </a:p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cs-CZ" sz="2200" dirty="0" smtClean="0">
                <a:solidFill>
                  <a:prstClr val="black"/>
                </a:solidFill>
                <a:hlinkClick r:id="rId4"/>
              </a:rPr>
              <a:t>http</a:t>
            </a:r>
            <a:r>
              <a:rPr lang="cs-CZ" sz="2200" dirty="0">
                <a:solidFill>
                  <a:prstClr val="black"/>
                </a:solidFill>
                <a:hlinkClick r:id="rId4"/>
              </a:rPr>
              <a:t>://www.dotaceeu.cz/cs/Microsites/IROP/Dokumenty</a:t>
            </a:r>
            <a:endParaRPr lang="cs-CZ" sz="2200" dirty="0" smtClean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0070C0"/>
                </a:solidFill>
              </a:rPr>
              <a:t>VÝZVY IROP 2015 A 2016</a:t>
            </a:r>
          </a:p>
        </p:txBody>
      </p:sp>
    </p:spTree>
    <p:extLst>
      <p:ext uri="{BB962C8B-B14F-4D97-AF65-F5344CB8AC3E}">
        <p14:creationId xmlns:p14="http://schemas.microsoft.com/office/powerpoint/2010/main" val="392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graphicFrame>
        <p:nvGraphicFramePr>
          <p:cNvPr id="1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941335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</a:rPr>
              <a:t>Strukt</a:t>
            </a:r>
            <a:r>
              <a:rPr lang="cs-CZ" sz="3200" dirty="0">
                <a:solidFill>
                  <a:srgbClr val="0070C0"/>
                </a:solidFill>
              </a:rPr>
              <a:t>U</a:t>
            </a:r>
            <a:r>
              <a:rPr lang="en-US" sz="3200" dirty="0">
                <a:solidFill>
                  <a:srgbClr val="0070C0"/>
                </a:solidFill>
              </a:rPr>
              <a:t>ra IROP</a:t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7676" y="1196752"/>
            <a:ext cx="838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– Infrastruktura</a:t>
            </a:r>
          </a:p>
          <a:p>
            <a:pPr lvl="0">
              <a:lnSpc>
                <a:spcPct val="150000"/>
              </a:lnSpc>
            </a:pP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</a:t>
            </a:r>
            <a:r>
              <a:rPr lang="cs-CZ" sz="2000" b="1" dirty="0">
                <a:latin typeface="Myriad Pro"/>
              </a:rPr>
              <a:t>1.1 </a:t>
            </a:r>
            <a:r>
              <a:rPr lang="cs-CZ" sz="2000" dirty="0" smtClean="0">
                <a:latin typeface="Myriad Pro"/>
              </a:rPr>
              <a:t>Zvýšení </a:t>
            </a:r>
            <a:r>
              <a:rPr lang="cs-CZ" sz="2000" dirty="0">
                <a:latin typeface="Myriad Pro"/>
              </a:rPr>
              <a:t>regionální mobility prostřednictvím modernizace </a:t>
            </a:r>
            <a:endParaRPr lang="cs-CZ" sz="2000" dirty="0" smtClean="0">
              <a:latin typeface="Myriad Pro"/>
            </a:endParaRP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a rozvoje sítí </a:t>
            </a:r>
            <a:r>
              <a:rPr lang="cs-CZ" sz="2000" dirty="0">
                <a:latin typeface="Myriad Pro"/>
              </a:rPr>
              <a:t>regionální silniční infrastruktury navazující </a:t>
            </a:r>
            <a:r>
              <a:rPr lang="cs-CZ" sz="2000" dirty="0" smtClean="0">
                <a:latin typeface="Myriad Pro"/>
              </a:rPr>
              <a:t>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na síť </a:t>
            </a:r>
            <a:r>
              <a:rPr lang="cs-CZ" sz="20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1.2 </a:t>
            </a:r>
            <a:r>
              <a:rPr lang="cs-CZ" sz="20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1.3 </a:t>
            </a:r>
            <a:r>
              <a:rPr lang="cs-CZ" sz="2000" dirty="0">
                <a:latin typeface="Myriad Pro"/>
              </a:rPr>
              <a:t>Zvýšení připravenosti k řešení a řízení rizik a </a:t>
            </a:r>
            <a:r>
              <a:rPr lang="cs-CZ" sz="20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224910"/>
            <a:ext cx="83820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2.1 </a:t>
            </a:r>
            <a:r>
              <a:rPr lang="cs-CZ" sz="2000" dirty="0">
                <a:latin typeface="Myriad Pro"/>
              </a:rPr>
              <a:t>Zvýšení</a:t>
            </a:r>
            <a:r>
              <a:rPr lang="cs-CZ" sz="2000" dirty="0" smtClean="0">
                <a:latin typeface="Myriad Pro"/>
              </a:rPr>
              <a:t> kvality a dostupnosti služeb vedoucí k sociální 	</a:t>
            </a:r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inkluzi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2.2 </a:t>
            </a:r>
            <a:r>
              <a:rPr lang="cs-CZ" sz="20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0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2.3 </a:t>
            </a:r>
            <a:r>
              <a:rPr lang="cs-CZ" sz="20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2.4 </a:t>
            </a:r>
            <a:r>
              <a:rPr lang="cs-CZ" sz="20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2.5 </a:t>
            </a:r>
            <a:r>
              <a:rPr lang="cs-CZ" sz="2000" dirty="0" smtClean="0">
                <a:latin typeface="Myriad Pro"/>
              </a:rPr>
              <a:t>Snížení energetické náročnosti v sektoru bydlení</a:t>
            </a:r>
            <a:endParaRPr lang="cs-CZ" sz="2000" dirty="0">
              <a:latin typeface="Myriad Pro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1674</Words>
  <Application>Microsoft Office PowerPoint</Application>
  <PresentationFormat>Předvádění na obrazovce (4:3)</PresentationFormat>
  <Paragraphs>375</Paragraphs>
  <Slides>33</Slides>
  <Notes>29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Kontakty a informace</vt:lpstr>
      <vt:lpstr>upozornění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uzivatel</cp:lastModifiedBy>
  <cp:revision>547</cp:revision>
  <cp:lastPrinted>2016-02-17T07:06:37Z</cp:lastPrinted>
  <dcterms:created xsi:type="dcterms:W3CDTF">2014-10-03T06:20:14Z</dcterms:created>
  <dcterms:modified xsi:type="dcterms:W3CDTF">2016-04-14T06:26:43Z</dcterms:modified>
</cp:coreProperties>
</file>