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63" r:id="rId2"/>
    <p:sldId id="314" r:id="rId3"/>
    <p:sldId id="315" r:id="rId4"/>
    <p:sldId id="316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0" r:id="rId14"/>
    <p:sldId id="291" r:id="rId15"/>
    <p:sldId id="292" r:id="rId16"/>
    <p:sldId id="293" r:id="rId17"/>
    <p:sldId id="295" r:id="rId18"/>
    <p:sldId id="296" r:id="rId19"/>
    <p:sldId id="297" r:id="rId20"/>
    <p:sldId id="298" r:id="rId21"/>
    <p:sldId id="299" r:id="rId22"/>
    <p:sldId id="317" r:id="rId23"/>
    <p:sldId id="300" r:id="rId24"/>
    <p:sldId id="301" r:id="rId25"/>
    <p:sldId id="302" r:id="rId26"/>
    <p:sldId id="303" r:id="rId27"/>
    <p:sldId id="304" r:id="rId28"/>
    <p:sldId id="305" r:id="rId29"/>
    <p:sldId id="318" r:id="rId30"/>
    <p:sldId id="320" r:id="rId31"/>
    <p:sldId id="319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280" r:id="rId4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29C"/>
    <a:srgbClr val="3333CC"/>
    <a:srgbClr val="CCCCCC"/>
    <a:srgbClr val="5FA4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14" autoAdjust="0"/>
  </p:normalViewPr>
  <p:slideViewPr>
    <p:cSldViewPr snapToGrid="0" snapToObjects="1">
      <p:cViewPr>
        <p:scale>
          <a:sx n="66" d="100"/>
          <a:sy n="66" d="100"/>
        </p:scale>
        <p:origin x="-1422" y="1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96"/>
    </p:cViewPr>
  </p:sorterViewPr>
  <p:notesViewPr>
    <p:cSldViewPr snapToGrid="0" snapToObjects="1">
      <p:cViewPr varScale="1">
        <p:scale>
          <a:sx n="61" d="100"/>
          <a:sy n="61" d="100"/>
        </p:scale>
        <p:origin x="-3354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622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1659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240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970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794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613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cs-CZ" sz="1200" dirty="0" smtClean="0">
                <a:solidFill>
                  <a:srgbClr val="FF0000"/>
                </a:solidFill>
              </a:rPr>
              <a:t>Průzkum trhu provedený ve vztahu k hlavním aktivitám projektu</a:t>
            </a:r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FF0000"/>
                </a:solidFill>
              </a:rPr>
              <a:t>průzkum trhu a jeho dokumentace jsou rozděleny do samostatných celků odpovídajících předmětům plnění veřejných zakázek na hlavní aktivity projektu, které žadatel plánuje realizovat</a:t>
            </a:r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200" dirty="0" smtClean="0">
                <a:solidFill>
                  <a:srgbClr val="FF0000"/>
                </a:solidFill>
              </a:rPr>
              <a:t>Pokud je k datu předložení žádosti některá veřejná zakázka již </a:t>
            </a:r>
            <a:r>
              <a:rPr lang="cs-CZ" sz="1200" b="1" dirty="0" smtClean="0">
                <a:solidFill>
                  <a:srgbClr val="FF0000"/>
                </a:solidFill>
              </a:rPr>
              <a:t>zahájena nebo ukončena</a:t>
            </a:r>
            <a:r>
              <a:rPr lang="cs-CZ" sz="1200" dirty="0" smtClean="0">
                <a:solidFill>
                  <a:srgbClr val="FF0000"/>
                </a:solidFill>
              </a:rPr>
              <a:t>, dokládá žadatel místo průzkumu trhu způsob stanovení předpokládané hodnoty této veřejné zakázky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9122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947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7587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702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5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640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867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143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36093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351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4685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9220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algn="just">
              <a:spcBef>
                <a:spcPts val="0"/>
              </a:spcBef>
            </a:pPr>
            <a:r>
              <a:rPr lang="cs-CZ" sz="1600" b="1" i="1" dirty="0" smtClean="0"/>
              <a:t>Příklady 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i="1" dirty="0" smtClean="0">
                <a:solidFill>
                  <a:srgbClr val="FF0000"/>
                </a:solidFill>
              </a:rPr>
              <a:t>Zákon č. 183/2006 Sb. ze dne 14. března 2006 o územním plánování a stavebním řádu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i="1" dirty="0" smtClean="0">
                <a:solidFill>
                  <a:srgbClr val="FF0000"/>
                </a:solidFill>
              </a:rPr>
              <a:t>Vyhláška č. 268/2009 Sb. o technických požadavcích na stavby ve znění vyhlášky č. 20/2012 Sb. 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i="1" dirty="0" smtClean="0">
                <a:solidFill>
                  <a:srgbClr val="FF0000"/>
                </a:solidFill>
              </a:rPr>
              <a:t>Vyhláška č. 398/2009 Sb. o obecných technických požadavcích zabezpečujících bezbariérové užívaní staveb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3186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9868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86311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459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7241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9571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6086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2456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4650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9031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2907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310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564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725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633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250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 21 </a:t>
            </a:r>
            <a:r>
              <a:rPr lang="cs-CZ" dirty="0" err="1" smtClean="0"/>
              <a:t>pd</a:t>
            </a:r>
            <a:r>
              <a:rPr lang="cs-CZ" dirty="0" smtClean="0"/>
              <a:t> od registrace žádosti v průběžné výzvě.</a:t>
            </a:r>
          </a:p>
          <a:p>
            <a:r>
              <a:rPr lang="cs-CZ" dirty="0" smtClean="0"/>
              <a:t>Žadatel je vyzván</a:t>
            </a:r>
            <a:r>
              <a:rPr lang="cs-CZ" baseline="0" dirty="0" smtClean="0"/>
              <a:t> je prostřednictvím depeše k doplnění/upřesnění nesouladu a žádosti popř. její určená část, je zpřístupněna k editaci v MS2014. Žadatel provede storno finalizace, ve stanovené lhůtě doplní požadovaná data či přílohy, znovu provede finalizaci a žádost elektronicky podepíše. Lhůty pro hodnocení se pozastavují do doby, než žadatele zašle požadované informace. Na uvedení do souladu má 2x 5 </a:t>
            </a:r>
            <a:r>
              <a:rPr lang="cs-CZ" baseline="0" dirty="0" err="1" smtClean="0"/>
              <a:t>pd</a:t>
            </a:r>
            <a:r>
              <a:rPr lang="cs-CZ" baseline="0" dirty="0" smtClean="0"/>
              <a:t>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7499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Ve finančním plánu projektu jsou nastaveny etapy projektu v minimální délce 3 měsíců. Kvůli </a:t>
            </a:r>
            <a:r>
              <a:rPr lang="cs-CZ" dirty="0" err="1" smtClean="0"/>
              <a:t>ŽoP</a:t>
            </a:r>
            <a:r>
              <a:rPr lang="cs-CZ" dirty="0" smtClean="0"/>
              <a:t>, která se předkládá nejpozději do 20 </a:t>
            </a:r>
            <a:r>
              <a:rPr lang="cs-CZ" dirty="0" err="1" smtClean="0"/>
              <a:t>pd</a:t>
            </a:r>
            <a:r>
              <a:rPr lang="cs-CZ" dirty="0" smtClean="0"/>
              <a:t>. od ukončení etapy projektu.</a:t>
            </a:r>
            <a:r>
              <a:rPr lang="cs-CZ" baseline="0" dirty="0" smtClean="0"/>
              <a:t>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43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6/13/2016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606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822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Představení </a:t>
            </a:r>
            <a:br>
              <a:rPr lang="cs-CZ" sz="3600" dirty="0"/>
            </a:br>
            <a:r>
              <a:rPr lang="cs-CZ" sz="3600" dirty="0"/>
              <a:t>Centra pro regionální rozvoj </a:t>
            </a:r>
            <a:br>
              <a:rPr lang="cs-CZ" sz="3600" dirty="0"/>
            </a:br>
            <a:r>
              <a:rPr lang="cs-CZ" sz="3600" dirty="0"/>
              <a:t>České republiky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Bohumila </a:t>
            </a:r>
            <a:r>
              <a:rPr lang="cs-CZ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Kubíková</a:t>
            </a:r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241030" cy="1452562"/>
          </a:xfrm>
        </p:spPr>
        <p:txBody>
          <a:bodyPr>
            <a:normAutofit fontScale="85000" lnSpcReduction="10000"/>
          </a:bodyPr>
          <a:lstStyle/>
          <a:p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</a:t>
            </a:r>
            <a:r>
              <a:rPr lang="cs-C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SC </a:t>
            </a:r>
            <a:r>
              <a:rPr lang="cs-C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2.1: Zvýšení </a:t>
            </a:r>
            <a:r>
              <a:rPr lang="cs-C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kvality a dostupnosti služeb vedoucí k sociální </a:t>
            </a:r>
            <a:r>
              <a:rPr lang="cs-C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inkluzi</a:t>
            </a:r>
          </a:p>
          <a:p>
            <a:r>
              <a:rPr lang="cs-C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Kolová výzva č. 34: SOCIÁLNÍ BYDLENÍ </a:t>
            </a:r>
          </a:p>
          <a:p>
            <a:r>
              <a:rPr lang="cs-CZ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Kolová výzva č. 35: SOCIÁLNÍ BYDLENÍ PRO SOCIÁLNĚ VYLOUČENÉ LOKALITY </a:t>
            </a:r>
            <a:endParaRPr lang="cs-CZ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14. 6. 2016</a:t>
            </a:r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977901"/>
            <a:ext cx="7662169" cy="5148264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cs-CZ" sz="1500" dirty="0" smtClean="0"/>
              <a:t>Jsou </a:t>
            </a:r>
            <a:r>
              <a:rPr lang="cs-CZ" sz="1500" dirty="0"/>
              <a:t>doloženy všechny povinné přílohy a obsahově splňují požadované </a:t>
            </a:r>
            <a:r>
              <a:rPr lang="cs-CZ" sz="1500" dirty="0" smtClean="0"/>
              <a:t>náležitosti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sz="15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2. Doklady o právní subjektivitě </a:t>
            </a:r>
            <a:r>
              <a:rPr lang="cs-CZ" sz="1500" b="1" dirty="0" smtClean="0"/>
              <a:t>žadatele</a:t>
            </a:r>
          </a:p>
          <a:p>
            <a:pPr marL="355600" indent="-355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5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1500" b="1" dirty="0"/>
              <a:t>Nestátní neziskové organizace: 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Zakladatelská smlouva, zakládací či zřizovací listina, jiný dokument o založení.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Musí být doložena veřejně prospěšná činnost organizace a musí být doloženo, že účelem hlavní činnosti organizace není vytváření zisku.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Stanovy s ustanovením o vypořádání majetku v případě zániku organizace, pokud toto nevyplývá ze zákona. </a:t>
            </a:r>
            <a:endParaRPr lang="cs-CZ" sz="1500" dirty="0" smtClean="0"/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1500" b="1" dirty="0"/>
              <a:t>Církve: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Výpis z rejstříku církví a náboženských společností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Čestné prohlášení, že daný subjekt vykonává veřejně prospěšnou činnost</a:t>
            </a:r>
            <a:r>
              <a:rPr lang="cs-CZ" sz="1500" dirty="0" smtClean="0"/>
              <a:t>.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1500" b="1" dirty="0"/>
              <a:t>Církevní organizace: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Zakladatelská smlouva, zakládací či zřizovací listina, jiný dokument o založení. 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Musí být doložena veřejně prospěšná činnost organizace a musí být doloženo, že účelem hlavní činnosti organizace není vytváření zisku.</a:t>
            </a:r>
          </a:p>
          <a:p>
            <a:pPr marL="355600" lvl="0" defTabSz="266700">
              <a:spcBef>
                <a:spcPts val="0"/>
              </a:spcBef>
              <a:spcAft>
                <a:spcPts val="0"/>
              </a:spcAft>
            </a:pPr>
            <a:endParaRPr lang="cs-CZ" sz="1200" dirty="0" smtClean="0"/>
          </a:p>
          <a:p>
            <a:pPr marL="355600" lvl="0" defTabSz="26670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355600" lvl="0" defTabSz="266700">
              <a:spcBef>
                <a:spcPts val="0"/>
              </a:spcBef>
              <a:spcAft>
                <a:spcPts val="0"/>
              </a:spcAft>
            </a:pPr>
            <a:endParaRPr lang="cs-CZ" sz="12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  <a:p>
            <a:pPr marL="361950" indent="-361950">
              <a:spcBef>
                <a:spcPts val="0"/>
              </a:spcBef>
              <a:spcAft>
                <a:spcPts val="0"/>
              </a:spcAft>
            </a:pPr>
            <a:endParaRPr lang="cs-CZ" sz="1200" i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2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99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084263"/>
            <a:ext cx="7414675" cy="49288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rgbClr val="00529C"/>
                </a:solidFill>
              </a:rPr>
              <a:t> </a:t>
            </a:r>
            <a:r>
              <a:rPr lang="cs-CZ" sz="1600" b="1" dirty="0">
                <a:solidFill>
                  <a:srgbClr val="00529C"/>
                </a:solidFill>
              </a:rPr>
              <a:t>Jsou doloženy všechny povinné přílohy a obsahově splňují požadované </a:t>
            </a:r>
            <a:r>
              <a:rPr lang="cs-CZ" sz="1600" b="1" dirty="0" smtClean="0">
                <a:solidFill>
                  <a:srgbClr val="00529C"/>
                </a:solidFill>
              </a:rPr>
              <a:t>náležitosti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cs-CZ" sz="1500" b="1" dirty="0"/>
              <a:t>3. Výpis z rejstříku trestů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Dokládají všichni statutární zástupci nestátních neziskových organizací, církví a církevních organizací.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Výpis z rejstříku trestů v době podání žádosti nesmí být starší 3 měsíců. 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cs-CZ" sz="1500" b="1" dirty="0"/>
              <a:t>4. Dokumentace k zadávacím a výběrovým řízením 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Žadatel dokládá dokumentaci k ukončeným výběrovým řízením v souladu s kap. 5 Obecných pravidel.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Doložená dokumentace musí obsahovat smlouvu s dodavatelem</a:t>
            </a:r>
            <a:r>
              <a:rPr lang="cs-CZ" sz="1500" dirty="0" smtClean="0"/>
              <a:t>.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dirty="0"/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/>
              <a:t>5. Studie proveditelnosti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Osnova Studie proveditelnosti je přílohou č. 4 Specifických pravidel pro žadatele a příjemce.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Slouží k posouzení realizovatelnosti a potřebnosti projektu.</a:t>
            </a:r>
          </a:p>
          <a:p>
            <a:pPr marL="285750" lvl="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266700" lvl="0" indent="-266700"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7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368955" cy="4819290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 smtClean="0"/>
              <a:t>Jsou </a:t>
            </a:r>
            <a:r>
              <a:rPr lang="cs-CZ" sz="1500" dirty="0"/>
              <a:t>doloženy všechny povinné přílohy a obsahově splňují požadované </a:t>
            </a:r>
            <a:r>
              <a:rPr lang="cs-CZ" sz="1500" dirty="0" smtClean="0"/>
              <a:t>náležitosti</a:t>
            </a:r>
            <a:endParaRPr lang="cs-CZ" sz="1500" b="1" dirty="0"/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/>
              <a:t>6. Doklad o prokázání právních vztahů k majetku, který je předmětem projektu 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Výpisy z katastru nemovitostí, týkajících se projektu (ne starší 3 měsíců k datu podání žádosti o podporu)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Pokud žadatel není zapsán v KN jako vlastník nebo subjekt s právem hospodaření dokládá listiny, které osvědčují jiné právo  k uvedenému majetku: nájemní smlouvu, smlouvu o výpůjčce či jiný právní úkon nebo právní akt opravňující žadatele k užívání nemovitosti, která bude předmětem projektu.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b="1" i="1" dirty="0">
                <a:solidFill>
                  <a:srgbClr val="00529C"/>
                </a:solidFill>
              </a:rPr>
              <a:t>Upozornění: </a:t>
            </a:r>
            <a:r>
              <a:rPr lang="cs-CZ" sz="1500" i="1" dirty="0">
                <a:solidFill>
                  <a:srgbClr val="00529C"/>
                </a:solidFill>
              </a:rPr>
              <a:t>„V případě doložení smlouvy o smlouvě budoucí musí žadatel doložit nejpozději do vydání Rozhodnutí/Stanovení výdajů, výpis z KN, kde je zapsán jako vlastník nebo </a:t>
            </a:r>
            <a:r>
              <a:rPr lang="cs-CZ" sz="1500" i="1" dirty="0" smtClean="0">
                <a:solidFill>
                  <a:srgbClr val="00529C"/>
                </a:solidFill>
              </a:rPr>
              <a:t>subjekt s </a:t>
            </a:r>
            <a:r>
              <a:rPr lang="cs-CZ" sz="1500" i="1" dirty="0">
                <a:solidFill>
                  <a:srgbClr val="00529C"/>
                </a:solidFill>
              </a:rPr>
              <a:t>právem hospodaření a to formou žádosti o změnu projektu (kap. 16 Obecných pravidel</a:t>
            </a:r>
            <a:r>
              <a:rPr lang="cs-CZ" sz="1500" i="1" dirty="0" smtClean="0">
                <a:solidFill>
                  <a:srgbClr val="00529C"/>
                </a:solidFill>
              </a:rPr>
              <a:t>)“.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i="1" dirty="0">
              <a:solidFill>
                <a:srgbClr val="00529C"/>
              </a:solidFill>
            </a:endParaRP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b="1" i="1" dirty="0">
                <a:solidFill>
                  <a:srgbClr val="00529C"/>
                </a:solidFill>
              </a:rPr>
              <a:t>Upozornění: </a:t>
            </a:r>
            <a:r>
              <a:rPr lang="cs-CZ" sz="1500" i="1" dirty="0">
                <a:solidFill>
                  <a:srgbClr val="00529C"/>
                </a:solidFill>
              </a:rPr>
              <a:t>„Povede-li projekt k technickému zhodnocení pronajatého majetku, je nutné, aby možnost provádět technické zhodnocení na cizím majetku byla uvedena </a:t>
            </a:r>
            <a:r>
              <a:rPr lang="cs-CZ" sz="1500" i="1" u="sng" dirty="0">
                <a:solidFill>
                  <a:srgbClr val="00529C"/>
                </a:solidFill>
              </a:rPr>
              <a:t>v nájemní smlouvě či ve smlouvě o výpůjčce majetku</a:t>
            </a:r>
            <a:r>
              <a:rPr lang="cs-CZ" sz="1500" i="1" dirty="0">
                <a:solidFill>
                  <a:srgbClr val="00529C"/>
                </a:solidFill>
              </a:rPr>
              <a:t>, a to s podmínkou </a:t>
            </a:r>
            <a:r>
              <a:rPr lang="cs-CZ" sz="1500" i="1" u="sng" dirty="0">
                <a:solidFill>
                  <a:srgbClr val="00529C"/>
                </a:solidFill>
              </a:rPr>
              <a:t>zachování výstupů minimálně po dobu udržitelnosti projektu</a:t>
            </a:r>
            <a:r>
              <a:rPr lang="cs-CZ" sz="1500" i="1" dirty="0">
                <a:solidFill>
                  <a:srgbClr val="00529C"/>
                </a:solidFill>
              </a:rPr>
              <a:t>. Kopie nájemní smlouvy, či smlouvy o výpůjčce bude doložena jako příloha žádosti o </a:t>
            </a:r>
            <a:r>
              <a:rPr lang="cs-CZ" sz="1500" i="1" dirty="0" smtClean="0">
                <a:solidFill>
                  <a:srgbClr val="00529C"/>
                </a:solidFill>
              </a:rPr>
              <a:t>podporu. Majetek </a:t>
            </a:r>
            <a:r>
              <a:rPr lang="cs-CZ" sz="1500" i="1" dirty="0">
                <a:solidFill>
                  <a:srgbClr val="00529C"/>
                </a:solidFill>
              </a:rPr>
              <a:t>lze pronajmout pouze od subjektů, které splňují podmínky oprávněných žadatelů.“</a:t>
            </a:r>
            <a:r>
              <a:rPr lang="cs-CZ" sz="1500" dirty="0">
                <a:solidFill>
                  <a:srgbClr val="0052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i="1" dirty="0">
              <a:solidFill>
                <a:srgbClr val="00529C"/>
              </a:solidFill>
            </a:endParaRPr>
          </a:p>
          <a:p>
            <a:pPr marL="342900">
              <a:spcBef>
                <a:spcPts val="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1500" dirty="0" smtClean="0"/>
          </a:p>
          <a:p>
            <a:pPr marL="361950" indent="-361950">
              <a:spcBef>
                <a:spcPts val="0"/>
              </a:spcBef>
              <a:spcAft>
                <a:spcPts val="0"/>
              </a:spcAft>
            </a:pPr>
            <a:endParaRPr lang="cs-CZ" sz="1500" b="1" dirty="0" smtClean="0"/>
          </a:p>
          <a:p>
            <a:pPr marL="342900" indent="-342900">
              <a:lnSpc>
                <a:spcPct val="110000"/>
              </a:lnSpc>
              <a:spcBef>
                <a:spcPts val="200"/>
              </a:spcBef>
            </a:pPr>
            <a:endParaRPr lang="cs-CZ" sz="1500" b="1" dirty="0"/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endParaRPr lang="cs-CZ" sz="1500" dirty="0"/>
          </a:p>
          <a:p>
            <a:endParaRPr lang="cs-CZ" sz="15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2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r>
              <a:rPr lang="cs-CZ" sz="1600" dirty="0" smtClean="0"/>
              <a:t>Jsou </a:t>
            </a:r>
            <a:r>
              <a:rPr lang="cs-CZ" sz="1600" dirty="0"/>
              <a:t>doloženy všechny povinné přílohy a obsahově splňují požadované náležitosti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 smtClean="0"/>
              <a:t>7.  </a:t>
            </a:r>
            <a:r>
              <a:rPr lang="cs-CZ" sz="1500" b="1" dirty="0"/>
              <a:t>Žádost o stavební povolení nebo ohlášení, případně stavební povolení nebo souhlas </a:t>
            </a: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s </a:t>
            </a:r>
            <a:r>
              <a:rPr lang="cs-CZ" sz="1500" b="1" dirty="0"/>
              <a:t>provedením ohlášeného stavebního záměru nebo veřejnoprávní smlouvu nahrazující stavební povolení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Stavební povolení nebo souhlas s provedením ohlášeného stavebního záměru nebo veřejnoprávní smlouvu nahrazující stavební povolení.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Pokud žadatel nebude mít ke dni podání žádosti o podporu k dispozici tyto dokumenty, dokládá: žádost o stavební povolení nebo ohlášení potvrzené stavebním úřadem a přílohy.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Žadatel je povinen průběh stavebního řízení popsat v kap. </a:t>
            </a:r>
            <a:r>
              <a:rPr lang="cs-CZ" sz="1500" dirty="0" smtClean="0"/>
              <a:t>10 </a:t>
            </a:r>
            <a:r>
              <a:rPr lang="cs-CZ" sz="1500" dirty="0"/>
              <a:t>Studie proveditelnosti.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i="1" dirty="0">
              <a:solidFill>
                <a:srgbClr val="00529C"/>
              </a:solidFill>
            </a:endParaRP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b="1" i="1" dirty="0">
                <a:solidFill>
                  <a:srgbClr val="00529C"/>
                </a:solidFill>
              </a:rPr>
              <a:t>Upozornění: </a:t>
            </a:r>
            <a:r>
              <a:rPr lang="cs-CZ" sz="1500" i="1" dirty="0">
                <a:solidFill>
                  <a:srgbClr val="00529C"/>
                </a:solidFill>
              </a:rPr>
              <a:t>„V případě doložení žádosti o stavební povolení nebo ohlášení, musí být nejpozději do vydání Rozhodnutí/Stanovení výdajů, doloženo stavební povolení nebo ohlášení a to formou žádosti o změnu projektu“.</a:t>
            </a:r>
          </a:p>
          <a:p>
            <a:pPr marL="266700" algn="just">
              <a:spcBef>
                <a:spcPts val="20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2000" i="1" dirty="0" smtClean="0"/>
          </a:p>
          <a:p>
            <a:pPr marL="361950" indent="-361950" algn="just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cs-CZ" sz="2000" i="1" dirty="0"/>
          </a:p>
          <a:p>
            <a:pPr marL="361950" indent="-36195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2000" i="1" dirty="0"/>
          </a:p>
          <a:p>
            <a:pPr algn="just"/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73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tabLst>
                <a:tab pos="447675" algn="l"/>
              </a:tabLst>
            </a:pPr>
            <a:r>
              <a:rPr lang="cs-CZ" sz="1600" b="1" dirty="0" smtClean="0">
                <a:solidFill>
                  <a:srgbClr val="00529C"/>
                </a:solidFill>
              </a:rPr>
              <a:t> </a:t>
            </a:r>
            <a:r>
              <a:rPr lang="cs-CZ" sz="1600" b="1" dirty="0">
                <a:solidFill>
                  <a:srgbClr val="00529C"/>
                </a:solidFill>
              </a:rPr>
              <a:t>Jsou doloženy všechny povinné přílohy a obsahově splňují požadované </a:t>
            </a:r>
            <a:r>
              <a:rPr lang="cs-CZ" sz="1600" b="1" dirty="0" smtClean="0">
                <a:solidFill>
                  <a:srgbClr val="00529C"/>
                </a:solidFill>
              </a:rPr>
              <a:t>náležitosti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tabLst>
                <a:tab pos="447675" algn="l"/>
              </a:tabLst>
            </a:pPr>
            <a:endParaRPr lang="cs-CZ" sz="1600" b="1" dirty="0">
              <a:solidFill>
                <a:srgbClr val="00529C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 smtClean="0"/>
              <a:t>8. </a:t>
            </a:r>
            <a:r>
              <a:rPr lang="cs-CZ" sz="1500" b="1" dirty="0"/>
              <a:t>Projektová dokumentace pro vydání stavebního povolení nebo pro ohlášení stavby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Projektová dokumentace v podrobnosti pro vydání stavebního povolení.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Projektová dokumentace v podrobnosti pro ohlášení stavby, pokud stavba nevyžaduje stavební povolení.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Projektová dokumentace pro provádění stavby, v případě, že již byla zpracována</a:t>
            </a:r>
            <a:r>
              <a:rPr lang="cs-CZ" sz="1500" dirty="0" smtClean="0"/>
              <a:t>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endParaRPr lang="cs-CZ" sz="1500" dirty="0"/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 smtClean="0"/>
              <a:t>9. </a:t>
            </a:r>
            <a:r>
              <a:rPr lang="cs-CZ" sz="1500" b="1" dirty="0"/>
              <a:t>Položkový rozpočet stavby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Položkový rozpočet stavby podepsaný autorizovaným projektantem členěný podle jednotného ceníku stavebních prací v cenové úrovni ne starší než k r. 2014 ve formě oceněného soupisu prací.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Položkový rozpočet stavby musí být doložen v elektronickém formátu *XML (</a:t>
            </a:r>
            <a:r>
              <a:rPr lang="cs-CZ" sz="1500" i="1" dirty="0"/>
              <a:t>otevřený elektronický formát, který umožňuje transfery dat a jejich zpracování různými softwarovými programy</a:t>
            </a:r>
            <a:r>
              <a:rPr lang="cs-CZ" sz="1500" dirty="0"/>
              <a:t>) a musí splňovat požadavky Vyhlášky č. 230/2012 Sb.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U položek charakteru soubor, komplet nebo vlastních položek musí být uvedena jejich specifikace a způsob jejich ocenění (výstupem je dokument opatřený podpisem autorizovaného projektanta)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V případě, že proběhlo zadávací řízení na zhotovitele stavby, předkládá žadatel také vysoutěžený a naceněný rozpočet vybraného uchazeče v elektronické podobě *.XML. nebo *.</a:t>
            </a:r>
            <a:r>
              <a:rPr lang="cs-CZ" sz="1500" dirty="0" err="1"/>
              <a:t>xls</a:t>
            </a:r>
            <a:r>
              <a:rPr lang="cs-CZ" sz="1500" dirty="0"/>
              <a:t>.</a:t>
            </a:r>
          </a:p>
          <a:p>
            <a:pPr marL="361950" algn="just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361950" indent="-361950" algn="just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cs-CZ" sz="2000" i="1" dirty="0"/>
          </a:p>
          <a:p>
            <a:pPr marL="361950" indent="-361950" algn="just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  <a:tabLst>
                <a:tab pos="447675" algn="l"/>
              </a:tabLst>
            </a:pPr>
            <a:endParaRPr lang="cs-CZ" sz="2000" i="1" dirty="0"/>
          </a:p>
          <a:p>
            <a:pPr algn="just"/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30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rgbClr val="00529C"/>
                </a:solidFill>
              </a:rPr>
              <a:t>Jsou </a:t>
            </a:r>
            <a:r>
              <a:rPr lang="cs-CZ" sz="1600" b="1" dirty="0">
                <a:solidFill>
                  <a:srgbClr val="00529C"/>
                </a:solidFill>
              </a:rPr>
              <a:t>doloženy všechny povinné přílohy a obsahově splňují požadované </a:t>
            </a:r>
            <a:r>
              <a:rPr lang="cs-CZ" sz="1600" b="1" dirty="0" smtClean="0">
                <a:solidFill>
                  <a:srgbClr val="00529C"/>
                </a:solidFill>
              </a:rPr>
              <a:t>náležitosti</a:t>
            </a:r>
            <a:endParaRPr lang="cs-CZ" sz="1600" b="1" dirty="0">
              <a:solidFill>
                <a:srgbClr val="00529C"/>
              </a:solidFill>
            </a:endParaRPr>
          </a:p>
          <a:p>
            <a:pPr marL="0" lvl="1" indent="0" algn="just">
              <a:spcBef>
                <a:spcPts val="200"/>
              </a:spcBef>
              <a:buNone/>
            </a:pPr>
            <a:endParaRPr lang="cs-CZ" sz="1600" b="0" dirty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tabLst>
                <a:tab pos="263525" algn="l"/>
              </a:tabLst>
            </a:pPr>
            <a:r>
              <a:rPr lang="cs-CZ" sz="1500" b="1" dirty="0"/>
              <a:t>10. Dokumentace ke stanovení cen do rozpočtu 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 smtClean="0"/>
              <a:t>Vztahuje se ke všem hlavním aktivitám projektu, které v době podání žádosti o podporu nejsou součástí některé zahájené nebo ukončené veřejné zakázky a které nejsou součástí položkového rozpočtu stavby. </a:t>
            </a:r>
            <a:endParaRPr lang="cs-CZ" sz="1500" dirty="0"/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Žadatel doloží </a:t>
            </a:r>
            <a:r>
              <a:rPr lang="cs-CZ" sz="1500" dirty="0" smtClean="0"/>
              <a:t>jako samostatnou přílohu veškeré </a:t>
            </a:r>
            <a:r>
              <a:rPr lang="cs-CZ" sz="1500" dirty="0"/>
              <a:t>doklady, </a:t>
            </a:r>
            <a:r>
              <a:rPr lang="cs-CZ" sz="1500" dirty="0" smtClean="0"/>
              <a:t>prokazující stanovení cen do rozpočtu, jako jsou </a:t>
            </a:r>
            <a:r>
              <a:rPr lang="cs-CZ" sz="1500" dirty="0"/>
              <a:t>písemné či elektronické komunikace s oslovenými dodavateli ohledně kalkulace cen, ceníky dodavatelů, výtisk internetových stránek dodavatele nebo srovnávače cen, smlouvy na obdobné zakázky apod</a:t>
            </a:r>
            <a:r>
              <a:rPr lang="cs-CZ" sz="1500" dirty="0" smtClean="0"/>
              <a:t>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 smtClean="0"/>
              <a:t>Z dokumentace musí být zřejmé stáří zdrojových dat (ne starší 6 měsíců před podáním žádosti o podporu)</a:t>
            </a:r>
            <a:endParaRPr lang="cs-CZ" sz="1500" dirty="0"/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Spolu s těmito doklady poté popíše mechanismus odvození jednotlivých cenových položek </a:t>
            </a: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>v </a:t>
            </a:r>
            <a:r>
              <a:rPr lang="cs-CZ" sz="1500" dirty="0"/>
              <a:t>rozpočtu projektu ve vztahu k provedenému průzkumu trhu.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Průzkum trhu ve vztahu k hlavním aktivitám musí být rozdělen do samostatných celků, které odpovídají předmětům plnění všech VZ.</a:t>
            </a:r>
          </a:p>
          <a:p>
            <a:pPr marL="285750" indent="-285750" algn="just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cs-CZ" sz="1500" dirty="0"/>
              <a:t>Pokud k datu předložení žádosti o podporu bylo výběrové/zadávací řízení zahájeno, nebo ukončeno, dokládá žadatel způsob stanovení předpokládané hodnoty </a:t>
            </a:r>
            <a:r>
              <a:rPr lang="cs-CZ" sz="1500" dirty="0" smtClean="0"/>
              <a:t>zakázky</a:t>
            </a:r>
            <a:r>
              <a:rPr lang="cs-CZ" sz="1500" dirty="0"/>
              <a:t> </a:t>
            </a:r>
            <a:r>
              <a:rPr lang="cs-CZ" sz="1500" dirty="0" smtClean="0"/>
              <a:t>nebo uzavřenou smlouvu na plnění zakázky. </a:t>
            </a:r>
            <a:endParaRPr lang="cs-CZ" sz="1500" dirty="0"/>
          </a:p>
          <a:p>
            <a:pPr marL="107950" indent="-1079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 marL="5524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61950" lvl="1" indent="0" algn="just">
              <a:spcBef>
                <a:spcPts val="20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80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391815" cy="481929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rgbClr val="00529C"/>
                </a:solidFill>
              </a:rPr>
              <a:t>Jsou </a:t>
            </a:r>
            <a:r>
              <a:rPr lang="cs-CZ" sz="1600" b="1" dirty="0">
                <a:solidFill>
                  <a:srgbClr val="00529C"/>
                </a:solidFill>
              </a:rPr>
              <a:t>doloženy všechny povinné přílohy a obsahově splňují požadované </a:t>
            </a:r>
            <a:r>
              <a:rPr lang="cs-CZ" sz="1600" b="1" dirty="0" smtClean="0">
                <a:solidFill>
                  <a:srgbClr val="00529C"/>
                </a:solidFill>
              </a:rPr>
              <a:t>náležitosti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600" b="1" dirty="0" smtClean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11. Potvrzení o podání žádosti o pověření zajištění služby obecného hospodářského </a:t>
            </a:r>
            <a:r>
              <a:rPr lang="cs-CZ" sz="1500" b="1" dirty="0" smtClean="0"/>
              <a:t>zájmu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Žadatel je povinen doložit Potvrzení </a:t>
            </a:r>
            <a:r>
              <a:rPr lang="cs-CZ" sz="1500" dirty="0"/>
              <a:t>o podání žádosti o pověření k zajištění služby obecného hospodářského zájmu, vydané Odborem politiky bydlení </a:t>
            </a:r>
            <a:r>
              <a:rPr lang="cs-CZ" sz="1500" dirty="0" smtClean="0"/>
              <a:t>MMR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Doložené Potvrzení </a:t>
            </a:r>
            <a:r>
              <a:rPr lang="cs-CZ" sz="1500" dirty="0"/>
              <a:t>o podání žádosti o pověření k zajištění služby obecného hospodářského zájmu </a:t>
            </a:r>
            <a:r>
              <a:rPr lang="cs-CZ" sz="1500" dirty="0" smtClean="0"/>
              <a:t>musí obsahovat veškeré </a:t>
            </a:r>
            <a:r>
              <a:rPr lang="cs-CZ" sz="1500" dirty="0"/>
              <a:t>náležitosti dle přílohy č. 8 Specifických </a:t>
            </a:r>
            <a:r>
              <a:rPr lang="cs-CZ" sz="1500" dirty="0" smtClean="0"/>
              <a:t>pravidel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500" b="1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500" b="1" dirty="0"/>
              <a:t>12. Seznam objednávek – přímých </a:t>
            </a:r>
            <a:r>
              <a:rPr lang="cs-CZ" sz="1500" b="1" dirty="0" smtClean="0"/>
              <a:t>nákupů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Pokud byly k datu podání žádosti o podporu uskutečněny objednávky – přímé nákupy ve výši od 100 tis. Kč bez DPH, které se vztahují k projektu, </a:t>
            </a:r>
            <a:r>
              <a:rPr lang="cs-CZ" sz="1500" dirty="0" smtClean="0"/>
              <a:t>žadatel je uvede do </a:t>
            </a:r>
            <a:r>
              <a:rPr lang="cs-CZ" sz="1500" dirty="0"/>
              <a:t>formuláře, který je přílohou č. 10 Obecných pravidel. </a:t>
            </a:r>
            <a:endParaRPr lang="cs-CZ" sz="1500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/>
              <a:t>13. Souhlasné stanovisko obce – Nepovinná příloha žádosti o </a:t>
            </a:r>
            <a:r>
              <a:rPr lang="cs-CZ" sz="1600" b="1" dirty="0" smtClean="0"/>
              <a:t>podporu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Vliv na bodové hodnocení projektu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/>
          </a:p>
          <a:p>
            <a:pPr marL="241300" algn="just">
              <a:spcBef>
                <a:spcPts val="0"/>
              </a:spcBef>
              <a:spcAft>
                <a:spcPts val="0"/>
              </a:spcAft>
            </a:pPr>
            <a:endParaRPr lang="cs-CZ" sz="17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2000" b="1" dirty="0" smtClean="0"/>
          </a:p>
          <a:p>
            <a:pPr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4000C4B2-41BC-D741-8B94-B76DB6967C01}" type="slidenum">
              <a:rPr lang="en-US" smtClean="0"/>
              <a:pPr algn="just"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137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529C"/>
                </a:solidFill>
              </a:rPr>
              <a:t>Projekt je svým zaměřením v souladu s cíli a podporovanými  aktivitami výzvy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Z popisu projektu musí být zřejmé, že se jedná o aktivity </a:t>
            </a:r>
            <a:r>
              <a:rPr lang="cs-CZ" sz="1600" dirty="0" smtClean="0"/>
              <a:t>vedoucí </a:t>
            </a:r>
            <a:r>
              <a:rPr lang="cs-CZ" sz="1600" dirty="0"/>
              <a:t>k zajištění dostupného nájemního sociálního bydlení, které umožní sociálně vyloučeným osobám a osobám ohroženým sociálním vyloučením vstup do nájemního bydlení v </a:t>
            </a:r>
            <a:r>
              <a:rPr lang="cs-CZ" sz="1600" dirty="0" smtClean="0"/>
              <a:t>ČR</a:t>
            </a:r>
            <a:r>
              <a:rPr lang="cs-CZ" sz="1600" dirty="0"/>
              <a:t>.</a:t>
            </a:r>
            <a:endParaRPr lang="cs-CZ" sz="1600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Soulad hlavních a vedlejších aktivit s podporovanými aktivitami uvedenými ve výzvě.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529C"/>
                </a:solidFill>
              </a:rPr>
              <a:t>Projekt je v souladu s podmínkami výzvy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Zahájení/ukončení </a:t>
            </a:r>
            <a:r>
              <a:rPr lang="cs-CZ" sz="1600" dirty="0"/>
              <a:t>realizace projektu v rozmezí 1. 1. 2014 – 31. 12. </a:t>
            </a:r>
            <a:r>
              <a:rPr lang="cs-CZ" sz="1600" dirty="0" smtClean="0"/>
              <a:t>2018.</a:t>
            </a:r>
            <a:endParaRPr lang="cs-CZ" sz="16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Cílové skupiny projektu jsou v </a:t>
            </a:r>
            <a:r>
              <a:rPr lang="cs-CZ" sz="1600" dirty="0"/>
              <a:t>souladu s </a:t>
            </a:r>
            <a:r>
              <a:rPr lang="cs-CZ" sz="1600" dirty="0" smtClean="0"/>
              <a:t>výzvou – osoby v bytové nouzi. </a:t>
            </a:r>
            <a:endParaRPr lang="cs-CZ" sz="16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Žadatel popsal dopad </a:t>
            </a:r>
            <a:r>
              <a:rPr lang="cs-CZ" sz="1600" dirty="0"/>
              <a:t>projektu na cílové skupiny vzhledem k jejich </a:t>
            </a:r>
            <a:r>
              <a:rPr lang="cs-CZ" sz="1600" dirty="0" smtClean="0"/>
              <a:t>znevýhodnění.</a:t>
            </a:r>
            <a:endParaRPr lang="cs-CZ" sz="16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Jsou </a:t>
            </a:r>
            <a:r>
              <a:rPr lang="cs-CZ" sz="1600" dirty="0"/>
              <a:t>dodrženy procentní míry podpory z ERDF, SR, žadatel dle </a:t>
            </a:r>
            <a:r>
              <a:rPr lang="cs-CZ" sz="1600" dirty="0" smtClean="0"/>
              <a:t>výzvy.</a:t>
            </a:r>
            <a:endParaRPr lang="cs-CZ" sz="16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smtClean="0"/>
              <a:t>Termín </a:t>
            </a:r>
            <a:r>
              <a:rPr lang="pl-PL" sz="1600" dirty="0"/>
              <a:t>ukončení realizace projektu je po datu podání žádosti o </a:t>
            </a:r>
            <a:r>
              <a:rPr lang="pl-PL" sz="1600" dirty="0" smtClean="0"/>
              <a:t>podporu.</a:t>
            </a:r>
            <a:endParaRPr lang="pl-PL" sz="16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Projekt </a:t>
            </a:r>
            <a:r>
              <a:rPr lang="cs-CZ" sz="1600" dirty="0"/>
              <a:t>realizován na území ČR mimo území hl. města Prahy.</a:t>
            </a:r>
            <a:endParaRPr lang="pl-PL" sz="1600" dirty="0"/>
          </a:p>
          <a:p>
            <a:pPr algn="just"/>
            <a:endParaRPr lang="pl-PL" sz="1600" b="1" dirty="0" smtClean="0">
              <a:solidFill>
                <a:srgbClr val="00529C"/>
              </a:solidFill>
            </a:endParaRPr>
          </a:p>
          <a:p>
            <a:pPr algn="just"/>
            <a:endParaRPr lang="cs-CZ" sz="1600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68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l-PL" sz="1600" b="1" dirty="0" smtClean="0">
                <a:solidFill>
                  <a:srgbClr val="00529C"/>
                </a:solidFill>
              </a:rPr>
              <a:t>Projekt </a:t>
            </a:r>
            <a:r>
              <a:rPr lang="pl-PL" sz="1600" b="1" dirty="0">
                <a:solidFill>
                  <a:srgbClr val="00529C"/>
                </a:solidFill>
              </a:rPr>
              <a:t>je v </a:t>
            </a:r>
            <a:r>
              <a:rPr lang="pl-PL" sz="1600" b="1" dirty="0" smtClean="0">
                <a:solidFill>
                  <a:srgbClr val="00529C"/>
                </a:solidFill>
              </a:rPr>
              <a:t>souladu </a:t>
            </a:r>
            <a:r>
              <a:rPr lang="pl-PL" sz="1600" b="1" dirty="0">
                <a:solidFill>
                  <a:srgbClr val="00529C"/>
                </a:solidFill>
              </a:rPr>
              <a:t>s podmínkami </a:t>
            </a:r>
            <a:r>
              <a:rPr lang="pl-PL" sz="1600" b="1" dirty="0" smtClean="0">
                <a:solidFill>
                  <a:srgbClr val="00529C"/>
                </a:solidFill>
              </a:rPr>
              <a:t>výzvy</a:t>
            </a:r>
          </a:p>
          <a:p>
            <a:pPr>
              <a:spcBef>
                <a:spcPts val="600"/>
              </a:spcBef>
            </a:pPr>
            <a:endParaRPr lang="pl-PL" sz="1500" b="1" dirty="0" smtClean="0">
              <a:solidFill>
                <a:srgbClr val="00529C"/>
              </a:solidFill>
            </a:endParaRPr>
          </a:p>
          <a:p>
            <a:pPr algn="just"/>
            <a:r>
              <a:rPr lang="pl-PL" sz="1500" b="1" dirty="0" smtClean="0">
                <a:solidFill>
                  <a:srgbClr val="FF0000"/>
                </a:solidFill>
              </a:rPr>
              <a:t>34. Výzva IROP: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je </a:t>
            </a:r>
            <a:r>
              <a:rPr lang="cs-CZ" sz="1500" dirty="0"/>
              <a:t>projekt realizován </a:t>
            </a:r>
            <a:r>
              <a:rPr lang="cs-CZ" sz="1500" b="1" dirty="0" smtClean="0"/>
              <a:t>na </a:t>
            </a:r>
            <a:r>
              <a:rPr lang="cs-CZ" sz="1500" b="1" dirty="0"/>
              <a:t>území správního obvodu obcí s rozšířenou působností bez sociálně vyloučených lokalit</a:t>
            </a:r>
            <a:r>
              <a:rPr lang="cs-CZ" sz="1500" dirty="0"/>
              <a:t> uvedeném v  Seznamu obcí s rozšířenou působností bez sociálně vyloučených </a:t>
            </a:r>
            <a:r>
              <a:rPr lang="cs-CZ" sz="1500" dirty="0" smtClean="0"/>
              <a:t>lokalit.</a:t>
            </a:r>
          </a:p>
          <a:p>
            <a:pPr algn="just"/>
            <a:endParaRPr lang="cs-CZ" sz="1500" b="1" dirty="0">
              <a:solidFill>
                <a:srgbClr val="FF0000"/>
              </a:solidFill>
            </a:endParaRPr>
          </a:p>
          <a:p>
            <a:pPr algn="just"/>
            <a:r>
              <a:rPr lang="cs-CZ" sz="1500" b="1" dirty="0" smtClean="0">
                <a:solidFill>
                  <a:srgbClr val="FF0000"/>
                </a:solidFill>
              </a:rPr>
              <a:t>35. Výzva IROP: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je </a:t>
            </a:r>
            <a:r>
              <a:rPr lang="cs-CZ" sz="1500" dirty="0"/>
              <a:t>projekt realizován </a:t>
            </a:r>
            <a:r>
              <a:rPr lang="cs-CZ" sz="1500" b="1" dirty="0" smtClean="0"/>
              <a:t>na </a:t>
            </a:r>
            <a:r>
              <a:rPr lang="cs-CZ" sz="1500" b="1" dirty="0"/>
              <a:t>území správního obvodu obcí s rozšířenou působností se sociálně vyloučenými lokalitami</a:t>
            </a:r>
            <a:r>
              <a:rPr lang="cs-CZ" sz="1500" dirty="0"/>
              <a:t> uvedeném v  Seznamu obcí s rozšířenou působností se sociálně vyloučenými </a:t>
            </a:r>
            <a:r>
              <a:rPr lang="cs-CZ" sz="1500" dirty="0" smtClean="0"/>
              <a:t>lokalitami.</a:t>
            </a:r>
          </a:p>
          <a:p>
            <a:pPr lvl="0" algn="just"/>
            <a:r>
              <a:rPr lang="cs-CZ" sz="1500" dirty="0" smtClean="0"/>
              <a:t>nebo</a:t>
            </a:r>
            <a:endParaRPr lang="cs-CZ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je </a:t>
            </a:r>
            <a:r>
              <a:rPr lang="cs-CZ" sz="1500" dirty="0"/>
              <a:t>projekt realizován </a:t>
            </a:r>
            <a:r>
              <a:rPr lang="cs-CZ" sz="1500" b="1" dirty="0" smtClean="0"/>
              <a:t>na </a:t>
            </a:r>
            <a:r>
              <a:rPr lang="cs-CZ" sz="1500" b="1" dirty="0"/>
              <a:t>území se schválenou strategií pro Koordinovaný přístup k sociálně vyloučeným </a:t>
            </a:r>
            <a:r>
              <a:rPr lang="cs-CZ" sz="1500" b="1" dirty="0" smtClean="0"/>
              <a:t>lokalitám.</a:t>
            </a:r>
            <a:endParaRPr lang="cs-CZ" sz="1500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60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4152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529C"/>
                </a:solidFill>
              </a:rPr>
              <a:t>Žadatel splňuje definici oprávněného příjemce </a:t>
            </a:r>
            <a:endParaRPr lang="cs-CZ" sz="1500" b="1" dirty="0" smtClean="0">
              <a:solidFill>
                <a:srgbClr val="00529C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žadatel je oprávněným příjemcem dle výzvy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Obec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Nestátní nezisková organizace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Církev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Církevní organizace</a:t>
            </a:r>
            <a:endParaRPr lang="cs-CZ" sz="15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529C"/>
                </a:solidFill>
              </a:rPr>
              <a:t>Projekt respektuje minimální a maximální hranici celkových způsobilých výdajů</a:t>
            </a:r>
          </a:p>
          <a:p>
            <a:pPr marL="285750" lvl="2" indent="-285750" defTabSz="7048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/>
              <a:t>m</a:t>
            </a:r>
            <a:r>
              <a:rPr lang="cs-CZ" sz="1500" dirty="0" smtClean="0"/>
              <a:t>in</a:t>
            </a:r>
            <a:r>
              <a:rPr lang="cs-CZ" sz="1500" dirty="0"/>
              <a:t>. výše celkových způsobilých výdajů  </a:t>
            </a:r>
            <a:r>
              <a:rPr lang="cs-CZ" sz="1500" b="1" dirty="0" smtClean="0"/>
              <a:t>500 </a:t>
            </a:r>
            <a:r>
              <a:rPr lang="cs-CZ" sz="1500" b="1" dirty="0"/>
              <a:t>000 </a:t>
            </a:r>
            <a:r>
              <a:rPr lang="cs-CZ" sz="1500" b="1" dirty="0" smtClean="0"/>
              <a:t>Kč</a:t>
            </a:r>
            <a:endParaRPr lang="cs-CZ" sz="1500" b="1" dirty="0"/>
          </a:p>
          <a:p>
            <a:pPr marL="285750" lvl="4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/>
              <a:t>m</a:t>
            </a:r>
            <a:r>
              <a:rPr lang="cs-CZ" sz="1500" dirty="0" smtClean="0"/>
              <a:t>ax</a:t>
            </a:r>
            <a:r>
              <a:rPr lang="cs-CZ" sz="1500" dirty="0"/>
              <a:t>. výše celkových způsobilých </a:t>
            </a:r>
            <a:r>
              <a:rPr lang="cs-CZ" sz="1500" dirty="0" smtClean="0"/>
              <a:t>výdajů:</a:t>
            </a:r>
          </a:p>
          <a:p>
            <a:pPr marL="2857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u="sng" dirty="0">
                <a:solidFill>
                  <a:srgbClr val="FF0000"/>
                </a:solidFill>
              </a:rPr>
              <a:t>Pro projekty v režimu podpory de minimis SOHZ (v souladu s Nařízením Komise č. 360/2012</a:t>
            </a:r>
            <a:r>
              <a:rPr lang="cs-CZ" sz="1500" u="sng" dirty="0"/>
              <a:t>)</a:t>
            </a:r>
          </a:p>
          <a:p>
            <a:pPr marL="2857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Obce </a:t>
            </a:r>
            <a:r>
              <a:rPr lang="cs-CZ" sz="1500" b="1" dirty="0"/>
              <a:t>15 000 000 </a:t>
            </a:r>
            <a:r>
              <a:rPr lang="cs-CZ" sz="1500" b="1" dirty="0" smtClean="0"/>
              <a:t>Kč</a:t>
            </a:r>
          </a:p>
          <a:p>
            <a:pPr marL="2857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/>
              <a:t>Nestátní neziskové organizace, církve, církevní organizace </a:t>
            </a:r>
            <a:r>
              <a:rPr lang="cs-CZ" sz="1500" b="1" dirty="0"/>
              <a:t>14 210 000 Kč </a:t>
            </a:r>
          </a:p>
          <a:p>
            <a:pPr marL="2857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u="sng" dirty="0">
                <a:solidFill>
                  <a:srgbClr val="FF0000"/>
                </a:solidFill>
              </a:rPr>
              <a:t>Pro projekty v režimu SOHZ (v souladu s Rozhodnutím 2012/21/EU) </a:t>
            </a:r>
            <a:endParaRPr lang="cs-CZ" sz="1500" u="sng" dirty="0" smtClean="0">
              <a:solidFill>
                <a:srgbClr val="FF0000"/>
              </a:solidFill>
            </a:endParaRPr>
          </a:p>
          <a:p>
            <a:pPr marL="2857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b="1" dirty="0" smtClean="0"/>
              <a:t>40</a:t>
            </a:r>
            <a:r>
              <a:rPr lang="cs-CZ" sz="1500" b="1" dirty="0"/>
              <a:t> 000 000 Kč</a:t>
            </a:r>
          </a:p>
          <a:p>
            <a:pPr marL="2857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500" b="1" dirty="0" smtClean="0">
                <a:solidFill>
                  <a:srgbClr val="00529C"/>
                </a:solidFill>
              </a:rPr>
              <a:t>Projekt </a:t>
            </a:r>
            <a:r>
              <a:rPr lang="cs-CZ" sz="1500" b="1" dirty="0">
                <a:solidFill>
                  <a:srgbClr val="00529C"/>
                </a:solidFill>
              </a:rPr>
              <a:t>respektuje limity způsobilých </a:t>
            </a:r>
            <a:r>
              <a:rPr lang="cs-CZ" sz="1500" b="1" dirty="0" smtClean="0">
                <a:solidFill>
                  <a:srgbClr val="00529C"/>
                </a:solidFill>
              </a:rPr>
              <a:t>výdajů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V projektu je dodržen maximální </a:t>
            </a:r>
            <a:r>
              <a:rPr lang="cs-CZ" sz="1500" dirty="0"/>
              <a:t>limit 15 % celkových způsobilých výdajů na vedlejší aktivity </a:t>
            </a:r>
            <a:r>
              <a:rPr lang="cs-CZ" sz="1500" dirty="0" smtClean="0"/>
              <a:t>projektu.</a:t>
            </a:r>
            <a:endParaRPr lang="cs-CZ" sz="1500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Výdaje </a:t>
            </a:r>
            <a:r>
              <a:rPr lang="cs-CZ" sz="1500" dirty="0"/>
              <a:t>za nákup </a:t>
            </a:r>
            <a:r>
              <a:rPr lang="cs-CZ" sz="1500" dirty="0" smtClean="0"/>
              <a:t>pozemku max</a:t>
            </a:r>
            <a:r>
              <a:rPr lang="cs-CZ" sz="1500" dirty="0"/>
              <a:t>. ve výši 10 % celkových způsobilých výdajů </a:t>
            </a:r>
            <a:r>
              <a:rPr lang="cs-CZ" sz="1500" dirty="0" smtClean="0"/>
              <a:t>projektu.</a:t>
            </a:r>
            <a:endParaRPr lang="cs-CZ" sz="1500" dirty="0"/>
          </a:p>
          <a:p>
            <a:pPr marL="576000" lvl="4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500" b="1" dirty="0" smtClean="0"/>
          </a:p>
          <a:p>
            <a:pPr marL="576000" lvl="4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500" b="1" dirty="0" smtClean="0"/>
          </a:p>
          <a:p>
            <a:pPr marL="576000" lvl="4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500" b="1" dirty="0"/>
          </a:p>
          <a:p>
            <a:pPr marL="576000" lvl="4" indent="-26670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15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b="1" dirty="0" smtClean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b="1" dirty="0" smtClean="0">
              <a:solidFill>
                <a:srgbClr val="00529C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500" b="1" dirty="0" smtClean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5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95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/>
              <a:t>Státní příspěvková organizace zřízená Zákonem č. 248/2000 Sb., o podpoře regionálního </a:t>
            </a:r>
            <a:r>
              <a:rPr lang="cs-CZ" dirty="0" smtClean="0"/>
              <a:t>rozvoje </a:t>
            </a:r>
            <a:r>
              <a:rPr lang="cs-CZ" dirty="0"/>
              <a:t>a řízená Ministerstvem pro místní rozvoj ČR</a:t>
            </a:r>
          </a:p>
          <a:p>
            <a:pPr marL="454025" lvl="1" indent="-187325"/>
            <a:r>
              <a:rPr lang="cs-CZ" dirty="0"/>
              <a:t>zprostředkující subjekt pro vybrané operační programy </a:t>
            </a:r>
          </a:p>
          <a:p>
            <a:pPr marL="720725" lvl="2" indent="-187325"/>
            <a:r>
              <a:rPr lang="cs-CZ" dirty="0"/>
              <a:t>konzultační a informační činnost</a:t>
            </a:r>
          </a:p>
          <a:p>
            <a:pPr marL="720725" lvl="2" indent="-187325"/>
            <a:r>
              <a:rPr lang="cs-CZ" dirty="0"/>
              <a:t>kontrola a monitoring realizace projektů</a:t>
            </a:r>
          </a:p>
          <a:p>
            <a:pPr marL="720725" lvl="2" indent="-187325"/>
            <a:r>
              <a:rPr lang="cs-CZ" dirty="0"/>
              <a:t>(2014-2020) Integrovaný regionální operační program</a:t>
            </a:r>
          </a:p>
          <a:p>
            <a:pPr marL="720725" lvl="2" indent="-187325"/>
            <a:r>
              <a:rPr lang="cs-CZ" dirty="0"/>
              <a:t>(2007-2013) Integrovaný operační program, OP Technická pomoc</a:t>
            </a:r>
          </a:p>
          <a:p>
            <a:pPr marL="720725" lvl="2" indent="-187325"/>
            <a:r>
              <a:rPr lang="cs-CZ" dirty="0"/>
              <a:t>(2004-2006) Společný regionální operační program, OP JPD2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(1998-2004) předvstupní programy (PHARE, ISPA, SAPARD)</a:t>
            </a:r>
          </a:p>
          <a:p>
            <a:pPr marL="454025" lvl="1" indent="-187325"/>
            <a:r>
              <a:rPr lang="cs-CZ" dirty="0"/>
              <a:t>kontrolní subjekt pro operační programy Cíle 3 (nyní Cíl 2)</a:t>
            </a:r>
          </a:p>
          <a:p>
            <a:pPr marL="454025" lvl="1" indent="-187325"/>
            <a:r>
              <a:rPr lang="cs-CZ" dirty="0"/>
              <a:t>hostitelská organizace pro pracoviště 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Network</a:t>
            </a:r>
          </a:p>
          <a:p>
            <a:pPr marL="720725" lvl="2" indent="-187325"/>
            <a:r>
              <a:rPr lang="cs-CZ" dirty="0"/>
              <a:t>poradenství pro malé a </a:t>
            </a:r>
            <a:r>
              <a:rPr lang="cs-CZ"/>
              <a:t>střední </a:t>
            </a:r>
            <a:r>
              <a:rPr lang="cs-CZ" smtClean="0"/>
              <a:t>podnikatele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Centrum pro regionální rozvoj České republiky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59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2176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>
                <a:solidFill>
                  <a:srgbClr val="00529C"/>
                </a:solidFill>
              </a:rPr>
              <a:t>Výsledky </a:t>
            </a:r>
            <a:r>
              <a:rPr lang="cs-CZ" sz="1600" b="1" dirty="0">
                <a:solidFill>
                  <a:srgbClr val="00529C"/>
                </a:solidFill>
              </a:rPr>
              <a:t>projektu jsou </a:t>
            </a:r>
            <a:r>
              <a:rPr lang="cs-CZ" sz="1600" b="1" dirty="0" smtClean="0">
                <a:solidFill>
                  <a:srgbClr val="00529C"/>
                </a:solidFill>
              </a:rPr>
              <a:t>udržitelné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V</a:t>
            </a:r>
            <a:r>
              <a:rPr lang="cs-CZ" sz="1600" dirty="0"/>
              <a:t> </a:t>
            </a:r>
            <a:r>
              <a:rPr lang="cs-CZ" sz="1600" dirty="0" smtClean="0"/>
              <a:t>kap. 14 </a:t>
            </a:r>
            <a:r>
              <a:rPr lang="cs-CZ" sz="1600" dirty="0"/>
              <a:t>S</a:t>
            </a:r>
            <a:r>
              <a:rPr lang="cs-CZ" sz="1600" dirty="0" smtClean="0"/>
              <a:t>tudie proveditelnosti je popsáno zajištění udržitelnosti projektu </a:t>
            </a:r>
            <a:r>
              <a:rPr lang="cs-CZ" sz="1600" dirty="0"/>
              <a:t>.</a:t>
            </a:r>
            <a:endParaRPr lang="cs-CZ" sz="160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529C"/>
                </a:solidFill>
              </a:rPr>
              <a:t>a</a:t>
            </a:r>
            <a:r>
              <a:rPr lang="cs-CZ" sz="1600" b="1" dirty="0" smtClean="0">
                <a:solidFill>
                  <a:srgbClr val="00529C"/>
                </a:solidFill>
              </a:rPr>
              <a:t>dministrativn</a:t>
            </a:r>
            <a:r>
              <a:rPr lang="cs-CZ" sz="1600" dirty="0" smtClean="0"/>
              <a:t>í – počet a kvalifikace lidí, kteří budou v době udržitelnosti řídit projekt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529C"/>
                </a:solidFill>
              </a:rPr>
              <a:t>finanční </a:t>
            </a:r>
            <a:r>
              <a:rPr lang="cs-CZ" sz="1600" dirty="0" smtClean="0"/>
              <a:t>– popis zajištění financování projektu v době udržitelnosti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Projekt nemá negativní vliv na žádnou z horizontálních priorit IROP (udržitelný rozvoj, rovné příležitosti a zákaz diskriminace, rovnost mužů a žen</a:t>
            </a:r>
            <a:r>
              <a:rPr lang="cs-CZ" sz="1600" b="1" dirty="0" smtClean="0">
                <a:solidFill>
                  <a:srgbClr val="00529C"/>
                </a:solidFill>
              </a:rPr>
              <a:t>)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Projekt musí mít pozitivní </a:t>
            </a:r>
            <a:r>
              <a:rPr lang="cs-CZ" sz="1600" dirty="0"/>
              <a:t>nebo neutrální vliv na horizontální priority.</a:t>
            </a:r>
          </a:p>
          <a:p>
            <a:pPr marL="285750" lvl="2" indent="-285750">
              <a:spcBef>
                <a:spcPts val="0"/>
              </a:spcBef>
            </a:pPr>
            <a:r>
              <a:rPr lang="cs-CZ" dirty="0" smtClean="0"/>
              <a:t>Zda je uveden popis vlivu na </a:t>
            </a:r>
            <a:r>
              <a:rPr lang="cs-CZ" dirty="0"/>
              <a:t>horizontální priority</a:t>
            </a:r>
            <a:r>
              <a:rPr lang="cs-CZ" dirty="0" smtClean="0"/>
              <a:t>.</a:t>
            </a:r>
          </a:p>
          <a:p>
            <a:pPr marL="285750" lvl="2" indent="-285750">
              <a:spcBef>
                <a:spcPts val="0"/>
              </a:spcBef>
            </a:pPr>
            <a:r>
              <a:rPr lang="cs-CZ" dirty="0" smtClean="0"/>
              <a:t>Zda jsou informace v žádosti o podporu v souladu s informacemi uvedenými </a:t>
            </a:r>
            <a:br>
              <a:rPr lang="cs-CZ" dirty="0" smtClean="0"/>
            </a:br>
            <a:r>
              <a:rPr lang="cs-CZ" dirty="0" smtClean="0"/>
              <a:t>v přílohách.</a:t>
            </a:r>
          </a:p>
          <a:p>
            <a:pPr marL="0" lvl="2" indent="0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44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Potřebnost realizace projektu je odůvodněná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Zda je v žádosti o podporu a ve Studii proveditelnosti zdůvodněná potřebnost realizace projektu</a:t>
            </a:r>
            <a:r>
              <a:rPr lang="cs-CZ" sz="1500" dirty="0" smtClean="0"/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Kap. 6 Studie proveditelnosti: Zdůvodnění záměru, doložení potřebnosti projektu (zdůvodnění potřeby realizovat projektové aktivity pro danou cílovou skupinu.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Doložení dokumentů, analýz, ze kterých vyplývá potřeba realizovat projekt.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Projekt je v souladu s pravidly veřejné </a:t>
            </a:r>
            <a:r>
              <a:rPr lang="cs-CZ" sz="1600" b="1" dirty="0" smtClean="0">
                <a:solidFill>
                  <a:srgbClr val="00529C"/>
                </a:solidFill>
              </a:rPr>
              <a:t>podpory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Projekty v režimu dle „Rozhodnutí Komise o SOHZ (2012/21/EU)“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Projekty v režimu „Podpora de minimis na SOHZ (Nařízení Komise (EU) č. 360/2012)“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b="1" dirty="0">
              <a:solidFill>
                <a:srgbClr val="00529C"/>
              </a:solidFill>
            </a:endParaRPr>
          </a:p>
          <a:p>
            <a:pPr marL="290250" algn="just">
              <a:spcBef>
                <a:spcPts val="0"/>
              </a:spcBef>
              <a:spcAft>
                <a:spcPts val="0"/>
              </a:spcAft>
            </a:pPr>
            <a:endParaRPr lang="cs-CZ" sz="1300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6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138334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cs-CZ" sz="1500" dirty="0">
                <a:solidFill>
                  <a:srgbClr val="FF0000"/>
                </a:solidFill>
              </a:rPr>
              <a:t>Projekty v režimu dle „Rozhodnutí Komise o SOHZ (2012/21/EU)“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" y="1588770"/>
            <a:ext cx="4040188" cy="460629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2563" indent="-18256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Výše podpory je nižší nebo rovna výši maximální investiční </a:t>
            </a:r>
            <a:r>
              <a:rPr lang="cs-CZ" sz="1400" dirty="0" smtClean="0"/>
              <a:t>podpoře </a:t>
            </a:r>
            <a:r>
              <a:rPr lang="cs-CZ" sz="1400" dirty="0"/>
              <a:t>v modulu CBA – veřejná podpora.</a:t>
            </a:r>
          </a:p>
          <a:p>
            <a:pPr marL="182563" indent="-18256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182563" indent="-18256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Žadatel potvrdil čestné prohlášení, že </a:t>
            </a:r>
            <a:r>
              <a:rPr lang="cs-CZ" sz="1400" b="1" dirty="0">
                <a:solidFill>
                  <a:srgbClr val="00529C"/>
                </a:solidFill>
              </a:rPr>
              <a:t>nemá nevypořádané finanční závazky </a:t>
            </a:r>
            <a:r>
              <a:rPr lang="cs-CZ" sz="1400" dirty="0"/>
              <a:t>(z jiných projektů nebo z rozhodnutí EK k navrácení finančních prostředků).</a:t>
            </a:r>
          </a:p>
          <a:p>
            <a:pPr marL="182563" indent="-18256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182563" indent="-182563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Žadatel </a:t>
            </a:r>
            <a:r>
              <a:rPr lang="cs-CZ" sz="1400" b="1" dirty="0">
                <a:solidFill>
                  <a:srgbClr val="00529C"/>
                </a:solidFill>
              </a:rPr>
              <a:t>nečerpá na stejnou službu obecného hospodářského zájmu podporu de minimis </a:t>
            </a:r>
            <a:r>
              <a:rPr lang="cs-CZ" sz="1400" dirty="0"/>
              <a:t>podle nařízení č. 360/2012 o použití článků 107 a 108 SFEU na podporu de minimis udílenou podnikům poskytujícím služby obecného hospodářského zájmu.</a:t>
            </a:r>
          </a:p>
          <a:p>
            <a:endParaRPr lang="cs-CZ" sz="14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241744"/>
            <a:ext cx="4041775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2100" dirty="0">
                <a:solidFill>
                  <a:srgbClr val="FF0000"/>
                </a:solidFill>
              </a:rPr>
              <a:t>Projekty v režimu „Podpora de minimis na SOHZ (Nařízení Komise (EU) č. 360/2012)“</a:t>
            </a:r>
          </a:p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1577340"/>
            <a:ext cx="4041775" cy="46177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82563" indent="-182563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Jsou na záložce Subjekty projektu vyplněny informace týkající se definice jednoho </a:t>
            </a:r>
            <a:r>
              <a:rPr lang="cs-CZ" sz="1400" dirty="0" smtClean="0"/>
              <a:t>podniku</a:t>
            </a:r>
          </a:p>
          <a:p>
            <a:pPr marL="182563" indent="-182563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 smtClean="0"/>
              <a:t>Žadatel </a:t>
            </a:r>
            <a:r>
              <a:rPr lang="cs-CZ" sz="1400" dirty="0"/>
              <a:t>potvrdil čestné prohlášení, že </a:t>
            </a:r>
            <a:r>
              <a:rPr lang="cs-CZ" sz="1400" b="1" dirty="0">
                <a:solidFill>
                  <a:srgbClr val="00529C"/>
                </a:solidFill>
              </a:rPr>
              <a:t>nemá nevypořádané finanční závazky</a:t>
            </a:r>
            <a:r>
              <a:rPr lang="cs-CZ" sz="1400" b="1" dirty="0"/>
              <a:t> </a:t>
            </a:r>
            <a:r>
              <a:rPr lang="cs-CZ" sz="1400" dirty="0"/>
              <a:t>(z jiných projektů nebo z rozhodnutí EK k navrácení finančních prostředků</a:t>
            </a:r>
            <a:r>
              <a:rPr lang="cs-CZ" sz="1400" dirty="0" smtClean="0"/>
              <a:t>).</a:t>
            </a:r>
            <a:endParaRPr lang="cs-CZ" sz="1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-182563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/>
              <a:t>Žadatel potvrdil čestné prohlášení v MS2014, že na službu obecného hospodářského zájmu, na kterou bude poskytnuta podpora, </a:t>
            </a:r>
            <a:r>
              <a:rPr lang="cs-CZ" sz="1400" b="1" dirty="0">
                <a:solidFill>
                  <a:srgbClr val="00529C"/>
                </a:solidFill>
              </a:rPr>
              <a:t>nečerpá vyrovnávací platbu</a:t>
            </a:r>
            <a:r>
              <a:rPr lang="cs-CZ" sz="1400" dirty="0"/>
              <a:t> podle Rozhodnutí 2012/21/EU a podporu na základě podmínek rozsudku </a:t>
            </a:r>
            <a:r>
              <a:rPr lang="cs-CZ" sz="1400" dirty="0" err="1" smtClean="0"/>
              <a:t>Altmark</a:t>
            </a:r>
            <a:endParaRPr lang="cs-CZ" sz="1400" dirty="0"/>
          </a:p>
          <a:p>
            <a:pPr marL="182563" indent="-182563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 smtClean="0"/>
              <a:t>Žadatel potvrdil v </a:t>
            </a:r>
            <a:r>
              <a:rPr lang="cs-CZ" sz="1400" dirty="0"/>
              <a:t>MS2014 čestné prohlášení, že </a:t>
            </a:r>
            <a:r>
              <a:rPr lang="cs-CZ" sz="1400" b="1" dirty="0">
                <a:solidFill>
                  <a:srgbClr val="00529C"/>
                </a:solidFill>
              </a:rPr>
              <a:t>není podnikem v obtížích</a:t>
            </a:r>
            <a:r>
              <a:rPr lang="cs-CZ" sz="1400" dirty="0">
                <a:solidFill>
                  <a:srgbClr val="00529C"/>
                </a:solidFill>
              </a:rPr>
              <a:t> </a:t>
            </a:r>
            <a:r>
              <a:rPr lang="cs-CZ" sz="1400" dirty="0"/>
              <a:t>podle čl. 2 odst. 18 nařízení č. </a:t>
            </a:r>
            <a:r>
              <a:rPr lang="cs-CZ" sz="1400" dirty="0" smtClean="0"/>
              <a:t>651/2015</a:t>
            </a:r>
            <a:endParaRPr lang="cs-CZ" sz="1400" dirty="0"/>
          </a:p>
          <a:p>
            <a:pPr marL="182563" indent="-182563" algn="just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cs-CZ" sz="1400" dirty="0" smtClean="0"/>
              <a:t>Částka </a:t>
            </a:r>
            <a:r>
              <a:rPr lang="cs-CZ" sz="1400" dirty="0"/>
              <a:t>obdržené podpory de minimis uvedená v Registru de minimis </a:t>
            </a:r>
            <a:r>
              <a:rPr lang="cs-CZ" sz="1400" dirty="0" smtClean="0"/>
              <a:t>za </a:t>
            </a:r>
            <a:r>
              <a:rPr lang="cs-CZ" sz="1400" dirty="0"/>
              <a:t>předchozí dvě rozhodná období (účetní období nepřetržitě po sobě jdoucích dvanáct měsíců) a běžný fiskální rok </a:t>
            </a:r>
            <a:r>
              <a:rPr lang="cs-CZ" sz="1400" dirty="0" smtClean="0"/>
              <a:t>je </a:t>
            </a:r>
            <a:r>
              <a:rPr lang="cs-CZ" sz="1400" b="1" dirty="0" smtClean="0">
                <a:solidFill>
                  <a:srgbClr val="00529C"/>
                </a:solidFill>
              </a:rPr>
              <a:t>nižší </a:t>
            </a:r>
            <a:r>
              <a:rPr lang="cs-CZ" sz="1400" b="1" dirty="0">
                <a:solidFill>
                  <a:srgbClr val="00529C"/>
                </a:solidFill>
              </a:rPr>
              <a:t>než 500 000 </a:t>
            </a:r>
            <a:r>
              <a:rPr lang="cs-CZ" sz="1400" b="1" dirty="0" smtClean="0">
                <a:solidFill>
                  <a:srgbClr val="00529C"/>
                </a:solidFill>
              </a:rPr>
              <a:t>EUR</a:t>
            </a:r>
            <a:r>
              <a:rPr lang="cs-CZ" sz="1400" dirty="0">
                <a:solidFill>
                  <a:srgbClr val="00529C"/>
                </a:solidFill>
              </a:rPr>
              <a:t>.</a:t>
            </a:r>
          </a:p>
          <a:p>
            <a:pPr marL="182563" indent="-182563">
              <a:buFont typeface="Wingdings" panose="05000000000000000000" pitchFamily="2" charset="2"/>
              <a:buChar char="ü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2" name="Obrázek 11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25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Statutární zástupce žadatele je trestně </a:t>
            </a:r>
            <a:r>
              <a:rPr lang="cs-CZ" sz="1600" b="1" dirty="0" smtClean="0">
                <a:solidFill>
                  <a:srgbClr val="00529C"/>
                </a:solidFill>
              </a:rPr>
              <a:t>bezúhonný</a:t>
            </a:r>
          </a:p>
          <a:p>
            <a:pPr marL="285750" lvl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b="1" dirty="0"/>
              <a:t>Statutární zástupce </a:t>
            </a:r>
            <a:r>
              <a:rPr lang="cs-CZ" sz="1600" b="1" dirty="0" smtClean="0"/>
              <a:t>obce </a:t>
            </a:r>
            <a:r>
              <a:rPr lang="cs-CZ" sz="1600" dirty="0" smtClean="0"/>
              <a:t>- </a:t>
            </a:r>
            <a:r>
              <a:rPr lang="cs-CZ" sz="1600" dirty="0"/>
              <a:t>žádost je podána v předepsané formě přes MS2014+, tj. včetně souhlasu s čestným prohlášením, ze kterého vyplývá bezúhonnost statutárního zástupce žadatele.</a:t>
            </a:r>
          </a:p>
          <a:p>
            <a:pPr marL="285750" lvl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b="1" dirty="0"/>
              <a:t>Ostatní oprávnění žadatelé </a:t>
            </a:r>
            <a:r>
              <a:rPr lang="cs-CZ" sz="1600" dirty="0"/>
              <a:t>- žádost je podána v předepsané formě přes MS2014+, tj. včetně souhlasu s čestným prohlášením plus povinnost předložit výpis z rejstříku trestů všech statutárních zástupců uvedených na záložce subjekty projektu. </a:t>
            </a:r>
          </a:p>
          <a:p>
            <a:pPr marL="290250" lvl="0" algn="just">
              <a:spcBef>
                <a:spcPts val="0"/>
              </a:spcBef>
              <a:spcAft>
                <a:spcPts val="0"/>
              </a:spcAft>
            </a:pPr>
            <a:endParaRPr lang="cs-CZ" sz="2000" i="1" dirty="0"/>
          </a:p>
          <a:p>
            <a:pPr algn="just"/>
            <a:endParaRPr lang="cs-CZ" sz="2000" i="1" dirty="0" smtClean="0"/>
          </a:p>
          <a:p>
            <a:pPr algn="just"/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endParaRPr lang="cs-CZ" i="1" dirty="0"/>
          </a:p>
          <a:p>
            <a:endParaRPr lang="cs-CZ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7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529C"/>
                </a:solidFill>
              </a:rPr>
              <a:t>Projekt je v souladu se Strategií sociálního začleňování </a:t>
            </a:r>
            <a:r>
              <a:rPr lang="cs-CZ" sz="1500" b="1" dirty="0" smtClean="0">
                <a:solidFill>
                  <a:srgbClr val="00529C"/>
                </a:solidFill>
              </a:rPr>
              <a:t>2014-2020</a:t>
            </a:r>
            <a:endParaRPr lang="cs-CZ" sz="1500" b="1" dirty="0">
              <a:solidFill>
                <a:srgbClr val="00529C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Ve Studii proveditelnosti kap. 5 žadatel uvede vazbu </a:t>
            </a:r>
            <a:r>
              <a:rPr lang="cs-CZ" sz="1500" dirty="0"/>
              <a:t>projektu na ustanovení </a:t>
            </a:r>
            <a:r>
              <a:rPr lang="cs-CZ" sz="1500" b="1" dirty="0"/>
              <a:t>Strategie sociálního začleňování 2014-2020,</a:t>
            </a:r>
            <a:r>
              <a:rPr lang="cs-CZ" sz="1500" dirty="0"/>
              <a:t> zejména na opatření </a:t>
            </a:r>
            <a:r>
              <a:rPr lang="cs-CZ" sz="1500" dirty="0" smtClean="0"/>
              <a:t>kapitoly: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500" b="1" dirty="0" smtClean="0"/>
              <a:t> </a:t>
            </a:r>
            <a:r>
              <a:rPr lang="cs-CZ" sz="1500" u="sng" dirty="0" smtClean="0"/>
              <a:t>3.5 </a:t>
            </a:r>
            <a:r>
              <a:rPr lang="cs-CZ" sz="1500" u="sng" dirty="0"/>
              <a:t>Přístup k bydlení - Cíl: Zvýšení dostupnosti bydlení pro osoby ohrožené vyloučením </a:t>
            </a:r>
            <a:r>
              <a:rPr lang="cs-CZ" sz="1500" u="sng" dirty="0" smtClean="0"/>
              <a:t/>
            </a:r>
            <a:br>
              <a:rPr lang="cs-CZ" sz="1500" u="sng" dirty="0" smtClean="0"/>
            </a:br>
            <a:r>
              <a:rPr lang="cs-CZ" sz="1500" u="sng" dirty="0" smtClean="0"/>
              <a:t>z </a:t>
            </a:r>
            <a:r>
              <a:rPr lang="cs-CZ" sz="1500" u="sng" dirty="0"/>
              <a:t>bydlení nebo po jeho ztrátě</a:t>
            </a:r>
            <a:r>
              <a:rPr lang="cs-CZ" sz="1500" b="1" dirty="0" smtClean="0"/>
              <a:t>.</a:t>
            </a:r>
            <a:endParaRPr lang="cs-CZ" sz="1500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b="1" i="1" dirty="0" smtClean="0"/>
              <a:t>Popřípadě ustanovení dalších kapitol:  </a:t>
            </a:r>
            <a:r>
              <a:rPr lang="cs-CZ" sz="1400" i="1" dirty="0"/>
              <a:t>kap. </a:t>
            </a:r>
            <a:r>
              <a:rPr lang="cs-CZ" sz="1400" i="1" dirty="0" smtClean="0"/>
              <a:t>3.1 </a:t>
            </a:r>
            <a:r>
              <a:rPr lang="cs-CZ" sz="1400" i="1" dirty="0"/>
              <a:t>Podpora přístupu k zaměstnání a jeho udržení, </a:t>
            </a:r>
            <a:r>
              <a:rPr lang="cs-CZ" sz="1400" i="1" dirty="0" smtClean="0"/>
              <a:t/>
            </a:r>
            <a:br>
              <a:rPr lang="cs-CZ" sz="1400" i="1" dirty="0" smtClean="0"/>
            </a:br>
            <a:r>
              <a:rPr lang="cs-CZ" sz="1400" i="1" dirty="0" smtClean="0"/>
              <a:t>3.2 </a:t>
            </a:r>
            <a:r>
              <a:rPr lang="cs-CZ" sz="1400" i="1" dirty="0"/>
              <a:t>Sociální služby, </a:t>
            </a:r>
            <a:r>
              <a:rPr lang="cs-CZ" sz="1400" i="1" dirty="0" smtClean="0"/>
              <a:t>3.3 </a:t>
            </a:r>
            <a:r>
              <a:rPr lang="cs-CZ" sz="1400" i="1" dirty="0"/>
              <a:t>Podpora </a:t>
            </a:r>
            <a:r>
              <a:rPr lang="cs-CZ" sz="1400" i="1" dirty="0" smtClean="0"/>
              <a:t>rodiny, 3.4 </a:t>
            </a:r>
            <a:r>
              <a:rPr lang="cs-CZ" sz="1400" i="1" dirty="0"/>
              <a:t>Podpora rovného přístupu ke vzdělání, </a:t>
            </a:r>
            <a:r>
              <a:rPr lang="cs-CZ" sz="1400" i="1" dirty="0" smtClean="0"/>
              <a:t>3.7 </a:t>
            </a:r>
            <a:r>
              <a:rPr lang="cs-CZ" sz="1400" i="1" dirty="0"/>
              <a:t>Zajištění slušných životních podmínek, </a:t>
            </a:r>
            <a:r>
              <a:rPr lang="cs-CZ" sz="1400" i="1" dirty="0" smtClean="0"/>
              <a:t>3.8 </a:t>
            </a:r>
            <a:r>
              <a:rPr lang="cs-CZ" sz="1400" i="1" dirty="0"/>
              <a:t>Podpora dalším začleňujícím veřejným </a:t>
            </a:r>
            <a:r>
              <a:rPr lang="cs-CZ" sz="1400" i="1" dirty="0" smtClean="0"/>
              <a:t>službám….</a:t>
            </a:r>
          </a:p>
          <a:p>
            <a:pPr algn="just"/>
            <a:endParaRPr lang="cs-CZ" sz="1300" i="1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529C"/>
                </a:solidFill>
              </a:rPr>
              <a:t>Žadatel má zajištěnou administrativní, finanční a provozní kapacitu k realizaci a udržitelnosti </a:t>
            </a:r>
            <a:r>
              <a:rPr lang="cs-CZ" sz="1500" b="1" dirty="0" smtClean="0">
                <a:solidFill>
                  <a:srgbClr val="00529C"/>
                </a:solidFill>
              </a:rPr>
              <a:t>projektu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Žadatel v kap. 7 Studie proveditelnosti – Management projektu a řízení lidských zdrojů popíše zajištění administrativní kapacity v době realizace a udržitelnosti projektu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Žadatel v kap. 10 Studie proveditelnosti uvede Plán Zdrojů financování projektu, v kap. </a:t>
            </a: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>11 </a:t>
            </a:r>
            <a:r>
              <a:rPr lang="cs-CZ" sz="1500" dirty="0"/>
              <a:t>Finanční analýzu a v kap. 14 Zajištění financování v době </a:t>
            </a:r>
            <a:r>
              <a:rPr lang="cs-CZ" sz="1500" dirty="0" smtClean="0"/>
              <a:t>udržitelnosti projektu.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/>
              <a:t>Žadatel v kap. 8 Studie proveditelnosti popíše provozní kapacitu projektu k realizaci </a:t>
            </a: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>a </a:t>
            </a:r>
            <a:r>
              <a:rPr lang="cs-CZ" sz="1500" dirty="0"/>
              <a:t>udržitelnosti </a:t>
            </a:r>
            <a:r>
              <a:rPr lang="cs-CZ" sz="1500" dirty="0" smtClean="0"/>
              <a:t>projektu.</a:t>
            </a:r>
            <a:endParaRPr lang="cs-CZ" sz="15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500" b="1" dirty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500" b="1" dirty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500" dirty="0" smtClean="0"/>
          </a:p>
          <a:p>
            <a:pPr algn="just"/>
            <a:endParaRPr lang="cs-CZ" sz="1500" b="1" dirty="0">
              <a:solidFill>
                <a:srgbClr val="00529C"/>
              </a:solidFill>
            </a:endParaRPr>
          </a:p>
          <a:p>
            <a:pPr marL="540000" indent="-285750"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cs-CZ" sz="15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72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 algn="just">
              <a:spcBef>
                <a:spcPts val="0"/>
              </a:spcBef>
              <a:buNone/>
            </a:pPr>
            <a:r>
              <a:rPr lang="cs-CZ" sz="1500" b="1" dirty="0">
                <a:solidFill>
                  <a:srgbClr val="00529C"/>
                </a:solidFill>
              </a:rPr>
              <a:t>Výdaje na hlavní aktivity v rozpočtu projektu odpovídají tržním </a:t>
            </a:r>
            <a:r>
              <a:rPr lang="cs-CZ" sz="1500" b="1" dirty="0" smtClean="0">
                <a:solidFill>
                  <a:srgbClr val="00529C"/>
                </a:solidFill>
              </a:rPr>
              <a:t>cenám</a:t>
            </a:r>
            <a:endParaRPr lang="cs-CZ" sz="1500" b="1" dirty="0">
              <a:solidFill>
                <a:srgbClr val="00529C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Zda bylo </a:t>
            </a:r>
            <a:r>
              <a:rPr lang="cs-CZ" sz="1500" dirty="0"/>
              <a:t>ocenění stavebních prací provedeno v souladu s cenovou soustavou uvedenou v položkovém rozpočtu </a:t>
            </a:r>
            <a:r>
              <a:rPr lang="cs-CZ" sz="1500" dirty="0" smtClean="0"/>
              <a:t>stavby.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Zda odpovídají </a:t>
            </a:r>
            <a:r>
              <a:rPr lang="cs-CZ" sz="1500" dirty="0"/>
              <a:t>předpokládané hodnoty výběrových/zadávacích řízení na pořízení staveb/stavební úpravy </a:t>
            </a:r>
            <a:r>
              <a:rPr lang="cs-CZ" sz="1500" dirty="0" smtClean="0"/>
              <a:t>ocenění </a:t>
            </a:r>
            <a:r>
              <a:rPr lang="cs-CZ" sz="1500" dirty="0"/>
              <a:t>podle položkového rozpočtu </a:t>
            </a:r>
            <a:r>
              <a:rPr lang="cs-CZ" sz="1500" dirty="0" smtClean="0"/>
              <a:t>stavby.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Zda se opírají </a:t>
            </a:r>
            <a:r>
              <a:rPr lang="cs-CZ" sz="1500" dirty="0"/>
              <a:t>výsledky provedených </a:t>
            </a:r>
            <a:r>
              <a:rPr lang="cs-CZ" sz="1500" dirty="0" smtClean="0"/>
              <a:t>„průzkumů trhu“ </a:t>
            </a:r>
            <a:r>
              <a:rPr lang="cs-CZ" sz="1500" dirty="0"/>
              <a:t>nebo stanovení předpokládané hodnoty zakázky o konkrétní </a:t>
            </a:r>
            <a:r>
              <a:rPr lang="cs-CZ" sz="1500" dirty="0" smtClean="0"/>
              <a:t>údaje.</a:t>
            </a:r>
            <a:endParaRPr lang="cs-CZ" sz="1500" dirty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Zda povídají </a:t>
            </a:r>
            <a:r>
              <a:rPr lang="cs-CZ" sz="1500" dirty="0"/>
              <a:t>ceny položek rozpočtu projektu mechanismu odvození cen z průzkumu </a:t>
            </a:r>
            <a:r>
              <a:rPr lang="cs-CZ" sz="1500" dirty="0" smtClean="0"/>
              <a:t>trhu</a:t>
            </a:r>
            <a:r>
              <a:rPr lang="cs-CZ" sz="1500" dirty="0"/>
              <a:t>.</a:t>
            </a:r>
            <a:endParaRPr lang="cs-CZ" sz="1500" dirty="0" smtClean="0"/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Zda souvisí </a:t>
            </a:r>
            <a:r>
              <a:rPr lang="cs-CZ" sz="1500" dirty="0"/>
              <a:t>položky uvedené v rozpočtu </a:t>
            </a:r>
            <a:r>
              <a:rPr lang="cs-CZ" sz="1500" dirty="0" smtClean="0"/>
              <a:t>projektu s </a:t>
            </a:r>
            <a:r>
              <a:rPr lang="cs-CZ" sz="1500" dirty="0"/>
              <a:t>aktivitami projektu a s naplněním cílů </a:t>
            </a:r>
            <a:r>
              <a:rPr lang="cs-CZ" sz="1500" dirty="0" smtClean="0"/>
              <a:t>projektu.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529C"/>
                </a:solidFill>
              </a:rPr>
              <a:t>Kontrola </a:t>
            </a:r>
            <a:r>
              <a:rPr lang="cs-CZ" sz="1500" b="1" dirty="0">
                <a:solidFill>
                  <a:srgbClr val="00529C"/>
                </a:solidFill>
              </a:rPr>
              <a:t>se provádí na základě doloženého stavebního položkového rozpočtu, </a:t>
            </a:r>
            <a:r>
              <a:rPr lang="cs-CZ" sz="1500" b="1" dirty="0" smtClean="0">
                <a:solidFill>
                  <a:srgbClr val="00529C"/>
                </a:solidFill>
              </a:rPr>
              <a:t> </a:t>
            </a:r>
            <a:r>
              <a:rPr lang="cs-CZ" sz="1500" b="1" dirty="0">
                <a:solidFill>
                  <a:srgbClr val="00529C"/>
                </a:solidFill>
              </a:rPr>
              <a:t>dokumentace ke stanovení cen do rozpočtu a z doložených dokumentů </a:t>
            </a:r>
            <a:r>
              <a:rPr lang="cs-CZ" sz="1500" b="1" dirty="0" smtClean="0">
                <a:solidFill>
                  <a:srgbClr val="00529C"/>
                </a:solidFill>
              </a:rPr>
              <a:t/>
            </a:r>
            <a:br>
              <a:rPr lang="cs-CZ" sz="1500" b="1" dirty="0" smtClean="0">
                <a:solidFill>
                  <a:srgbClr val="00529C"/>
                </a:solidFill>
              </a:rPr>
            </a:br>
            <a:r>
              <a:rPr lang="cs-CZ" sz="1500" b="1" dirty="0" smtClean="0">
                <a:solidFill>
                  <a:srgbClr val="00529C"/>
                </a:solidFill>
              </a:rPr>
              <a:t>k </a:t>
            </a:r>
            <a:r>
              <a:rPr lang="cs-CZ" sz="1500" b="1" dirty="0">
                <a:solidFill>
                  <a:srgbClr val="00529C"/>
                </a:solidFill>
              </a:rPr>
              <a:t>zahájeným/ukončeným zadávacím/výběrovým řízením.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500" dirty="0"/>
          </a:p>
          <a:p>
            <a:pPr marL="0" lvl="2" indent="0" algn="just">
              <a:spcBef>
                <a:spcPts val="0"/>
              </a:spcBef>
              <a:buNone/>
            </a:pPr>
            <a:endParaRPr lang="cs-CZ" b="1" dirty="0"/>
          </a:p>
          <a:p>
            <a:pPr marL="0" lvl="2" indent="0" algn="just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53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 smtClean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Minimálně 85 % způsobilých výdajů projektu je zaměřeno na hlavní aktivity projektu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Zda je u </a:t>
            </a:r>
            <a:r>
              <a:rPr lang="cs-CZ" sz="1600" dirty="0"/>
              <a:t>každé položky rozpočtu projektu ve Studii proveditelnosti </a:t>
            </a:r>
            <a:r>
              <a:rPr lang="cs-CZ" sz="1600" dirty="0" smtClean="0"/>
              <a:t>kap. 11 Finanční analýza uvedeno</a:t>
            </a:r>
            <a:r>
              <a:rPr lang="cs-CZ" sz="1600" dirty="0"/>
              <a:t>, zda spadá do hlavní nebo vedlejší podporované aktivity.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Způsobilé výdaje na hlavní aktivity rozpočtu </a:t>
            </a:r>
            <a:r>
              <a:rPr lang="cs-CZ" sz="1600" dirty="0" smtClean="0"/>
              <a:t>musí být </a:t>
            </a:r>
            <a:r>
              <a:rPr lang="cs-CZ" sz="1600" dirty="0"/>
              <a:t>minimálně ve výši 85 % celkových způsobilých výdajů projektu</a:t>
            </a:r>
            <a:r>
              <a:rPr lang="cs-CZ" sz="1600" dirty="0" smtClean="0"/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Zda je </a:t>
            </a:r>
            <a:r>
              <a:rPr lang="cs-CZ" sz="1600" dirty="0"/>
              <a:t>u každé položky rozpočtu projektu ve Studii </a:t>
            </a:r>
            <a:r>
              <a:rPr lang="cs-CZ" sz="1600" dirty="0" smtClean="0"/>
              <a:t>proveditelnosti kap</a:t>
            </a:r>
            <a:r>
              <a:rPr lang="cs-CZ" sz="1600" dirty="0"/>
              <a:t>. 11 </a:t>
            </a:r>
            <a:r>
              <a:rPr lang="cs-CZ" sz="1600" dirty="0" smtClean="0"/>
              <a:t>Finanční analýza uvedena </a:t>
            </a:r>
            <a:r>
              <a:rPr lang="cs-CZ" sz="1600" dirty="0"/>
              <a:t>vazba na konkrétní zahájené, plánované, ukončené výběrové </a:t>
            </a:r>
            <a:r>
              <a:rPr lang="cs-CZ" sz="1600" dirty="0" smtClean="0"/>
              <a:t>řízení.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Cílové hodnoty indikátorů odpovídají cílům </a:t>
            </a:r>
            <a:r>
              <a:rPr lang="cs-CZ" sz="1600" b="1" dirty="0" smtClean="0">
                <a:solidFill>
                  <a:srgbClr val="00529C"/>
                </a:solidFill>
              </a:rPr>
              <a:t>projektu</a:t>
            </a:r>
            <a:endParaRPr lang="cs-CZ" sz="1600" b="1" dirty="0">
              <a:solidFill>
                <a:srgbClr val="00529C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Zda jsou v žádosti o podporu, ve Studii proveditelnosti uvedeny indikátory projektu, jejich hodnoty a způsoby jejich výpočtu v souladu s přílohou č. 2 Specifických pravidel.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Zda odpovídají </a:t>
            </a:r>
            <a:r>
              <a:rPr lang="cs-CZ" sz="1600" dirty="0" smtClean="0"/>
              <a:t>údaje k indikátorům uvedeným </a:t>
            </a:r>
            <a:r>
              <a:rPr lang="cs-CZ" sz="1600" dirty="0"/>
              <a:t>v žádosti o podporu údajům </a:t>
            </a:r>
            <a:r>
              <a:rPr lang="cs-CZ" sz="1600" dirty="0" smtClean="0"/>
              <a:t>uvedeným </a:t>
            </a:r>
            <a:r>
              <a:rPr lang="cs-CZ" sz="1600" dirty="0"/>
              <a:t>ve Studii proveditelnosti</a:t>
            </a:r>
            <a:r>
              <a:rPr lang="cs-CZ" sz="1600" dirty="0" smtClean="0"/>
              <a:t>.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0052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>
                <a:solidFill>
                  <a:srgbClr val="00529C"/>
                </a:solidFill>
              </a:rPr>
              <a:t>5 53 20_PRŮMĚRNÝ POČET OSOB VYUŽÍVAJÍCÍ SOCIÁLNÍ BYDLENÍ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>
                <a:solidFill>
                  <a:srgbClr val="00529C"/>
                </a:solidFill>
              </a:rPr>
              <a:t>5 53 10_NÁRŮST KAPACITY SOCIÁLNÍCH BYTŮ 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dirty="0"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 smtClean="0">
              <a:solidFill>
                <a:srgbClr val="00529C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600" b="1" dirty="0">
              <a:solidFill>
                <a:srgbClr val="00529C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54250" algn="just"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endParaRPr lang="cs-CZ" sz="1600" b="1" dirty="0"/>
          </a:p>
          <a:p>
            <a:pPr algn="just"/>
            <a:endParaRPr lang="cs-CZ" sz="1600" b="1" dirty="0" smtClean="0"/>
          </a:p>
          <a:p>
            <a:pPr algn="just"/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014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3493726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b="1" dirty="0">
                <a:solidFill>
                  <a:srgbClr val="00529C"/>
                </a:solidFill>
              </a:rPr>
              <a:t>Projekt s vazbou na schválenou strategii Koordinovaného přístupu k sociálně vyloučeným lokalitám je v souladu s cíli této strategie</a:t>
            </a:r>
            <a:r>
              <a:rPr lang="cs-CZ" b="1" dirty="0" smtClean="0">
                <a:solidFill>
                  <a:srgbClr val="00529C"/>
                </a:solidFill>
              </a:rPr>
              <a:t>.</a:t>
            </a:r>
          </a:p>
          <a:p>
            <a:pPr marL="285750" lvl="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Zda je </a:t>
            </a:r>
            <a:r>
              <a:rPr lang="cs-CZ" sz="1600" dirty="0"/>
              <a:t>projekt realizován na území se schválenou strategií Koordinovaného přístupu k sociálně vyloučeným lokalitám uvedeným v příloze č. </a:t>
            </a:r>
            <a:r>
              <a:rPr lang="cs-CZ" sz="1600" dirty="0" smtClean="0"/>
              <a:t>5 </a:t>
            </a:r>
            <a:r>
              <a:rPr lang="cs-CZ" sz="1600" dirty="0"/>
              <a:t>Specifických </a:t>
            </a:r>
            <a:r>
              <a:rPr lang="cs-CZ" sz="1600" dirty="0" smtClean="0"/>
              <a:t>pravidel.</a:t>
            </a:r>
            <a:endParaRPr lang="cs-CZ" sz="1600" dirty="0"/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Zda je </a:t>
            </a:r>
            <a:r>
              <a:rPr lang="cs-CZ" sz="1600" dirty="0"/>
              <a:t>ve Studii </a:t>
            </a:r>
            <a:r>
              <a:rPr lang="cs-CZ" sz="1600" dirty="0" smtClean="0"/>
              <a:t>proveditelnosti </a:t>
            </a:r>
            <a:r>
              <a:rPr lang="cs-CZ" sz="1600" dirty="0"/>
              <a:t>popsána vazba </a:t>
            </a:r>
            <a:r>
              <a:rPr lang="cs-CZ" sz="1600" dirty="0" smtClean="0"/>
              <a:t>projektu na </a:t>
            </a:r>
            <a:r>
              <a:rPr lang="cs-CZ" sz="1600" dirty="0"/>
              <a:t>strategii Koordinovaného přístupu k sociálně vyloučeným lokalitám včetně </a:t>
            </a:r>
            <a:r>
              <a:rPr lang="cs-CZ" sz="1600" dirty="0" smtClean="0"/>
              <a:t> odkazů na konkrétní kapitoly. </a:t>
            </a:r>
          </a:p>
          <a:p>
            <a:pPr marL="285750" indent="-2857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0" lvl="2" indent="0" algn="just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cs-CZ" b="1" dirty="0">
                <a:solidFill>
                  <a:srgbClr val="00529C"/>
                </a:solidFill>
              </a:rPr>
              <a:t>Sociální bydlení splňuje stavebně technické parametry dané stavebními předpisy určenými pro výstavbu budov pro bydlení</a:t>
            </a:r>
            <a:r>
              <a:rPr lang="cs-CZ" b="1" dirty="0" smtClean="0">
                <a:solidFill>
                  <a:srgbClr val="00529C"/>
                </a:solidFill>
              </a:rPr>
              <a:t>.</a:t>
            </a:r>
          </a:p>
          <a:p>
            <a:pPr marL="285750" lvl="2" indent="-285750" algn="just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Žadatel v</a:t>
            </a:r>
            <a:r>
              <a:rPr lang="cs-CZ" dirty="0"/>
              <a:t> kap. 8 Studie proveditelnosti </a:t>
            </a:r>
            <a:r>
              <a:rPr lang="cs-CZ" dirty="0" smtClean="0"/>
              <a:t>uvede, zda jsou splněny stavebně technické parametry dané </a:t>
            </a:r>
            <a:r>
              <a:rPr lang="cs-CZ" dirty="0"/>
              <a:t>stavebními předpisy určenými pro výstavbu budov pro </a:t>
            </a:r>
            <a:r>
              <a:rPr lang="cs-CZ" dirty="0" smtClean="0"/>
              <a:t>bydlení.</a:t>
            </a:r>
          </a:p>
          <a:p>
            <a:pPr marL="285750" lvl="2" indent="-285750" algn="just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cs-CZ" dirty="0"/>
              <a:t>Výchozím dokumentem je Projektová </a:t>
            </a:r>
            <a:r>
              <a:rPr lang="cs-CZ" dirty="0" smtClean="0"/>
              <a:t>dokumentace: </a:t>
            </a:r>
            <a:r>
              <a:rPr lang="cs-CZ" i="1" dirty="0"/>
              <a:t>Průvodní zpráva </a:t>
            </a:r>
            <a:r>
              <a:rPr lang="cs-CZ" i="1" dirty="0" smtClean="0"/>
              <a:t>-  </a:t>
            </a:r>
            <a:r>
              <a:rPr lang="cs-CZ" i="1" dirty="0"/>
              <a:t>Údaje o stavbě - </a:t>
            </a:r>
            <a:r>
              <a:rPr lang="cs-CZ" i="1" dirty="0" smtClean="0"/>
              <a:t>Údaje </a:t>
            </a:r>
            <a:r>
              <a:rPr lang="cs-CZ" i="1" dirty="0"/>
              <a:t>o dodržení technických požadavků na stavby a obecných technických </a:t>
            </a:r>
            <a:r>
              <a:rPr lang="cs-CZ" i="1" dirty="0" smtClean="0"/>
              <a:t>požadavků zabezpečujících </a:t>
            </a:r>
            <a:r>
              <a:rPr lang="cs-CZ" i="1" dirty="0"/>
              <a:t>bezbariérové užívaní </a:t>
            </a:r>
            <a:r>
              <a:rPr lang="cs-CZ" i="1" dirty="0" smtClean="0"/>
              <a:t>staveb.</a:t>
            </a:r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lvl="2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endParaRPr lang="cs-CZ" sz="1600" b="1" dirty="0">
              <a:solidFill>
                <a:srgbClr val="00529C"/>
              </a:solidFill>
            </a:endParaRPr>
          </a:p>
          <a:p>
            <a:pPr marL="0" lvl="2" indent="0" algn="just">
              <a:spcBef>
                <a:spcPct val="20000"/>
              </a:spcBef>
              <a:spcAft>
                <a:spcPts val="200"/>
              </a:spcAft>
              <a:buNone/>
            </a:pPr>
            <a:endParaRPr lang="cs-CZ" b="1" dirty="0" smtClean="0">
              <a:solidFill>
                <a:srgbClr val="00529C"/>
              </a:solidFill>
            </a:endParaRPr>
          </a:p>
          <a:p>
            <a:pPr marL="0" lvl="2" indent="0" algn="just">
              <a:spcBef>
                <a:spcPct val="20000"/>
              </a:spcBef>
              <a:spcAft>
                <a:spcPts val="200"/>
              </a:spcAft>
              <a:buNone/>
            </a:pPr>
            <a:endParaRPr lang="cs-CZ" b="1" dirty="0">
              <a:solidFill>
                <a:srgbClr val="00529C"/>
              </a:solidFill>
            </a:endParaRPr>
          </a:p>
          <a:p>
            <a:pPr algn="just"/>
            <a:endParaRPr lang="cs-CZ" dirty="0" smtClean="0"/>
          </a:p>
          <a:p>
            <a:pPr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1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Sociální byt splňuje požadavky standardní bytové jednotky se základním vybavením bez dalšího zařízení nábytkem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Z popisu po realizaci projektu/Projektové dokumentace vyplývá, že v rámci </a:t>
            </a:r>
            <a:r>
              <a:rPr lang="cs-CZ" sz="1600" dirty="0"/>
              <a:t>projektu vzniknou bytové jednotky sloužící k bydlení pro osoby z cílových skupin</a:t>
            </a:r>
            <a:r>
              <a:rPr lang="cs-CZ" sz="1600" dirty="0" smtClean="0"/>
              <a:t>.</a:t>
            </a:r>
            <a:endParaRPr lang="cs-CZ" sz="1600" dirty="0"/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Z popisu realizace hlavních a vedlejších aktivit projektu, popřípadě z položkového rozpočtu je  zřejmé, že v rámci projektu bude </a:t>
            </a:r>
            <a:r>
              <a:rPr lang="cs-CZ" sz="1600" dirty="0" smtClean="0"/>
              <a:t>pořizováno pouze </a:t>
            </a:r>
            <a:r>
              <a:rPr lang="cs-CZ" sz="1600" dirty="0"/>
              <a:t>základní vybavení (umyvadlo, </a:t>
            </a:r>
            <a:r>
              <a:rPr lang="cs-CZ" sz="1600" dirty="0" smtClean="0"/>
              <a:t>sprcha nebo vana</a:t>
            </a:r>
            <a:r>
              <a:rPr lang="cs-CZ" sz="1600" dirty="0"/>
              <a:t>, WC, kuchyňská linka, varná deska, trouba</a:t>
            </a:r>
            <a:r>
              <a:rPr lang="cs-CZ" sz="1600" dirty="0" smtClean="0"/>
              <a:t>).</a:t>
            </a: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Sociální byt je umístěný v lokalitě s dostupným občanským vybavením pro vzdělávání a výchovu, sociální služby a péči o rodinu, zdravotní služby, kulturu, veřejnou správu a ochranu </a:t>
            </a:r>
            <a:r>
              <a:rPr lang="cs-CZ" sz="1600" b="1" dirty="0" smtClean="0">
                <a:solidFill>
                  <a:srgbClr val="00529C"/>
                </a:solidFill>
              </a:rPr>
              <a:t>obyvatelstva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Žadatel ve Studii </a:t>
            </a:r>
            <a:r>
              <a:rPr lang="cs-CZ" sz="1600" dirty="0"/>
              <a:t>proveditelnosti kap. 5 Podrobný popis projektu </a:t>
            </a:r>
            <a:r>
              <a:rPr lang="cs-CZ" sz="1600" dirty="0" smtClean="0"/>
              <a:t>uvede informace o lokalitě, ve které bude/je dům/byt situován.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O</a:t>
            </a:r>
            <a:r>
              <a:rPr lang="cs-CZ" sz="1600" dirty="0" smtClean="0"/>
              <a:t>bčanské vybavení </a:t>
            </a:r>
            <a:r>
              <a:rPr lang="cs-CZ" sz="1600" dirty="0"/>
              <a:t>pro vzdělávání a výchovu, sociální služby a péči o rodinu, zdravotní služby, nákupy</a:t>
            </a:r>
            <a:r>
              <a:rPr lang="cs-CZ" sz="1600" dirty="0" smtClean="0"/>
              <a:t>…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Projekt je </a:t>
            </a:r>
            <a:r>
              <a:rPr lang="cs-CZ" sz="1600" b="1" dirty="0" smtClean="0">
                <a:solidFill>
                  <a:srgbClr val="00529C"/>
                </a:solidFill>
              </a:rPr>
              <a:t>umístěn v </a:t>
            </a:r>
            <a:r>
              <a:rPr lang="cs-CZ" sz="1600" b="1" dirty="0">
                <a:solidFill>
                  <a:srgbClr val="00529C"/>
                </a:solidFill>
              </a:rPr>
              <a:t>místě s dopravní </a:t>
            </a:r>
            <a:r>
              <a:rPr lang="cs-CZ" sz="1600" b="1" dirty="0" smtClean="0">
                <a:solidFill>
                  <a:srgbClr val="00529C"/>
                </a:solidFill>
              </a:rPr>
              <a:t>obslužností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Žadatel ve Studii proveditelnosti uvede informace, zda je projekt umístěn v místě s dopravní obslužností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 Veřejná doprava: železnice, autobus, MHD dostupné v obci nebo v docházkové vzdálenosti.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798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260218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529C"/>
                </a:solidFill>
              </a:rPr>
              <a:t>Sociální bydlení je určeno osobám z cílových </a:t>
            </a:r>
            <a:r>
              <a:rPr lang="cs-CZ" sz="1500" b="1" dirty="0" smtClean="0">
                <a:solidFill>
                  <a:srgbClr val="00529C"/>
                </a:solidFill>
              </a:rPr>
              <a:t>skupin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Žadatel ve Studii proveditelnosti uvede, </a:t>
            </a:r>
            <a:r>
              <a:rPr lang="cs-CZ" sz="1600" dirty="0"/>
              <a:t>pro koho je projekt </a:t>
            </a:r>
            <a:r>
              <a:rPr lang="cs-CZ" sz="1600" dirty="0" smtClean="0"/>
              <a:t>určen, vydefinuje </a:t>
            </a:r>
            <a:r>
              <a:rPr lang="cs-CZ" sz="1600" dirty="0"/>
              <a:t>a </a:t>
            </a:r>
            <a:r>
              <a:rPr lang="cs-CZ" sz="1600" dirty="0" smtClean="0"/>
              <a:t>popíše </a:t>
            </a:r>
            <a:r>
              <a:rPr lang="cs-CZ" sz="1600" dirty="0"/>
              <a:t>cílové skupiny </a:t>
            </a:r>
            <a:r>
              <a:rPr lang="cs-CZ" sz="1600" dirty="0" smtClean="0"/>
              <a:t>projektu, popíše </a:t>
            </a:r>
            <a:r>
              <a:rPr lang="cs-CZ" sz="1600" dirty="0"/>
              <a:t>dopad projektu na </a:t>
            </a:r>
            <a:r>
              <a:rPr lang="cs-CZ" sz="1600" dirty="0" smtClean="0"/>
              <a:t>dané cílové skupiny a zdůvodní potřebnost realizovat aktivity projektu pro dané cílové skupiny.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529C"/>
                </a:solidFill>
              </a:rPr>
              <a:t>Realizace projektu nevede k segregaci osob z cílových </a:t>
            </a:r>
            <a:r>
              <a:rPr lang="cs-CZ" sz="1500" b="1" dirty="0" smtClean="0">
                <a:solidFill>
                  <a:srgbClr val="00529C"/>
                </a:solidFill>
              </a:rPr>
              <a:t>skupin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Žadatel </a:t>
            </a:r>
            <a:r>
              <a:rPr lang="cs-CZ" sz="1600" dirty="0"/>
              <a:t>ve Studii proveditelnosti kap. 5 uvede počet bytů v bytovém domě, případně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v </a:t>
            </a:r>
            <a:r>
              <a:rPr lang="cs-CZ" sz="1600" dirty="0"/>
              <a:t>jednotlivých </a:t>
            </a:r>
            <a:r>
              <a:rPr lang="cs-CZ" sz="1600" dirty="0" smtClean="0"/>
              <a:t>vchodech, dále uvede počet sociálních bytů v bytovém domě, případně </a:t>
            </a:r>
            <a:br>
              <a:rPr lang="cs-CZ" sz="1600" dirty="0" smtClean="0"/>
            </a:br>
            <a:r>
              <a:rPr lang="cs-CZ" sz="1600" dirty="0" smtClean="0"/>
              <a:t>v jednotlivých vchodech.</a:t>
            </a:r>
          </a:p>
          <a:p>
            <a:pPr algn="just"/>
            <a:endParaRPr lang="cs-CZ" sz="1600" dirty="0">
              <a:solidFill>
                <a:srgbClr val="FF0000"/>
              </a:solidFill>
            </a:endParaRPr>
          </a:p>
          <a:p>
            <a:pPr algn="just"/>
            <a:endParaRPr lang="cs-CZ" sz="2000" dirty="0" smtClean="0">
              <a:ea typeface="Calibri"/>
              <a:cs typeface="Times New Roman"/>
            </a:endParaRPr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ea typeface="Calibri"/>
              <a:cs typeface="Times New Roman"/>
            </a:endParaRPr>
          </a:p>
          <a:p>
            <a:pPr algn="just"/>
            <a:endParaRPr lang="cs-CZ" sz="1600" dirty="0" smtClean="0"/>
          </a:p>
          <a:p>
            <a:pPr algn="just"/>
            <a:endParaRPr lang="cs-CZ" sz="2000" dirty="0">
              <a:ea typeface="Calibri"/>
              <a:cs typeface="Times New Roman"/>
            </a:endParaRPr>
          </a:p>
          <a:p>
            <a:pPr algn="just"/>
            <a:endParaRPr lang="cs-CZ" sz="1500" b="1" dirty="0" smtClean="0">
              <a:solidFill>
                <a:srgbClr val="00529C"/>
              </a:solidFill>
            </a:endParaRPr>
          </a:p>
          <a:p>
            <a:pPr algn="just"/>
            <a:endParaRPr lang="cs-CZ" sz="1500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986375" y="4183380"/>
            <a:ext cx="770042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V případě že předmětem realizace projektu bude bytový dům sloužící výhradně k sociálnímu bydlení, počet bytových jednotek v domě je rovný nebo nižší než osm.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V případě že předmětem realizace projektu bude bytový dům, který nebude sloužit výhradně k sociálnímu bydlení a počet bytů v daném bytovém domě je vyšší než osm, je počet bytových jednotek sloužících k sociálnímu bydlení rovno nebo nižší než 20 % z celkového počtu bytových </a:t>
            </a:r>
            <a:r>
              <a:rPr lang="cs-CZ" sz="1400" dirty="0" smtClean="0">
                <a:solidFill>
                  <a:schemeClr val="tx1"/>
                </a:solidFill>
              </a:rPr>
              <a:t>jednotek.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53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Konzultace před vyhlášením výzvy</a:t>
            </a:r>
          </a:p>
          <a:p>
            <a:pPr marL="454025" lvl="1" indent="-187325"/>
            <a:r>
              <a:rPr lang="cs-CZ" dirty="0" smtClean="0"/>
              <a:t>Příjem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Hodnocení žádostí </a:t>
            </a:r>
            <a:r>
              <a:rPr lang="cs-CZ" dirty="0"/>
              <a:t>o podporu</a:t>
            </a:r>
          </a:p>
          <a:p>
            <a:pPr marL="454025" lvl="1" indent="-187325"/>
            <a:r>
              <a:rPr lang="cs-CZ" dirty="0" smtClean="0"/>
              <a:t>Administrace změn v projektech</a:t>
            </a:r>
            <a:endParaRPr lang="cs-CZ" dirty="0"/>
          </a:p>
          <a:p>
            <a:pPr marL="454025" lvl="1" indent="-187325"/>
            <a:r>
              <a:rPr lang="cs-CZ" dirty="0" smtClean="0"/>
              <a:t>Administrativní </a:t>
            </a:r>
            <a:r>
              <a:rPr lang="cs-CZ" dirty="0"/>
              <a:t>ověření </a:t>
            </a:r>
            <a:r>
              <a:rPr lang="cs-CZ" dirty="0" smtClean="0"/>
              <a:t>zpráv </a:t>
            </a:r>
            <a:r>
              <a:rPr lang="cs-CZ" dirty="0"/>
              <a:t>o realizaci/zpráv o udržitelnosti</a:t>
            </a:r>
          </a:p>
          <a:p>
            <a:pPr marL="454025" lvl="1" indent="-187325"/>
            <a:r>
              <a:rPr lang="cs-CZ" dirty="0" smtClean="0"/>
              <a:t>Provádění kontrol </a:t>
            </a:r>
            <a:r>
              <a:rPr lang="cs-CZ" dirty="0"/>
              <a:t>na místě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CRR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36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solidFill>
                  <a:srgbClr val="00529C"/>
                </a:solidFill>
              </a:rPr>
              <a:t>Pořizovací náklady na sociální bydlení nepřekračují limit stanovený ve výzvě k předkládání žádostí o </a:t>
            </a:r>
            <a:r>
              <a:rPr lang="cs-CZ" sz="1600" b="1" dirty="0" smtClean="0">
                <a:solidFill>
                  <a:srgbClr val="00529C"/>
                </a:solidFill>
              </a:rPr>
              <a:t>podporu.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Ž</a:t>
            </a:r>
            <a:r>
              <a:rPr lang="cs-CZ" sz="1600" dirty="0" smtClean="0"/>
              <a:t>adatel </a:t>
            </a:r>
            <a:r>
              <a:rPr lang="cs-CZ" sz="1600" dirty="0"/>
              <a:t>ve </a:t>
            </a:r>
            <a:r>
              <a:rPr lang="cs-CZ" sz="1600" dirty="0" smtClean="0"/>
              <a:t>Studii </a:t>
            </a:r>
            <a:r>
              <a:rPr lang="cs-CZ" sz="1600" dirty="0"/>
              <a:t>proveditelnosti kap. 5 u hlavních aktivit projektu </a:t>
            </a:r>
            <a:r>
              <a:rPr lang="cs-CZ" sz="1600" dirty="0" smtClean="0"/>
              <a:t>uvede </a:t>
            </a:r>
            <a:r>
              <a:rPr lang="cs-CZ" sz="1600" dirty="0"/>
              <a:t>výpočet výše limitu způsobilých výdajů na </a:t>
            </a:r>
            <a:r>
              <a:rPr lang="cs-CZ" sz="1600" dirty="0" smtClean="0"/>
              <a:t>m</a:t>
            </a:r>
            <a:r>
              <a:rPr lang="cs-CZ" sz="1600" baseline="30000" dirty="0" smtClean="0"/>
              <a:t>2</a:t>
            </a:r>
            <a:r>
              <a:rPr lang="cs-CZ" sz="1600" dirty="0" smtClean="0"/>
              <a:t>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</a:t>
            </a:r>
            <a:r>
              <a:rPr lang="cs-CZ" sz="1600" dirty="0" smtClean="0"/>
              <a:t>ýsledek </a:t>
            </a:r>
            <a:r>
              <a:rPr lang="cs-CZ" sz="1600" dirty="0"/>
              <a:t>výpočtu limitu </a:t>
            </a:r>
            <a:r>
              <a:rPr lang="cs-CZ" sz="1600" dirty="0" smtClean="0"/>
              <a:t>musí být rovný </a:t>
            </a:r>
            <a:r>
              <a:rPr lang="cs-CZ" sz="1600" dirty="0"/>
              <a:t>nebo nižší než 27 500 </a:t>
            </a:r>
            <a:r>
              <a:rPr lang="cs-CZ" sz="1600" dirty="0" smtClean="0"/>
              <a:t>Kč/m</a:t>
            </a:r>
            <a:r>
              <a:rPr lang="cs-CZ" sz="1600" baseline="30000" dirty="0" smtClean="0"/>
              <a:t>2</a:t>
            </a:r>
            <a:r>
              <a:rPr lang="cs-CZ" sz="16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r>
              <a:rPr lang="cs-CZ" sz="1600" b="1" dirty="0">
                <a:solidFill>
                  <a:srgbClr val="00529C"/>
                </a:solidFill>
              </a:rPr>
              <a:t>V hodnocení eCBA/finanční analýze projekt dosáhne minimálně stanovené hodnoty ukazatelů</a:t>
            </a:r>
            <a:r>
              <a:rPr lang="cs-CZ" sz="1600" b="1" dirty="0" smtClean="0">
                <a:solidFill>
                  <a:srgbClr val="00529C"/>
                </a:solidFill>
              </a:rPr>
              <a:t>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V případě, že celkové způsobilé výdaje projektu budou vyšší než 5 mil. Kč.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Kritérium: čistá současná hodnota projektu v rámci finanční analýzy (FNPV) je nižší než </a:t>
            </a:r>
            <a:r>
              <a:rPr lang="cs-CZ" sz="1600" dirty="0" smtClean="0"/>
              <a:t>0</a:t>
            </a:r>
            <a:r>
              <a:rPr lang="cs-CZ" sz="1600" dirty="0"/>
              <a:t>.</a:t>
            </a:r>
            <a:endParaRPr lang="cs-CZ" sz="1600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Cílovou skupinou projektu jsou osoby v ekonomicky aktivním </a:t>
            </a:r>
            <a:r>
              <a:rPr lang="cs-CZ" sz="1600" b="1" dirty="0" smtClean="0">
                <a:solidFill>
                  <a:srgbClr val="00529C"/>
                </a:solidFill>
              </a:rPr>
              <a:t>věku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Z popisu cílové skupiny ve Studii proveditelnosti musí být zřejmé, že se jedná o osoby </a:t>
            </a:r>
            <a:r>
              <a:rPr lang="cs-CZ" sz="1600" dirty="0"/>
              <a:t>v ekonomicky aktivním věku v souladu s ustanovením uvedeným ve Specifických pravidlech pro žadatele a </a:t>
            </a:r>
            <a:r>
              <a:rPr lang="cs-CZ" sz="1600" dirty="0" smtClean="0"/>
              <a:t>příjemce</a:t>
            </a:r>
            <a:r>
              <a:rPr lang="cs-CZ" sz="1600" dirty="0"/>
              <a:t>.</a:t>
            </a:r>
            <a:endParaRPr lang="cs-CZ" sz="1600" b="1" dirty="0">
              <a:solidFill>
                <a:srgbClr val="00529C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ea typeface="Calibri"/>
              <a:cs typeface="Times New Roman"/>
            </a:endParaRPr>
          </a:p>
          <a:p>
            <a:endParaRPr lang="cs-CZ" sz="1600" b="1" dirty="0" smtClean="0">
              <a:solidFill>
                <a:srgbClr val="00529C"/>
              </a:solidFill>
            </a:endParaRPr>
          </a:p>
          <a:p>
            <a:endParaRPr lang="cs-CZ" sz="1600" b="1" dirty="0">
              <a:solidFill>
                <a:srgbClr val="00529C"/>
              </a:solidFill>
            </a:endParaRPr>
          </a:p>
          <a:p>
            <a:endParaRPr lang="cs-CZ" sz="1600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11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Cílem projektu je zajištění přístupu cílové skupiny k dlouhodobému nájemnímu bydlení</a:t>
            </a:r>
            <a:r>
              <a:rPr lang="cs-CZ" sz="1600" b="1" dirty="0" smtClean="0">
                <a:solidFill>
                  <a:srgbClr val="00529C"/>
                </a:solidFill>
              </a:rPr>
              <a:t>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Z informací uvedených ve Studii proveditelnosti </a:t>
            </a:r>
            <a:r>
              <a:rPr lang="cs-CZ" sz="1600" dirty="0"/>
              <a:t> kap. 4 </a:t>
            </a:r>
            <a:r>
              <a:rPr lang="cs-CZ" sz="1600" dirty="0" smtClean="0"/>
              <a:t>musí vyplývat, </a:t>
            </a:r>
            <a:r>
              <a:rPr lang="cs-CZ" sz="1600" dirty="0"/>
              <a:t>že cílem projektu je zajištění přístupu cílové skupiny k dlouhodobému nájemnímu </a:t>
            </a:r>
            <a:r>
              <a:rPr lang="cs-CZ" sz="1600" dirty="0" smtClean="0"/>
              <a:t>bydlení.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Žadatel je dále povinen ve Studii proveditelnosti uvést problémy, které budou projektem vyřešeny/eliminovány.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z="1600" b="1" dirty="0">
              <a:solidFill>
                <a:srgbClr val="00529C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529C"/>
                </a:solidFill>
              </a:rPr>
              <a:t>Cílové skupině bude poskytnuta sociální práce</a:t>
            </a:r>
            <a:r>
              <a:rPr lang="cs-CZ" sz="1600" b="1" dirty="0" smtClean="0">
                <a:solidFill>
                  <a:srgbClr val="00529C"/>
                </a:solidFill>
              </a:rPr>
              <a:t>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Ve </a:t>
            </a:r>
            <a:r>
              <a:rPr lang="cs-CZ" sz="1600" dirty="0"/>
              <a:t>S</a:t>
            </a:r>
            <a:r>
              <a:rPr lang="cs-CZ" sz="1600" dirty="0" smtClean="0"/>
              <a:t>tudii </a:t>
            </a:r>
            <a:r>
              <a:rPr lang="cs-CZ" sz="1600" dirty="0"/>
              <a:t>proveditelnosti kap. 5 </a:t>
            </a:r>
            <a:r>
              <a:rPr lang="cs-CZ" sz="1600" dirty="0" smtClean="0"/>
              <a:t>musí být uvedeno</a:t>
            </a:r>
            <a:r>
              <a:rPr lang="cs-CZ" sz="1600" dirty="0"/>
              <a:t>, jakým způsobem bude zajištěno poskytování sociální práce osobám z cílové </a:t>
            </a:r>
            <a:r>
              <a:rPr lang="cs-CZ" sz="1600" dirty="0" smtClean="0"/>
              <a:t>skupiny.</a:t>
            </a:r>
            <a:endParaRPr lang="cs-CZ" sz="1600" dirty="0"/>
          </a:p>
          <a:p>
            <a:endParaRPr lang="cs-CZ" sz="1600" b="1" dirty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Specifická kritéria přijatelnosti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03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84193" y="1084263"/>
            <a:ext cx="2735907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Věcné hodnocení se provádí do 30 </a:t>
            </a:r>
            <a:r>
              <a:rPr lang="cs-CZ" dirty="0" err="1" smtClean="0"/>
              <a:t>pd</a:t>
            </a:r>
            <a:r>
              <a:rPr lang="cs-CZ" dirty="0" smtClean="0"/>
              <a:t> od ukončení kontroly formálních náležitostí </a:t>
            </a:r>
            <a:br>
              <a:rPr lang="cs-CZ" dirty="0" smtClean="0"/>
            </a:br>
            <a:r>
              <a:rPr lang="cs-CZ" dirty="0" smtClean="0"/>
              <a:t>a přijatelnosti.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Minimální počet bodů, kterých musí projekt dosáhnout </a:t>
            </a:r>
            <a:r>
              <a:rPr lang="cs-CZ" dirty="0" smtClean="0"/>
              <a:t>je 20 z 35.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případě, že žádost min. počtu bodů nedosáhne, je vyřazena z administrace.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Žadatel je o výsledku informován depeší. </a:t>
            </a: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727451" y="1611533"/>
            <a:ext cx="4697818" cy="37467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00529C"/>
                </a:solidFill>
              </a:rPr>
              <a:t>Harmonogram realizace projektu je reálný </a:t>
            </a:r>
            <a:r>
              <a:rPr lang="cs-CZ" b="1" dirty="0" smtClean="0">
                <a:solidFill>
                  <a:srgbClr val="00529C"/>
                </a:solidFill>
              </a:rPr>
              <a:t/>
            </a:r>
            <a:br>
              <a:rPr lang="cs-CZ" b="1" dirty="0" smtClean="0">
                <a:solidFill>
                  <a:srgbClr val="00529C"/>
                </a:solidFill>
              </a:rPr>
            </a:br>
            <a:r>
              <a:rPr lang="cs-CZ" b="1" dirty="0" smtClean="0">
                <a:solidFill>
                  <a:srgbClr val="00529C"/>
                </a:solidFill>
              </a:rPr>
              <a:t>a </a:t>
            </a:r>
            <a:r>
              <a:rPr lang="cs-CZ" b="1" dirty="0">
                <a:solidFill>
                  <a:srgbClr val="00529C"/>
                </a:solidFill>
              </a:rPr>
              <a:t>proveditelný.</a:t>
            </a:r>
            <a:endParaRPr lang="cs-CZ" dirty="0">
              <a:solidFill>
                <a:srgbClr val="00529C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00529C"/>
                </a:solidFill>
              </a:rPr>
              <a:t>V projektu jsou uvedena hlavní rizika </a:t>
            </a:r>
            <a:r>
              <a:rPr lang="cs-CZ" b="1" dirty="0" smtClean="0">
                <a:solidFill>
                  <a:srgbClr val="00529C"/>
                </a:solidFill>
              </a:rPr>
              <a:t/>
            </a:r>
            <a:br>
              <a:rPr lang="cs-CZ" b="1" dirty="0" smtClean="0">
                <a:solidFill>
                  <a:srgbClr val="00529C"/>
                </a:solidFill>
              </a:rPr>
            </a:br>
            <a:r>
              <a:rPr lang="cs-CZ" b="1" dirty="0" smtClean="0">
                <a:solidFill>
                  <a:srgbClr val="00529C"/>
                </a:solidFill>
              </a:rPr>
              <a:t>v </a:t>
            </a:r>
            <a:r>
              <a:rPr lang="cs-CZ" b="1" dirty="0">
                <a:solidFill>
                  <a:srgbClr val="00529C"/>
                </a:solidFill>
              </a:rPr>
              <a:t>realizační fázi i ve fázi udržitelnosti </a:t>
            </a:r>
            <a:r>
              <a:rPr lang="cs-CZ" b="1" dirty="0" smtClean="0">
                <a:solidFill>
                  <a:srgbClr val="00529C"/>
                </a:solidFill>
              </a:rPr>
              <a:t/>
            </a:r>
            <a:br>
              <a:rPr lang="cs-CZ" b="1" dirty="0" smtClean="0">
                <a:solidFill>
                  <a:srgbClr val="00529C"/>
                </a:solidFill>
              </a:rPr>
            </a:br>
            <a:r>
              <a:rPr lang="cs-CZ" b="1" dirty="0" smtClean="0">
                <a:solidFill>
                  <a:srgbClr val="00529C"/>
                </a:solidFill>
              </a:rPr>
              <a:t>a </a:t>
            </a:r>
            <a:r>
              <a:rPr lang="cs-CZ" b="1" dirty="0">
                <a:solidFill>
                  <a:srgbClr val="00529C"/>
                </a:solidFill>
              </a:rPr>
              <a:t>způsoby jejich eliminace.</a:t>
            </a:r>
            <a:endParaRPr lang="cs-CZ" dirty="0">
              <a:solidFill>
                <a:srgbClr val="00529C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00529C"/>
                </a:solidFill>
              </a:rPr>
              <a:t>Žadatel doložil souhlas obce s realizací projektu sociálního bydlení.</a:t>
            </a:r>
            <a:endParaRPr lang="cs-CZ" dirty="0">
              <a:solidFill>
                <a:srgbClr val="00529C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00529C"/>
                </a:solidFill>
              </a:rPr>
              <a:t>Cílové skupině bude dostupná podpora </a:t>
            </a:r>
            <a:r>
              <a:rPr lang="cs-CZ" b="1" dirty="0" smtClean="0">
                <a:solidFill>
                  <a:srgbClr val="00529C"/>
                </a:solidFill>
              </a:rPr>
              <a:t/>
            </a:r>
            <a:br>
              <a:rPr lang="cs-CZ" b="1" dirty="0" smtClean="0">
                <a:solidFill>
                  <a:srgbClr val="00529C"/>
                </a:solidFill>
              </a:rPr>
            </a:br>
            <a:r>
              <a:rPr lang="cs-CZ" b="1" dirty="0" smtClean="0">
                <a:solidFill>
                  <a:srgbClr val="00529C"/>
                </a:solidFill>
              </a:rPr>
              <a:t>bydlení </a:t>
            </a:r>
            <a:r>
              <a:rPr lang="cs-CZ" b="1" dirty="0">
                <a:solidFill>
                  <a:srgbClr val="00529C"/>
                </a:solidFill>
              </a:rPr>
              <a:t>ve formě sociální práce po dobu udržitelnosti projektu.</a:t>
            </a:r>
            <a:endParaRPr lang="cs-CZ" dirty="0">
              <a:solidFill>
                <a:srgbClr val="00529C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00529C"/>
                </a:solidFill>
              </a:rPr>
              <a:t>Žadatel doložil historii v oblasti poskytování sociální práce. </a:t>
            </a:r>
            <a:endParaRPr lang="cs-CZ" dirty="0">
              <a:solidFill>
                <a:srgbClr val="00529C"/>
              </a:solidFill>
            </a:endParaRPr>
          </a:p>
          <a:p>
            <a:endParaRPr lang="cs-CZ" dirty="0">
              <a:solidFill>
                <a:srgbClr val="0052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2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600" dirty="0"/>
              <a:t>P</a:t>
            </a:r>
            <a:r>
              <a:rPr lang="cs-CZ" sz="1600" dirty="0" smtClean="0"/>
              <a:t>rovádí CRR.</a:t>
            </a:r>
          </a:p>
          <a:p>
            <a:pPr marL="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Pro </a:t>
            </a:r>
            <a:r>
              <a:rPr lang="cs-CZ" sz="1600" b="0" dirty="0">
                <a:solidFill>
                  <a:schemeClr val="tx1"/>
                </a:solidFill>
              </a:rPr>
              <a:t>projekty, které prošly úspěšně </a:t>
            </a:r>
            <a:r>
              <a:rPr lang="cs-CZ" sz="1600" b="0" dirty="0" smtClean="0">
                <a:solidFill>
                  <a:schemeClr val="tx1"/>
                </a:solidFill>
              </a:rPr>
              <a:t>hodnocením.</a:t>
            </a:r>
          </a:p>
          <a:p>
            <a:pPr marL="0" lvl="1" indent="0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Na </a:t>
            </a:r>
            <a:r>
              <a:rPr lang="cs-CZ" sz="1600" b="0" dirty="0">
                <a:solidFill>
                  <a:schemeClr val="tx1"/>
                </a:solidFill>
              </a:rPr>
              <a:t>základě jejího výsledku provede </a:t>
            </a:r>
            <a:r>
              <a:rPr lang="cs-CZ" sz="1600" b="0" dirty="0" smtClean="0">
                <a:solidFill>
                  <a:schemeClr val="tx1"/>
                </a:solidFill>
              </a:rPr>
              <a:t>CRR u </a:t>
            </a:r>
            <a:r>
              <a:rPr lang="cs-CZ" sz="1600" b="0" dirty="0">
                <a:solidFill>
                  <a:schemeClr val="tx1"/>
                </a:solidFill>
              </a:rPr>
              <a:t>vybraných projektů ex-ante  </a:t>
            </a:r>
            <a:r>
              <a:rPr lang="cs-CZ" sz="1600" b="0" dirty="0" smtClean="0">
                <a:solidFill>
                  <a:schemeClr val="tx1"/>
                </a:solidFill>
              </a:rPr>
              <a:t>kontrolu. </a:t>
            </a:r>
            <a:r>
              <a:rPr lang="cs-CZ" sz="1600" dirty="0" smtClean="0"/>
              <a:t>Ověřuje se riziko: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594"/>
          <a:stretch/>
        </p:blipFill>
        <p:spPr bwMode="auto">
          <a:xfrm>
            <a:off x="1633538" y="2590165"/>
            <a:ext cx="5876925" cy="335343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64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600" dirty="0" smtClean="0"/>
              <a:t>Provádí se na základě výsledků ex-ante analýzy rizik</a:t>
            </a:r>
          </a:p>
          <a:p>
            <a:pPr marL="285750" lvl="1" indent="-285750" algn="just">
              <a:spcBef>
                <a:spcPts val="0"/>
              </a:spcBef>
            </a:pPr>
            <a:r>
              <a:rPr lang="cs-CZ" sz="1600" b="0" dirty="0" smtClean="0">
                <a:solidFill>
                  <a:schemeClr val="tx1"/>
                </a:solidFill>
              </a:rPr>
              <a:t>Zahrnuje oblasti, které ex-ante analýza rizik vyhodnotila jako rizikové.</a:t>
            </a:r>
          </a:p>
          <a:p>
            <a:pPr marL="285750" lvl="1" indent="-285750" algn="just">
              <a:spcBef>
                <a:spcPts val="0"/>
              </a:spcBef>
            </a:pPr>
            <a:r>
              <a:rPr lang="cs-CZ" sz="1600" b="0" dirty="0" smtClean="0">
                <a:solidFill>
                  <a:schemeClr val="tx1"/>
                </a:solidFill>
              </a:rPr>
              <a:t>Na základě výsledků ex-ante kontroly je možné požadovat po žadatelích doplnění, úpravy nebo dodatečné informace, nesmí to však mít vliv na předchozí fáze hodnocení. 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rgbClr val="FF0000"/>
                </a:solidFill>
              </a:rPr>
              <a:t>Na základě zjištění musí být výdaje projektu krácené, nebo vyřazené.</a:t>
            </a:r>
          </a:p>
          <a:p>
            <a:pPr marL="0" lvl="1" indent="0" algn="just">
              <a:spcBef>
                <a:spcPts val="0"/>
              </a:spcBef>
              <a:buNone/>
            </a:pPr>
            <a:endParaRPr lang="cs-CZ" sz="1600" b="0" dirty="0" smtClean="0">
              <a:solidFill>
                <a:srgbClr val="FF0000"/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600" dirty="0" smtClean="0"/>
              <a:t>Možné krácení výdajů na základě výsledku kontroly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dirty="0" smtClean="0"/>
              <a:t>ve způsobilých výdajích jsou zahrnuty  výdaje na nezpůsobilé aktivity,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dirty="0" smtClean="0"/>
              <a:t>aktivity, které mohly být nebo již byly realizovány na základě chybně provedeného výběrového řízení,</a:t>
            </a:r>
          </a:p>
          <a:p>
            <a:pPr marL="285750" lvl="2" indent="-285750" algn="just">
              <a:spcBef>
                <a:spcPts val="0"/>
              </a:spcBef>
            </a:pPr>
            <a:r>
              <a:rPr lang="cs-CZ" dirty="0" smtClean="0"/>
              <a:t>výdaje nebyly vynaloženy v souladu se zásadami 3E.</a:t>
            </a:r>
          </a:p>
          <a:p>
            <a:pPr marL="0" lvl="2" indent="0" algn="just">
              <a:spcBef>
                <a:spcPts val="0"/>
              </a:spcBef>
              <a:buNone/>
            </a:pPr>
            <a:endParaRPr lang="cs-CZ" dirty="0" smtClean="0"/>
          </a:p>
          <a:p>
            <a:pPr marL="0" lvl="2" indent="0" algn="just">
              <a:spcBef>
                <a:spcPts val="0"/>
              </a:spcBef>
              <a:buNone/>
            </a:pPr>
            <a:r>
              <a:rPr lang="cs-CZ" dirty="0" smtClean="0">
                <a:solidFill>
                  <a:srgbClr val="FF0000"/>
                </a:solidFill>
              </a:rPr>
              <a:t>Ex-ante kontrola probíhá v režimu veřejnosprávní kontroly. </a:t>
            </a:r>
          </a:p>
          <a:p>
            <a:pPr marL="0" lvl="2" indent="0">
              <a:spcBef>
                <a:spcPts val="0"/>
              </a:spcBef>
              <a:buNone/>
            </a:pPr>
            <a:endParaRPr lang="cs-CZ" dirty="0" smtClean="0"/>
          </a:p>
          <a:p>
            <a:pPr marL="0" lvl="2" indent="0" algn="just">
              <a:spcBef>
                <a:spcPts val="0"/>
              </a:spcBef>
              <a:buNone/>
              <a:tabLst>
                <a:tab pos="88900" algn="l"/>
              </a:tabLst>
            </a:pPr>
            <a:r>
              <a:rPr lang="cs-CZ" b="1" i="1" dirty="0" smtClean="0">
                <a:solidFill>
                  <a:srgbClr val="00529C"/>
                </a:solidFill>
              </a:rPr>
              <a:t>Upozornění!</a:t>
            </a:r>
          </a:p>
          <a:p>
            <a:pPr marL="0" lvl="2" indent="0" algn="just">
              <a:spcBef>
                <a:spcPts val="0"/>
              </a:spcBef>
              <a:buNone/>
            </a:pPr>
            <a:r>
              <a:rPr lang="cs-CZ" i="1" dirty="0" smtClean="0">
                <a:solidFill>
                  <a:srgbClr val="00529C"/>
                </a:solidFill>
              </a:rPr>
              <a:t>Projekt může být vyřazen z procesu hodnocení, pokud ex-ante kontrola zjistí porušení podmínek stanovených výzvou.</a:t>
            </a:r>
          </a:p>
          <a:p>
            <a:pPr marL="898525" lvl="2" indent="-187325">
              <a:spcBef>
                <a:spcPts val="0"/>
              </a:spcBef>
            </a:pPr>
            <a:endParaRPr lang="cs-CZ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34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Provádí ŘO IROP na základě informací od vedení CRR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Podkladem pro výběr je:</a:t>
            </a:r>
          </a:p>
          <a:p>
            <a:pPr marL="285750" lvl="1" indent="-28575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zápis, podepsaný ředitelem CRR, který deklaruje, že hodnocení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a kontroly projektů proběhly podle stanovených postupů,</a:t>
            </a:r>
          </a:p>
          <a:p>
            <a:pPr marL="285750" lvl="1" indent="-28575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seznam všech projektů, které prošly hodnocením, v rozdělení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na projekty doporučené a nedoporučené k financování,</a:t>
            </a:r>
          </a:p>
          <a:p>
            <a:pPr marL="285750" lvl="1" indent="-28575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seznam náhradních projektů.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sz="1800" b="0" i="1" dirty="0">
              <a:solidFill>
                <a:schemeClr val="tx1"/>
              </a:solidFill>
            </a:endParaRPr>
          </a:p>
          <a:p>
            <a:pPr marL="0" lvl="1" indent="0" defTabSz="266700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Ve fázi výběru projektů není možné měnit hodnocení žádostí o podporu.</a:t>
            </a:r>
          </a:p>
          <a:p>
            <a:pPr marL="285750" lvl="1" indent="-285750" defTabSz="26670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V kolových výzvách jsou projekty seřazeny dle počtu dosažených bodů od nejvyššího po nejnižší. </a:t>
            </a:r>
          </a:p>
          <a:p>
            <a:pPr marL="285750" lvl="1" indent="-285750" defTabSz="26670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Projekty se stejným počtem bodů jsou seřazeny dle data a času podání žádosti o podporu v MS2014.</a:t>
            </a:r>
          </a:p>
          <a:p>
            <a:pPr marL="285750" lvl="1" indent="-285750" algn="just" defTabSz="266700">
              <a:spcBef>
                <a:spcPts val="0"/>
              </a:spcBef>
            </a:pPr>
            <a:r>
              <a:rPr lang="cs-CZ" sz="1800" b="0" dirty="0" smtClean="0">
                <a:solidFill>
                  <a:schemeClr val="tx1"/>
                </a:solidFill>
              </a:rPr>
              <a:t>Počet podpořených projektů je limitován výši alokace na výzvu, ostatní projekty mohou být zařazeny na seznam náhradních projektů.</a:t>
            </a:r>
          </a:p>
          <a:p>
            <a:pPr marL="266700" lvl="1" indent="0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74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lvl="1" indent="0">
              <a:buNone/>
            </a:pPr>
            <a:endParaRPr lang="cs-CZ" dirty="0" smtClean="0"/>
          </a:p>
          <a:p>
            <a:pPr marL="266700" lvl="1" indent="0">
              <a:buNone/>
            </a:pPr>
            <a:r>
              <a:rPr lang="cs-CZ" dirty="0" smtClean="0"/>
              <a:t>Právní akt upravuje minimálně tyto oblasti:</a:t>
            </a:r>
            <a:endParaRPr lang="cs-CZ" dirty="0"/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příjemci;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informace o projektu;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příjemce;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povinnosti a práva ŘO IROP;</a:t>
            </a:r>
          </a:p>
          <a:p>
            <a:pPr marL="454025" lvl="1" indent="-187325"/>
            <a:r>
              <a:rPr lang="cs-CZ" b="0" dirty="0" smtClean="0">
                <a:solidFill>
                  <a:schemeClr val="tx1"/>
                </a:solidFill>
              </a:rPr>
              <a:t>sankce za neplnění povinností.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Vydání právního aktu – Registrace akce </a:t>
            </a:r>
            <a:br>
              <a:rPr lang="cs-CZ" dirty="0" smtClean="0"/>
            </a:br>
            <a:r>
              <a:rPr lang="cs-CZ" dirty="0" smtClean="0"/>
              <a:t>a Rozhodnutí o poskytnutí dotace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1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972006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600" dirty="0" smtClean="0"/>
              <a:t>Žadatel může podat žádost o přezkum hodnocení v každé části hodnocení žádosti, ve které neuspěl</a:t>
            </a:r>
            <a:r>
              <a:rPr lang="cs-CZ" sz="1600" dirty="0"/>
              <a:t>:</a:t>
            </a:r>
            <a:endParaRPr lang="cs-CZ" sz="1600" dirty="0" smtClean="0"/>
          </a:p>
          <a:p>
            <a:pPr marL="342900" lvl="1" indent="-342900" algn="just" defTabSz="355600">
              <a:spcBef>
                <a:spcPts val="0"/>
              </a:spcBef>
            </a:pPr>
            <a:r>
              <a:rPr lang="cs-CZ" sz="1600" b="0" dirty="0">
                <a:solidFill>
                  <a:schemeClr val="tx1"/>
                </a:solidFill>
              </a:rPr>
              <a:t>p</a:t>
            </a:r>
            <a:r>
              <a:rPr lang="cs-CZ" sz="1600" b="0" dirty="0" smtClean="0">
                <a:solidFill>
                  <a:schemeClr val="tx1"/>
                </a:solidFill>
              </a:rPr>
              <a:t>o kontrole přijatelnosti a formálních náležitostí,</a:t>
            </a:r>
          </a:p>
          <a:p>
            <a:pPr marL="342900" lvl="1" indent="-342900" algn="just" defTabSz="355600">
              <a:spcBef>
                <a:spcPts val="0"/>
              </a:spcBef>
            </a:pPr>
            <a:r>
              <a:rPr lang="cs-CZ" sz="1600" b="0" dirty="0">
                <a:solidFill>
                  <a:schemeClr val="tx1"/>
                </a:solidFill>
              </a:rPr>
              <a:t>p</a:t>
            </a:r>
            <a:r>
              <a:rPr lang="cs-CZ" sz="1600" b="0" dirty="0" smtClean="0">
                <a:solidFill>
                  <a:schemeClr val="tx1"/>
                </a:solidFill>
              </a:rPr>
              <a:t>o věcném hodnocení.</a:t>
            </a:r>
          </a:p>
          <a:p>
            <a:pPr marL="342900" lvl="1" indent="-342900" algn="just" defTabSz="355600">
              <a:spcBef>
                <a:spcPts val="0"/>
              </a:spcBef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600" dirty="0" smtClean="0"/>
              <a:t>Podává se do 14 kalendářních dnů ode dne doručení výsledku - depeše,  a to:</a:t>
            </a:r>
          </a:p>
          <a:p>
            <a:pPr marL="342900" lvl="2" indent="-342900">
              <a:spcBef>
                <a:spcPts val="0"/>
              </a:spcBef>
            </a:pPr>
            <a:r>
              <a:rPr lang="cs-CZ" dirty="0" smtClean="0"/>
              <a:t>elektronicky v MS2014+,</a:t>
            </a:r>
          </a:p>
          <a:p>
            <a:pPr marL="342900" lvl="2" indent="-342900">
              <a:spcBef>
                <a:spcPts val="0"/>
              </a:spcBef>
            </a:pPr>
            <a:r>
              <a:rPr lang="cs-CZ" dirty="0" smtClean="0"/>
              <a:t>Písemně prostřednictvím formuláře, zveřejněného na webových stránkách </a:t>
            </a:r>
            <a:r>
              <a:rPr lang="pl-PL" u="sng" dirty="0">
                <a:solidFill>
                  <a:schemeClr val="tx2"/>
                </a:solidFill>
              </a:rPr>
              <a:t>http://www.dotaceeu.cz/cs/Microsites/IROP/Dokumenty </a:t>
            </a:r>
            <a:r>
              <a:rPr lang="pl-PL" dirty="0"/>
              <a:t>na adresu </a:t>
            </a:r>
            <a:r>
              <a:rPr lang="pl-PL" dirty="0" smtClean="0"/>
              <a:t>CRR.</a:t>
            </a:r>
          </a:p>
          <a:p>
            <a:pPr marL="0" lvl="2" indent="0">
              <a:spcBef>
                <a:spcPts val="0"/>
              </a:spcBef>
              <a:buNone/>
            </a:pPr>
            <a:endParaRPr lang="pl-PL" dirty="0"/>
          </a:p>
          <a:p>
            <a:pPr marL="0" lvl="2" indent="0">
              <a:spcBef>
                <a:spcPts val="0"/>
              </a:spcBef>
              <a:buNone/>
            </a:pPr>
            <a:r>
              <a:rPr lang="pl-PL" b="1" dirty="0" smtClean="0">
                <a:solidFill>
                  <a:srgbClr val="FF0000"/>
                </a:solidFill>
              </a:rPr>
              <a:t>Žádost o přezkum každé části hodnocení lze podat jednou.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lvl="2" indent="0">
              <a:spcBef>
                <a:spcPts val="0"/>
              </a:spcBef>
              <a:buNone/>
            </a:pPr>
            <a:endParaRPr lang="cs-CZ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Přezkumné řízení provádí ŘO IROP:</a:t>
            </a:r>
            <a:endParaRPr lang="cs-CZ" sz="1600" dirty="0"/>
          </a:p>
          <a:p>
            <a:pPr marL="342900" lvl="1" indent="-342900">
              <a:spcBef>
                <a:spcPts val="0"/>
              </a:spcBef>
            </a:pPr>
            <a:r>
              <a:rPr lang="cs-CZ" sz="1600" b="0" dirty="0" smtClean="0">
                <a:solidFill>
                  <a:schemeClr val="tx1"/>
                </a:solidFill>
              </a:rPr>
              <a:t>do 30 kalendářních dní od doručení žádosti o přezkum (ve složitějších případech do 60 pracovních dní).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Na základě výsledku přezkumného řízení:</a:t>
            </a:r>
          </a:p>
          <a:p>
            <a:pPr marL="342900" lvl="2" indent="-342900" defTabSz="266700">
              <a:spcBef>
                <a:spcPts val="0"/>
              </a:spcBef>
            </a:pPr>
            <a:r>
              <a:rPr lang="cs-CZ" dirty="0" smtClean="0"/>
              <a:t>Je založeno nové hodnocení kritérií, u kterých projekt neuspěl.</a:t>
            </a:r>
          </a:p>
          <a:p>
            <a:pPr marL="342900" lvl="2" indent="-342900" defTabSz="266700">
              <a:spcBef>
                <a:spcPts val="0"/>
              </a:spcBef>
            </a:pPr>
            <a:r>
              <a:rPr lang="cs-CZ" dirty="0"/>
              <a:t>Ž</a:t>
            </a:r>
            <a:r>
              <a:rPr lang="cs-CZ" dirty="0" smtClean="0"/>
              <a:t>ádost je vyřazena z dalšího procesu hodnocení.</a:t>
            </a:r>
          </a:p>
          <a:p>
            <a:pPr marL="454025" lvl="1" indent="-187325">
              <a:spcBef>
                <a:spcPts val="0"/>
              </a:spcBef>
            </a:pPr>
            <a:endParaRPr lang="cs-CZ" sz="1600" dirty="0" smtClean="0"/>
          </a:p>
          <a:p>
            <a:pPr marL="898525" lvl="2" indent="-187325">
              <a:spcBef>
                <a:spcPts val="0"/>
              </a:spcBef>
            </a:pPr>
            <a:endParaRPr lang="cs-CZ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66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cs-CZ" sz="1500" dirty="0"/>
              <a:t>Může iniciovat žadatel/příjemce, CRR, ŘO IROP.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12800" algn="l"/>
              </a:tabLst>
            </a:pPr>
            <a:r>
              <a:rPr lang="cs-CZ" sz="1500" b="0" dirty="0">
                <a:solidFill>
                  <a:schemeClr val="tx1"/>
                </a:solidFill>
              </a:rPr>
              <a:t>Žadatel má povinnost oznámit CRR změny, které v průběhu realizace a udržitelnosti projektu nastanou.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b="0" dirty="0">
                <a:solidFill>
                  <a:schemeClr val="tx1"/>
                </a:solidFill>
              </a:rPr>
              <a:t>O</a:t>
            </a:r>
            <a:r>
              <a:rPr lang="cs-CZ" sz="1500" b="0" dirty="0" smtClean="0">
                <a:solidFill>
                  <a:schemeClr val="tx1"/>
                </a:solidFill>
              </a:rPr>
              <a:t>známení provádí žadatel/příjemce prostřednictvím MS2014+ na záložce </a:t>
            </a:r>
            <a:r>
              <a:rPr lang="cs-CZ" sz="1500" b="0" u="sng" dirty="0" smtClean="0">
                <a:solidFill>
                  <a:schemeClr val="tx1"/>
                </a:solidFill>
              </a:rPr>
              <a:t>Žádost o změnu.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b="0" dirty="0" smtClean="0">
                <a:solidFill>
                  <a:schemeClr val="tx1"/>
                </a:solidFill>
              </a:rPr>
              <a:t>Pokud je iniciátorem změny ŘO IROP nebo CRR informují příjemce </a:t>
            </a:r>
            <a:r>
              <a:rPr lang="cs-CZ" sz="1500" b="0" u="sng" dirty="0" smtClean="0">
                <a:solidFill>
                  <a:schemeClr val="tx1"/>
                </a:solidFill>
              </a:rPr>
              <a:t>depeší </a:t>
            </a:r>
            <a:br>
              <a:rPr lang="cs-CZ" sz="1500" b="0" u="sng" dirty="0" smtClean="0">
                <a:solidFill>
                  <a:schemeClr val="tx1"/>
                </a:solidFill>
              </a:rPr>
            </a:br>
            <a:r>
              <a:rPr lang="cs-CZ" sz="1500" b="0" u="sng" dirty="0" smtClean="0">
                <a:solidFill>
                  <a:schemeClr val="tx1"/>
                </a:solidFill>
              </a:rPr>
              <a:t>o zahájení změnového řízení. 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b="0" dirty="0">
                <a:solidFill>
                  <a:schemeClr val="tx1"/>
                </a:solidFill>
              </a:rPr>
              <a:t>ŘO IROP </a:t>
            </a:r>
            <a:r>
              <a:rPr lang="cs-CZ" sz="1500" b="0" dirty="0" smtClean="0">
                <a:solidFill>
                  <a:schemeClr val="tx1"/>
                </a:solidFill>
              </a:rPr>
              <a:t>a CRR zahájí změnové řízení v případě, že </a:t>
            </a:r>
            <a:r>
              <a:rPr lang="cs-CZ" sz="1500" b="0" u="sng" dirty="0" smtClean="0">
                <a:solidFill>
                  <a:schemeClr val="tx1"/>
                </a:solidFill>
              </a:rPr>
              <a:t>změna projektu bude </a:t>
            </a:r>
            <a:br>
              <a:rPr lang="cs-CZ" sz="1500" b="0" u="sng" dirty="0" smtClean="0">
                <a:solidFill>
                  <a:schemeClr val="tx1"/>
                </a:solidFill>
              </a:rPr>
            </a:br>
            <a:r>
              <a:rPr lang="cs-CZ" sz="1500" b="0" u="sng" dirty="0" smtClean="0">
                <a:solidFill>
                  <a:schemeClr val="tx1"/>
                </a:solidFill>
              </a:rPr>
              <a:t>v zájmu příjemce nebo po zjištění formální chyby. </a:t>
            </a:r>
            <a:endParaRPr lang="cs-CZ" sz="1500" b="0" u="sng" dirty="0">
              <a:solidFill>
                <a:schemeClr val="tx1"/>
              </a:solidFill>
            </a:endParaRP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dirty="0" smtClean="0">
                <a:solidFill>
                  <a:srgbClr val="FF0000"/>
                </a:solidFill>
              </a:rPr>
              <a:t>Neplánované změny je příjemce povinen oznámit neprodleně, jakmile změna nastane</a:t>
            </a:r>
            <a:r>
              <a:rPr lang="cs-CZ" sz="1500" b="0" dirty="0" smtClean="0">
                <a:solidFill>
                  <a:schemeClr val="tx1"/>
                </a:solidFill>
              </a:rPr>
              <a:t>. </a:t>
            </a:r>
          </a:p>
          <a:p>
            <a:pPr marL="285750" lvl="1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500" b="0" dirty="0" smtClean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cs-CZ" sz="1500" dirty="0"/>
              <a:t>Druhy změn</a:t>
            </a:r>
          </a:p>
          <a:p>
            <a:pPr marL="285750" lvl="2" indent="-285750" algn="just" defTabSz="4445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 smtClean="0"/>
              <a:t>Změnové řízení je zahájeno </a:t>
            </a:r>
            <a:r>
              <a:rPr lang="cs-CZ" sz="1500" b="1" dirty="0" smtClean="0"/>
              <a:t>před schválením prvního právního aktu</a:t>
            </a:r>
            <a:r>
              <a:rPr lang="cs-CZ" sz="1500" dirty="0" smtClean="0"/>
              <a:t>– o změně rozhoduje CRR </a:t>
            </a:r>
            <a:r>
              <a:rPr lang="cs-CZ" sz="1500" i="1" dirty="0" smtClean="0"/>
              <a:t>(např. doložení výpisu z katastru nemovitostí, pravomocného stavebního povolení nebo souhlasu s provedením ohlášeného stavebního záměru).</a:t>
            </a:r>
          </a:p>
          <a:p>
            <a:pPr marL="285750" lvl="2" indent="-285750" algn="just" defTabSz="4445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500" dirty="0" smtClean="0"/>
              <a:t>Změnové řízení je zahájeno </a:t>
            </a:r>
            <a:r>
              <a:rPr lang="cs-CZ" sz="1500" b="1" dirty="0" smtClean="0"/>
              <a:t>po schválení prvního právního aktu</a:t>
            </a:r>
          </a:p>
          <a:p>
            <a:pPr marL="285750" lvl="2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b="1" dirty="0" smtClean="0"/>
              <a:t>Změny, které nezakládají změnu právního aktu </a:t>
            </a:r>
            <a:r>
              <a:rPr lang="cs-CZ" sz="1500" dirty="0" smtClean="0"/>
              <a:t>–  o změně rozhoduje CRR (změny </a:t>
            </a:r>
            <a:br>
              <a:rPr lang="cs-CZ" sz="1500" dirty="0" smtClean="0"/>
            </a:br>
            <a:r>
              <a:rPr lang="cs-CZ" sz="1500" dirty="0" smtClean="0"/>
              <a:t>v projektovém týmu, změna čísla účtu, zadání nových výběrových a zadávacích řízení).</a:t>
            </a:r>
          </a:p>
          <a:p>
            <a:pPr marL="285750" lvl="2" indent="-285750" algn="just" defTabSz="444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500" b="1" dirty="0" smtClean="0"/>
              <a:t>Změny, které zakládají změnu právního aktu </a:t>
            </a:r>
            <a:r>
              <a:rPr lang="cs-CZ" sz="1500" dirty="0" smtClean="0"/>
              <a:t>– o změně rozhoduje ŘO IROP (změny termínů naplnění indikátorů, změny termínů ukončení realizace projektu, změna poměru investičních a neinvestičních výdajů)</a:t>
            </a:r>
          </a:p>
          <a:p>
            <a:pPr marL="254000" lvl="2" indent="0" algn="just" defTabSz="266700">
              <a:spcBef>
                <a:spcPts val="0"/>
              </a:spcBef>
              <a:buNone/>
            </a:pPr>
            <a:endParaRPr lang="cs-CZ" sz="1500" dirty="0" smtClean="0"/>
          </a:p>
          <a:p>
            <a:pPr marL="454025" lvl="1" indent="-187325">
              <a:spcBef>
                <a:spcPts val="0"/>
              </a:spcBef>
            </a:pPr>
            <a:endParaRPr lang="cs-CZ" sz="1500" dirty="0" smtClean="0"/>
          </a:p>
          <a:p>
            <a:pPr marL="898525" lvl="2" indent="-187325">
              <a:spcBef>
                <a:spcPts val="0"/>
              </a:spcBef>
            </a:pPr>
            <a:endParaRPr lang="cs-CZ" sz="1500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sz="1500" dirty="0" smtClean="0"/>
          </a:p>
          <a:p>
            <a:pPr>
              <a:spcBef>
                <a:spcPts val="0"/>
              </a:spcBef>
            </a:pPr>
            <a:endParaRPr lang="en-US" sz="15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5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774612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Monitorování postupu projektů se uskutečňuje prostřednictvím: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Průběžných/závěrečných Zpráv o realizaci („</a:t>
            </a:r>
            <a:r>
              <a:rPr lang="cs-CZ" sz="1600" dirty="0" err="1" smtClean="0"/>
              <a:t>ZoR</a:t>
            </a:r>
            <a:r>
              <a:rPr lang="cs-CZ" sz="1600" dirty="0" smtClean="0"/>
              <a:t>“):</a:t>
            </a:r>
          </a:p>
          <a:p>
            <a:pPr marL="2857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sledovaným obdobím je příslušná etapa,</a:t>
            </a:r>
          </a:p>
          <a:p>
            <a:pPr marL="2857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předkládá se po ukončení etapy spolu se žádostí o platbu (ex-post financování),</a:t>
            </a:r>
          </a:p>
          <a:p>
            <a:pPr marL="2857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Průběžnou ani závěrečnou zprávu o realizaci nelze podat před datem schválení právního aktu.</a:t>
            </a:r>
          </a:p>
          <a:p>
            <a:pPr marL="0" lvl="2" indent="0">
              <a:spcBef>
                <a:spcPts val="0"/>
              </a:spcBef>
              <a:buNone/>
            </a:pPr>
            <a:endParaRPr lang="cs-CZ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Průběžných/závěrečných Zpráv o udržitelnosti („</a:t>
            </a:r>
            <a:r>
              <a:rPr lang="cs-CZ" sz="1600" dirty="0" err="1" smtClean="0"/>
              <a:t>ZoU</a:t>
            </a:r>
            <a:r>
              <a:rPr lang="cs-CZ" sz="1600" dirty="0" smtClean="0"/>
              <a:t>“):</a:t>
            </a:r>
          </a:p>
          <a:p>
            <a:pPr marL="285750" lvl="2" indent="-285750">
              <a:spcBef>
                <a:spcPts val="0"/>
              </a:spcBef>
            </a:pPr>
            <a:r>
              <a:rPr lang="cs-CZ" dirty="0" smtClean="0"/>
              <a:t>monitoring období udržitelnosti,</a:t>
            </a:r>
          </a:p>
          <a:p>
            <a:pPr marL="285750" lvl="2" indent="-285750">
              <a:spcBef>
                <a:spcPts val="0"/>
              </a:spcBef>
            </a:pPr>
            <a:r>
              <a:rPr lang="cs-CZ" dirty="0"/>
              <a:t>z</a:t>
            </a:r>
            <a:r>
              <a:rPr lang="cs-CZ" dirty="0" smtClean="0"/>
              <a:t>právy příjemce podává elektronicky v MS2014+,</a:t>
            </a:r>
          </a:p>
          <a:p>
            <a:pPr marL="285750" lvl="2" indent="-285750">
              <a:spcBef>
                <a:spcPts val="0"/>
              </a:spcBef>
            </a:pPr>
            <a:r>
              <a:rPr lang="cs-CZ" dirty="0"/>
              <a:t>h</a:t>
            </a:r>
            <a:r>
              <a:rPr lang="cs-CZ" dirty="0" smtClean="0"/>
              <a:t>armonogram jejich podání se příjemci zobrazuje v MS2014+ po datu schválení právního aktu. </a:t>
            </a:r>
          </a:p>
          <a:p>
            <a:pPr marL="0" lvl="2" indent="0">
              <a:spcBef>
                <a:spcPts val="0"/>
              </a:spcBef>
              <a:buNone/>
            </a:pPr>
            <a:endParaRPr lang="cs-CZ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Další zprávu je možné podat až po schválení předchozích zpráv.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Zprávy je možné podat až po uzavření změnových řízení.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1600" dirty="0" smtClean="0"/>
              <a:t>Provádí se kontrola formálních náležitostí a věcného obsahu zpráv.</a:t>
            </a:r>
          </a:p>
          <a:p>
            <a:pPr marL="454025" lvl="1" indent="-187325">
              <a:spcBef>
                <a:spcPts val="0"/>
              </a:spcBef>
            </a:pPr>
            <a:endParaRPr lang="cs-CZ" sz="1600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dirty="0" smtClean="0"/>
          </a:p>
          <a:p>
            <a:pPr marL="898525" lvl="2" indent="-187325">
              <a:spcBef>
                <a:spcPts val="0"/>
              </a:spcBef>
            </a:pPr>
            <a:endParaRPr lang="cs-CZ" dirty="0" smtClean="0"/>
          </a:p>
          <a:p>
            <a:pPr marL="898525" lvl="2" indent="-187325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83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Příjem a hodnocení žádostí </a:t>
            </a:r>
            <a:br>
              <a:rPr lang="cs-CZ" dirty="0" smtClean="0"/>
            </a:br>
            <a:r>
              <a:rPr lang="cs-CZ" dirty="0" smtClean="0"/>
              <a:t>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Bohumila Kubíková</a:t>
            </a:r>
          </a:p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022600"/>
            <a:ext cx="8046720" cy="20574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pro SC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2.1: Zvýšení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kvality a dostupnosti služeb vedoucí k sociální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inkluzi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Kolová výzva č. 34: SOCIÁLNÍ BYDLENÍ </a:t>
            </a:r>
          </a:p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Kolová výzva č. 35: SOCIÁLNÍ BYDLENÍ PRO SOCIÁLNĚ VYLOUČENÉ LOKALITY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14. 6. 2016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14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5834" y="5085005"/>
            <a:ext cx="691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Ing. Bohumila </a:t>
            </a:r>
            <a:r>
              <a:rPr lang="cs-CZ" dirty="0" smtClean="0">
                <a:solidFill>
                  <a:schemeClr val="bg1"/>
                </a:solidFill>
              </a:rPr>
              <a:t>Kubíková</a:t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15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</a:t>
            </a:r>
          </a:p>
          <a:p>
            <a:pPr marL="454025" lvl="1" indent="-187325" algn="just"/>
            <a:r>
              <a:rPr lang="cs-CZ" dirty="0" smtClean="0"/>
              <a:t>Žadatel bude depeší informován o přidělených manažerech projektu, kteří budou mít na starosti další administraci projektu      a komunikaci se žadatelem (v některých případech může probíhat administrace projektu na jiném krajském oddělení CRR, než je sídlo žadatele).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 o podporu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0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195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Probíhá na příslušném krajském oddělení CRR</a:t>
            </a:r>
          </a:p>
          <a:p>
            <a:pPr marL="454025" lvl="1" indent="-187325"/>
            <a:r>
              <a:rPr lang="cs-CZ" dirty="0" smtClean="0"/>
              <a:t>Fáze hodnocení (provádí CRR)</a:t>
            </a:r>
          </a:p>
          <a:p>
            <a:pPr marL="898525" lvl="2" indent="-187325"/>
            <a:r>
              <a:rPr lang="cs-CZ" sz="1800" dirty="0" smtClean="0"/>
              <a:t>kontrola přijatelnosti a kontrola formálních náležitostí</a:t>
            </a:r>
          </a:p>
          <a:p>
            <a:pPr marL="898525" lvl="2" indent="-187325"/>
            <a:r>
              <a:rPr lang="cs-CZ" sz="1800" dirty="0" smtClean="0"/>
              <a:t>ex-ante analýza rizik</a:t>
            </a:r>
          </a:p>
          <a:p>
            <a:pPr marL="898525" lvl="2" indent="-187325"/>
            <a:r>
              <a:rPr lang="cs-CZ" sz="1800" dirty="0" smtClean="0"/>
              <a:t>ex-ante kontrola</a:t>
            </a:r>
          </a:p>
          <a:p>
            <a:pPr marL="454025" lvl="1" indent="-187325"/>
            <a:r>
              <a:rPr lang="cs-CZ" dirty="0" smtClean="0"/>
              <a:t>Fáze výběru projektů (provádí ŘO IROP)</a:t>
            </a:r>
          </a:p>
          <a:p>
            <a:pPr marL="898525" lvl="2" indent="-187325"/>
            <a:r>
              <a:rPr lang="cs-CZ" sz="1800" dirty="0" smtClean="0"/>
              <a:t>výběr projektu</a:t>
            </a:r>
          </a:p>
          <a:p>
            <a:pPr marL="898525" lvl="2" indent="-187325"/>
            <a:r>
              <a:rPr lang="cs-CZ" sz="1800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15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6101" y="1306874"/>
            <a:ext cx="7820659" cy="4819290"/>
          </a:xfrm>
        </p:spPr>
        <p:txBody>
          <a:bodyPr>
            <a:noAutofit/>
          </a:bodyPr>
          <a:lstStyle/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P</a:t>
            </a:r>
            <a:r>
              <a:rPr lang="cs-CZ" sz="1800" b="0" dirty="0" smtClean="0"/>
              <a:t>rovedena </a:t>
            </a:r>
            <a:r>
              <a:rPr lang="cs-CZ" sz="1800" dirty="0" smtClean="0"/>
              <a:t>do 24 </a:t>
            </a:r>
            <a:r>
              <a:rPr lang="cs-CZ" sz="1800" dirty="0" err="1" smtClean="0"/>
              <a:t>pd</a:t>
            </a:r>
            <a:r>
              <a:rPr lang="cs-CZ" sz="1800" dirty="0" smtClean="0"/>
              <a:t> </a:t>
            </a:r>
            <a:r>
              <a:rPr lang="cs-CZ" sz="1800" b="0" dirty="0" smtClean="0"/>
              <a:t>od konečného termínu pro podání projektů v kolové výzvě.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 smtClean="0"/>
              <a:t>Hodnocení probíhá </a:t>
            </a:r>
            <a:r>
              <a:rPr lang="cs-CZ" sz="1800" dirty="0" smtClean="0"/>
              <a:t>elektronicky v MS2014+, </a:t>
            </a:r>
            <a:r>
              <a:rPr lang="cs-CZ" sz="1800" b="0" dirty="0" smtClean="0"/>
              <a:t>kontrolu provádí CRR.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 smtClean="0"/>
              <a:t>Všechna </a:t>
            </a:r>
            <a:r>
              <a:rPr lang="cs-CZ" sz="1800" dirty="0" smtClean="0"/>
              <a:t>kritéria jsou eliminační </a:t>
            </a:r>
            <a:r>
              <a:rPr lang="cs-CZ" sz="1800" b="0" dirty="0" smtClean="0"/>
              <a:t>(vždy odpověď „ANO“ x „NE“). 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 smtClean="0"/>
              <a:t>U kontroly přijatelnosti jsou vyhodnocována také možností </a:t>
            </a:r>
            <a:r>
              <a:rPr lang="cs-CZ" sz="1800" dirty="0" smtClean="0"/>
              <a:t>nerelevantní.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 smtClean="0"/>
              <a:t>Výsledkem hodnocení je </a:t>
            </a:r>
            <a:r>
              <a:rPr lang="cs-CZ" sz="1800" dirty="0" smtClean="0"/>
              <a:t>vyhověl x nevyhověl.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/>
              <a:t>P</a:t>
            </a:r>
            <a:r>
              <a:rPr lang="cs-CZ" sz="1800" b="0" dirty="0" smtClean="0"/>
              <a:t>ři kontrole přijatelnosti musí být splněna všechna kritéria stanovená výzvou (obecná i specifická) – v případě nesplnění jakéhokoliv kritéria </a:t>
            </a:r>
            <a:r>
              <a:rPr lang="cs-CZ" sz="1800" dirty="0" smtClean="0"/>
              <a:t>je žádost vyloučena z dalšího procesu hodnocení</a:t>
            </a:r>
            <a:r>
              <a:rPr lang="cs-CZ" sz="1800" b="0" dirty="0" smtClean="0"/>
              <a:t>. O vyloučení je žadatel informován změnou stavu žádosti </a:t>
            </a:r>
            <a:r>
              <a:rPr lang="cs-CZ" sz="1800" b="0" dirty="0"/>
              <a:t>v </a:t>
            </a:r>
            <a:r>
              <a:rPr lang="cs-CZ" sz="1800" dirty="0"/>
              <a:t>MS2014+ </a:t>
            </a:r>
            <a:r>
              <a:rPr lang="cs-CZ" sz="1800" dirty="0" smtClean="0"/>
              <a:t>a depeší</a:t>
            </a:r>
            <a:r>
              <a:rPr lang="cs-CZ" sz="1800" b="0" dirty="0" smtClean="0"/>
              <a:t>. </a:t>
            </a:r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 smtClean="0"/>
              <a:t>Pokud nelze v rámci kontroly formálních náležitostí a přijatelnosti kritérium vyhodnotit, nebo jsou v žádosti uvedeny rozporné údaje, je </a:t>
            </a:r>
            <a:r>
              <a:rPr lang="cs-CZ" sz="1800" dirty="0" smtClean="0"/>
              <a:t>možné žadatele vyzvat k doplnění/upřesnění nesouladu (max. dvakrát),</a:t>
            </a:r>
            <a:r>
              <a:rPr lang="cs-CZ" sz="1800" b="0" dirty="0" smtClean="0"/>
              <a:t> </a:t>
            </a:r>
            <a:r>
              <a:rPr lang="cs-CZ" sz="1800" b="0" dirty="0"/>
              <a:t>na doložení má žadatel max. 5 </a:t>
            </a:r>
            <a:r>
              <a:rPr lang="cs-CZ" sz="1800" b="0" dirty="0" err="1"/>
              <a:t>pd</a:t>
            </a:r>
            <a:r>
              <a:rPr lang="cs-CZ" sz="1800" b="0" dirty="0"/>
              <a:t>. </a:t>
            </a:r>
            <a:endParaRPr lang="cs-CZ" sz="1800" dirty="0" smtClean="0"/>
          </a:p>
          <a:p>
            <a:pPr marL="361950" lvl="1" indent="-276225" algn="just" defTabSz="266700">
              <a:spcBef>
                <a:spcPts val="0"/>
              </a:spcBef>
            </a:pPr>
            <a:r>
              <a:rPr lang="cs-CZ" sz="1800" b="0" dirty="0" smtClean="0"/>
              <a:t>Výzvy k doplnění/upřesnění nesouladu jsou žadateli zasílány formou depeší </a:t>
            </a:r>
            <a:br>
              <a:rPr lang="cs-CZ" sz="1800" b="0" dirty="0" smtClean="0"/>
            </a:br>
            <a:r>
              <a:rPr lang="cs-CZ" sz="1800" b="0" dirty="0" smtClean="0"/>
              <a:t>v MS2014+. </a:t>
            </a:r>
          </a:p>
          <a:p>
            <a:pPr marL="454025" lvl="1" indent="-187325" algn="just">
              <a:spcBef>
                <a:spcPts val="0"/>
              </a:spcBef>
            </a:pPr>
            <a:endParaRPr lang="cs-CZ" sz="1800" b="0" dirty="0" smtClean="0"/>
          </a:p>
          <a:p>
            <a:pPr algn="just">
              <a:spcBef>
                <a:spcPts val="0"/>
              </a:spcBef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1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4"/>
            <a:ext cx="7368955" cy="4819290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sz="1600" dirty="0" smtClean="0"/>
              <a:t>1. Žádost </a:t>
            </a:r>
            <a:r>
              <a:rPr lang="cs-CZ" sz="1600" dirty="0"/>
              <a:t>je podána v předepsané formě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Přes MS2014+.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Informace uvedené v žádosti o podporu musí být v souladu s informacemi uvedenými </a:t>
            </a:r>
            <a:br>
              <a:rPr lang="cs-CZ" sz="1600" dirty="0" smtClean="0"/>
            </a:br>
            <a:r>
              <a:rPr lang="cs-CZ" sz="1600" dirty="0" smtClean="0"/>
              <a:t>v přílohách.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Ve </a:t>
            </a:r>
            <a:r>
              <a:rPr lang="cs-CZ" sz="1600" dirty="0"/>
              <a:t>finančním plánu projektu jsou nastaveny etapy projektu v minimální délce 3 měsíců.</a:t>
            </a:r>
          </a:p>
          <a:p>
            <a:endParaRPr lang="cs-CZ" sz="1600" dirty="0" smtClean="0"/>
          </a:p>
          <a:p>
            <a:pPr marL="0" lvl="1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cs-CZ" sz="1600" dirty="0" smtClean="0"/>
              <a:t>2. Žádost </a:t>
            </a:r>
            <a:r>
              <a:rPr lang="cs-CZ" sz="1600" dirty="0"/>
              <a:t>je podepsána oprávněným zástupcem žadatele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Statutární zástupce.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Pověřená osoba na základě plné moci, popř. jím pověřená osoba na základě usnesení  z jednání zastupitelstva.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 smtClean="0"/>
              <a:t>Doporučený vzor plné moci je přílohou č. 11 Obecných pravidel.</a:t>
            </a:r>
          </a:p>
          <a:p>
            <a:pPr>
              <a:spcBef>
                <a:spcPts val="0"/>
              </a:spcBef>
            </a:pPr>
            <a:endParaRPr lang="cs-CZ" sz="1600" dirty="0" smtClean="0"/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600" dirty="0"/>
              <a:t>3. Jsou doloženy všechny povinné přílohy a obsahově splňují požadované </a:t>
            </a:r>
            <a:r>
              <a:rPr lang="cs-CZ" sz="1600" dirty="0" smtClean="0"/>
              <a:t>náležitosti</a:t>
            </a:r>
            <a:endParaRPr lang="cs-CZ" sz="1600" dirty="0"/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r>
              <a:rPr lang="cs-CZ" sz="1600" b="1" dirty="0" smtClean="0"/>
              <a:t>1. Plná </a:t>
            </a:r>
            <a:r>
              <a:rPr lang="cs-CZ" sz="1600" b="1" dirty="0"/>
              <a:t>moc</a:t>
            </a:r>
          </a:p>
          <a:p>
            <a:pPr marL="266700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r>
              <a:rPr lang="cs-CZ" sz="1600" dirty="0" smtClean="0"/>
              <a:t>V </a:t>
            </a:r>
            <a:r>
              <a:rPr lang="cs-CZ" sz="1600" dirty="0"/>
              <a:t>případě přenesení pravomocí na jinou </a:t>
            </a:r>
            <a:r>
              <a:rPr lang="cs-CZ" sz="1600" dirty="0" smtClean="0"/>
              <a:t>osobu, např. při podpisu žádosti.</a:t>
            </a:r>
            <a:br>
              <a:rPr lang="cs-CZ" sz="1600" dirty="0" smtClean="0"/>
            </a:br>
            <a:r>
              <a:rPr lang="cs-CZ" sz="1600" dirty="0" smtClean="0"/>
              <a:t>Plné </a:t>
            </a:r>
            <a:r>
              <a:rPr lang="cs-CZ" sz="1600" dirty="0"/>
              <a:t>moci jsou uloženy v elektronické podobě v MS2014+. </a:t>
            </a:r>
          </a:p>
          <a:p>
            <a:pPr marL="542925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20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formálních náležitostí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97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767</TotalTime>
  <Words>2568</Words>
  <Application>Microsoft Office PowerPoint</Application>
  <PresentationFormat>Předvádění na obrazovce (4:3)</PresentationFormat>
  <Paragraphs>568</Paragraphs>
  <Slides>40</Slides>
  <Notes>36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sablona_centrum_2016</vt:lpstr>
      <vt:lpstr>Představení  Centra pro regionální rozvoj  České republiky</vt:lpstr>
      <vt:lpstr>Centrum pro regionální rozvoj České republiky</vt:lpstr>
      <vt:lpstr>Role CRR</vt:lpstr>
      <vt:lpstr>Příjem a hodnocení žádostí  o podporu</vt:lpstr>
      <vt:lpstr>Příjem žádostí o podporu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Věcné hodnocení </vt:lpstr>
      <vt:lpstr>Ex-ante analýza rizik</vt:lpstr>
      <vt:lpstr>Ex-ante kontrola</vt:lpstr>
      <vt:lpstr>Výběr projektů</vt:lpstr>
      <vt:lpstr>Vydání právního aktu – Registrace akce  a Rozhodnutí o poskytnutí dotace</vt:lpstr>
      <vt:lpstr>Žádost o přezkum výsledku hodnocení</vt:lpstr>
      <vt:lpstr>Změny v projektech</vt:lpstr>
      <vt:lpstr>Monitorování realizace projektů</vt:lpstr>
      <vt:lpstr>Děkuji za pozornost.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IROP a role Centra pro regionální rozvoj jako organizace na podporu regionální politiky vlády, služby obcím</dc:title>
  <dc:creator>Kubíková Bohumila</dc:creator>
  <cp:lastModifiedBy>mafinek</cp:lastModifiedBy>
  <cp:revision>81</cp:revision>
  <cp:lastPrinted>2016-06-09T05:10:29Z</cp:lastPrinted>
  <dcterms:created xsi:type="dcterms:W3CDTF">2016-06-05T17:39:08Z</dcterms:created>
  <dcterms:modified xsi:type="dcterms:W3CDTF">2016-06-13T17:26:18Z</dcterms:modified>
</cp:coreProperties>
</file>