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84" r:id="rId2"/>
  </p:sldMasterIdLst>
  <p:notesMasterIdLst>
    <p:notesMasterId r:id="rId39"/>
  </p:notesMasterIdLst>
  <p:handoutMasterIdLst>
    <p:handoutMasterId r:id="rId40"/>
  </p:handoutMasterIdLst>
  <p:sldIdLst>
    <p:sldId id="296" r:id="rId3"/>
    <p:sldId id="294" r:id="rId4"/>
    <p:sldId id="302" r:id="rId5"/>
    <p:sldId id="303" r:id="rId6"/>
    <p:sldId id="317" r:id="rId7"/>
    <p:sldId id="313" r:id="rId8"/>
    <p:sldId id="314" r:id="rId9"/>
    <p:sldId id="315" r:id="rId10"/>
    <p:sldId id="316" r:id="rId11"/>
    <p:sldId id="318" r:id="rId12"/>
    <p:sldId id="319" r:id="rId13"/>
    <p:sldId id="320" r:id="rId14"/>
    <p:sldId id="322" r:id="rId15"/>
    <p:sldId id="326" r:id="rId16"/>
    <p:sldId id="323" r:id="rId17"/>
    <p:sldId id="339" r:id="rId18"/>
    <p:sldId id="324" r:id="rId19"/>
    <p:sldId id="325" r:id="rId20"/>
    <p:sldId id="327" r:id="rId21"/>
    <p:sldId id="338" r:id="rId22"/>
    <p:sldId id="328" r:id="rId23"/>
    <p:sldId id="329" r:id="rId24"/>
    <p:sldId id="330" r:id="rId25"/>
    <p:sldId id="331" r:id="rId26"/>
    <p:sldId id="332" r:id="rId27"/>
    <p:sldId id="334" r:id="rId28"/>
    <p:sldId id="336" r:id="rId29"/>
    <p:sldId id="337" r:id="rId30"/>
    <p:sldId id="335" r:id="rId31"/>
    <p:sldId id="340" r:id="rId32"/>
    <p:sldId id="341" r:id="rId33"/>
    <p:sldId id="342" r:id="rId34"/>
    <p:sldId id="343" r:id="rId35"/>
    <p:sldId id="344" r:id="rId36"/>
    <p:sldId id="312" r:id="rId37"/>
    <p:sldId id="311" r:id="rId38"/>
  </p:sldIdLst>
  <p:sldSz cx="9144000" cy="6858000" type="screen4x3"/>
  <p:notesSz cx="6797675" cy="9926638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D8E2"/>
    <a:srgbClr val="CCFF33"/>
    <a:srgbClr val="F1F2E8"/>
    <a:srgbClr val="CE08A4"/>
    <a:srgbClr val="FB97E6"/>
    <a:srgbClr val="A5CDE9"/>
    <a:srgbClr val="3470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Střední styl 4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8FB837D-C827-4EFA-A057-4D05807E0F7C}" styleName="Styl s motivem 1 – zvýraznění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112" autoAdjust="0"/>
  </p:normalViewPr>
  <p:slideViewPr>
    <p:cSldViewPr>
      <p:cViewPr varScale="1">
        <p:scale>
          <a:sx n="100" d="100"/>
          <a:sy n="100" d="100"/>
        </p:scale>
        <p:origin x="183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161" tIns="45581" rIns="91161" bIns="45581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161" tIns="45581" rIns="91161" bIns="45581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2B81BE3-A857-4A89-853F-44D1710059CB}" type="datetimeFigureOut">
              <a:rPr lang="cs-CZ"/>
              <a:pPr>
                <a:defRPr/>
              </a:pPr>
              <a:t>10.10.2019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161" tIns="45581" rIns="91161" bIns="45581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161" tIns="45581" rIns="91161" bIns="4558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DF263C7-9310-4D84-A690-F690A3F6E273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61" tIns="45581" rIns="91161" bIns="4558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61" tIns="45581" rIns="91161" bIns="4558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61" tIns="45581" rIns="91161" bIns="455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61" tIns="45581" rIns="91161" bIns="45581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61" tIns="45581" rIns="91161" bIns="4558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B1E4DA3-6276-4512-A9F4-1C995033844B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1126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13B5F78-461D-40D8-8DA7-0EB0E8EFCCA8}" type="slidenum">
              <a:rPr lang="cs-CZ" altLang="cs-CZ" smtClean="0"/>
              <a:pPr/>
              <a:t>3</a:t>
            </a:fld>
            <a:endParaRPr lang="cs-CZ" altLang="cs-CZ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67A411-61EE-4F83-8C2B-49E105536043}" type="slidenum">
              <a:rPr lang="cs-CZ" smtClean="0">
                <a:solidFill>
                  <a:srgbClr val="000000"/>
                </a:solidFill>
                <a:latin typeface="Arial" charset="0"/>
                <a:cs typeface="+mn-cs"/>
              </a:rPr>
              <a:pPr>
                <a:defRPr/>
              </a:pPr>
              <a:t>12</a:t>
            </a:fld>
            <a:endParaRPr lang="cs-CZ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2E1C56-70BF-4B3B-BE9F-7653F576A85C}" type="slidenum">
              <a:rPr lang="cs-CZ" smtClean="0">
                <a:solidFill>
                  <a:srgbClr val="000000"/>
                </a:solidFill>
                <a:latin typeface="Arial" charset="0"/>
                <a:cs typeface="+mn-cs"/>
              </a:rPr>
              <a:pPr>
                <a:defRPr/>
              </a:pPr>
              <a:t>13</a:t>
            </a:fld>
            <a:endParaRPr lang="cs-CZ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185C86-830D-4DAB-91F3-261EBE10746B}" type="slidenum">
              <a:rPr lang="cs-CZ" smtClean="0">
                <a:solidFill>
                  <a:srgbClr val="000000"/>
                </a:solidFill>
                <a:latin typeface="Arial" charset="0"/>
                <a:cs typeface="+mn-cs"/>
              </a:rPr>
              <a:pPr>
                <a:defRPr/>
              </a:pPr>
              <a:t>14</a:t>
            </a:fld>
            <a:endParaRPr lang="cs-CZ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/>
            <a:endParaRPr lang="cs-CZ" altLang="cs-CZ" dirty="0" smtClean="0">
              <a:latin typeface="Arial" panose="020B0604020202020204" pitchFamily="34" charset="0"/>
            </a:endParaRPr>
          </a:p>
          <a:p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D3D7D7-90AA-4214-85DF-3119D6464986}" type="slidenum">
              <a:rPr lang="cs-CZ" smtClean="0">
                <a:solidFill>
                  <a:srgbClr val="000000"/>
                </a:solidFill>
                <a:latin typeface="Arial" charset="0"/>
                <a:cs typeface="+mn-cs"/>
              </a:rPr>
              <a:pPr>
                <a:defRPr/>
              </a:pPr>
              <a:t>15</a:t>
            </a:fld>
            <a:endParaRPr lang="cs-CZ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7FCB7F-2955-4DD6-A9D6-446DBE785C84}" type="slidenum">
              <a:rPr lang="cs-CZ" smtClean="0">
                <a:solidFill>
                  <a:srgbClr val="000000"/>
                </a:solidFill>
                <a:latin typeface="Arial" charset="0"/>
                <a:cs typeface="+mn-cs"/>
              </a:rPr>
              <a:pPr>
                <a:defRPr/>
              </a:pPr>
              <a:t>16</a:t>
            </a:fld>
            <a:endParaRPr lang="cs-CZ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0A168A-EDA9-422F-A76B-A4FAB2FC1D78}" type="slidenum">
              <a:rPr lang="cs-CZ" smtClean="0">
                <a:solidFill>
                  <a:srgbClr val="000000"/>
                </a:solidFill>
                <a:latin typeface="Arial" charset="0"/>
                <a:cs typeface="+mn-cs"/>
              </a:rPr>
              <a:pPr>
                <a:defRPr/>
              </a:pPr>
              <a:t>17</a:t>
            </a:fld>
            <a:endParaRPr lang="cs-CZ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54E052-ABD9-4A47-889F-DF50395F56F9}" type="slidenum">
              <a:rPr lang="cs-CZ" smtClean="0">
                <a:solidFill>
                  <a:srgbClr val="000000"/>
                </a:solidFill>
                <a:latin typeface="Arial" charset="0"/>
                <a:cs typeface="+mn-cs"/>
              </a:rPr>
              <a:pPr>
                <a:defRPr/>
              </a:pPr>
              <a:t>18</a:t>
            </a:fld>
            <a:endParaRPr lang="cs-CZ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E124DF-446B-401E-ACE8-EC89DDF18A71}" type="slidenum">
              <a:rPr lang="cs-CZ" smtClean="0">
                <a:solidFill>
                  <a:srgbClr val="000000"/>
                </a:solidFill>
                <a:latin typeface="Arial" charset="0"/>
                <a:cs typeface="+mn-cs"/>
              </a:rPr>
              <a:pPr>
                <a:defRPr/>
              </a:pPr>
              <a:t>19</a:t>
            </a:fld>
            <a:endParaRPr lang="cs-CZ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783241-C2B8-4720-BFCF-A0F3E46FCFD7}" type="slidenum">
              <a:rPr lang="cs-CZ" smtClean="0">
                <a:solidFill>
                  <a:srgbClr val="000000"/>
                </a:solidFill>
                <a:latin typeface="Arial" charset="0"/>
                <a:cs typeface="+mn-cs"/>
              </a:rPr>
              <a:pPr>
                <a:defRPr/>
              </a:pPr>
              <a:t>20</a:t>
            </a:fld>
            <a:endParaRPr lang="cs-CZ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b="1" dirty="0" smtClean="0">
              <a:latin typeface="Arial" panose="020B0604020202020204" pitchFamily="34" charset="0"/>
            </a:endParaRPr>
          </a:p>
          <a:p>
            <a:endParaRPr lang="cs-CZ" altLang="cs-CZ" b="1" dirty="0" smtClean="0">
              <a:latin typeface="Arial" panose="020B0604020202020204" pitchFamily="34" charset="0"/>
            </a:endParaRPr>
          </a:p>
          <a:p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83C283-B6CD-4DFA-B462-F531DB009517}" type="slidenum">
              <a:rPr lang="cs-CZ" smtClean="0">
                <a:solidFill>
                  <a:srgbClr val="000000"/>
                </a:solidFill>
                <a:latin typeface="Arial" charset="0"/>
                <a:cs typeface="+mn-cs"/>
              </a:rPr>
              <a:pPr>
                <a:defRPr/>
              </a:pPr>
              <a:t>21</a:t>
            </a:fld>
            <a:endParaRPr lang="cs-CZ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1331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D75FDB0-D7B6-4D32-BF0D-E93B0261BFC6}" type="slidenum">
              <a:rPr lang="cs-CZ" altLang="cs-CZ" smtClean="0"/>
              <a:pPr/>
              <a:t>4</a:t>
            </a:fld>
            <a:endParaRPr lang="cs-CZ" altLang="cs-CZ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7B64E2-90B5-49C0-B2DC-5BBC11FD4F40}" type="slidenum">
              <a:rPr lang="cs-CZ" smtClean="0">
                <a:solidFill>
                  <a:srgbClr val="000000"/>
                </a:solidFill>
                <a:latin typeface="Arial" charset="0"/>
                <a:cs typeface="+mn-cs"/>
              </a:rPr>
              <a:pPr>
                <a:defRPr/>
              </a:pPr>
              <a:t>22</a:t>
            </a:fld>
            <a:endParaRPr lang="cs-CZ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3D62E1-9130-4143-9747-23DE362791E0}" type="slidenum">
              <a:rPr lang="cs-CZ" smtClean="0">
                <a:solidFill>
                  <a:srgbClr val="000000"/>
                </a:solidFill>
                <a:latin typeface="Arial" charset="0"/>
                <a:cs typeface="+mn-cs"/>
              </a:rPr>
              <a:pPr>
                <a:defRPr/>
              </a:pPr>
              <a:t>23</a:t>
            </a:fld>
            <a:endParaRPr lang="cs-CZ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 smtClean="0">
              <a:latin typeface="Arial" panose="020B0604020202020204" pitchFamily="34" charset="0"/>
            </a:endParaRPr>
          </a:p>
          <a:p>
            <a:endParaRPr lang="cs-CZ" altLang="cs-CZ" dirty="0" smtClean="0">
              <a:latin typeface="Arial" panose="020B0604020202020204" pitchFamily="34" charset="0"/>
            </a:endParaRPr>
          </a:p>
          <a:p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FB1C34-12A6-47AA-8413-6D0412129B92}" type="slidenum">
              <a:rPr lang="cs-CZ" smtClean="0">
                <a:solidFill>
                  <a:srgbClr val="000000"/>
                </a:solidFill>
                <a:latin typeface="Arial" charset="0"/>
                <a:cs typeface="+mn-cs"/>
              </a:rPr>
              <a:pPr>
                <a:defRPr/>
              </a:pPr>
              <a:t>24</a:t>
            </a:fld>
            <a:endParaRPr lang="cs-CZ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 smtClean="0">
              <a:latin typeface="Arial" panose="020B0604020202020204" pitchFamily="34" charset="0"/>
            </a:endParaRPr>
          </a:p>
          <a:p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688AE-DB16-4310-A5D6-63125E0CF2CC}" type="slidenum">
              <a:rPr lang="cs-CZ" smtClean="0">
                <a:solidFill>
                  <a:srgbClr val="000000"/>
                </a:solidFill>
                <a:latin typeface="Arial" charset="0"/>
                <a:cs typeface="+mn-cs"/>
              </a:rPr>
              <a:pPr>
                <a:defRPr/>
              </a:pPr>
              <a:t>25</a:t>
            </a:fld>
            <a:endParaRPr lang="cs-CZ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 smtClean="0">
              <a:latin typeface="Arial" panose="020B0604020202020204" pitchFamily="34" charset="0"/>
            </a:endParaRPr>
          </a:p>
          <a:p>
            <a:endParaRPr lang="cs-CZ" altLang="cs-CZ" dirty="0" smtClean="0">
              <a:latin typeface="Arial" panose="020B0604020202020204" pitchFamily="34" charset="0"/>
            </a:endParaRPr>
          </a:p>
          <a:p>
            <a:endParaRPr lang="cs-CZ" altLang="cs-CZ" dirty="0" smtClean="0">
              <a:latin typeface="Arial" panose="020B0604020202020204" pitchFamily="34" charset="0"/>
            </a:endParaRPr>
          </a:p>
          <a:p>
            <a:endParaRPr lang="cs-CZ" altLang="cs-CZ" dirty="0" smtClean="0">
              <a:latin typeface="Arial" panose="020B0604020202020204" pitchFamily="34" charset="0"/>
            </a:endParaRPr>
          </a:p>
          <a:p>
            <a:endParaRPr lang="cs-CZ" altLang="cs-CZ" b="1" dirty="0" smtClean="0">
              <a:latin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8AACAE-B783-45D3-BD83-6A0042A2CF02}" type="slidenum">
              <a:rPr lang="cs-CZ" smtClean="0">
                <a:solidFill>
                  <a:srgbClr val="000000"/>
                </a:solidFill>
                <a:latin typeface="Arial" charset="0"/>
                <a:cs typeface="+mn-cs"/>
              </a:rPr>
              <a:pPr>
                <a:defRPr/>
              </a:pPr>
              <a:t>26</a:t>
            </a:fld>
            <a:endParaRPr lang="cs-CZ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47154E-B361-4F7E-AC77-2CC0DED17F9B}" type="slidenum">
              <a:rPr lang="cs-CZ" smtClean="0">
                <a:solidFill>
                  <a:srgbClr val="000000"/>
                </a:solidFill>
                <a:latin typeface="Arial" charset="0"/>
                <a:cs typeface="+mn-cs"/>
              </a:rPr>
              <a:pPr>
                <a:defRPr/>
              </a:pPr>
              <a:t>27</a:t>
            </a:fld>
            <a:endParaRPr lang="cs-CZ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B5EE02-38E7-43DF-8662-6AC371F04991}" type="slidenum">
              <a:rPr lang="cs-CZ" smtClean="0">
                <a:solidFill>
                  <a:srgbClr val="000000"/>
                </a:solidFill>
                <a:latin typeface="Arial" charset="0"/>
                <a:cs typeface="+mn-cs"/>
              </a:rPr>
              <a:pPr>
                <a:defRPr/>
              </a:pPr>
              <a:t>28</a:t>
            </a:fld>
            <a:endParaRPr lang="cs-CZ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4C744E-75D5-40DC-9C12-3A41F9A2C950}" type="slidenum">
              <a:rPr lang="cs-CZ" smtClean="0">
                <a:solidFill>
                  <a:srgbClr val="000000"/>
                </a:solidFill>
                <a:latin typeface="Arial" charset="0"/>
                <a:cs typeface="+mn-cs"/>
              </a:rPr>
              <a:pPr>
                <a:defRPr/>
              </a:pPr>
              <a:t>29</a:t>
            </a:fld>
            <a:endParaRPr lang="cs-CZ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4C744E-75D5-40DC-9C12-3A41F9A2C950}" type="slidenum">
              <a:rPr lang="cs-CZ" smtClean="0">
                <a:solidFill>
                  <a:srgbClr val="000000"/>
                </a:solidFill>
                <a:latin typeface="Arial" charset="0"/>
                <a:cs typeface="+mn-cs"/>
              </a:rPr>
              <a:pPr>
                <a:defRPr/>
              </a:pPr>
              <a:t>30</a:t>
            </a:fld>
            <a:endParaRPr lang="cs-CZ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6865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4C744E-75D5-40DC-9C12-3A41F9A2C950}" type="slidenum">
              <a:rPr lang="cs-CZ" smtClean="0">
                <a:solidFill>
                  <a:srgbClr val="000000"/>
                </a:solidFill>
                <a:latin typeface="Arial" charset="0"/>
                <a:cs typeface="+mn-cs"/>
              </a:rPr>
              <a:pPr>
                <a:defRPr/>
              </a:pPr>
              <a:t>31</a:t>
            </a:fld>
            <a:endParaRPr lang="cs-CZ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543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1536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541BC2C-2CE9-4F40-8EF2-46BB10447235}" type="slidenum">
              <a:rPr lang="cs-CZ" altLang="cs-CZ" smtClean="0"/>
              <a:pPr/>
              <a:t>5</a:t>
            </a:fld>
            <a:endParaRPr lang="cs-CZ" altLang="cs-CZ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4C744E-75D5-40DC-9C12-3A41F9A2C950}" type="slidenum">
              <a:rPr lang="cs-CZ" smtClean="0">
                <a:solidFill>
                  <a:srgbClr val="000000"/>
                </a:solidFill>
                <a:latin typeface="Arial" charset="0"/>
                <a:cs typeface="+mn-cs"/>
              </a:rPr>
              <a:pPr>
                <a:defRPr/>
              </a:pPr>
              <a:t>32</a:t>
            </a:fld>
            <a:endParaRPr lang="cs-CZ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3929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4C744E-75D5-40DC-9C12-3A41F9A2C950}" type="slidenum">
              <a:rPr lang="cs-CZ" smtClean="0">
                <a:solidFill>
                  <a:srgbClr val="000000"/>
                </a:solidFill>
                <a:latin typeface="Arial" charset="0"/>
                <a:cs typeface="+mn-cs"/>
              </a:rPr>
              <a:pPr>
                <a:defRPr/>
              </a:pPr>
              <a:t>33</a:t>
            </a:fld>
            <a:endParaRPr lang="cs-CZ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532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4C744E-75D5-40DC-9C12-3A41F9A2C950}" type="slidenum">
              <a:rPr lang="cs-CZ" smtClean="0">
                <a:solidFill>
                  <a:srgbClr val="000000"/>
                </a:solidFill>
                <a:latin typeface="Arial" charset="0"/>
                <a:cs typeface="+mn-cs"/>
              </a:rPr>
              <a:pPr>
                <a:defRPr/>
              </a:pPr>
              <a:t>34</a:t>
            </a:fld>
            <a:endParaRPr lang="cs-CZ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6625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1E4DA3-6276-4512-A9F4-1C995033844B}" type="slidenum">
              <a:rPr lang="cs-CZ" altLang="cs-CZ" smtClean="0"/>
              <a:pPr>
                <a:defRPr/>
              </a:pPr>
              <a:t>35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9389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1741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57AB35-F4F1-4013-BDF2-A2F668F99098}" type="slidenum">
              <a:rPr lang="cs-CZ" altLang="cs-CZ" smtClean="0"/>
              <a:pPr/>
              <a:t>6</a:t>
            </a:fld>
            <a:endParaRPr lang="cs-CZ" altLang="cs-CZ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endParaRPr lang="cs-CZ" altLang="cs-CZ" dirty="0" smtClean="0">
              <a:latin typeface="Arial" panose="020B0604020202020204" pitchFamily="34" charset="0"/>
            </a:endParaRPr>
          </a:p>
          <a:p>
            <a:endParaRPr lang="cs-CZ" altLang="cs-CZ" u="sng" dirty="0" smtClean="0">
              <a:latin typeface="Arial" panose="020B0604020202020204" pitchFamily="34" charset="0"/>
            </a:endParaRPr>
          </a:p>
          <a:p>
            <a:endParaRPr lang="cs-CZ" altLang="cs-CZ" u="sng" dirty="0" smtClean="0">
              <a:latin typeface="Arial" panose="020B0604020202020204" pitchFamily="34" charset="0"/>
            </a:endParaRPr>
          </a:p>
        </p:txBody>
      </p:sp>
      <p:sp>
        <p:nvSpPr>
          <p:cNvPr id="194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7869C54-0506-4FE1-961D-2A78C04B3361}" type="slidenum">
              <a:rPr lang="cs-CZ" altLang="cs-CZ" smtClean="0"/>
              <a:pPr/>
              <a:t>7</a:t>
            </a:fld>
            <a:endParaRPr lang="cs-CZ" altLang="cs-CZ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2150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6A33AC2-3977-421E-A31B-D3A0E524F809}" type="slidenum">
              <a:rPr lang="cs-CZ" altLang="cs-CZ" smtClean="0"/>
              <a:pPr/>
              <a:t>8</a:t>
            </a:fld>
            <a:endParaRPr lang="cs-CZ" altLang="cs-CZ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2355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8E98404-6A04-4C8D-9FDE-D2B425D70C14}" type="slidenum">
              <a:rPr lang="cs-CZ" altLang="cs-CZ" smtClean="0"/>
              <a:pPr/>
              <a:t>9</a:t>
            </a:fld>
            <a:endParaRPr lang="cs-CZ" altLang="cs-CZ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 smtClean="0">
              <a:latin typeface="Arial" panose="020B0604020202020204" pitchFamily="34" charset="0"/>
            </a:endParaRPr>
          </a:p>
          <a:p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2560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89EB7A9-3D26-40E0-ACB5-575649FBB067}" type="slidenum">
              <a:rPr lang="cs-CZ" altLang="cs-CZ" smtClean="0"/>
              <a:pPr/>
              <a:t>10</a:t>
            </a:fld>
            <a:endParaRPr lang="cs-CZ" altLang="cs-CZ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2765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7612DED-D5DE-4E6A-BD56-9448297ED63C}" type="slidenum">
              <a:rPr lang="cs-CZ" altLang="cs-CZ" smtClean="0"/>
              <a:pPr/>
              <a:t>11</a:t>
            </a:fld>
            <a:endParaRPr lang="cs-CZ" altLang="cs-CZ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logo_titulka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4765675"/>
            <a:ext cx="3829050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1268413"/>
            <a:ext cx="7772400" cy="1800225"/>
          </a:xfrm>
          <a:ln>
            <a:solidFill>
              <a:schemeClr val="bg1"/>
            </a:solidFill>
          </a:ln>
        </p:spPr>
        <p:txBody>
          <a:bodyPr lIns="288000" tIns="288000" rIns="288000" bIns="28800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650" y="3573463"/>
            <a:ext cx="7704138" cy="647700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04025" y="188913"/>
            <a:ext cx="21336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4A619B6-3DD1-48C9-99F0-B062E9461E8E}" type="datetime1">
              <a:rPr lang="cs-CZ"/>
              <a:pPr>
                <a:defRPr/>
              </a:pPr>
              <a:t>10.10.2019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0673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8792A-9E5D-49EF-81BE-A43D38854B56}" type="datetime1">
              <a:rPr lang="cs-CZ"/>
              <a:pPr>
                <a:defRPr/>
              </a:pPr>
              <a:t>10.10.2019</a:t>
            </a:fld>
            <a:endParaRPr lang="cs-CZ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E593F-9E5B-43A9-96CD-A4C46FB086CF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38183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256212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256212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3B559-D7ED-43AE-90AD-BCC2394FA92A}" type="datetime1">
              <a:rPr lang="cs-CZ"/>
              <a:pPr>
                <a:defRPr/>
              </a:pPr>
              <a:t>10.10.2019</a:t>
            </a:fld>
            <a:endParaRPr lang="cs-CZ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38B16-1E11-43D3-8E58-DD370FD1E2CF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10925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logo_titulka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4765675"/>
            <a:ext cx="3829050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1268413"/>
            <a:ext cx="7772400" cy="1800225"/>
          </a:xfrm>
          <a:ln>
            <a:solidFill>
              <a:schemeClr val="bg1"/>
            </a:solidFill>
          </a:ln>
        </p:spPr>
        <p:txBody>
          <a:bodyPr lIns="288000" tIns="288000" rIns="288000" bIns="28800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650" y="3573463"/>
            <a:ext cx="7704138" cy="647700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04025" y="188913"/>
            <a:ext cx="21336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02540A4-E728-49B9-AB73-AEA205F5DC1C}" type="datetime1">
              <a:rPr lang="cs-CZ"/>
              <a:pPr>
                <a:defRPr/>
              </a:pPr>
              <a:t>10.10.2019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5044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D07F4-91C6-40B4-ACA3-161913B2EC54}" type="datetime1">
              <a:rPr lang="cs-CZ"/>
              <a:pPr>
                <a:defRPr/>
              </a:pPr>
              <a:t>10.10.2019</a:t>
            </a:fld>
            <a:endParaRPr lang="cs-CZ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CE00A-8CE4-4800-9810-4871959EA9EC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8819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97305-A79C-4BA3-8732-5492CAB530EA}" type="datetime1">
              <a:rPr lang="cs-CZ"/>
              <a:pPr>
                <a:defRPr/>
              </a:pPr>
              <a:t>10.10.2019</a:t>
            </a:fld>
            <a:endParaRPr lang="cs-CZ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71F88-398E-48F6-82F9-7E58DB12F454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444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28775"/>
            <a:ext cx="4038600" cy="3902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28775"/>
            <a:ext cx="4038600" cy="3902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CEB41-40B6-473A-A22E-5515B274F241}" type="datetime1">
              <a:rPr lang="cs-CZ"/>
              <a:pPr>
                <a:defRPr/>
              </a:pPr>
              <a:t>10.10.2019</a:t>
            </a:fld>
            <a:endParaRPr lang="cs-CZ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19531-8386-4B83-85E6-D3F5E9F95C37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0465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F07CD-837B-4509-AA5F-EE6F24977814}" type="datetime1">
              <a:rPr lang="cs-CZ"/>
              <a:pPr>
                <a:defRPr/>
              </a:pPr>
              <a:t>10.10.2019</a:t>
            </a:fld>
            <a:endParaRPr lang="cs-CZ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11B23-B1F9-47DA-9EED-6F3CB6D9370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6507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3246D-C1AF-41BC-A72D-355F7079AEDE}" type="datetime1">
              <a:rPr lang="cs-CZ"/>
              <a:pPr>
                <a:defRPr/>
              </a:pPr>
              <a:t>10.10.2019</a:t>
            </a:fld>
            <a:endParaRPr lang="cs-CZ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FA1AE-10DD-4F72-A022-D860105BF767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912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4904F-C69F-4E03-B192-C4955DD7DD68}" type="datetime1">
              <a:rPr lang="cs-CZ"/>
              <a:pPr>
                <a:defRPr/>
              </a:pPr>
              <a:t>10.10.2019</a:t>
            </a:fld>
            <a:endParaRPr lang="cs-CZ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7380F-33F5-4FB6-AA67-D48DBC86633E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48069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CBEAB-7610-4592-8C9B-A8A5448ED6BB}" type="datetime1">
              <a:rPr lang="cs-CZ"/>
              <a:pPr>
                <a:defRPr/>
              </a:pPr>
              <a:t>10.10.2019</a:t>
            </a:fld>
            <a:endParaRPr lang="cs-CZ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19200-C15A-4D8C-B442-A9DB176C0829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2116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75C71-2E9E-467A-A4ED-43361A4D801A}" type="datetime1">
              <a:rPr lang="cs-CZ"/>
              <a:pPr>
                <a:defRPr/>
              </a:pPr>
              <a:t>10.10.2019</a:t>
            </a:fld>
            <a:endParaRPr lang="cs-CZ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F76BA-E324-490C-9372-422447F449BC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112163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6D62A-7454-4EAC-A01B-5BD2A88B889B}" type="datetime1">
              <a:rPr lang="cs-CZ"/>
              <a:pPr>
                <a:defRPr/>
              </a:pPr>
              <a:t>10.10.2019</a:t>
            </a:fld>
            <a:endParaRPr lang="cs-CZ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8815E-8FC6-4D92-92DE-7F610F3DBCD9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8745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20B64-B974-49B6-88EF-1E907E54757C}" type="datetime1">
              <a:rPr lang="cs-CZ"/>
              <a:pPr>
                <a:defRPr/>
              </a:pPr>
              <a:t>10.10.2019</a:t>
            </a:fld>
            <a:endParaRPr lang="cs-CZ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7D710-FF1D-47B0-8F47-A4979A40F904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9691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256212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256212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53317-B951-416E-8F9C-3B4DD51A26B0}" type="datetime1">
              <a:rPr lang="cs-CZ"/>
              <a:pPr>
                <a:defRPr/>
              </a:pPr>
              <a:t>10.10.2019</a:t>
            </a:fld>
            <a:endParaRPr lang="cs-CZ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176B0-A0D1-406F-87D1-AB43AB14BFDF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9975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3EC30-F53F-4FFB-85B8-B13C3A2CC0ED}" type="datetime1">
              <a:rPr lang="cs-CZ"/>
              <a:pPr>
                <a:defRPr/>
              </a:pPr>
              <a:t>10.10.2019</a:t>
            </a:fld>
            <a:endParaRPr lang="cs-CZ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4D1D2-70D6-4EF5-847B-3A216ADB28F3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81556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28775"/>
            <a:ext cx="4038600" cy="3902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28775"/>
            <a:ext cx="4038600" cy="3902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423A5-D438-4C0A-B674-CF5449CE393A}" type="datetime1">
              <a:rPr lang="cs-CZ"/>
              <a:pPr>
                <a:defRPr/>
              </a:pPr>
              <a:t>10.10.2019</a:t>
            </a:fld>
            <a:endParaRPr lang="cs-CZ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A7BB8-4492-4A58-B244-423AE8D337D6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70185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3BCFB-8F5D-4B74-BD92-AA83472A8EAF}" type="datetime1">
              <a:rPr lang="cs-CZ"/>
              <a:pPr>
                <a:defRPr/>
              </a:pPr>
              <a:t>10.10.2019</a:t>
            </a:fld>
            <a:endParaRPr lang="cs-CZ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AF720-FBA3-4D11-9D63-50BF5C336097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22567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61D53-9F67-4643-B3BE-1ED24C1D8DBD}" type="datetime1">
              <a:rPr lang="cs-CZ"/>
              <a:pPr>
                <a:defRPr/>
              </a:pPr>
              <a:t>10.10.2019</a:t>
            </a:fld>
            <a:endParaRPr lang="cs-CZ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1F8CA-93A0-4F6C-B0EA-2B0537090B53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468173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D1C59-8DD2-4AE2-A6DF-47191B703FC9}" type="datetime1">
              <a:rPr lang="cs-CZ"/>
              <a:pPr>
                <a:defRPr/>
              </a:pPr>
              <a:t>10.10.2019</a:t>
            </a:fld>
            <a:endParaRPr lang="cs-CZ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E94DB-492D-4BE9-AEA9-59BC767D77B7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00992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D0A66-7768-4D5B-93E9-CA8436279C22}" type="datetime1">
              <a:rPr lang="cs-CZ"/>
              <a:pPr>
                <a:defRPr/>
              </a:pPr>
              <a:t>10.10.2019</a:t>
            </a:fld>
            <a:endParaRPr lang="cs-CZ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E0312-9813-4291-96F5-92330F19EC49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187334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ED7F1-54DB-450E-A9A4-9ECD24A724D0}" type="datetime1">
              <a:rPr lang="cs-CZ"/>
              <a:pPr>
                <a:defRPr/>
              </a:pPr>
              <a:t>10.10.2019</a:t>
            </a:fld>
            <a:endParaRPr lang="cs-CZ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581DB-8A32-4F42-A33A-A329C3E1BD73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86926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bezna zapato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629275"/>
            <a:ext cx="69135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9"/>
          <p:cNvSpPr>
            <a:spLocks noChangeArrowheads="1"/>
          </p:cNvSpPr>
          <p:nvPr userDrawn="1"/>
        </p:nvSpPr>
        <p:spPr bwMode="auto">
          <a:xfrm>
            <a:off x="1547813" y="6002338"/>
            <a:ext cx="7127875" cy="6477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cs-CZ" altLang="cs-CZ" dirty="0" smtClean="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28775"/>
            <a:ext cx="822960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59563" y="6308725"/>
            <a:ext cx="17748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008B182-3D9D-4CE5-9FD7-31D6FC6B40B5}" type="datetime1">
              <a:rPr lang="cs-CZ"/>
              <a:pPr>
                <a:defRPr/>
              </a:pPr>
              <a:t>10.10.2019</a:t>
            </a:fld>
            <a:endParaRPr lang="cs-CZ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308725"/>
            <a:ext cx="467995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51725" y="6021388"/>
            <a:ext cx="9810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E97AF5-B378-459A-B598-86A0E5FC150C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2" descr="bezna zapato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629275"/>
            <a:ext cx="69135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9"/>
          <p:cNvSpPr>
            <a:spLocks noChangeArrowheads="1"/>
          </p:cNvSpPr>
          <p:nvPr userDrawn="1"/>
        </p:nvSpPr>
        <p:spPr bwMode="auto">
          <a:xfrm>
            <a:off x="1547813" y="6002338"/>
            <a:ext cx="7127875" cy="6477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cs-CZ" altLang="cs-CZ" dirty="0" smtClean="0"/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28775"/>
            <a:ext cx="822960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59563" y="6308725"/>
            <a:ext cx="17748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EDBDEDE4-2604-4A31-B3D6-76684CC2F8A8}" type="datetime1">
              <a:rPr lang="cs-CZ"/>
              <a:pPr>
                <a:defRPr/>
              </a:pPr>
              <a:t>10.10.2019</a:t>
            </a:fld>
            <a:endParaRPr lang="cs-CZ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308725"/>
            <a:ext cx="467995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51725" y="6021388"/>
            <a:ext cx="9810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6DEC08D-7A61-467D-9A48-5820C1A002FF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28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5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5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5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27.jpeg"/><Relationship Id="rId4" Type="http://schemas.openxmlformats.org/officeDocument/2006/relationships/image" Target="../media/image4.jpeg"/><Relationship Id="rId9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5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4.jpeg"/><Relationship Id="rId9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8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43.jpeg"/><Relationship Id="rId5" Type="http://schemas.openxmlformats.org/officeDocument/2006/relationships/image" Target="../media/image4.jpeg"/><Relationship Id="rId10" Type="http://schemas.openxmlformats.org/officeDocument/2006/relationships/image" Target="../media/image42.jpeg"/><Relationship Id="rId4" Type="http://schemas.openxmlformats.org/officeDocument/2006/relationships/image" Target="../media/image5.jpeg"/><Relationship Id="rId9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5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8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53.jpeg"/><Relationship Id="rId5" Type="http://schemas.openxmlformats.org/officeDocument/2006/relationships/image" Target="../media/image4.jpeg"/><Relationship Id="rId10" Type="http://schemas.openxmlformats.org/officeDocument/2006/relationships/image" Target="../media/image52.jpeg"/><Relationship Id="rId4" Type="http://schemas.openxmlformats.org/officeDocument/2006/relationships/image" Target="../media/image5.jpeg"/><Relationship Id="rId9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8.jpeg"/><Relationship Id="rId4" Type="http://schemas.openxmlformats.org/officeDocument/2006/relationships/image" Target="../media/image4.jpeg"/><Relationship Id="rId9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9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5.jpeg"/><Relationship Id="rId9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5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jpeg"/><Relationship Id="rId5" Type="http://schemas.openxmlformats.org/officeDocument/2006/relationships/image" Target="../media/image6.png"/><Relationship Id="rId4" Type="http://schemas.openxmlformats.org/officeDocument/2006/relationships/image" Target="../media/image4.jpeg"/><Relationship Id="rId9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5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jpeg"/><Relationship Id="rId5" Type="http://schemas.openxmlformats.org/officeDocument/2006/relationships/image" Target="../media/image6.png"/><Relationship Id="rId4" Type="http://schemas.openxmlformats.org/officeDocument/2006/relationships/image" Target="../media/image4.jpeg"/><Relationship Id="rId9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5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jpeg"/><Relationship Id="rId5" Type="http://schemas.openxmlformats.org/officeDocument/2006/relationships/image" Target="../media/image6.png"/><Relationship Id="rId4" Type="http://schemas.openxmlformats.org/officeDocument/2006/relationships/image" Target="../media/image4.jpeg"/><Relationship Id="rId9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5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jpe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5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jpe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jpe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5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jpeg"/><Relationship Id="rId5" Type="http://schemas.openxmlformats.org/officeDocument/2006/relationships/image" Target="../media/image6.png"/><Relationship Id="rId10" Type="http://schemas.openxmlformats.org/officeDocument/2006/relationships/image" Target="../media/image87.jpeg"/><Relationship Id="rId4" Type="http://schemas.openxmlformats.org/officeDocument/2006/relationships/image" Target="../media/image4.jpeg"/><Relationship Id="rId9" Type="http://schemas.openxmlformats.org/officeDocument/2006/relationships/image" Target="../media/image8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8.jpeg"/><Relationship Id="rId7" Type="http://schemas.openxmlformats.org/officeDocument/2006/relationships/image" Target="../media/image89.jpeg"/><Relationship Id="rId12" Type="http://schemas.openxmlformats.org/officeDocument/2006/relationships/image" Target="../media/image9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93.jpeg"/><Relationship Id="rId5" Type="http://schemas.openxmlformats.org/officeDocument/2006/relationships/image" Target="../media/image4.jpeg"/><Relationship Id="rId10" Type="http://schemas.openxmlformats.org/officeDocument/2006/relationships/image" Target="../media/image92.jpeg"/><Relationship Id="rId4" Type="http://schemas.openxmlformats.org/officeDocument/2006/relationships/image" Target="../media/image5.jpeg"/><Relationship Id="rId9" Type="http://schemas.openxmlformats.org/officeDocument/2006/relationships/image" Target="../media/image9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5.jpe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5.jpeg"/><Relationship Id="rId5" Type="http://schemas.openxmlformats.org/officeDocument/2006/relationships/image" Target="../media/image6.png"/><Relationship Id="rId10" Type="http://schemas.openxmlformats.org/officeDocument/2006/relationships/image" Target="../media/image99.jpeg"/><Relationship Id="rId4" Type="http://schemas.openxmlformats.org/officeDocument/2006/relationships/image" Target="../media/image4.jpeg"/><Relationship Id="rId9" Type="http://schemas.openxmlformats.org/officeDocument/2006/relationships/image" Target="../media/image9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5.jpe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0.jpeg"/><Relationship Id="rId5" Type="http://schemas.openxmlformats.org/officeDocument/2006/relationships/image" Target="../media/image6.png"/><Relationship Id="rId4" Type="http://schemas.openxmlformats.org/officeDocument/2006/relationships/image" Target="../media/image4.jpeg"/><Relationship Id="rId9" Type="http://schemas.openxmlformats.org/officeDocument/2006/relationships/image" Target="../media/image10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video" Target="file:///C:\Policie%20OPF\2%20Prezentace\2019%20Projekt%20Mimo&#345;&#225;dn&#233;%20ud&#225;losti\Videosign&#225;l\nehoda-dalnice.mp4" TargetMode="External"/><Relationship Id="rId1" Type="http://schemas.microsoft.com/office/2007/relationships/media" Target="file:///C:\Policie%20OPF\2%20Prezentace\2019%20Projekt%20Mimo&#345;&#225;dn&#233;%20ud&#225;losti\Videosign&#225;l\nehoda-dalnice.mp4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video" Target="file:///C:\Policie%20OPF\2%20Prezentace\2019%20Projekt%20Mimo&#345;&#225;dn&#233;%20ud&#225;losti\Videosign&#225;l\nehoda-vlak.mp4" TargetMode="External"/><Relationship Id="rId1" Type="http://schemas.microsoft.com/office/2007/relationships/media" Target="file:///C:\Policie%20OPF\2%20Prezentace\2019%20Projekt%20Mimo&#345;&#225;dn&#233;%20ud&#225;losti\Videosign&#225;l\nehoda-vlak.mp4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video" Target="file:///C:\Policie%20OPF\2%20Prezentace\2019%20Projekt%20Mimo&#345;&#225;dn&#233;%20ud&#225;losti\Videosign&#225;l\patrani-po-osobe.mp4" TargetMode="External"/><Relationship Id="rId1" Type="http://schemas.microsoft.com/office/2007/relationships/media" Target="file:///C:\Policie%20OPF\2%20Prezentace\2019%20Projekt%20Mimo&#345;&#225;dn&#233;%20ud&#225;losti\Videosign&#225;l\patrani-po-osobe.mp4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video" Target="file:///C:\Policie%20OPF\2%20Prezentace\2019%20Projekt%20Mimo&#345;&#225;dn&#233;%20ud&#225;losti\Videosign&#225;l\pozar-les.mp4" TargetMode="External"/><Relationship Id="rId1" Type="http://schemas.microsoft.com/office/2007/relationships/media" Target="file:///C:\Policie%20OPF\2%20Prezentace\2019%20Projekt%20Mimo&#345;&#225;dn&#233;%20ud&#225;losti\Videosign&#225;l\pozar-les.mp4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4.jpeg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5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6.png"/><Relationship Id="rId4" Type="http://schemas.openxmlformats.org/officeDocument/2006/relationships/image" Target="../media/image4.jpe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5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1196975"/>
            <a:ext cx="8280400" cy="3311525"/>
          </a:xfr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r>
              <a:rPr lang="cs-CZ" sz="3200" b="1" dirty="0" smtClean="0">
                <a:cs typeface="Arial" pitchFamily="34" charset="0"/>
              </a:rPr>
              <a:t>Zvýšení akceschopnosti Policie ČR              při řešení mimořádných událostí </a:t>
            </a:r>
            <a:r>
              <a:rPr lang="cs-CZ" sz="3200" b="1" cap="all" dirty="0" smtClean="0">
                <a:cs typeface="Arial" pitchFamily="34" charset="0"/>
              </a:rPr>
              <a:t/>
            </a:r>
            <a:br>
              <a:rPr lang="cs-CZ" sz="3200" b="1" cap="all" dirty="0" smtClean="0">
                <a:cs typeface="Arial" pitchFamily="34" charset="0"/>
              </a:rPr>
            </a:br>
            <a:r>
              <a:rPr lang="cs-CZ" sz="1800" b="1" cap="all" dirty="0" smtClean="0">
                <a:cs typeface="Arial" pitchFamily="34" charset="0"/>
              </a:rPr>
              <a:t/>
            </a:r>
            <a:br>
              <a:rPr lang="cs-CZ" sz="1800" b="1" cap="all" dirty="0" smtClean="0">
                <a:cs typeface="Arial" pitchFamily="34" charset="0"/>
              </a:rPr>
            </a:br>
            <a:r>
              <a:rPr lang="cs-CZ" sz="2400" b="1" dirty="0" smtClean="0"/>
              <a:t>CZ.1.06/3.4.00/26.09654</a:t>
            </a:r>
            <a:r>
              <a:rPr lang="cs-CZ" sz="3200" b="1" dirty="0" smtClean="0"/>
              <a:t/>
            </a:r>
            <a:br>
              <a:rPr lang="cs-CZ" sz="3200" b="1" dirty="0" smtClean="0"/>
            </a:br>
            <a:r>
              <a:rPr lang="cs-CZ" sz="3200" b="1" dirty="0" smtClean="0"/>
              <a:t/>
            </a:r>
            <a:br>
              <a:rPr lang="cs-CZ" sz="3200" b="1" dirty="0" smtClean="0"/>
            </a:br>
            <a:r>
              <a:rPr lang="cs-CZ" sz="2400" b="1" dirty="0" smtClean="0"/>
              <a:t>projekt realizován z fondů Evropské unie, </a:t>
            </a:r>
            <a:br>
              <a:rPr lang="cs-CZ" sz="2400" b="1" dirty="0" smtClean="0"/>
            </a:br>
            <a:r>
              <a:rPr lang="cs-CZ" sz="2400" b="1" dirty="0" smtClean="0"/>
              <a:t>Evropského fondu pro regionální rozvoj v rámci Integrovaného operačního programu </a:t>
            </a:r>
            <a:endParaRPr lang="cs-CZ" sz="2400" dirty="0">
              <a:cs typeface="Arial" pitchFamily="34" charset="0"/>
            </a:endParaRPr>
          </a:p>
        </p:txBody>
      </p:sp>
      <p:pic>
        <p:nvPicPr>
          <p:cNvPr id="717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6" y="188640"/>
            <a:ext cx="9089846" cy="93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ovéPole 1"/>
          <p:cNvSpPr txBox="1">
            <a:spLocks noChangeArrowheads="1"/>
          </p:cNvSpPr>
          <p:nvPr/>
        </p:nvSpPr>
        <p:spPr bwMode="auto">
          <a:xfrm>
            <a:off x="5795963" y="5876925"/>
            <a:ext cx="28082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Dne: 9. října </a:t>
            </a:r>
            <a:r>
              <a:rPr lang="cs-CZ" altLang="cs-CZ" sz="1600" dirty="0" smtClean="0"/>
              <a:t>2019</a:t>
            </a:r>
          </a:p>
        </p:txBody>
      </p:sp>
      <p:sp>
        <p:nvSpPr>
          <p:cNvPr id="5" name="TextovéPole 1"/>
          <p:cNvSpPr txBox="1">
            <a:spLocks noChangeArrowheads="1"/>
          </p:cNvSpPr>
          <p:nvPr/>
        </p:nvSpPr>
        <p:spPr bwMode="auto">
          <a:xfrm>
            <a:off x="899592" y="6309320"/>
            <a:ext cx="28082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 smtClean="0"/>
              <a:t>Zpracoval: Ing. Jan Mosler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Prezidi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4988" y="188913"/>
            <a:ext cx="719137" cy="828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8172450" cy="1079500"/>
          </a:xfrm>
        </p:spPr>
        <p:txBody>
          <a:bodyPr/>
          <a:lstStyle/>
          <a:p>
            <a:pPr marL="182563" eaLnBrk="1" hangingPunct="1">
              <a:defRPr/>
            </a:pPr>
            <a:r>
              <a:rPr lang="cs-CZ" sz="2800" b="1" dirty="0" smtClean="0">
                <a:solidFill>
                  <a:schemeClr val="accent4"/>
                </a:solidFill>
              </a:rPr>
              <a:t>46 Čtyřkolek s adaptéry pro provoz na sněhu – </a:t>
            </a:r>
            <a:r>
              <a:rPr lang="cs-CZ" sz="2000" b="1" dirty="0" smtClean="0">
                <a:solidFill>
                  <a:srgbClr val="663300"/>
                </a:solidFill>
              </a:rPr>
              <a:t>zvýšení mobility sil a prostředků Policie ČR v postižených oblastech</a:t>
            </a:r>
          </a:p>
        </p:txBody>
      </p:sp>
      <p:sp>
        <p:nvSpPr>
          <p:cNvPr id="512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CB2C31B-1602-4B0E-A8DB-0E234BF753A3}" type="datetime1">
              <a:rPr lang="cs-CZ" smtClean="0">
                <a:solidFill>
                  <a:srgbClr val="002060"/>
                </a:solidFill>
              </a:rPr>
              <a:pPr>
                <a:defRPr/>
              </a:pPr>
              <a:t>10.10.2019</a:t>
            </a:fld>
            <a:endParaRPr lang="cs-CZ" dirty="0" smtClean="0">
              <a:solidFill>
                <a:srgbClr val="002060"/>
              </a:solidFill>
            </a:endParaRPr>
          </a:p>
        </p:txBody>
      </p:sp>
      <p:sp>
        <p:nvSpPr>
          <p:cNvPr id="24581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7C4FEDD-8C0F-4905-A57F-F40C364DA0F2}" type="slidenum">
              <a:rPr lang="cs-CZ" altLang="cs-CZ" sz="1200" smtClean="0">
                <a:solidFill>
                  <a:srgbClr val="002060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cs-CZ" altLang="cs-CZ" sz="1200" dirty="0" smtClean="0">
              <a:solidFill>
                <a:srgbClr val="002060"/>
              </a:solidFill>
            </a:endParaRPr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250825" y="1268413"/>
            <a:ext cx="8497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8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949950"/>
            <a:ext cx="733583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604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t="12201" r="19289" b="3932"/>
          <a:stretch>
            <a:fillRect/>
          </a:stretch>
        </p:blipFill>
        <p:spPr bwMode="auto">
          <a:xfrm>
            <a:off x="4719638" y="1285875"/>
            <a:ext cx="3222625" cy="2122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4" t="7475" b="15744"/>
          <a:stretch>
            <a:fillRect/>
          </a:stretch>
        </p:blipFill>
        <p:spPr bwMode="auto">
          <a:xfrm>
            <a:off x="4750594" y="3335961"/>
            <a:ext cx="3817937" cy="220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Obráze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12199" b="35300"/>
          <a:stretch>
            <a:fillRect/>
          </a:stretch>
        </p:blipFill>
        <p:spPr bwMode="auto">
          <a:xfrm>
            <a:off x="255588" y="1285875"/>
            <a:ext cx="4179887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Prezidi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4988" y="188913"/>
            <a:ext cx="719137" cy="828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8172450" cy="1079500"/>
          </a:xfrm>
        </p:spPr>
        <p:txBody>
          <a:bodyPr/>
          <a:lstStyle/>
          <a:p>
            <a:pPr marL="182563" eaLnBrk="1" hangingPunct="1">
              <a:defRPr/>
            </a:pPr>
            <a:r>
              <a:rPr lang="cs-CZ" sz="2800" b="1" dirty="0" smtClean="0">
                <a:solidFill>
                  <a:schemeClr val="accent4"/>
                </a:solidFill>
              </a:rPr>
              <a:t>Čtyřkolky na sněhu, dětský den</a:t>
            </a:r>
            <a:endParaRPr lang="cs-CZ" sz="2000" b="1" dirty="0" smtClean="0">
              <a:solidFill>
                <a:srgbClr val="663300"/>
              </a:solidFill>
            </a:endParaRPr>
          </a:p>
        </p:txBody>
      </p:sp>
      <p:sp>
        <p:nvSpPr>
          <p:cNvPr id="512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CB2C31B-1602-4B0E-A8DB-0E234BF753A3}" type="datetime1">
              <a:rPr lang="cs-CZ" smtClean="0">
                <a:solidFill>
                  <a:srgbClr val="002060"/>
                </a:solidFill>
              </a:rPr>
              <a:pPr>
                <a:defRPr/>
              </a:pPr>
              <a:t>10.10.2019</a:t>
            </a:fld>
            <a:endParaRPr lang="cs-CZ" dirty="0" smtClean="0">
              <a:solidFill>
                <a:srgbClr val="002060"/>
              </a:solidFill>
            </a:endParaRPr>
          </a:p>
        </p:txBody>
      </p:sp>
      <p:sp>
        <p:nvSpPr>
          <p:cNvPr id="26629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583FA9-A473-4261-B7D1-4D7969A8D55E}" type="slidenum">
              <a:rPr lang="cs-CZ" altLang="cs-CZ" sz="1200" smtClean="0">
                <a:solidFill>
                  <a:srgbClr val="002060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cs-CZ" altLang="cs-CZ" sz="1200" dirty="0" smtClean="0">
              <a:solidFill>
                <a:srgbClr val="002060"/>
              </a:solidFill>
            </a:endParaRPr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250825" y="1268413"/>
            <a:ext cx="8497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3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949950"/>
            <a:ext cx="733583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604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1" t="20601" r="7475" b="1700"/>
          <a:stretch>
            <a:fillRect/>
          </a:stretch>
        </p:blipFill>
        <p:spPr bwMode="auto">
          <a:xfrm>
            <a:off x="5508625" y="1430338"/>
            <a:ext cx="3265488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Obrázek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" r="12988"/>
          <a:stretch>
            <a:fillRect/>
          </a:stretch>
        </p:blipFill>
        <p:spPr bwMode="auto">
          <a:xfrm>
            <a:off x="5130922" y="3861048"/>
            <a:ext cx="2073275" cy="175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Obrázek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" t="11040" r="10625" b="3954"/>
          <a:stretch>
            <a:fillRect/>
          </a:stretch>
        </p:blipFill>
        <p:spPr bwMode="auto">
          <a:xfrm>
            <a:off x="268288" y="1341438"/>
            <a:ext cx="4857750" cy="315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66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Prezidi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4988" y="188913"/>
            <a:ext cx="719137" cy="828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8172450" cy="1079500"/>
          </a:xfrm>
        </p:spPr>
        <p:txBody>
          <a:bodyPr/>
          <a:lstStyle/>
          <a:p>
            <a:pPr marL="182563" eaLnBrk="1" hangingPunct="1">
              <a:defRPr/>
            </a:pPr>
            <a:r>
              <a:rPr lang="cs-CZ" sz="2800" b="1" dirty="0" smtClean="0">
                <a:solidFill>
                  <a:schemeClr val="accent4"/>
                </a:solidFill>
              </a:rPr>
              <a:t>125 Mikrobusů do 10 osob – </a:t>
            </a:r>
            <a:r>
              <a:rPr lang="cs-CZ" sz="2000" b="1" dirty="0" smtClean="0">
                <a:solidFill>
                  <a:srgbClr val="663300"/>
                </a:solidFill>
              </a:rPr>
              <a:t>zvýšení </a:t>
            </a:r>
            <a:r>
              <a:rPr lang="cs-CZ" sz="2000" b="1" dirty="0">
                <a:solidFill>
                  <a:srgbClr val="663300"/>
                </a:solidFill>
              </a:rPr>
              <a:t>přepravních kapacit Policie ČR pro evakuaci osob z ohrožených oblastí a pro operativní vzdálené přesuny nasazovaných </a:t>
            </a:r>
            <a:r>
              <a:rPr lang="cs-CZ" sz="2000" b="1" dirty="0" smtClean="0">
                <a:solidFill>
                  <a:srgbClr val="663300"/>
                </a:solidFill>
              </a:rPr>
              <a:t>sil</a:t>
            </a:r>
            <a:endParaRPr lang="cs-CZ" sz="2800" b="1" dirty="0" smtClean="0">
              <a:solidFill>
                <a:srgbClr val="663300"/>
              </a:solidFill>
            </a:endParaRPr>
          </a:p>
        </p:txBody>
      </p:sp>
      <p:sp>
        <p:nvSpPr>
          <p:cNvPr id="512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9CB2C31B-1602-4B0E-A8DB-0E234BF753A3}" type="datetime1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10.10.2019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12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FDEDF0B1-7FD5-400E-9355-50CC308B57B8}" type="slidenum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12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250825" y="1268413"/>
            <a:ext cx="8497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949950"/>
            <a:ext cx="733583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1179513"/>
            <a:ext cx="1903412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604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3" descr="SH10509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3357563"/>
            <a:ext cx="2603500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Obrázek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" t="21651" r="1962" b="32281"/>
          <a:stretch>
            <a:fillRect/>
          </a:stretch>
        </p:blipFill>
        <p:spPr bwMode="auto">
          <a:xfrm>
            <a:off x="242888" y="1350963"/>
            <a:ext cx="5932487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Obrázek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14566" r="5901" b="25197"/>
          <a:stretch>
            <a:fillRect/>
          </a:stretch>
        </p:blipFill>
        <p:spPr bwMode="auto">
          <a:xfrm>
            <a:off x="3116263" y="3381375"/>
            <a:ext cx="48101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Prezidi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4988" y="188913"/>
            <a:ext cx="719137" cy="828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8172450" cy="1079500"/>
          </a:xfrm>
        </p:spPr>
        <p:txBody>
          <a:bodyPr/>
          <a:lstStyle/>
          <a:p>
            <a:pPr marL="182563" eaLnBrk="1" hangingPunct="1">
              <a:defRPr/>
            </a:pPr>
            <a:r>
              <a:rPr lang="cs-CZ" sz="2800" b="1" dirty="0" smtClean="0">
                <a:solidFill>
                  <a:schemeClr val="accent4"/>
                </a:solidFill>
              </a:rPr>
              <a:t>78 autobusů do 30 osob – </a:t>
            </a:r>
            <a:r>
              <a:rPr lang="cs-CZ" sz="1800" b="1" dirty="0" smtClean="0">
                <a:solidFill>
                  <a:srgbClr val="663300"/>
                </a:solidFill>
              </a:rPr>
              <a:t>zvýšení přepravních kapacit Policie ČR pro evakuaci osob z ohrožených oblastí a pro operativní vzdálené přesuny nasazovaných sil</a:t>
            </a:r>
          </a:p>
        </p:txBody>
      </p:sp>
      <p:sp>
        <p:nvSpPr>
          <p:cNvPr id="512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9CB2C31B-1602-4B0E-A8DB-0E234BF753A3}" type="datetime1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10.10.2019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12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E46BD2E0-F9DB-48D0-8FA7-9BD0BA84CBB9}" type="slidenum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13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250825" y="1268413"/>
            <a:ext cx="8497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949950"/>
            <a:ext cx="733583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604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33825"/>
            <a:ext cx="2879725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Obráze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t="4906" r="22792" b="7724"/>
          <a:stretch>
            <a:fillRect/>
          </a:stretch>
        </p:blipFill>
        <p:spPr bwMode="auto">
          <a:xfrm>
            <a:off x="250825" y="1290638"/>
            <a:ext cx="3833813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Obrázek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6" r="6688" b="8656"/>
          <a:stretch>
            <a:fillRect/>
          </a:stretch>
        </p:blipFill>
        <p:spPr bwMode="auto">
          <a:xfrm>
            <a:off x="4165600" y="1376363"/>
            <a:ext cx="4378325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Prezidi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4988" y="188913"/>
            <a:ext cx="719137" cy="828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8172450" cy="1079500"/>
          </a:xfrm>
        </p:spPr>
        <p:txBody>
          <a:bodyPr/>
          <a:lstStyle/>
          <a:p>
            <a:pPr marL="263525" eaLnBrk="1" hangingPunct="1">
              <a:defRPr/>
            </a:pPr>
            <a:r>
              <a:rPr lang="cs-CZ" sz="2800" b="1" dirty="0" smtClean="0">
                <a:solidFill>
                  <a:schemeClr val="accent4"/>
                </a:solidFill>
              </a:rPr>
              <a:t>10 autobusů nad 30 osob – </a:t>
            </a:r>
            <a:r>
              <a:rPr lang="cs-CZ" sz="2000" b="1" dirty="0" smtClean="0">
                <a:solidFill>
                  <a:srgbClr val="663300"/>
                </a:solidFill>
              </a:rPr>
              <a:t>zvýšení </a:t>
            </a:r>
            <a:r>
              <a:rPr lang="cs-CZ" sz="2000" b="1" dirty="0">
                <a:solidFill>
                  <a:srgbClr val="663300"/>
                </a:solidFill>
              </a:rPr>
              <a:t>přepravních kapacit Policie ČR pro evakuaci osob z ohrožených oblastí a pro operativní vzdálené přesuny nasazovaných </a:t>
            </a:r>
            <a:r>
              <a:rPr lang="cs-CZ" sz="2000" b="1" dirty="0" smtClean="0">
                <a:solidFill>
                  <a:srgbClr val="663300"/>
                </a:solidFill>
              </a:rPr>
              <a:t>sil</a:t>
            </a:r>
            <a:endParaRPr lang="cs-CZ" sz="2800" b="1" dirty="0" smtClean="0">
              <a:solidFill>
                <a:srgbClr val="663300"/>
              </a:solidFill>
            </a:endParaRPr>
          </a:p>
        </p:txBody>
      </p:sp>
      <p:sp>
        <p:nvSpPr>
          <p:cNvPr id="512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9CB2C31B-1602-4B0E-A8DB-0E234BF753A3}" type="datetime1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10.10.2019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12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ACAB4D1B-47AE-4899-B214-AB8B5C97ECE6}" type="slidenum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14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250825" y="1341438"/>
            <a:ext cx="8497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7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949950"/>
            <a:ext cx="733583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12875"/>
            <a:ext cx="6911975" cy="225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10" descr="H:\26. výzva_MÚ_Malý Velký projekt\PREZENTACE_web,NATO\prezentace NATO\foto\Autobus\IMG_119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0" y="3532188"/>
            <a:ext cx="273685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57563"/>
            <a:ext cx="249872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604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Obrázek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15350" r="21651" b="9050"/>
          <a:stretch>
            <a:fillRect/>
          </a:stretch>
        </p:blipFill>
        <p:spPr bwMode="auto">
          <a:xfrm>
            <a:off x="6570663" y="3676650"/>
            <a:ext cx="1862137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141663"/>
            <a:ext cx="2522538" cy="243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Prezidi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4988" y="188913"/>
            <a:ext cx="719137" cy="828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8172450" cy="1079500"/>
          </a:xfrm>
        </p:spPr>
        <p:txBody>
          <a:bodyPr/>
          <a:lstStyle/>
          <a:p>
            <a:pPr marL="179388" eaLnBrk="1" hangingPunct="1">
              <a:defRPr/>
            </a:pPr>
            <a:r>
              <a:rPr lang="cs-CZ" sz="2400" b="1" dirty="0" smtClean="0">
                <a:solidFill>
                  <a:schemeClr val="accent4"/>
                </a:solidFill>
              </a:rPr>
              <a:t>105 speciálních vozidel </a:t>
            </a:r>
            <a:r>
              <a:rPr lang="cs-CZ" sz="2400" b="1" dirty="0">
                <a:solidFill>
                  <a:schemeClr val="accent4"/>
                </a:solidFill>
              </a:rPr>
              <a:t>pro monitoring reálných hrozeb </a:t>
            </a:r>
            <a:r>
              <a:rPr lang="cs-CZ" sz="2400" b="1" dirty="0" smtClean="0">
                <a:solidFill>
                  <a:schemeClr val="accent4"/>
                </a:solidFill>
              </a:rPr>
              <a:t>s vybavením </a:t>
            </a:r>
            <a:r>
              <a:rPr lang="cs-CZ" sz="2000" b="1" dirty="0" smtClean="0">
                <a:solidFill>
                  <a:schemeClr val="accent4"/>
                </a:solidFill>
              </a:rPr>
              <a:t>– </a:t>
            </a:r>
            <a:r>
              <a:rPr lang="cs-CZ" sz="1600" b="1" dirty="0" smtClean="0">
                <a:solidFill>
                  <a:srgbClr val="663300"/>
                </a:solidFill>
              </a:rPr>
              <a:t>zvýšení informovanosti veřejnosti v oblasti uzavírek komunikací v důsledku zaplavení, či jiných poškození a nebezpečí, rychlejší předávání informací o evakuačních a objízdných trasách</a:t>
            </a:r>
          </a:p>
        </p:txBody>
      </p:sp>
      <p:sp>
        <p:nvSpPr>
          <p:cNvPr id="512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9CB2C31B-1602-4B0E-A8DB-0E234BF753A3}" type="datetime1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10.10.2019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12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10B166DA-2936-4739-8C95-76648D874638}" type="slidenum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15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250825" y="1341438"/>
            <a:ext cx="8497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24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949950"/>
            <a:ext cx="733583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604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2305050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429000"/>
            <a:ext cx="2112963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005263"/>
            <a:ext cx="200183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508500"/>
            <a:ext cx="160337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484313"/>
            <a:ext cx="4103687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1" name="Picture 1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1628775"/>
            <a:ext cx="20923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5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21249" r="47638" b="38789"/>
          <a:stretch>
            <a:fillRect/>
          </a:stretch>
        </p:blipFill>
        <p:spPr bwMode="auto">
          <a:xfrm>
            <a:off x="3992563" y="1339850"/>
            <a:ext cx="4638675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Prezidi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4988" y="188913"/>
            <a:ext cx="719137" cy="828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8172450" cy="1079500"/>
          </a:xfrm>
        </p:spPr>
        <p:txBody>
          <a:bodyPr/>
          <a:lstStyle/>
          <a:p>
            <a:pPr marL="179388" eaLnBrk="1" hangingPunct="1">
              <a:defRPr/>
            </a:pPr>
            <a:r>
              <a:rPr lang="cs-CZ" sz="2400" b="1" dirty="0" smtClean="0">
                <a:solidFill>
                  <a:schemeClr val="accent4"/>
                </a:solidFill>
              </a:rPr>
              <a:t>Dopravní situace a nehody</a:t>
            </a:r>
            <a:endParaRPr lang="cs-CZ" sz="1600" b="1" dirty="0" smtClean="0">
              <a:solidFill>
                <a:srgbClr val="663300"/>
              </a:solidFill>
            </a:endParaRPr>
          </a:p>
        </p:txBody>
      </p:sp>
      <p:sp>
        <p:nvSpPr>
          <p:cNvPr id="512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9CB2C31B-1602-4B0E-A8DB-0E234BF753A3}" type="datetime1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10.10.2019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12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93E0D3A3-388A-45F9-8173-5112DE7F6AC5}" type="slidenum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16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250825" y="1341438"/>
            <a:ext cx="8497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87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949950"/>
            <a:ext cx="733583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604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Obrázek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4" t="34471" r="10637" b="21335"/>
          <a:stretch>
            <a:fillRect/>
          </a:stretch>
        </p:blipFill>
        <p:spPr bwMode="auto">
          <a:xfrm>
            <a:off x="250825" y="1427163"/>
            <a:ext cx="3673475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Obrázek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0" r="29526" b="38008"/>
          <a:stretch>
            <a:fillRect/>
          </a:stretch>
        </p:blipFill>
        <p:spPr bwMode="auto">
          <a:xfrm>
            <a:off x="1687446" y="3321542"/>
            <a:ext cx="5930900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68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429000"/>
            <a:ext cx="1471613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Prezidi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4988" y="188913"/>
            <a:ext cx="719137" cy="828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8172450" cy="1079500"/>
          </a:xfrm>
        </p:spPr>
        <p:txBody>
          <a:bodyPr/>
          <a:lstStyle/>
          <a:p>
            <a:pPr marL="266700" eaLnBrk="1" hangingPunct="1">
              <a:defRPr/>
            </a:pPr>
            <a:r>
              <a:rPr lang="cs-CZ" sz="2400" b="1" dirty="0" smtClean="0">
                <a:solidFill>
                  <a:schemeClr val="accent4"/>
                </a:solidFill>
              </a:rPr>
              <a:t>76 speciálních výjezdových vozidel pro skupiny kriminalistických techniků s vybavením </a:t>
            </a:r>
            <a:r>
              <a:rPr lang="cs-CZ" sz="2000" b="1" dirty="0" smtClean="0">
                <a:solidFill>
                  <a:schemeClr val="accent4"/>
                </a:solidFill>
              </a:rPr>
              <a:t>– </a:t>
            </a:r>
            <a:r>
              <a:rPr lang="cs-CZ" sz="1600" b="1" dirty="0" smtClean="0">
                <a:solidFill>
                  <a:schemeClr val="accent4"/>
                </a:solidFill>
              </a:rPr>
              <a:t>typ 1 WV Amarok – v</a:t>
            </a:r>
            <a:r>
              <a:rPr lang="pt-BR" sz="1600" b="1" dirty="0" smtClean="0">
                <a:solidFill>
                  <a:schemeClr val="accent4"/>
                </a:solidFill>
              </a:rPr>
              <a:t>ozidla </a:t>
            </a:r>
            <a:r>
              <a:rPr lang="pt-BR" sz="1600" b="1" dirty="0">
                <a:solidFill>
                  <a:schemeClr val="accent4"/>
                </a:solidFill>
              </a:rPr>
              <a:t>do terénu s mobilní </a:t>
            </a:r>
            <a:r>
              <a:rPr lang="pt-BR" sz="1600" b="1" dirty="0" smtClean="0">
                <a:solidFill>
                  <a:schemeClr val="accent4"/>
                </a:solidFill>
              </a:rPr>
              <a:t>laboratoří</a:t>
            </a:r>
            <a:r>
              <a:rPr lang="cs-CZ" sz="1600" b="1" dirty="0" smtClean="0">
                <a:solidFill>
                  <a:schemeClr val="accent4"/>
                </a:solidFill>
              </a:rPr>
              <a:t> – </a:t>
            </a:r>
            <a:r>
              <a:rPr lang="cs-CZ" sz="1600" b="1" dirty="0" smtClean="0">
                <a:solidFill>
                  <a:srgbClr val="663300"/>
                </a:solidFill>
              </a:rPr>
              <a:t>zkrácení </a:t>
            </a:r>
            <a:r>
              <a:rPr lang="cs-CZ" sz="1600" b="1" dirty="0">
                <a:solidFill>
                  <a:srgbClr val="663300"/>
                </a:solidFill>
              </a:rPr>
              <a:t>doby vyhodnocení </a:t>
            </a:r>
            <a:r>
              <a:rPr lang="cs-CZ" sz="1600" b="1" dirty="0" smtClean="0">
                <a:solidFill>
                  <a:srgbClr val="663300"/>
                </a:solidFill>
              </a:rPr>
              <a:t>a </a:t>
            </a:r>
            <a:r>
              <a:rPr lang="cs-CZ" sz="1600" b="1" dirty="0">
                <a:solidFill>
                  <a:srgbClr val="663300"/>
                </a:solidFill>
              </a:rPr>
              <a:t>identifikace nebezpečných vzorků a doby zadokumentování nálezů</a:t>
            </a:r>
            <a:endParaRPr lang="cs-CZ" sz="1600" b="1" dirty="0" smtClean="0">
              <a:solidFill>
                <a:srgbClr val="663300"/>
              </a:solidFill>
            </a:endParaRPr>
          </a:p>
        </p:txBody>
      </p:sp>
      <p:sp>
        <p:nvSpPr>
          <p:cNvPr id="512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9CB2C31B-1602-4B0E-A8DB-0E234BF753A3}" type="datetime1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10.10.2019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12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D2C39A3D-707C-4015-8BCF-9F14CB0BF374}" type="slidenum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17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250825" y="1484313"/>
            <a:ext cx="8497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92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949950"/>
            <a:ext cx="733583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604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7338"/>
            <a:ext cx="412908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7338"/>
            <a:ext cx="425450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4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221163"/>
            <a:ext cx="2670175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5" name="Picture 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221163"/>
            <a:ext cx="233362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Picture 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573463"/>
            <a:ext cx="1728788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Prezidi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4988" y="188913"/>
            <a:ext cx="719137" cy="828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8172450" cy="1079500"/>
          </a:xfrm>
        </p:spPr>
        <p:txBody>
          <a:bodyPr/>
          <a:lstStyle/>
          <a:p>
            <a:pPr marL="266700" eaLnBrk="1" hangingPunct="1">
              <a:defRPr/>
            </a:pPr>
            <a:r>
              <a:rPr lang="cs-CZ" sz="2400" b="1" dirty="0" smtClean="0">
                <a:solidFill>
                  <a:schemeClr val="accent4"/>
                </a:solidFill>
              </a:rPr>
              <a:t>Speciální výjezdová vozidla pro skupiny kriminalistických  techniků –</a:t>
            </a:r>
            <a:r>
              <a:rPr lang="cs-CZ" sz="2000" b="1" dirty="0" smtClean="0">
                <a:solidFill>
                  <a:schemeClr val="accent4"/>
                </a:solidFill>
              </a:rPr>
              <a:t> </a:t>
            </a:r>
            <a:r>
              <a:rPr lang="cs-CZ" sz="1800" b="1" dirty="0" smtClean="0">
                <a:solidFill>
                  <a:schemeClr val="accent4"/>
                </a:solidFill>
              </a:rPr>
              <a:t>typ 2 WV Transportér T5 – v</a:t>
            </a:r>
            <a:r>
              <a:rPr lang="pt-BR" sz="1800" b="1" dirty="0" smtClean="0">
                <a:solidFill>
                  <a:schemeClr val="accent4"/>
                </a:solidFill>
              </a:rPr>
              <a:t>ozidla </a:t>
            </a:r>
            <a:r>
              <a:rPr lang="pt-BR" sz="1800" b="1" dirty="0">
                <a:solidFill>
                  <a:schemeClr val="accent4"/>
                </a:solidFill>
              </a:rPr>
              <a:t>do terénu s mobilní </a:t>
            </a:r>
            <a:r>
              <a:rPr lang="pt-BR" sz="1800" b="1" dirty="0" smtClean="0">
                <a:solidFill>
                  <a:schemeClr val="accent4"/>
                </a:solidFill>
              </a:rPr>
              <a:t>laboratoří</a:t>
            </a:r>
            <a:r>
              <a:rPr lang="cs-CZ" sz="1800" b="1" dirty="0" smtClean="0">
                <a:solidFill>
                  <a:schemeClr val="accent4"/>
                </a:solidFill>
              </a:rPr>
              <a:t> – </a:t>
            </a:r>
            <a:r>
              <a:rPr lang="cs-CZ" sz="1800" b="1" dirty="0" smtClean="0">
                <a:solidFill>
                  <a:srgbClr val="663300"/>
                </a:solidFill>
              </a:rPr>
              <a:t>zkrácení </a:t>
            </a:r>
            <a:r>
              <a:rPr lang="cs-CZ" sz="1800" b="1" dirty="0">
                <a:solidFill>
                  <a:srgbClr val="663300"/>
                </a:solidFill>
              </a:rPr>
              <a:t>doby vyhodnocení </a:t>
            </a:r>
            <a:r>
              <a:rPr lang="cs-CZ" sz="1800" b="1" dirty="0" smtClean="0">
                <a:solidFill>
                  <a:srgbClr val="663300"/>
                </a:solidFill>
              </a:rPr>
              <a:t>     a </a:t>
            </a:r>
            <a:r>
              <a:rPr lang="cs-CZ" sz="1800" b="1" dirty="0">
                <a:solidFill>
                  <a:srgbClr val="663300"/>
                </a:solidFill>
              </a:rPr>
              <a:t>identifikace nebezpečných vzorků a doby zadokumentování nálezů</a:t>
            </a:r>
            <a:endParaRPr lang="cs-CZ" sz="1800" b="1" dirty="0" smtClean="0">
              <a:solidFill>
                <a:srgbClr val="663300"/>
              </a:solidFill>
            </a:endParaRPr>
          </a:p>
        </p:txBody>
      </p:sp>
      <p:sp>
        <p:nvSpPr>
          <p:cNvPr id="512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9CB2C31B-1602-4B0E-A8DB-0E234BF753A3}" type="datetime1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10.10.2019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12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6AAB9377-09F7-4153-9DFB-5FD70610E26A}" type="slidenum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18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250825" y="1484313"/>
            <a:ext cx="8497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6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949950"/>
            <a:ext cx="733583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3775075"/>
            <a:ext cx="3744913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488" y="3644900"/>
            <a:ext cx="2011362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163" y="3781425"/>
            <a:ext cx="2546350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1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604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2" name="Obrázek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1698625"/>
            <a:ext cx="2968625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3" name="Obrázek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28738" r="4326" b="21651"/>
          <a:stretch>
            <a:fillRect/>
          </a:stretch>
        </p:blipFill>
        <p:spPr bwMode="auto">
          <a:xfrm>
            <a:off x="234950" y="1603375"/>
            <a:ext cx="5516563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603625"/>
            <a:ext cx="273685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Prezidi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4988" y="188913"/>
            <a:ext cx="719137" cy="828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8172450" cy="1079500"/>
          </a:xfrm>
        </p:spPr>
        <p:txBody>
          <a:bodyPr/>
          <a:lstStyle/>
          <a:p>
            <a:pPr marL="263525" eaLnBrk="1" hangingPunct="1">
              <a:defRPr/>
            </a:pPr>
            <a:r>
              <a:rPr lang="cs-CZ" sz="2800" b="1" dirty="0" smtClean="0">
                <a:solidFill>
                  <a:schemeClr val="accent4"/>
                </a:solidFill>
              </a:rPr>
              <a:t>Nákladní vozidlo pro přepravu nebezpečného a výbušného materiálu (ADR) – </a:t>
            </a:r>
            <a:r>
              <a:rPr lang="cs-CZ" sz="2000" b="1" dirty="0" smtClean="0">
                <a:solidFill>
                  <a:srgbClr val="663300"/>
                </a:solidFill>
              </a:rPr>
              <a:t>zvýšení vlastní bezpečnosti nasazovaných sil a prostředků</a:t>
            </a:r>
          </a:p>
        </p:txBody>
      </p:sp>
      <p:sp>
        <p:nvSpPr>
          <p:cNvPr id="512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9CB2C31B-1602-4B0E-A8DB-0E234BF753A3}" type="datetime1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10.10.2019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12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476FE6F9-C30D-48E3-B85B-0709EA461DBD}" type="slidenum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19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250825" y="1341438"/>
            <a:ext cx="8497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01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949950"/>
            <a:ext cx="733583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604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38" y="1552575"/>
            <a:ext cx="387667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38" y="4043363"/>
            <a:ext cx="5557837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Obrázek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13419" r="7475" b="11829"/>
          <a:stretch>
            <a:fillRect/>
          </a:stretch>
        </p:blipFill>
        <p:spPr bwMode="auto">
          <a:xfrm>
            <a:off x="323850" y="1474788"/>
            <a:ext cx="4625975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Prezidi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7988" y="188913"/>
            <a:ext cx="719137" cy="828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188913"/>
            <a:ext cx="7813675" cy="868362"/>
          </a:xfrm>
        </p:spPr>
        <p:txBody>
          <a:bodyPr/>
          <a:lstStyle/>
          <a:p>
            <a:pPr marL="446088" eaLnBrk="1" hangingPunct="1">
              <a:defRPr/>
            </a:pPr>
            <a:r>
              <a:rPr lang="cs-CZ" sz="3200" b="1" dirty="0" smtClean="0">
                <a:solidFill>
                  <a:schemeClr val="accent4"/>
                </a:solidFill>
              </a:rPr>
              <a:t>Základní informace o projektu</a:t>
            </a:r>
          </a:p>
        </p:txBody>
      </p:sp>
      <p:sp>
        <p:nvSpPr>
          <p:cNvPr id="512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CB2C31B-1602-4B0E-A8DB-0E234BF753A3}" type="datetime1">
              <a:rPr lang="cs-CZ" smtClean="0">
                <a:solidFill>
                  <a:srgbClr val="002060"/>
                </a:solidFill>
              </a:rPr>
              <a:pPr>
                <a:defRPr/>
              </a:pPr>
              <a:t>10.10.2019</a:t>
            </a:fld>
            <a:endParaRPr lang="cs-CZ" dirty="0" smtClean="0">
              <a:solidFill>
                <a:srgbClr val="002060"/>
              </a:solidFill>
            </a:endParaRPr>
          </a:p>
        </p:txBody>
      </p:sp>
      <p:sp>
        <p:nvSpPr>
          <p:cNvPr id="9221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EF00A11-2780-4F45-8769-9C6368BA8194}" type="slidenum">
              <a:rPr lang="cs-CZ" altLang="cs-CZ" sz="1200" smtClean="0">
                <a:solidFill>
                  <a:srgbClr val="002060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cs-CZ" altLang="cs-CZ" sz="1200" dirty="0" smtClean="0">
              <a:solidFill>
                <a:srgbClr val="002060"/>
              </a:solidFill>
            </a:endParaRPr>
          </a:p>
        </p:txBody>
      </p:sp>
      <p:sp>
        <p:nvSpPr>
          <p:cNvPr id="8199" name="Rectangle 15"/>
          <p:cNvSpPr>
            <a:spLocks noChangeArrowheads="1"/>
          </p:cNvSpPr>
          <p:nvPr/>
        </p:nvSpPr>
        <p:spPr bwMode="auto">
          <a:xfrm>
            <a:off x="323850" y="1017588"/>
            <a:ext cx="84963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dirty="0">
                <a:latin typeface="Arial" charset="0"/>
                <a:cs typeface="+mn-cs"/>
              </a:rPr>
              <a:t>Přípravné práce na projektové žádosti zahájeny v červnu 2013, původně navrženo jako velký projekt nad 50 mil. EUR (1 379 mil. Kč), po doporučení Evropské komise květen 2014, projektová žádost stažena a přepracována na nižší částku, finální verze předložena v červenci 2014. </a:t>
            </a:r>
          </a:p>
          <a:p>
            <a:pPr eaLnBrk="1" hangingPunct="1">
              <a:defRPr/>
            </a:pPr>
            <a:r>
              <a:rPr lang="cs-CZ" dirty="0">
                <a:latin typeface="Arial" charset="0"/>
                <a:cs typeface="+mn-cs"/>
              </a:rPr>
              <a:t>Projekt schválen poskytovatelem dotace v září 2014. </a:t>
            </a:r>
          </a:p>
          <a:p>
            <a:pPr eaLnBrk="1" hangingPunct="1">
              <a:defRPr/>
            </a:pPr>
            <a:r>
              <a:rPr lang="cs-CZ" dirty="0">
                <a:latin typeface="Arial" charset="0"/>
                <a:cs typeface="+mn-cs"/>
              </a:rPr>
              <a:t>Registrace akce (projektu) a Stanovení výdajů vydáno v listopadu 2014</a:t>
            </a:r>
            <a:r>
              <a:rPr lang="cs-CZ" b="1" dirty="0">
                <a:latin typeface="Arial" charset="0"/>
                <a:cs typeface="+mn-cs"/>
              </a:rPr>
              <a:t>.</a:t>
            </a:r>
          </a:p>
          <a:p>
            <a:pPr eaLnBrk="1" hangingPunct="1">
              <a:defRPr/>
            </a:pPr>
            <a:endParaRPr lang="cs-CZ" b="1" dirty="0">
              <a:latin typeface="Arial" charset="0"/>
              <a:cs typeface="+mn-cs"/>
            </a:endParaRPr>
          </a:p>
          <a:p>
            <a:pPr eaLnBrk="1" hangingPunct="1">
              <a:defRPr/>
            </a:pPr>
            <a:r>
              <a:rPr lang="cs-CZ" b="1" dirty="0">
                <a:latin typeface="Arial" charset="0"/>
                <a:cs typeface="+mn-cs"/>
              </a:rPr>
              <a:t>Plánované finanční prostředky: 		1 071 609 000,- Kč</a:t>
            </a:r>
          </a:p>
          <a:p>
            <a:pPr eaLnBrk="1" hangingPunct="1">
              <a:defRPr/>
            </a:pPr>
            <a:r>
              <a:rPr lang="cs-CZ" b="1" dirty="0">
                <a:latin typeface="Arial" charset="0"/>
                <a:cs typeface="+mn-cs"/>
              </a:rPr>
              <a:t>Uhrazené výdaje (skutečnost)</a:t>
            </a:r>
            <a:r>
              <a:rPr lang="cs-CZ" dirty="0">
                <a:latin typeface="Arial" charset="0"/>
                <a:cs typeface="+mn-cs"/>
              </a:rPr>
              <a:t>: 		</a:t>
            </a:r>
            <a:r>
              <a:rPr lang="cs-CZ" b="1" dirty="0">
                <a:latin typeface="Arial" charset="0"/>
                <a:cs typeface="+mn-cs"/>
              </a:rPr>
              <a:t>1 050 317 695,95 Kč</a:t>
            </a:r>
          </a:p>
          <a:p>
            <a:pPr eaLnBrk="1" hangingPunct="1">
              <a:defRPr/>
            </a:pPr>
            <a:r>
              <a:rPr lang="cs-CZ" sz="1600" b="1" dirty="0">
                <a:latin typeface="Arial" charset="0"/>
                <a:cs typeface="+mn-cs"/>
              </a:rPr>
              <a:t>	</a:t>
            </a:r>
            <a:r>
              <a:rPr lang="cs-CZ" sz="1600" dirty="0">
                <a:solidFill>
                  <a:srgbClr val="0070C0"/>
                </a:solidFill>
                <a:latin typeface="Arial" charset="0"/>
                <a:cs typeface="+mn-cs"/>
              </a:rPr>
              <a:t>Dotace z fondů EU IOP (85%)		       892 770 041,55 Kč</a:t>
            </a:r>
          </a:p>
          <a:p>
            <a:pPr eaLnBrk="1" hangingPunct="1">
              <a:defRPr/>
            </a:pPr>
            <a:r>
              <a:rPr lang="cs-CZ" sz="1600" dirty="0">
                <a:solidFill>
                  <a:srgbClr val="0070C0"/>
                </a:solidFill>
                <a:latin typeface="Arial" charset="0"/>
                <a:cs typeface="+mn-cs"/>
              </a:rPr>
              <a:t>	Spolufinancování projektu (15%)	       157 547 654,40 Kč</a:t>
            </a:r>
          </a:p>
          <a:p>
            <a:pPr eaLnBrk="1" hangingPunct="1">
              <a:defRPr/>
            </a:pPr>
            <a:r>
              <a:rPr lang="cs-CZ" sz="1600" dirty="0">
                <a:solidFill>
                  <a:srgbClr val="0070C0"/>
                </a:solidFill>
                <a:latin typeface="Arial" charset="0"/>
                <a:cs typeface="+mn-cs"/>
              </a:rPr>
              <a:t>	</a:t>
            </a:r>
            <a:endParaRPr lang="cs-CZ" sz="1600" b="1" dirty="0">
              <a:solidFill>
                <a:srgbClr val="0070C0"/>
              </a:solidFill>
              <a:latin typeface="Arial" charset="0"/>
              <a:cs typeface="+mn-cs"/>
            </a:endParaRPr>
          </a:p>
          <a:p>
            <a:pPr eaLnBrk="1" hangingPunct="1">
              <a:defRPr/>
            </a:pPr>
            <a:r>
              <a:rPr lang="cs-CZ" b="1" dirty="0" smtClean="0">
                <a:latin typeface="Arial" charset="0"/>
                <a:cs typeface="+mn-cs"/>
              </a:rPr>
              <a:t>Projekt ukončen: </a:t>
            </a:r>
            <a:r>
              <a:rPr lang="cs-CZ" b="1" dirty="0">
                <a:latin typeface="Arial" charset="0"/>
                <a:cs typeface="+mn-cs"/>
              </a:rPr>
              <a:t>	</a:t>
            </a:r>
            <a:r>
              <a:rPr lang="cs-CZ" dirty="0">
                <a:latin typeface="Arial" charset="0"/>
                <a:cs typeface="+mn-cs"/>
              </a:rPr>
              <a:t>31. prosince 2015</a:t>
            </a:r>
          </a:p>
          <a:p>
            <a:pPr eaLnBrk="1" hangingPunct="1">
              <a:defRPr/>
            </a:pPr>
            <a:r>
              <a:rPr lang="cs-CZ" b="1" dirty="0">
                <a:latin typeface="Arial" charset="0"/>
                <a:cs typeface="+mn-cs"/>
              </a:rPr>
              <a:t>Indikátor výstupu: 	</a:t>
            </a:r>
            <a:r>
              <a:rPr lang="cs-CZ" dirty="0">
                <a:latin typeface="Arial" charset="0"/>
                <a:cs typeface="+mn-cs"/>
              </a:rPr>
              <a:t>711 kusů techniky a majetku (z toho 643 SDP)</a:t>
            </a:r>
            <a:endParaRPr lang="cs-CZ" b="1" dirty="0">
              <a:latin typeface="Arial" charset="0"/>
              <a:cs typeface="+mn-cs"/>
            </a:endParaRPr>
          </a:p>
          <a:p>
            <a:pPr eaLnBrk="1" hangingPunct="1">
              <a:defRPr/>
            </a:pPr>
            <a:r>
              <a:rPr lang="cs-CZ" b="1" dirty="0">
                <a:latin typeface="Arial" charset="0"/>
                <a:cs typeface="+mn-cs"/>
              </a:rPr>
              <a:t>Oblast podpory: </a:t>
            </a:r>
            <a:r>
              <a:rPr lang="cs-CZ" dirty="0">
                <a:latin typeface="Arial" charset="0"/>
                <a:cs typeface="+mn-cs"/>
              </a:rPr>
              <a:t>	</a:t>
            </a:r>
            <a:r>
              <a:rPr lang="cs-CZ" sz="1600" dirty="0">
                <a:latin typeface="Arial" charset="0"/>
                <a:cs typeface="Arial" charset="0"/>
              </a:rPr>
              <a:t>3.4 – „Služby v oblasti bezpečnosti, prevence a řešení rizik“</a:t>
            </a:r>
            <a:endParaRPr lang="cs-CZ" sz="1600" dirty="0">
              <a:latin typeface="Arial" charset="0"/>
              <a:cs typeface="+mn-cs"/>
            </a:endParaRPr>
          </a:p>
          <a:p>
            <a:pPr eaLnBrk="1" hangingPunct="1">
              <a:defRPr/>
            </a:pPr>
            <a:r>
              <a:rPr lang="cs-CZ" b="1" dirty="0">
                <a:latin typeface="Arial" charset="0"/>
                <a:cs typeface="+mn-cs"/>
              </a:rPr>
              <a:t>Identifikační číslo: 	CZ.1.06/3.4.00/26.0965</a:t>
            </a:r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249238" y="1057275"/>
            <a:ext cx="84978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5949950"/>
            <a:ext cx="733583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Prezidi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4988" y="188913"/>
            <a:ext cx="719137" cy="828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8172450" cy="1079500"/>
          </a:xfrm>
        </p:spPr>
        <p:txBody>
          <a:bodyPr/>
          <a:lstStyle/>
          <a:p>
            <a:pPr marL="263525" eaLnBrk="1" hangingPunct="1">
              <a:defRPr/>
            </a:pPr>
            <a:r>
              <a:rPr lang="cs-CZ" sz="2800" b="1" dirty="0" smtClean="0">
                <a:solidFill>
                  <a:schemeClr val="accent4"/>
                </a:solidFill>
              </a:rPr>
              <a:t>Likvidace nevybuchlé munice (Vrbětice, nálezy, likvidace</a:t>
            </a:r>
            <a:endParaRPr lang="cs-CZ" sz="2000" b="1" dirty="0" smtClean="0">
              <a:solidFill>
                <a:srgbClr val="663300"/>
              </a:solidFill>
            </a:endParaRPr>
          </a:p>
        </p:txBody>
      </p:sp>
      <p:sp>
        <p:nvSpPr>
          <p:cNvPr id="512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9CB2C31B-1602-4B0E-A8DB-0E234BF753A3}" type="datetime1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10.10.2019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12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7FCBCB04-1594-4E2C-9FBE-13312D4480FF}" type="slidenum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20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250825" y="1341438"/>
            <a:ext cx="8497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06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949950"/>
            <a:ext cx="733583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604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Obráze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7" r="7596" b="6384"/>
          <a:stretch>
            <a:fillRect/>
          </a:stretch>
        </p:blipFill>
        <p:spPr bwMode="auto">
          <a:xfrm>
            <a:off x="238125" y="1339850"/>
            <a:ext cx="5935663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7" name="Obrázek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38"/>
          <a:stretch>
            <a:fillRect/>
          </a:stretch>
        </p:blipFill>
        <p:spPr bwMode="auto">
          <a:xfrm>
            <a:off x="6337300" y="1438275"/>
            <a:ext cx="2319338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Obrázek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15001" r="4326" b="13600"/>
          <a:stretch>
            <a:fillRect/>
          </a:stretch>
        </p:blipFill>
        <p:spPr bwMode="auto">
          <a:xfrm>
            <a:off x="827088" y="3929063"/>
            <a:ext cx="3419475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Obrázek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389" y="3621824"/>
            <a:ext cx="3508375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50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Prezidi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4988" y="188913"/>
            <a:ext cx="719137" cy="828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172450" cy="1079500"/>
          </a:xfrm>
        </p:spPr>
        <p:txBody>
          <a:bodyPr/>
          <a:lstStyle/>
          <a:p>
            <a:pPr marL="182563" eaLnBrk="1" hangingPunct="1">
              <a:defRPr/>
            </a:pPr>
            <a:r>
              <a:rPr lang="cs-CZ" sz="2800" b="1" dirty="0" smtClean="0">
                <a:solidFill>
                  <a:schemeClr val="accent4"/>
                </a:solidFill>
              </a:rPr>
              <a:t>10 nízkoponorných člunů – </a:t>
            </a:r>
            <a:r>
              <a:rPr lang="cs-CZ" sz="2000" b="1" dirty="0" smtClean="0">
                <a:solidFill>
                  <a:srgbClr val="663300"/>
                </a:solidFill>
              </a:rPr>
              <a:t>zvýšení mobility sil a prostředků Policie ČR v postižených oblastech</a:t>
            </a:r>
          </a:p>
        </p:txBody>
      </p:sp>
      <p:sp>
        <p:nvSpPr>
          <p:cNvPr id="512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9CB2C31B-1602-4B0E-A8DB-0E234BF753A3}" type="datetime1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10.10.2019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12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33E54F6A-1650-4773-A29A-E05E08863046}" type="slidenum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21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250825" y="1125538"/>
            <a:ext cx="8497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11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949950"/>
            <a:ext cx="733583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604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169988"/>
            <a:ext cx="5802313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88" y="1546225"/>
            <a:ext cx="28225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5" name="Obrázek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8121" r="3539" b="19302"/>
          <a:stretch>
            <a:fillRect/>
          </a:stretch>
        </p:blipFill>
        <p:spPr bwMode="auto">
          <a:xfrm>
            <a:off x="5738813" y="3419475"/>
            <a:ext cx="3390900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6" name="Obrázek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20470" r="12988" b="28737"/>
          <a:stretch>
            <a:fillRect/>
          </a:stretch>
        </p:blipFill>
        <p:spPr bwMode="auto">
          <a:xfrm>
            <a:off x="233363" y="2994025"/>
            <a:ext cx="55276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Prezidi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4988" y="188913"/>
            <a:ext cx="719137" cy="828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8172450" cy="1079500"/>
          </a:xfrm>
        </p:spPr>
        <p:txBody>
          <a:bodyPr/>
          <a:lstStyle/>
          <a:p>
            <a:pPr marL="182563" eaLnBrk="1" hangingPunct="1">
              <a:defRPr/>
            </a:pPr>
            <a:r>
              <a:rPr lang="cs-CZ" sz="2800" b="1" dirty="0" smtClean="0">
                <a:solidFill>
                  <a:schemeClr val="accent4"/>
                </a:solidFill>
              </a:rPr>
              <a:t>15 pracovních prámů – </a:t>
            </a:r>
            <a:r>
              <a:rPr lang="cs-CZ" sz="2000" b="1" dirty="0">
                <a:solidFill>
                  <a:srgbClr val="663300"/>
                </a:solidFill>
              </a:rPr>
              <a:t>zvýšení mobility sil a prostředků Policie ČR v postižených oblastech</a:t>
            </a:r>
            <a:r>
              <a:rPr lang="cs-CZ" sz="2000" b="1" dirty="0">
                <a:solidFill>
                  <a:schemeClr val="accent4"/>
                </a:solidFill>
              </a:rPr>
              <a:t/>
            </a:r>
            <a:br>
              <a:rPr lang="cs-CZ" sz="2000" b="1" dirty="0">
                <a:solidFill>
                  <a:schemeClr val="accent4"/>
                </a:solidFill>
              </a:rPr>
            </a:br>
            <a:endParaRPr lang="cs-CZ" sz="2800" b="1" dirty="0" smtClean="0">
              <a:solidFill>
                <a:schemeClr val="accent4"/>
              </a:solidFill>
            </a:endParaRPr>
          </a:p>
        </p:txBody>
      </p:sp>
      <p:sp>
        <p:nvSpPr>
          <p:cNvPr id="512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9CB2C31B-1602-4B0E-A8DB-0E234BF753A3}" type="datetime1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10.10.2019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12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6544B587-25DA-428A-A3A1-89F058BCF6F3}" type="slidenum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22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250825" y="1196975"/>
            <a:ext cx="8497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15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949950"/>
            <a:ext cx="733583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604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13" descr="H:\26. výzva_MÚ_Malý Velký projekt\PREZENTACE_web,NATO\prezentace NATO\foto\Pracovní prámy\Slavnostní předání\SH10370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5" y="1209675"/>
            <a:ext cx="3070225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Obráze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9"/>
          <a:stretch>
            <a:fillRect/>
          </a:stretch>
        </p:blipFill>
        <p:spPr bwMode="auto">
          <a:xfrm>
            <a:off x="4483100" y="1233488"/>
            <a:ext cx="39370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3" name="Obráze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t="3957" r="2750" b="15761"/>
          <a:stretch>
            <a:fillRect/>
          </a:stretch>
        </p:blipFill>
        <p:spPr bwMode="auto">
          <a:xfrm>
            <a:off x="468313" y="3538538"/>
            <a:ext cx="3446462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4" name="Obrázek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20483" r="11414" b="13399"/>
          <a:stretch>
            <a:fillRect/>
          </a:stretch>
        </p:blipFill>
        <p:spPr bwMode="auto">
          <a:xfrm>
            <a:off x="4756150" y="3608388"/>
            <a:ext cx="3806825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Prezidi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4988" y="188913"/>
            <a:ext cx="719137" cy="828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8172450" cy="1079500"/>
          </a:xfrm>
        </p:spPr>
        <p:txBody>
          <a:bodyPr/>
          <a:lstStyle/>
          <a:p>
            <a:pPr marL="182563" eaLnBrk="1" hangingPunct="1">
              <a:defRPr/>
            </a:pPr>
            <a:r>
              <a:rPr lang="cs-CZ" sz="2800" b="1" dirty="0" smtClean="0">
                <a:solidFill>
                  <a:schemeClr val="accent4"/>
                </a:solidFill>
              </a:rPr>
              <a:t>6 kajutových člunů – </a:t>
            </a:r>
            <a:r>
              <a:rPr lang="cs-CZ" sz="2000" b="1" dirty="0" smtClean="0">
                <a:solidFill>
                  <a:srgbClr val="663300"/>
                </a:solidFill>
              </a:rPr>
              <a:t>zvýšení mobility sil a prostředků Policie ČR v postižených oblastech, zvýšení přepravních kapacit Policie ČR pro evakuaci osob z ohrožených oblastí </a:t>
            </a:r>
            <a:r>
              <a:rPr lang="cs-CZ" sz="2000" b="1" dirty="0">
                <a:solidFill>
                  <a:schemeClr val="accent4"/>
                </a:solidFill>
              </a:rPr>
              <a:t/>
            </a:r>
            <a:br>
              <a:rPr lang="cs-CZ" sz="2000" b="1" dirty="0">
                <a:solidFill>
                  <a:schemeClr val="accent4"/>
                </a:solidFill>
              </a:rPr>
            </a:br>
            <a:endParaRPr lang="cs-CZ" sz="2800" b="1" dirty="0" smtClean="0">
              <a:solidFill>
                <a:schemeClr val="accent4"/>
              </a:solidFill>
            </a:endParaRPr>
          </a:p>
        </p:txBody>
      </p:sp>
      <p:sp>
        <p:nvSpPr>
          <p:cNvPr id="512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9CB2C31B-1602-4B0E-A8DB-0E234BF753A3}" type="datetime1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10.10.2019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12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608BA902-8926-403F-9E0E-352224FBB50B}" type="slidenum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23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250825" y="1268413"/>
            <a:ext cx="8497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0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949950"/>
            <a:ext cx="733583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604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0" name="Obráze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4" b="11018"/>
          <a:stretch>
            <a:fillRect/>
          </a:stretch>
        </p:blipFill>
        <p:spPr bwMode="auto">
          <a:xfrm>
            <a:off x="322263" y="1298575"/>
            <a:ext cx="4984750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1" name="Obrázek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16925" r="5901" b="21651"/>
          <a:stretch>
            <a:fillRect/>
          </a:stretch>
        </p:blipFill>
        <p:spPr bwMode="auto">
          <a:xfrm>
            <a:off x="1547813" y="3770313"/>
            <a:ext cx="399415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Obrázek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41" y="1319213"/>
            <a:ext cx="2413000" cy="429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0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Prezidi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4988" y="188913"/>
            <a:ext cx="719137" cy="828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8172450" cy="1079500"/>
          </a:xfrm>
        </p:spPr>
        <p:txBody>
          <a:bodyPr/>
          <a:lstStyle/>
          <a:p>
            <a:pPr marL="182563" eaLnBrk="1" hangingPunct="1">
              <a:defRPr/>
            </a:pPr>
            <a:r>
              <a:rPr lang="cs-CZ" sz="2400" b="1" dirty="0" smtClean="0">
                <a:solidFill>
                  <a:schemeClr val="accent4"/>
                </a:solidFill>
              </a:rPr>
              <a:t>Speciální nákladní vozidlo pro přepravu kontejnerů ISO – </a:t>
            </a:r>
            <a:r>
              <a:rPr lang="cs-CZ" sz="1800" b="1" dirty="0" smtClean="0">
                <a:solidFill>
                  <a:srgbClr val="663300"/>
                </a:solidFill>
              </a:rPr>
              <a:t>zvýšení mobility sil a prostředků Policie ČR v postižených oblastech; přeprava mobilní dekompresní komory a kontejnerů ve výbavě IZS</a:t>
            </a:r>
            <a:endParaRPr lang="cs-CZ" sz="1800" b="1" dirty="0" smtClean="0">
              <a:solidFill>
                <a:srgbClr val="FF0000"/>
              </a:solidFill>
            </a:endParaRPr>
          </a:p>
        </p:txBody>
      </p:sp>
      <p:sp>
        <p:nvSpPr>
          <p:cNvPr id="512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9CB2C31B-1602-4B0E-A8DB-0E234BF753A3}" type="datetime1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10.10.2019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12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8E092CEF-CF37-44D7-A2DE-342829F0BA78}" type="slidenum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24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250825" y="1341438"/>
            <a:ext cx="8497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25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949950"/>
            <a:ext cx="733583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604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1454150"/>
            <a:ext cx="3960812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Obráze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" t="29929" r="10625" b="24025"/>
          <a:stretch>
            <a:fillRect/>
          </a:stretch>
        </p:blipFill>
        <p:spPr bwMode="auto">
          <a:xfrm>
            <a:off x="611560" y="3667267"/>
            <a:ext cx="49387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9" name="Obrázek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9" r="5113" b="28748"/>
          <a:stretch>
            <a:fillRect/>
          </a:stretch>
        </p:blipFill>
        <p:spPr bwMode="auto">
          <a:xfrm>
            <a:off x="4572000" y="1649413"/>
            <a:ext cx="440372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Prezidi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4988" y="188913"/>
            <a:ext cx="719137" cy="828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8172450" cy="1079500"/>
          </a:xfrm>
        </p:spPr>
        <p:txBody>
          <a:bodyPr/>
          <a:lstStyle/>
          <a:p>
            <a:pPr marL="184150" eaLnBrk="1" hangingPunct="1">
              <a:defRPr/>
            </a:pPr>
            <a:r>
              <a:rPr lang="cs-CZ" sz="2800" b="1" dirty="0" smtClean="0">
                <a:solidFill>
                  <a:schemeClr val="accent4"/>
                </a:solidFill>
              </a:rPr>
              <a:t>Kontejner s mobilní dekompresní komorou – </a:t>
            </a:r>
            <a:r>
              <a:rPr lang="cs-CZ" sz="2000" b="1" dirty="0" smtClean="0">
                <a:solidFill>
                  <a:srgbClr val="663300"/>
                </a:solidFill>
              </a:rPr>
              <a:t>zajištění zázemí pro zasahující policejní potápěče v průběhu záchranných ponorů</a:t>
            </a:r>
            <a:endParaRPr lang="cs-CZ" sz="2800" b="1" dirty="0" smtClean="0">
              <a:solidFill>
                <a:srgbClr val="FF0000"/>
              </a:solidFill>
            </a:endParaRPr>
          </a:p>
        </p:txBody>
      </p:sp>
      <p:sp>
        <p:nvSpPr>
          <p:cNvPr id="512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9CB2C31B-1602-4B0E-A8DB-0E234BF753A3}" type="datetime1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10.10.2019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12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FA23EE0E-8070-4914-B053-6BC4C10B8F53}" type="slidenum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25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250825" y="1341438"/>
            <a:ext cx="8497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30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949950"/>
            <a:ext cx="733583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604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338455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412875"/>
            <a:ext cx="4897438" cy="40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Prezidi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4988" y="188913"/>
            <a:ext cx="719137" cy="828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8172450" cy="1079500"/>
          </a:xfrm>
        </p:spPr>
        <p:txBody>
          <a:bodyPr/>
          <a:lstStyle/>
          <a:p>
            <a:pPr marL="77788" eaLnBrk="1" hangingPunct="1">
              <a:defRPr/>
            </a:pPr>
            <a:r>
              <a:rPr lang="cs-CZ" sz="2800" b="1" dirty="0" smtClean="0">
                <a:solidFill>
                  <a:schemeClr val="accent4"/>
                </a:solidFill>
              </a:rPr>
              <a:t>Kontejner ISO pro nouzové přežití (nasazení v rámci IZS) – </a:t>
            </a:r>
            <a:r>
              <a:rPr lang="cs-CZ" sz="2000" b="1" dirty="0" smtClean="0">
                <a:solidFill>
                  <a:srgbClr val="663300"/>
                </a:solidFill>
              </a:rPr>
              <a:t>zajištění zázemí pro zasahující policejní potápěče v průběhu záchranných ponorů</a:t>
            </a:r>
          </a:p>
        </p:txBody>
      </p:sp>
      <p:sp>
        <p:nvSpPr>
          <p:cNvPr id="512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9CB2C31B-1602-4B0E-A8DB-0E234BF753A3}" type="datetime1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10.10.2019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12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77E75624-2FF5-41F4-9847-2EADA1FBE5C2}" type="slidenum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26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250825" y="1341438"/>
            <a:ext cx="8497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35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949950"/>
            <a:ext cx="733583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604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412875"/>
            <a:ext cx="3122612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060575"/>
            <a:ext cx="247491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716338"/>
            <a:ext cx="2325687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6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484313"/>
            <a:ext cx="252095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7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789363"/>
            <a:ext cx="2665412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429000"/>
            <a:ext cx="1911350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Prezidi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4988" y="188913"/>
            <a:ext cx="719137" cy="828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8172450" cy="1079500"/>
          </a:xfrm>
        </p:spPr>
        <p:txBody>
          <a:bodyPr/>
          <a:lstStyle/>
          <a:p>
            <a:pPr marL="263525" eaLnBrk="1" hangingPunct="1">
              <a:defRPr/>
            </a:pPr>
            <a:r>
              <a:rPr lang="cs-CZ" sz="2800" b="1" dirty="0" smtClean="0">
                <a:solidFill>
                  <a:schemeClr val="accent4"/>
                </a:solidFill>
              </a:rPr>
              <a:t>Vybavení pro potápěče – </a:t>
            </a:r>
            <a:r>
              <a:rPr lang="cs-CZ" sz="2000" b="1" dirty="0">
                <a:solidFill>
                  <a:srgbClr val="663300"/>
                </a:solidFill>
              </a:rPr>
              <a:t>zvýšení vlastní bezpečnosti nasazovaných sil a </a:t>
            </a:r>
            <a:r>
              <a:rPr lang="cs-CZ" sz="2000" b="1" dirty="0" smtClean="0">
                <a:solidFill>
                  <a:srgbClr val="663300"/>
                </a:solidFill>
              </a:rPr>
              <a:t>prostředků; </a:t>
            </a:r>
            <a:r>
              <a:rPr lang="cs-CZ" sz="1300" b="1" dirty="0" smtClean="0">
                <a:solidFill>
                  <a:srgbClr val="663300"/>
                </a:solidFill>
              </a:rPr>
              <a:t>1. detektor kovů, 2. podvodní skútr, 3. podvodní robot s kamerovým systémem, 4. sonar, 5. celoobličejová maska, 6. dýchací přístroj s uzavřeným okruhem, 7. nafukovací člun s motorem </a:t>
            </a:r>
            <a:r>
              <a:rPr lang="cs-CZ" sz="2000" b="1" dirty="0">
                <a:solidFill>
                  <a:srgbClr val="663300"/>
                </a:solidFill>
              </a:rPr>
              <a:t/>
            </a:r>
            <a:br>
              <a:rPr lang="cs-CZ" sz="2000" b="1" dirty="0">
                <a:solidFill>
                  <a:srgbClr val="663300"/>
                </a:solidFill>
              </a:rPr>
            </a:br>
            <a:endParaRPr lang="cs-CZ" sz="2800" b="1" dirty="0" smtClean="0">
              <a:solidFill>
                <a:srgbClr val="663300"/>
              </a:solidFill>
            </a:endParaRPr>
          </a:p>
        </p:txBody>
      </p:sp>
      <p:sp>
        <p:nvSpPr>
          <p:cNvPr id="512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9CB2C31B-1602-4B0E-A8DB-0E234BF753A3}" type="datetime1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10.10.2019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12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BBB432FC-22AD-4C52-807D-A9F8E2B6B3CF}" type="slidenum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27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250825" y="1196975"/>
            <a:ext cx="8497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40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949950"/>
            <a:ext cx="733583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604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268413"/>
            <a:ext cx="1944688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3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68638"/>
            <a:ext cx="2244725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4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205038"/>
            <a:ext cx="1731962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5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2447925" cy="1601787"/>
          </a:xfrm>
          <a:prstGeom prst="rect">
            <a:avLst/>
          </a:prstGeom>
          <a:noFill/>
          <a:ln w="9525">
            <a:solidFill>
              <a:srgbClr val="FF0000">
                <a:alpha val="14117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406" name="TextovéPole 20"/>
          <p:cNvSpPr txBox="1">
            <a:spLocks noChangeArrowheads="1"/>
          </p:cNvSpPr>
          <p:nvPr/>
        </p:nvSpPr>
        <p:spPr bwMode="auto">
          <a:xfrm>
            <a:off x="107950" y="1268413"/>
            <a:ext cx="377825" cy="36988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FFFF"/>
                </a:solidFill>
              </a:rPr>
              <a:t>1.</a:t>
            </a:r>
          </a:p>
        </p:txBody>
      </p:sp>
      <p:pic>
        <p:nvPicPr>
          <p:cNvPr id="59407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924175"/>
            <a:ext cx="1658938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8" name="TextovéPole 20"/>
          <p:cNvSpPr txBox="1">
            <a:spLocks noChangeArrowheads="1"/>
          </p:cNvSpPr>
          <p:nvPr/>
        </p:nvSpPr>
        <p:spPr bwMode="auto">
          <a:xfrm>
            <a:off x="611188" y="4149725"/>
            <a:ext cx="377825" cy="3683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FFFF"/>
                </a:solidFill>
              </a:rPr>
              <a:t>2.</a:t>
            </a:r>
          </a:p>
        </p:txBody>
      </p:sp>
      <p:sp>
        <p:nvSpPr>
          <p:cNvPr id="59409" name="TextovéPole 20"/>
          <p:cNvSpPr txBox="1">
            <a:spLocks noChangeArrowheads="1"/>
          </p:cNvSpPr>
          <p:nvPr/>
        </p:nvSpPr>
        <p:spPr bwMode="auto">
          <a:xfrm>
            <a:off x="3203575" y="2492375"/>
            <a:ext cx="377825" cy="36988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FFFF"/>
                </a:solidFill>
              </a:rPr>
              <a:t>3.</a:t>
            </a:r>
          </a:p>
        </p:txBody>
      </p:sp>
      <p:pic>
        <p:nvPicPr>
          <p:cNvPr id="59410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268413"/>
            <a:ext cx="2192338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11" name="TextovéPole 22"/>
          <p:cNvSpPr txBox="1">
            <a:spLocks noChangeArrowheads="1"/>
          </p:cNvSpPr>
          <p:nvPr/>
        </p:nvSpPr>
        <p:spPr bwMode="auto">
          <a:xfrm>
            <a:off x="4140200" y="1341438"/>
            <a:ext cx="376238" cy="3683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FFFF"/>
                </a:solidFill>
              </a:rPr>
              <a:t>4.</a:t>
            </a:r>
          </a:p>
        </p:txBody>
      </p:sp>
      <p:sp>
        <p:nvSpPr>
          <p:cNvPr id="59412" name="TextovéPole 23"/>
          <p:cNvSpPr txBox="1">
            <a:spLocks noChangeArrowheads="1"/>
          </p:cNvSpPr>
          <p:nvPr/>
        </p:nvSpPr>
        <p:spPr bwMode="auto">
          <a:xfrm>
            <a:off x="6659563" y="1341438"/>
            <a:ext cx="377825" cy="3683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FFFF"/>
                </a:solidFill>
              </a:rPr>
              <a:t>5.</a:t>
            </a:r>
          </a:p>
        </p:txBody>
      </p:sp>
      <p:sp>
        <p:nvSpPr>
          <p:cNvPr id="59413" name="TextovéPole 24"/>
          <p:cNvSpPr txBox="1">
            <a:spLocks noChangeArrowheads="1"/>
          </p:cNvSpPr>
          <p:nvPr/>
        </p:nvSpPr>
        <p:spPr bwMode="auto">
          <a:xfrm>
            <a:off x="8532813" y="3573463"/>
            <a:ext cx="376237" cy="3683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FFFF"/>
                </a:solidFill>
              </a:rPr>
              <a:t>7.</a:t>
            </a:r>
          </a:p>
        </p:txBody>
      </p:sp>
      <p:sp>
        <p:nvSpPr>
          <p:cNvPr id="59414" name="TextovéPole 25"/>
          <p:cNvSpPr txBox="1">
            <a:spLocks noChangeArrowheads="1"/>
          </p:cNvSpPr>
          <p:nvPr/>
        </p:nvSpPr>
        <p:spPr bwMode="auto">
          <a:xfrm>
            <a:off x="6227763" y="4652963"/>
            <a:ext cx="377825" cy="36988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FFFF"/>
                </a:solidFill>
              </a:rPr>
              <a:t>6.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Prezidi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88913"/>
            <a:ext cx="719137" cy="828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512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9CB2C31B-1602-4B0E-A8DB-0E234BF753A3}" type="datetime1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10.10.2019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12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425AFCCF-DFD9-4687-B334-A20388199941}" type="slidenum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28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250825" y="1196975"/>
            <a:ext cx="8497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4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949950"/>
            <a:ext cx="733583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604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-180975" y="115888"/>
            <a:ext cx="8461375" cy="1223962"/>
          </a:xfrm>
        </p:spPr>
        <p:txBody>
          <a:bodyPr/>
          <a:lstStyle/>
          <a:p>
            <a:pPr marL="182563" eaLnBrk="1" hangingPunct="1">
              <a:defRPr/>
            </a:pPr>
            <a:r>
              <a:rPr lang="cs-CZ" sz="2800" b="1" dirty="0" smtClean="0">
                <a:solidFill>
                  <a:schemeClr val="accent4"/>
                </a:solidFill>
              </a:rPr>
              <a:t>Nafukovací stan s příslušenstvím  a přívěsným vozíkem – </a:t>
            </a:r>
            <a:r>
              <a:rPr lang="cs-CZ" sz="1800" b="1" dirty="0" smtClean="0">
                <a:solidFill>
                  <a:srgbClr val="663300"/>
                </a:solidFill>
              </a:rPr>
              <a:t>efektivní zázemí pro zasahující příslušníky</a:t>
            </a:r>
            <a:r>
              <a:rPr lang="cs-CZ" sz="2000" b="1" dirty="0" smtClean="0">
                <a:solidFill>
                  <a:srgbClr val="663300"/>
                </a:solidFill>
              </a:rPr>
              <a:t> </a:t>
            </a:r>
            <a:r>
              <a:rPr lang="cs-CZ" sz="2000" b="1" dirty="0">
                <a:solidFill>
                  <a:srgbClr val="663300"/>
                </a:solidFill>
              </a:rPr>
              <a:t/>
            </a:r>
            <a:br>
              <a:rPr lang="cs-CZ" sz="2000" b="1" dirty="0">
                <a:solidFill>
                  <a:srgbClr val="663300"/>
                </a:solidFill>
              </a:rPr>
            </a:br>
            <a:endParaRPr lang="cs-CZ" sz="2800" b="1" dirty="0" smtClean="0">
              <a:solidFill>
                <a:srgbClr val="663300"/>
              </a:solidFill>
            </a:endParaRPr>
          </a:p>
        </p:txBody>
      </p:sp>
      <p:pic>
        <p:nvPicPr>
          <p:cNvPr id="6144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23963"/>
            <a:ext cx="2376487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0" r="13535"/>
          <a:stretch>
            <a:fillRect/>
          </a:stretch>
        </p:blipFill>
        <p:spPr bwMode="auto">
          <a:xfrm>
            <a:off x="3240088" y="1255713"/>
            <a:ext cx="1655762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1" name="Obrázek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5136" b="3954"/>
          <a:stretch>
            <a:fillRect/>
          </a:stretch>
        </p:blipFill>
        <p:spPr bwMode="auto">
          <a:xfrm>
            <a:off x="596900" y="3671888"/>
            <a:ext cx="3011488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2" name="Obrázek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2" t="28780" r="39763" b="9488"/>
          <a:stretch>
            <a:fillRect/>
          </a:stretch>
        </p:blipFill>
        <p:spPr bwMode="auto">
          <a:xfrm>
            <a:off x="3995936" y="3130551"/>
            <a:ext cx="4176514" cy="247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3" name="Obrázek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1" r="1962" b="12219"/>
          <a:stretch>
            <a:fillRect/>
          </a:stretch>
        </p:blipFill>
        <p:spPr bwMode="auto">
          <a:xfrm>
            <a:off x="5094288" y="1327150"/>
            <a:ext cx="3652837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Prezidi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4988" y="188913"/>
            <a:ext cx="719137" cy="828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8172450" cy="1079500"/>
          </a:xfrm>
        </p:spPr>
        <p:txBody>
          <a:bodyPr/>
          <a:lstStyle/>
          <a:p>
            <a:pPr marL="182563" eaLnBrk="1" hangingPunct="1">
              <a:defRPr/>
            </a:pPr>
            <a:r>
              <a:rPr lang="cs-CZ" sz="2800" b="1" dirty="0">
                <a:solidFill>
                  <a:schemeClr val="accent4"/>
                </a:solidFill>
              </a:rPr>
              <a:t>Systém pro přenos videosignálu z </a:t>
            </a:r>
            <a:r>
              <a:rPr lang="cs-CZ" sz="2800" b="1" dirty="0" smtClean="0">
                <a:solidFill>
                  <a:schemeClr val="accent4"/>
                </a:solidFill>
              </a:rPr>
              <a:t>vrtulníku – </a:t>
            </a:r>
            <a:r>
              <a:rPr lang="cs-CZ" sz="2000" b="1" dirty="0" smtClean="0">
                <a:solidFill>
                  <a:srgbClr val="663300"/>
                </a:solidFill>
              </a:rPr>
              <a:t>zrychlení</a:t>
            </a:r>
            <a:r>
              <a:rPr lang="cs-CZ" sz="2000" b="1" dirty="0">
                <a:solidFill>
                  <a:srgbClr val="663300"/>
                </a:solidFill>
              </a:rPr>
              <a:t>, zvýšení a zefektivnění plošného monitoringu vývoje situace v postižených </a:t>
            </a:r>
            <a:r>
              <a:rPr lang="cs-CZ" sz="2000" b="1" dirty="0" smtClean="0">
                <a:solidFill>
                  <a:srgbClr val="663300"/>
                </a:solidFill>
              </a:rPr>
              <a:t>oblastech</a:t>
            </a:r>
            <a:endParaRPr lang="cs-CZ" sz="2800" b="1" dirty="0" smtClean="0">
              <a:solidFill>
                <a:srgbClr val="663300"/>
              </a:solidFill>
            </a:endParaRPr>
          </a:p>
        </p:txBody>
      </p:sp>
      <p:sp>
        <p:nvSpPr>
          <p:cNvPr id="512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9CB2C31B-1602-4B0E-A8DB-0E234BF753A3}" type="datetime1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10.10.2019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12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024FA94D-06AE-45B1-902E-7293A09013A4}" type="slidenum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29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250825" y="1341438"/>
            <a:ext cx="8497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49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949950"/>
            <a:ext cx="733583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6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604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7" name="Obráze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t="11182" r="20882"/>
          <a:stretch>
            <a:fillRect/>
          </a:stretch>
        </p:blipFill>
        <p:spPr bwMode="auto">
          <a:xfrm>
            <a:off x="315913" y="1374775"/>
            <a:ext cx="2168525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8" name="Obrázek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r="27950"/>
          <a:stretch>
            <a:fillRect/>
          </a:stretch>
        </p:blipFill>
        <p:spPr bwMode="auto">
          <a:xfrm>
            <a:off x="2608263" y="1414463"/>
            <a:ext cx="2520950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9" name="Obrázek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6" t="3799" r="12201"/>
          <a:stretch>
            <a:fillRect/>
          </a:stretch>
        </p:blipFill>
        <p:spPr bwMode="auto">
          <a:xfrm>
            <a:off x="5254625" y="1408113"/>
            <a:ext cx="1689100" cy="41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0" name="Obrázek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4849" r="26375" b="21651"/>
          <a:stretch>
            <a:fillRect/>
          </a:stretch>
        </p:blipFill>
        <p:spPr bwMode="auto">
          <a:xfrm>
            <a:off x="6999288" y="1427163"/>
            <a:ext cx="1766887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Prezidi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88913"/>
            <a:ext cx="719137" cy="828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6688" y="315913"/>
            <a:ext cx="7380287" cy="647700"/>
          </a:xfrm>
        </p:spPr>
        <p:txBody>
          <a:bodyPr/>
          <a:lstStyle/>
          <a:p>
            <a:pPr marL="446088" eaLnBrk="1" hangingPunct="1">
              <a:defRPr/>
            </a:pPr>
            <a:r>
              <a:rPr lang="cs-CZ" sz="3200" b="1" dirty="0" smtClean="0">
                <a:solidFill>
                  <a:schemeClr val="accent4"/>
                </a:solidFill>
              </a:rPr>
              <a:t>Vlastní realizace projektu</a:t>
            </a:r>
          </a:p>
        </p:txBody>
      </p:sp>
      <p:sp>
        <p:nvSpPr>
          <p:cNvPr id="512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CB2C31B-1602-4B0E-A8DB-0E234BF753A3}" type="datetime1">
              <a:rPr lang="cs-CZ" smtClean="0">
                <a:solidFill>
                  <a:srgbClr val="002060"/>
                </a:solidFill>
              </a:rPr>
              <a:pPr>
                <a:defRPr/>
              </a:pPr>
              <a:t>10.10.2019</a:t>
            </a:fld>
            <a:endParaRPr lang="cs-CZ" dirty="0" smtClean="0">
              <a:solidFill>
                <a:srgbClr val="002060"/>
              </a:solidFill>
            </a:endParaRPr>
          </a:p>
        </p:txBody>
      </p:sp>
      <p:sp>
        <p:nvSpPr>
          <p:cNvPr id="1024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DF251F4-32AC-4EDA-83F3-38893A46ABB0}" type="slidenum">
              <a:rPr lang="cs-CZ" altLang="cs-CZ" sz="1200" smtClean="0">
                <a:solidFill>
                  <a:srgbClr val="002060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cs-CZ" altLang="cs-CZ" sz="1200" dirty="0" smtClean="0">
              <a:solidFill>
                <a:srgbClr val="002060"/>
              </a:solidFill>
            </a:endParaRPr>
          </a:p>
        </p:txBody>
      </p:sp>
      <p:sp>
        <p:nvSpPr>
          <p:cNvPr id="8199" name="Rectangle 15"/>
          <p:cNvSpPr>
            <a:spLocks noChangeArrowheads="1"/>
          </p:cNvSpPr>
          <p:nvPr/>
        </p:nvSpPr>
        <p:spPr bwMode="auto">
          <a:xfrm>
            <a:off x="323850" y="1233488"/>
            <a:ext cx="8496300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dirty="0"/>
              <a:t>Koncem roku 2014 byly již vysoutěženy první zakázky, podpis smluv mohl proběhnout v lednu 2015 až po navýšení rozpočtu o 85% podíl dotace EU. Část veřejných zakázek musela být opakována, zakázka na kajutové čluny dokonce prověřována na ÚOHS. </a:t>
            </a:r>
          </a:p>
          <a:p>
            <a:pPr>
              <a:defRPr/>
            </a:pPr>
            <a:r>
              <a:rPr lang="cs-CZ" dirty="0"/>
              <a:t>Celkový počet vyhlášených veřejných zakázek: </a:t>
            </a:r>
            <a:r>
              <a:rPr lang="cs-CZ" b="1" dirty="0"/>
              <a:t>39 </a:t>
            </a:r>
            <a:r>
              <a:rPr lang="cs-CZ" dirty="0"/>
              <a:t>(z toho 16 VZ vyhlášeno opakovaně). Celkový počet nadlimitních zakázek </a:t>
            </a:r>
            <a:r>
              <a:rPr lang="cs-CZ" b="1" dirty="0"/>
              <a:t>17</a:t>
            </a:r>
            <a:r>
              <a:rPr lang="cs-CZ" dirty="0"/>
              <a:t>.</a:t>
            </a:r>
          </a:p>
          <a:p>
            <a:pPr>
              <a:defRPr/>
            </a:pPr>
            <a:r>
              <a:rPr lang="cs-CZ" dirty="0"/>
              <a:t>Přejímka materiálu a techniky probíhala postupně s ohledem na personální možnosti a výrobní kapacity dodavatelů, celkem proběhla v </a:t>
            </a:r>
            <a:r>
              <a:rPr lang="cs-CZ" b="1" dirty="0"/>
              <a:t>81</a:t>
            </a:r>
            <a:r>
              <a:rPr lang="cs-CZ" dirty="0"/>
              <a:t> případech. </a:t>
            </a:r>
          </a:p>
          <a:p>
            <a:pPr>
              <a:defRPr/>
            </a:pPr>
            <a:r>
              <a:rPr lang="cs-CZ" dirty="0"/>
              <a:t>Převzato </a:t>
            </a:r>
            <a:r>
              <a:rPr lang="cs-CZ" b="1" dirty="0"/>
              <a:t>711</a:t>
            </a:r>
            <a:r>
              <a:rPr lang="cs-CZ" dirty="0"/>
              <a:t> ks techniky a materiálu, účetně do příjmu bylo zaúčtováno </a:t>
            </a:r>
            <a:r>
              <a:rPr lang="cs-CZ" b="1" dirty="0"/>
              <a:t>2 194</a:t>
            </a:r>
            <a:r>
              <a:rPr lang="cs-CZ" dirty="0"/>
              <a:t> položek. První převzetí majetku proběhlo v květnu 2015, největší objem přebírané techniky a materiálu byl v září a listopadu 2015. Poslední přejímka proběhla 23. prosince 2015 (kajutový člun). </a:t>
            </a:r>
          </a:p>
          <a:p>
            <a:pPr algn="just" eaLnBrk="1" hangingPunct="1">
              <a:defRPr/>
            </a:pPr>
            <a:r>
              <a:rPr lang="cs-CZ" dirty="0"/>
              <a:t>V několika případech nebyl dodavateli dodržen smluvní termín za což byly vystaveny smluvní pokuty v celkové výši </a:t>
            </a:r>
            <a:r>
              <a:rPr lang="cs-CZ" b="1" dirty="0"/>
              <a:t>4 636 905,37 Kč</a:t>
            </a:r>
            <a:r>
              <a:rPr lang="cs-CZ" dirty="0"/>
              <a:t>. </a:t>
            </a:r>
          </a:p>
          <a:p>
            <a:pPr algn="just" eaLnBrk="1" hangingPunct="1">
              <a:defRPr/>
            </a:pPr>
            <a:r>
              <a:rPr lang="cs-CZ" dirty="0"/>
              <a:t>V  projektu bylo dodavateli vystaveno </a:t>
            </a:r>
            <a:r>
              <a:rPr lang="cs-CZ" b="1" dirty="0"/>
              <a:t>508</a:t>
            </a:r>
            <a:r>
              <a:rPr lang="cs-CZ" dirty="0"/>
              <a:t> faktur, které byly do konce roku 2015 proplaceny. </a:t>
            </a:r>
          </a:p>
          <a:p>
            <a:pPr algn="just" eaLnBrk="1" hangingPunct="1">
              <a:defRPr/>
            </a:pPr>
            <a:r>
              <a:rPr lang="cs-CZ" dirty="0"/>
              <a:t>Závěrečná monitorovací zpráva včetně všech povinných příloh obsahovala </a:t>
            </a:r>
            <a:r>
              <a:rPr lang="cs-CZ" b="1" dirty="0"/>
              <a:t>3 640</a:t>
            </a:r>
            <a:r>
              <a:rPr lang="cs-CZ" dirty="0"/>
              <a:t> listů.</a:t>
            </a:r>
            <a:endParaRPr lang="cs-CZ" b="1" dirty="0">
              <a:latin typeface="Arial" charset="0"/>
              <a:cs typeface="Arial" charset="0"/>
            </a:endParaRPr>
          </a:p>
          <a:p>
            <a:pPr algn="just" eaLnBrk="1" hangingPunct="1">
              <a:defRPr/>
            </a:pPr>
            <a:endParaRPr lang="cs-CZ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+mn-cs"/>
            </a:endParaRPr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250825" y="1125538"/>
            <a:ext cx="8497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5949950"/>
            <a:ext cx="733583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Prezidiu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54988" y="188913"/>
            <a:ext cx="719137" cy="828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8172450" cy="541337"/>
          </a:xfrm>
        </p:spPr>
        <p:txBody>
          <a:bodyPr/>
          <a:lstStyle/>
          <a:p>
            <a:pPr marL="182563" eaLnBrk="1" hangingPunct="1">
              <a:defRPr/>
            </a:pPr>
            <a:r>
              <a:rPr lang="cs-CZ" sz="2800" b="1" dirty="0" smtClean="0">
                <a:solidFill>
                  <a:schemeClr val="accent4"/>
                </a:solidFill>
              </a:rPr>
              <a:t>Videozáznam - Dopravní nehoda</a:t>
            </a:r>
            <a:endParaRPr lang="cs-CZ" sz="2800" b="1" dirty="0" smtClean="0">
              <a:solidFill>
                <a:srgbClr val="663300"/>
              </a:solidFill>
            </a:endParaRPr>
          </a:p>
        </p:txBody>
      </p:sp>
      <p:sp>
        <p:nvSpPr>
          <p:cNvPr id="512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9CB2C31B-1602-4B0E-A8DB-0E234BF753A3}" type="datetime1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10.10.2019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12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024FA94D-06AE-45B1-902E-7293A09013A4}" type="slidenum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30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250825" y="1341438"/>
            <a:ext cx="8497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49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949950"/>
            <a:ext cx="733583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6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604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ehoda-dalni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0825" y="1012507"/>
            <a:ext cx="8505825" cy="481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2762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Prezidiu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54988" y="188913"/>
            <a:ext cx="719137" cy="828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8172450" cy="541337"/>
          </a:xfrm>
        </p:spPr>
        <p:txBody>
          <a:bodyPr/>
          <a:lstStyle/>
          <a:p>
            <a:pPr marL="182563" eaLnBrk="1" hangingPunct="1">
              <a:defRPr/>
            </a:pPr>
            <a:r>
              <a:rPr lang="cs-CZ" sz="2800" b="1" dirty="0">
                <a:solidFill>
                  <a:schemeClr val="accent4"/>
                </a:solidFill>
              </a:rPr>
              <a:t>Videozáznam - Nehoda </a:t>
            </a:r>
            <a:r>
              <a:rPr lang="cs-CZ" sz="2800" b="1" dirty="0" smtClean="0">
                <a:solidFill>
                  <a:schemeClr val="accent4"/>
                </a:solidFill>
              </a:rPr>
              <a:t>vlaku</a:t>
            </a:r>
            <a:endParaRPr lang="cs-CZ" sz="2800" b="1" dirty="0" smtClean="0">
              <a:solidFill>
                <a:srgbClr val="663300"/>
              </a:solidFill>
            </a:endParaRPr>
          </a:p>
        </p:txBody>
      </p:sp>
      <p:sp>
        <p:nvSpPr>
          <p:cNvPr id="512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9CB2C31B-1602-4B0E-A8DB-0E234BF753A3}" type="datetime1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10.10.2019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12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024FA94D-06AE-45B1-902E-7293A09013A4}" type="slidenum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31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250825" y="1341438"/>
            <a:ext cx="8497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49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949950"/>
            <a:ext cx="733583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6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604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ehoda-vla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0825" y="988061"/>
            <a:ext cx="8181975" cy="463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4070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Prezidiu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54988" y="188913"/>
            <a:ext cx="719137" cy="828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8172450" cy="541337"/>
          </a:xfrm>
        </p:spPr>
        <p:txBody>
          <a:bodyPr/>
          <a:lstStyle/>
          <a:p>
            <a:pPr marL="182563" eaLnBrk="1" hangingPunct="1">
              <a:defRPr/>
            </a:pPr>
            <a:r>
              <a:rPr lang="cs-CZ" sz="2800" b="1" dirty="0">
                <a:solidFill>
                  <a:schemeClr val="accent4"/>
                </a:solidFill>
              </a:rPr>
              <a:t>Videozáznam - Pátrání </a:t>
            </a:r>
            <a:r>
              <a:rPr lang="cs-CZ" sz="2800" b="1" dirty="0" smtClean="0">
                <a:solidFill>
                  <a:schemeClr val="accent4"/>
                </a:solidFill>
              </a:rPr>
              <a:t>po ztracené osobě</a:t>
            </a:r>
            <a:endParaRPr lang="cs-CZ" sz="2800" b="1" dirty="0" smtClean="0">
              <a:solidFill>
                <a:srgbClr val="663300"/>
              </a:solidFill>
            </a:endParaRPr>
          </a:p>
        </p:txBody>
      </p:sp>
      <p:sp>
        <p:nvSpPr>
          <p:cNvPr id="512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9CB2C31B-1602-4B0E-A8DB-0E234BF753A3}" type="datetime1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10.10.2019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12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024FA94D-06AE-45B1-902E-7293A09013A4}" type="slidenum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32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250825" y="1341438"/>
            <a:ext cx="8497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49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949950"/>
            <a:ext cx="733583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6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604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atrani-po-oso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0217" y="1055688"/>
            <a:ext cx="8446433" cy="478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6108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Prezidiu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54988" y="188913"/>
            <a:ext cx="719137" cy="828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8172450" cy="541337"/>
          </a:xfrm>
        </p:spPr>
        <p:txBody>
          <a:bodyPr/>
          <a:lstStyle/>
          <a:p>
            <a:pPr marL="182563" eaLnBrk="1" hangingPunct="1">
              <a:defRPr/>
            </a:pPr>
            <a:r>
              <a:rPr lang="cs-CZ" sz="2800" b="1" dirty="0">
                <a:solidFill>
                  <a:schemeClr val="accent4"/>
                </a:solidFill>
              </a:rPr>
              <a:t>Videozáznam - Požár</a:t>
            </a:r>
            <a:endParaRPr lang="cs-CZ" sz="2800" b="1" dirty="0" smtClean="0">
              <a:solidFill>
                <a:srgbClr val="663300"/>
              </a:solidFill>
            </a:endParaRPr>
          </a:p>
        </p:txBody>
      </p:sp>
      <p:sp>
        <p:nvSpPr>
          <p:cNvPr id="512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9CB2C31B-1602-4B0E-A8DB-0E234BF753A3}" type="datetime1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10.10.2019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12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024FA94D-06AE-45B1-902E-7293A09013A4}" type="slidenum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33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250825" y="1341438"/>
            <a:ext cx="8497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49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949950"/>
            <a:ext cx="733583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6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604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ozar-l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0754" y="1096010"/>
            <a:ext cx="8013694" cy="454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96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Prezidiu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76419" y="62707"/>
            <a:ext cx="719137" cy="828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036496" cy="433387"/>
          </a:xfrm>
        </p:spPr>
        <p:txBody>
          <a:bodyPr/>
          <a:lstStyle/>
          <a:p>
            <a:pPr marL="182563" eaLnBrk="1" hangingPunct="1">
              <a:defRPr/>
            </a:pPr>
            <a:r>
              <a:rPr lang="cs-CZ" sz="2400" b="1" dirty="0">
                <a:solidFill>
                  <a:schemeClr val="accent4"/>
                </a:solidFill>
              </a:rPr>
              <a:t>Videozáznam </a:t>
            </a:r>
            <a:r>
              <a:rPr lang="cs-CZ" sz="2400" b="1" dirty="0" smtClean="0">
                <a:solidFill>
                  <a:schemeClr val="accent4"/>
                </a:solidFill>
              </a:rPr>
              <a:t>– zadržení nebezpečných pachatelů</a:t>
            </a:r>
            <a:endParaRPr lang="cs-CZ" sz="2400" b="1" dirty="0" smtClean="0">
              <a:solidFill>
                <a:srgbClr val="663300"/>
              </a:solidFill>
            </a:endParaRPr>
          </a:p>
        </p:txBody>
      </p:sp>
      <p:sp>
        <p:nvSpPr>
          <p:cNvPr id="512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9CB2C31B-1602-4B0E-A8DB-0E234BF753A3}" type="datetime1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10.10.2019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12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024FA94D-06AE-45B1-902E-7293A09013A4}" type="slidenum">
              <a:rPr lang="cs-CZ" smtClean="0">
                <a:solidFill>
                  <a:srgbClr val="002060"/>
                </a:solidFill>
                <a:latin typeface="Arial" charset="0"/>
              </a:rPr>
              <a:pPr eaLnBrk="1" hangingPunct="1">
                <a:defRPr/>
              </a:pPr>
              <a:t>34</a:t>
            </a:fld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250825" y="1341438"/>
            <a:ext cx="8497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49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949950"/>
            <a:ext cx="733583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6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604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adrzeni-pachate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1312" y="1111253"/>
            <a:ext cx="8026396" cy="451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1850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Ostatní využití techniky</a:t>
            </a:r>
          </a:p>
        </p:txBody>
      </p:sp>
      <p:sp>
        <p:nvSpPr>
          <p:cNvPr id="65539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413"/>
            <a:ext cx="8435975" cy="4967514"/>
          </a:xfrm>
        </p:spPr>
        <p:txBody>
          <a:bodyPr>
            <a:spAutoFit/>
          </a:bodyPr>
          <a:lstStyle/>
          <a:p>
            <a:r>
              <a:rPr lang="cs-CZ" sz="2400" dirty="0" smtClean="0"/>
              <a:t>Za celou dobu udržitelnosti poškozeno, zničeno 15 vozidel, které již byly nebo v nejbližší době budou nahrazena novými;</a:t>
            </a:r>
          </a:p>
          <a:p>
            <a:r>
              <a:rPr lang="cs-CZ" sz="2400" dirty="0" smtClean="0"/>
              <a:t>k</a:t>
            </a:r>
            <a:r>
              <a:rPr lang="cs-CZ" sz="2400" dirty="0"/>
              <a:t> řešení Evropské migrační </a:t>
            </a:r>
            <a:r>
              <a:rPr lang="cs-CZ" sz="2400" dirty="0" smtClean="0"/>
              <a:t>krize vyslána technika do 32 misí do Maďarska, Severní Makedonie, Srbsko, </a:t>
            </a:r>
            <a:r>
              <a:rPr lang="cs-CZ" altLang="cs-CZ" sz="2400" dirty="0" smtClean="0"/>
              <a:t>Bosna a Hercegovina;</a:t>
            </a:r>
          </a:p>
          <a:p>
            <a:r>
              <a:rPr lang="cs-CZ" altLang="cs-CZ" sz="2400" dirty="0" smtClean="0"/>
              <a:t>Technika a vybavení potápěčů a pyrotechniků použito k čištění řek Sávy, Uny a Drny, jezer od munice v Bosně;</a:t>
            </a:r>
          </a:p>
          <a:p>
            <a:r>
              <a:rPr lang="cs-CZ" altLang="cs-CZ" sz="2400" dirty="0" smtClean="0"/>
              <a:t>Prezentace veřejnosti - Přehlídka 100 let od vzniku České republiky, Dny NATO v Ostravě a dny vzdušných sil AČR, Den Policie, dětské dny;</a:t>
            </a:r>
          </a:p>
          <a:p>
            <a:endParaRPr lang="cs-CZ" altLang="cs-CZ" dirty="0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9B2F22F-EFBB-48E3-A5F3-9FB91D3B7D91}" type="datetime1">
              <a:rPr lang="cs-CZ" smtClean="0"/>
              <a:pPr>
                <a:defRPr/>
              </a:pPr>
              <a:t>10.10.2019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65542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296104E-DC2E-4C3D-8E5A-92D8BE1298B2}" type="slidenum">
              <a:rPr lang="cs-CZ" altLang="cs-CZ" sz="1200" smtClean="0"/>
              <a:pPr>
                <a:spcBef>
                  <a:spcPct val="0"/>
                </a:spcBef>
                <a:buFontTx/>
                <a:buNone/>
              </a:pPr>
              <a:t>35</a:t>
            </a:fld>
            <a:endParaRPr lang="cs-CZ" altLang="cs-CZ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9B2F22F-EFBB-48E3-A5F3-9FB91D3B7D91}" type="datetime1">
              <a:rPr lang="cs-CZ" smtClean="0"/>
              <a:pPr>
                <a:defRPr/>
              </a:pPr>
              <a:t>10.10.2019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66566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29F5720-D378-4B45-9097-8F43A0554CD2}" type="slidenum">
              <a:rPr lang="cs-CZ" altLang="cs-CZ" sz="1200" smtClean="0"/>
              <a:pPr>
                <a:spcBef>
                  <a:spcPct val="0"/>
                </a:spcBef>
                <a:buFontTx/>
                <a:buNone/>
              </a:pPr>
              <a:t>36</a:t>
            </a:fld>
            <a:endParaRPr lang="cs-CZ" altLang="cs-CZ" sz="1200" dirty="0" smtClean="0"/>
          </a:p>
        </p:txBody>
      </p:sp>
      <p:sp>
        <p:nvSpPr>
          <p:cNvPr id="3" name="Obdélník 2"/>
          <p:cNvSpPr/>
          <p:nvPr/>
        </p:nvSpPr>
        <p:spPr>
          <a:xfrm>
            <a:off x="1187624" y="4620974"/>
            <a:ext cx="68467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Děkuji za pozornost</a:t>
            </a:r>
            <a:endParaRPr lang="cs-CZ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0" name="Obrázek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7592" y="764704"/>
            <a:ext cx="6192688" cy="4938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Prezidi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88913"/>
            <a:ext cx="719137" cy="828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8137525" cy="636587"/>
          </a:xfrm>
        </p:spPr>
        <p:txBody>
          <a:bodyPr/>
          <a:lstStyle/>
          <a:p>
            <a:pPr marL="446088" eaLnBrk="1" hangingPunct="1">
              <a:defRPr/>
            </a:pPr>
            <a:r>
              <a:rPr lang="cs-CZ" sz="3200" b="1" dirty="0" smtClean="0">
                <a:solidFill>
                  <a:schemeClr val="accent4"/>
                </a:solidFill>
              </a:rPr>
              <a:t>Cíle projektu</a:t>
            </a:r>
          </a:p>
        </p:txBody>
      </p:sp>
      <p:sp>
        <p:nvSpPr>
          <p:cNvPr id="512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CB2C31B-1602-4B0E-A8DB-0E234BF753A3}" type="datetime1">
              <a:rPr lang="cs-CZ" smtClean="0">
                <a:solidFill>
                  <a:srgbClr val="002060"/>
                </a:solidFill>
              </a:rPr>
              <a:pPr>
                <a:defRPr/>
              </a:pPr>
              <a:t>10.10.2019</a:t>
            </a:fld>
            <a:endParaRPr lang="cs-CZ" dirty="0" smtClean="0">
              <a:solidFill>
                <a:srgbClr val="002060"/>
              </a:solidFill>
            </a:endParaRPr>
          </a:p>
        </p:txBody>
      </p:sp>
      <p:sp>
        <p:nvSpPr>
          <p:cNvPr id="12293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5B3F620-E1F0-4AC0-A7A5-7C36A9FB06F4}" type="slidenum">
              <a:rPr lang="cs-CZ" altLang="cs-CZ" sz="1200" smtClean="0">
                <a:solidFill>
                  <a:srgbClr val="002060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cs-CZ" altLang="cs-CZ" sz="1200" dirty="0" smtClean="0">
              <a:solidFill>
                <a:srgbClr val="002060"/>
              </a:solidFill>
            </a:endParaRPr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250825" y="1125538"/>
            <a:ext cx="8497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5" name="TextovéPole 11"/>
          <p:cNvSpPr txBox="1">
            <a:spLocks noChangeArrowheads="1"/>
          </p:cNvSpPr>
          <p:nvPr/>
        </p:nvSpPr>
        <p:spPr bwMode="auto">
          <a:xfrm>
            <a:off x="323850" y="1341438"/>
            <a:ext cx="8424863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Cílem projektu bylo </a:t>
            </a:r>
            <a:r>
              <a:rPr lang="cs-CZ" altLang="cs-CZ" sz="2000" b="1" dirty="0"/>
              <a:t>zlepšení reakce na mimořádné události</a:t>
            </a:r>
            <a:r>
              <a:rPr lang="cs-CZ" altLang="cs-CZ" sz="2000" dirty="0"/>
              <a:t>, zejména povodně, </a:t>
            </a:r>
            <a:r>
              <a:rPr lang="cs-CZ" altLang="cs-CZ" sz="2000" b="1" dirty="0"/>
              <a:t>a řešení krizových situací </a:t>
            </a:r>
            <a:r>
              <a:rPr lang="cs-CZ" altLang="cs-CZ" sz="2000" dirty="0"/>
              <a:t>základních útvarů za pomoci moderní odolné techniky a technologického vybavení, umožňující efektivnější, rychlejší a bezpečnější zásah v místech postižených mimořádnou událostí, provádění záchranných prací, evakuací a průběžného monitorování bezpečnostní situace.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Základní myšlenkou bylo směřovat vybavení na základní a specializované útvary podílející se na řešení mimořádných událostí, napříč celou republikou.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Projekt byl rozdělen na země – voda – vzduch, </a:t>
            </a:r>
          </a:p>
        </p:txBody>
      </p:sp>
      <p:pic>
        <p:nvPicPr>
          <p:cNvPr id="1229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5949950"/>
            <a:ext cx="733583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Prezidi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188913"/>
            <a:ext cx="719137" cy="828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7632700" cy="636587"/>
          </a:xfrm>
        </p:spPr>
        <p:txBody>
          <a:bodyPr/>
          <a:lstStyle/>
          <a:p>
            <a:pPr marL="446088" eaLnBrk="1" hangingPunct="1">
              <a:defRPr/>
            </a:pPr>
            <a:r>
              <a:rPr lang="cs-CZ" sz="3200" b="1" dirty="0" smtClean="0">
                <a:solidFill>
                  <a:schemeClr val="accent4"/>
                </a:solidFill>
              </a:rPr>
              <a:t>Zaměření projektu</a:t>
            </a:r>
          </a:p>
        </p:txBody>
      </p:sp>
      <p:sp>
        <p:nvSpPr>
          <p:cNvPr id="512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CB2C31B-1602-4B0E-A8DB-0E234BF753A3}" type="datetime1">
              <a:rPr lang="cs-CZ" smtClean="0">
                <a:solidFill>
                  <a:srgbClr val="002060"/>
                </a:solidFill>
              </a:rPr>
              <a:pPr>
                <a:defRPr/>
              </a:pPr>
              <a:t>10.10.2019</a:t>
            </a:fld>
            <a:endParaRPr lang="cs-CZ" dirty="0" smtClean="0">
              <a:solidFill>
                <a:srgbClr val="002060"/>
              </a:solidFill>
            </a:endParaRPr>
          </a:p>
        </p:txBody>
      </p:sp>
      <p:sp>
        <p:nvSpPr>
          <p:cNvPr id="14341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44AC22-1407-434B-B9A3-FD518F35204A}" type="slidenum">
              <a:rPr lang="cs-CZ" altLang="cs-CZ" sz="1200" smtClean="0">
                <a:solidFill>
                  <a:srgbClr val="002060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cs-CZ" altLang="cs-CZ" sz="1200" dirty="0" smtClean="0">
              <a:solidFill>
                <a:srgbClr val="002060"/>
              </a:solidFill>
            </a:endParaRPr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250825" y="1125538"/>
            <a:ext cx="8497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3" name="TextovéPole 11"/>
          <p:cNvSpPr txBox="1">
            <a:spLocks noChangeArrowheads="1"/>
          </p:cNvSpPr>
          <p:nvPr/>
        </p:nvSpPr>
        <p:spPr bwMode="auto">
          <a:xfrm>
            <a:off x="322263" y="1190625"/>
            <a:ext cx="8424862" cy="440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cs-CZ" altLang="cs-CZ" sz="2000" dirty="0"/>
              <a:t>Zrychlení, zvýšení a zefektivnění plošného monitoringu vývoje situace v postižených oblastech - sběr verifikovaných informací;</a:t>
            </a:r>
          </a:p>
          <a:p>
            <a:pPr algn="just" eaLnBrk="1" hangingPunct="1">
              <a:spcBef>
                <a:spcPct val="0"/>
              </a:spcBef>
            </a:pPr>
            <a:r>
              <a:rPr lang="cs-CZ" altLang="cs-CZ" sz="2000" dirty="0"/>
              <a:t>Zvýšení přepravních kapacit Policie ČR pro evakuaci osob z ohrožených oblastí a pro operativní vzdálené přesuny nasazovaných sil;</a:t>
            </a:r>
          </a:p>
          <a:p>
            <a:pPr algn="just" eaLnBrk="1" hangingPunct="1">
              <a:spcBef>
                <a:spcPct val="0"/>
              </a:spcBef>
            </a:pPr>
            <a:r>
              <a:rPr lang="cs-CZ" altLang="cs-CZ" sz="2000" dirty="0"/>
              <a:t>Zvýšení mobility sil a prostředků Policie ČR v postižených oblastech;</a:t>
            </a:r>
          </a:p>
          <a:p>
            <a:pPr algn="just" eaLnBrk="1" hangingPunct="1">
              <a:spcBef>
                <a:spcPct val="0"/>
              </a:spcBef>
            </a:pPr>
            <a:r>
              <a:rPr lang="cs-CZ" altLang="cs-CZ" sz="2000" dirty="0"/>
              <a:t>Zvýšení vlastní bezpečnosti nasazovaných sil a prostředků v ohrožených oblastech;</a:t>
            </a:r>
          </a:p>
          <a:p>
            <a:pPr algn="just" eaLnBrk="1" hangingPunct="1">
              <a:spcBef>
                <a:spcPct val="0"/>
              </a:spcBef>
            </a:pPr>
            <a:r>
              <a:rPr lang="cs-CZ" altLang="cs-CZ" sz="2000" dirty="0"/>
              <a:t>Zvýšení informovanosti veřejnosti v oblasti uzavírek komunikací v důsledku zaplavení, či jiných poškození a nebezpečí, rychlejší předávání informací o evakuačních a objízdných trasách;</a:t>
            </a:r>
          </a:p>
          <a:p>
            <a:pPr algn="just" eaLnBrk="1" hangingPunct="1">
              <a:spcBef>
                <a:spcPct val="0"/>
              </a:spcBef>
            </a:pPr>
            <a:r>
              <a:rPr lang="cs-CZ" altLang="cs-CZ" sz="2000" dirty="0"/>
              <a:t>Zkrácení doby vyhodnocení a identifikace nebezpečných vzorků a doby zadokumentování nálezů pro potřeby dalšího případného prošetřování.</a:t>
            </a:r>
          </a:p>
        </p:txBody>
      </p:sp>
      <p:pic>
        <p:nvPicPr>
          <p:cNvPr id="1434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5949950"/>
            <a:ext cx="733583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Prezidi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12125" y="188913"/>
            <a:ext cx="719138" cy="828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8137525" cy="1152525"/>
          </a:xfrm>
        </p:spPr>
        <p:txBody>
          <a:bodyPr/>
          <a:lstStyle/>
          <a:p>
            <a:pPr marL="182563" eaLnBrk="1" hangingPunct="1">
              <a:defRPr/>
            </a:pPr>
            <a:r>
              <a:rPr lang="cs-CZ" sz="2800" b="1" dirty="0" smtClean="0">
                <a:solidFill>
                  <a:schemeClr val="accent4"/>
                </a:solidFill>
              </a:rPr>
              <a:t>150 terénních vozidel do lehce prostupných oblastí – </a:t>
            </a:r>
            <a:r>
              <a:rPr lang="cs-CZ" sz="2000" b="1" dirty="0" smtClean="0">
                <a:solidFill>
                  <a:srgbClr val="663300"/>
                </a:solidFill>
              </a:rPr>
              <a:t>zvýšení mobility a přepravních kapacit</a:t>
            </a:r>
            <a:endParaRPr lang="cs-CZ" sz="2800" b="1" dirty="0" smtClean="0">
              <a:solidFill>
                <a:srgbClr val="663300"/>
              </a:solidFill>
            </a:endParaRPr>
          </a:p>
        </p:txBody>
      </p:sp>
      <p:sp>
        <p:nvSpPr>
          <p:cNvPr id="512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CB2C31B-1602-4B0E-A8DB-0E234BF753A3}" type="datetime1">
              <a:rPr lang="cs-CZ" smtClean="0">
                <a:solidFill>
                  <a:srgbClr val="002060"/>
                </a:solidFill>
              </a:rPr>
              <a:pPr>
                <a:defRPr/>
              </a:pPr>
              <a:t>10.10.2019</a:t>
            </a:fld>
            <a:endParaRPr lang="cs-CZ" dirty="0" smtClean="0">
              <a:solidFill>
                <a:srgbClr val="002060"/>
              </a:solidFill>
            </a:endParaRPr>
          </a:p>
        </p:txBody>
      </p:sp>
      <p:sp>
        <p:nvSpPr>
          <p:cNvPr id="16389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790773D-A3A1-43BA-9162-EE5C3B71C5FE}" type="slidenum">
              <a:rPr lang="cs-CZ" altLang="cs-CZ" sz="1200" smtClean="0">
                <a:solidFill>
                  <a:srgbClr val="002060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cs-CZ" altLang="cs-CZ" sz="1200" dirty="0" smtClean="0">
              <a:solidFill>
                <a:srgbClr val="002060"/>
              </a:solidFill>
            </a:endParaRPr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323850" y="1412875"/>
            <a:ext cx="8497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949950"/>
            <a:ext cx="733583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604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Obráze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5" t="21664" b="16100"/>
          <a:stretch>
            <a:fillRect/>
          </a:stretch>
        </p:blipFill>
        <p:spPr bwMode="auto">
          <a:xfrm>
            <a:off x="436563" y="1484313"/>
            <a:ext cx="39370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Obráze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3" t="12164" r="17390" b="19806"/>
          <a:stretch>
            <a:fillRect/>
          </a:stretch>
        </p:blipFill>
        <p:spPr bwMode="auto">
          <a:xfrm>
            <a:off x="4933950" y="1354138"/>
            <a:ext cx="3451225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Obrázek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2" r="12201" b="29919"/>
          <a:stretch>
            <a:fillRect/>
          </a:stretch>
        </p:blipFill>
        <p:spPr bwMode="auto">
          <a:xfrm>
            <a:off x="3813175" y="3838575"/>
            <a:ext cx="4943475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Obrázek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2" t="14563" r="6688" b="39368"/>
          <a:stretch>
            <a:fillRect/>
          </a:stretch>
        </p:blipFill>
        <p:spPr bwMode="auto">
          <a:xfrm>
            <a:off x="241300" y="3968750"/>
            <a:ext cx="3370263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Prezidi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12125" y="188913"/>
            <a:ext cx="719138" cy="828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7742237" cy="792162"/>
          </a:xfrm>
        </p:spPr>
        <p:txBody>
          <a:bodyPr/>
          <a:lstStyle/>
          <a:p>
            <a:pPr marL="182563" eaLnBrk="1" hangingPunct="1">
              <a:defRPr/>
            </a:pPr>
            <a:r>
              <a:rPr lang="cs-CZ" sz="2800" b="1" dirty="0" smtClean="0">
                <a:solidFill>
                  <a:schemeClr val="accent4"/>
                </a:solidFill>
              </a:rPr>
              <a:t>Každodenní život – někdy jiná realita</a:t>
            </a:r>
            <a:endParaRPr lang="cs-CZ" sz="2800" b="1" dirty="0" smtClean="0">
              <a:solidFill>
                <a:srgbClr val="663300"/>
              </a:solidFill>
            </a:endParaRPr>
          </a:p>
        </p:txBody>
      </p:sp>
      <p:sp>
        <p:nvSpPr>
          <p:cNvPr id="512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CB2C31B-1602-4B0E-A8DB-0E234BF753A3}" type="datetime1">
              <a:rPr lang="cs-CZ" smtClean="0">
                <a:solidFill>
                  <a:srgbClr val="002060"/>
                </a:solidFill>
              </a:rPr>
              <a:pPr>
                <a:defRPr/>
              </a:pPr>
              <a:t>10.10.2019</a:t>
            </a:fld>
            <a:endParaRPr lang="cs-CZ" dirty="0" smtClean="0">
              <a:solidFill>
                <a:srgbClr val="002060"/>
              </a:solidFill>
            </a:endParaRPr>
          </a:p>
        </p:txBody>
      </p:sp>
      <p:sp>
        <p:nvSpPr>
          <p:cNvPr id="18437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5BB8DE-08FE-43A9-8CF7-6777CC4FA8B5}" type="slidenum">
              <a:rPr lang="cs-CZ" altLang="cs-CZ" sz="1200" smtClean="0">
                <a:solidFill>
                  <a:srgbClr val="002060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cs-CZ" altLang="cs-CZ" sz="1200" dirty="0" smtClean="0">
              <a:solidFill>
                <a:srgbClr val="002060"/>
              </a:solidFill>
            </a:endParaRPr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323850" y="993775"/>
            <a:ext cx="8497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949950"/>
            <a:ext cx="733583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604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Obráze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7" t="28375" r="17708" b="10667"/>
          <a:stretch>
            <a:fillRect/>
          </a:stretch>
        </p:blipFill>
        <p:spPr bwMode="auto">
          <a:xfrm>
            <a:off x="4868863" y="1149350"/>
            <a:ext cx="3243262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Obrázek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" t="30675" r="2" b="25674"/>
          <a:stretch>
            <a:fillRect/>
          </a:stretch>
        </p:blipFill>
        <p:spPr bwMode="auto">
          <a:xfrm>
            <a:off x="395288" y="3636963"/>
            <a:ext cx="5256212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Obrázek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7" t="15344" r="19289" b="24426"/>
          <a:stretch>
            <a:fillRect/>
          </a:stretch>
        </p:blipFill>
        <p:spPr bwMode="auto">
          <a:xfrm>
            <a:off x="5724525" y="3795713"/>
            <a:ext cx="3175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Obrázek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2" r="3539" b="12201"/>
          <a:stretch>
            <a:fillRect/>
          </a:stretch>
        </p:blipFill>
        <p:spPr bwMode="auto">
          <a:xfrm>
            <a:off x="392113" y="1125538"/>
            <a:ext cx="4422775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Prezidi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12125" y="188913"/>
            <a:ext cx="719138" cy="828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8137525" cy="828675"/>
          </a:xfrm>
        </p:spPr>
        <p:txBody>
          <a:bodyPr/>
          <a:lstStyle/>
          <a:p>
            <a:pPr marL="266700" eaLnBrk="1" hangingPunct="1">
              <a:defRPr/>
            </a:pPr>
            <a:r>
              <a:rPr lang="cs-CZ" sz="2800" b="1" dirty="0" smtClean="0">
                <a:solidFill>
                  <a:schemeClr val="accent4"/>
                </a:solidFill>
              </a:rPr>
              <a:t>50 terénních vozidel do těžce prostupných oblastí – </a:t>
            </a:r>
            <a:r>
              <a:rPr lang="cs-CZ" sz="2000" b="1" dirty="0" smtClean="0">
                <a:solidFill>
                  <a:srgbClr val="663300"/>
                </a:solidFill>
              </a:rPr>
              <a:t>zvýšení mobility sil a prostředků v postižených oblastech</a:t>
            </a:r>
            <a:endParaRPr lang="cs-CZ" sz="2800" b="1" dirty="0" smtClean="0">
              <a:solidFill>
                <a:srgbClr val="663300"/>
              </a:solidFill>
            </a:endParaRPr>
          </a:p>
        </p:txBody>
      </p:sp>
      <p:sp>
        <p:nvSpPr>
          <p:cNvPr id="512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CB2C31B-1602-4B0E-A8DB-0E234BF753A3}" type="datetime1">
              <a:rPr lang="cs-CZ" smtClean="0">
                <a:solidFill>
                  <a:srgbClr val="002060"/>
                </a:solidFill>
              </a:rPr>
              <a:pPr>
                <a:defRPr/>
              </a:pPr>
              <a:t>10.10.2019</a:t>
            </a:fld>
            <a:endParaRPr lang="cs-CZ" dirty="0" smtClean="0">
              <a:solidFill>
                <a:srgbClr val="002060"/>
              </a:solidFill>
            </a:endParaRPr>
          </a:p>
        </p:txBody>
      </p:sp>
      <p:sp>
        <p:nvSpPr>
          <p:cNvPr id="2048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B43371D-20C5-41E3-A190-92FDF64A1AFE}" type="slidenum">
              <a:rPr lang="cs-CZ" altLang="cs-CZ" sz="1200" smtClean="0">
                <a:solidFill>
                  <a:srgbClr val="002060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cs-CZ" altLang="cs-CZ" sz="1200" dirty="0" smtClean="0">
              <a:solidFill>
                <a:srgbClr val="002060"/>
              </a:solidFill>
            </a:endParaRPr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395288" y="1052513"/>
            <a:ext cx="84978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949950"/>
            <a:ext cx="733583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604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Obráze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t="7475" r="9052" b="16925"/>
          <a:stretch>
            <a:fillRect/>
          </a:stretch>
        </p:blipFill>
        <p:spPr bwMode="auto">
          <a:xfrm>
            <a:off x="395288" y="1181100"/>
            <a:ext cx="3889375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Obrázek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4" t="6294" r="3539" b="6294"/>
          <a:stretch>
            <a:fillRect/>
          </a:stretch>
        </p:blipFill>
        <p:spPr bwMode="auto">
          <a:xfrm>
            <a:off x="4783138" y="1266825"/>
            <a:ext cx="4103687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Obrázek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9" r="5113" b="28737"/>
          <a:stretch>
            <a:fillRect/>
          </a:stretch>
        </p:blipFill>
        <p:spPr bwMode="auto">
          <a:xfrm>
            <a:off x="323850" y="3741738"/>
            <a:ext cx="5094288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Prezidi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12125" y="188913"/>
            <a:ext cx="719138" cy="828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7742237" cy="719137"/>
          </a:xfrm>
        </p:spPr>
        <p:txBody>
          <a:bodyPr/>
          <a:lstStyle/>
          <a:p>
            <a:pPr marL="266700" eaLnBrk="1" hangingPunct="1">
              <a:defRPr/>
            </a:pPr>
            <a:r>
              <a:rPr lang="cs-CZ" sz="2800" b="1" dirty="0" smtClean="0">
                <a:solidFill>
                  <a:schemeClr val="accent4"/>
                </a:solidFill>
              </a:rPr>
              <a:t>Využití - nasazení</a:t>
            </a:r>
            <a:endParaRPr lang="cs-CZ" sz="2800" b="1" dirty="0" smtClean="0">
              <a:solidFill>
                <a:srgbClr val="663300"/>
              </a:solidFill>
            </a:endParaRPr>
          </a:p>
        </p:txBody>
      </p:sp>
      <p:sp>
        <p:nvSpPr>
          <p:cNvPr id="512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CB2C31B-1602-4B0E-A8DB-0E234BF753A3}" type="datetime1">
              <a:rPr lang="cs-CZ" smtClean="0">
                <a:solidFill>
                  <a:srgbClr val="002060"/>
                </a:solidFill>
              </a:rPr>
              <a:pPr>
                <a:defRPr/>
              </a:pPr>
              <a:t>10.10.2019</a:t>
            </a:fld>
            <a:endParaRPr lang="cs-CZ" dirty="0" smtClean="0">
              <a:solidFill>
                <a:srgbClr val="002060"/>
              </a:solidFill>
            </a:endParaRPr>
          </a:p>
        </p:txBody>
      </p:sp>
      <p:sp>
        <p:nvSpPr>
          <p:cNvPr id="22533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AB4D9C-6811-464C-8FDF-AC57F157588B}" type="slidenum">
              <a:rPr lang="cs-CZ" altLang="cs-CZ" sz="1200" smtClean="0">
                <a:solidFill>
                  <a:srgbClr val="002060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cs-CZ" altLang="cs-CZ" sz="1200" dirty="0" smtClean="0">
              <a:solidFill>
                <a:srgbClr val="002060"/>
              </a:solidFill>
            </a:endParaRPr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333375" y="1065213"/>
            <a:ext cx="8497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949950"/>
            <a:ext cx="733583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11604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Obráze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51" r="7475" b="24800"/>
          <a:stretch>
            <a:fillRect/>
          </a:stretch>
        </p:blipFill>
        <p:spPr bwMode="auto">
          <a:xfrm>
            <a:off x="4343400" y="3879850"/>
            <a:ext cx="4383088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Obráze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21831" r="12988" b="38187"/>
          <a:stretch>
            <a:fillRect/>
          </a:stretch>
        </p:blipFill>
        <p:spPr bwMode="auto">
          <a:xfrm>
            <a:off x="801688" y="1135063"/>
            <a:ext cx="7083425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Obrázek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12201" b="11151"/>
          <a:stretch>
            <a:fillRect/>
          </a:stretch>
        </p:blipFill>
        <p:spPr bwMode="auto">
          <a:xfrm>
            <a:off x="539750" y="3460750"/>
            <a:ext cx="3752850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B7B6B7"/>
      </a:lt2>
      <a:accent1>
        <a:srgbClr val="3B7EA9"/>
      </a:accent1>
      <a:accent2>
        <a:srgbClr val="3F94D3"/>
      </a:accent2>
      <a:accent3>
        <a:srgbClr val="FFFFFF"/>
      </a:accent3>
      <a:accent4>
        <a:srgbClr val="000000"/>
      </a:accent4>
      <a:accent5>
        <a:srgbClr val="AFC0D1"/>
      </a:accent5>
      <a:accent6>
        <a:srgbClr val="3886BF"/>
      </a:accent6>
      <a:hlink>
        <a:srgbClr val="A8C8EB"/>
      </a:hlink>
      <a:folHlink>
        <a:srgbClr val="368E2B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B7B6B7"/>
        </a:lt2>
        <a:accent1>
          <a:srgbClr val="3B7EA9"/>
        </a:accent1>
        <a:accent2>
          <a:srgbClr val="3F94D3"/>
        </a:accent2>
        <a:accent3>
          <a:srgbClr val="FFFFFF"/>
        </a:accent3>
        <a:accent4>
          <a:srgbClr val="000000"/>
        </a:accent4>
        <a:accent5>
          <a:srgbClr val="AFC0D1"/>
        </a:accent5>
        <a:accent6>
          <a:srgbClr val="3886BF"/>
        </a:accent6>
        <a:hlink>
          <a:srgbClr val="A8C8EB"/>
        </a:hlink>
        <a:folHlink>
          <a:srgbClr val="368E2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B7B6B7"/>
      </a:lt2>
      <a:accent1>
        <a:srgbClr val="3B7EA9"/>
      </a:accent1>
      <a:accent2>
        <a:srgbClr val="3F94D3"/>
      </a:accent2>
      <a:accent3>
        <a:srgbClr val="FFFFFF"/>
      </a:accent3>
      <a:accent4>
        <a:srgbClr val="000000"/>
      </a:accent4>
      <a:accent5>
        <a:srgbClr val="AFC0D1"/>
      </a:accent5>
      <a:accent6>
        <a:srgbClr val="3886BF"/>
      </a:accent6>
      <a:hlink>
        <a:srgbClr val="A8C8EB"/>
      </a:hlink>
      <a:folHlink>
        <a:srgbClr val="368E2B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B7B6B7"/>
        </a:lt2>
        <a:accent1>
          <a:srgbClr val="3B7EA9"/>
        </a:accent1>
        <a:accent2>
          <a:srgbClr val="3F94D3"/>
        </a:accent2>
        <a:accent3>
          <a:srgbClr val="FFFFFF"/>
        </a:accent3>
        <a:accent4>
          <a:srgbClr val="000000"/>
        </a:accent4>
        <a:accent5>
          <a:srgbClr val="AFC0D1"/>
        </a:accent5>
        <a:accent6>
          <a:srgbClr val="3886BF"/>
        </a:accent6>
        <a:hlink>
          <a:srgbClr val="A8C8EB"/>
        </a:hlink>
        <a:folHlink>
          <a:srgbClr val="368E2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6329</TotalTime>
  <Words>1014</Words>
  <Application>Microsoft Office PowerPoint</Application>
  <PresentationFormat>Předvádění na obrazovce (4:3)</PresentationFormat>
  <Paragraphs>188</Paragraphs>
  <Slides>36</Slides>
  <Notes>33</Notes>
  <HiddenSlides>0</HiddenSlides>
  <MMClips>5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36</vt:i4>
      </vt:variant>
    </vt:vector>
  </HeadingPairs>
  <TitlesOfParts>
    <vt:vector size="39" baseType="lpstr">
      <vt:lpstr>Arial</vt:lpstr>
      <vt:lpstr>Výchozí návrh</vt:lpstr>
      <vt:lpstr>1_Výchozí návrh</vt:lpstr>
      <vt:lpstr>Zvýšení akceschopnosti Policie ČR              při řešení mimořádných událostí   CZ.1.06/3.4.00/26.09654  projekt realizován z fondů Evropské unie,  Evropského fondu pro regionální rozvoj v rámci Integrovaného operačního programu </vt:lpstr>
      <vt:lpstr>Základní informace o projektu</vt:lpstr>
      <vt:lpstr>Vlastní realizace projektu</vt:lpstr>
      <vt:lpstr>Cíle projektu</vt:lpstr>
      <vt:lpstr>Zaměření projektu</vt:lpstr>
      <vt:lpstr>150 terénních vozidel do lehce prostupných oblastí – zvýšení mobility a přepravních kapacit</vt:lpstr>
      <vt:lpstr>Každodenní život – někdy jiná realita</vt:lpstr>
      <vt:lpstr>50 terénních vozidel do těžce prostupných oblastí – zvýšení mobility sil a prostředků v postižených oblastech</vt:lpstr>
      <vt:lpstr>Využití - nasazení</vt:lpstr>
      <vt:lpstr>46 Čtyřkolek s adaptéry pro provoz na sněhu – zvýšení mobility sil a prostředků Policie ČR v postižených oblastech</vt:lpstr>
      <vt:lpstr>Čtyřkolky na sněhu, dětský den</vt:lpstr>
      <vt:lpstr>125 Mikrobusů do 10 osob – zvýšení přepravních kapacit Policie ČR pro evakuaci osob z ohrožených oblastí a pro operativní vzdálené přesuny nasazovaných sil</vt:lpstr>
      <vt:lpstr>78 autobusů do 30 osob – zvýšení přepravních kapacit Policie ČR pro evakuaci osob z ohrožených oblastí a pro operativní vzdálené přesuny nasazovaných sil</vt:lpstr>
      <vt:lpstr>10 autobusů nad 30 osob – zvýšení přepravních kapacit Policie ČR pro evakuaci osob z ohrožených oblastí a pro operativní vzdálené přesuny nasazovaných sil</vt:lpstr>
      <vt:lpstr>105 speciálních vozidel pro monitoring reálných hrozeb s vybavením – zvýšení informovanosti veřejnosti v oblasti uzavírek komunikací v důsledku zaplavení, či jiných poškození a nebezpečí, rychlejší předávání informací o evakuačních a objízdných trasách</vt:lpstr>
      <vt:lpstr>Dopravní situace a nehody</vt:lpstr>
      <vt:lpstr>76 speciálních výjezdových vozidel pro skupiny kriminalistických techniků s vybavením – typ 1 WV Amarok – vozidla do terénu s mobilní laboratoří – zkrácení doby vyhodnocení a identifikace nebezpečných vzorků a doby zadokumentování nálezů</vt:lpstr>
      <vt:lpstr>Speciální výjezdová vozidla pro skupiny kriminalistických  techniků – typ 2 WV Transportér T5 – vozidla do terénu s mobilní laboratoří – zkrácení doby vyhodnocení      a identifikace nebezpečných vzorků a doby zadokumentování nálezů</vt:lpstr>
      <vt:lpstr>Nákladní vozidlo pro přepravu nebezpečného a výbušného materiálu (ADR) – zvýšení vlastní bezpečnosti nasazovaných sil a prostředků</vt:lpstr>
      <vt:lpstr>Likvidace nevybuchlé munice (Vrbětice, nálezy, likvidace</vt:lpstr>
      <vt:lpstr>10 nízkoponorných člunů – zvýšení mobility sil a prostředků Policie ČR v postižených oblastech</vt:lpstr>
      <vt:lpstr>15 pracovních prámů – zvýšení mobility sil a prostředků Policie ČR v postižených oblastech </vt:lpstr>
      <vt:lpstr>6 kajutových člunů – zvýšení mobility sil a prostředků Policie ČR v postižených oblastech, zvýšení přepravních kapacit Policie ČR pro evakuaci osob z ohrožených oblastí  </vt:lpstr>
      <vt:lpstr>Speciální nákladní vozidlo pro přepravu kontejnerů ISO – zvýšení mobility sil a prostředků Policie ČR v postižených oblastech; přeprava mobilní dekompresní komory a kontejnerů ve výbavě IZS</vt:lpstr>
      <vt:lpstr>Kontejner s mobilní dekompresní komorou – zajištění zázemí pro zasahující policejní potápěče v průběhu záchranných ponorů</vt:lpstr>
      <vt:lpstr>Kontejner ISO pro nouzové přežití (nasazení v rámci IZS) – zajištění zázemí pro zasahující policejní potápěče v průběhu záchranných ponorů</vt:lpstr>
      <vt:lpstr>Vybavení pro potápěče – zvýšení vlastní bezpečnosti nasazovaných sil a prostředků; 1. detektor kovů, 2. podvodní skútr, 3. podvodní robot s kamerovým systémem, 4. sonar, 5. celoobličejová maska, 6. dýchací přístroj s uzavřeným okruhem, 7. nafukovací člun s motorem  </vt:lpstr>
      <vt:lpstr>Nafukovací stan s příslušenstvím  a přívěsným vozíkem – efektivní zázemí pro zasahující příslušníky  </vt:lpstr>
      <vt:lpstr>Systém pro přenos videosignálu z vrtulníku – zrychlení, zvýšení a zefektivnění plošného monitoringu vývoje situace v postižených oblastech</vt:lpstr>
      <vt:lpstr>Videozáznam - Dopravní nehoda</vt:lpstr>
      <vt:lpstr>Videozáznam - Nehoda vlaku</vt:lpstr>
      <vt:lpstr>Videozáznam - Pátrání po ztracené osobě</vt:lpstr>
      <vt:lpstr>Videozáznam - Požár</vt:lpstr>
      <vt:lpstr>Videozáznam – zadržení nebezpečných pachatelů</vt:lpstr>
      <vt:lpstr>Ostatní využití techniky</vt:lpstr>
      <vt:lpstr>Prezentace aplikace PowerPoint</vt:lpstr>
    </vt:vector>
  </TitlesOfParts>
  <Company>GOPAS, a.s.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user</dc:creator>
  <cp:lastModifiedBy>Mazanik Jan</cp:lastModifiedBy>
  <cp:revision>617</cp:revision>
  <cp:lastPrinted>2013-05-22T07:37:52Z</cp:lastPrinted>
  <dcterms:created xsi:type="dcterms:W3CDTF">2008-10-28T13:44:22Z</dcterms:created>
  <dcterms:modified xsi:type="dcterms:W3CDTF">2019-10-10T06:17:15Z</dcterms:modified>
</cp:coreProperties>
</file>