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docProps/core.xml" ContentType="application/vnd.openxmlformats-package.core-properties+xml"/>
  <Override PartName="/docProps/app.xml" ContentType="application/vnd.openxmlformats-officedocument.extended-properties+xml"/>
  <Override PartName="/ppt/revisionInfo.xml" ContentType="application/vnd.ms-powerpoint.revisioninfo+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36"/>
  </p:notesMasterIdLst>
  <p:sldIdLst>
    <p:sldId id="256" r:id="rId2"/>
    <p:sldId id="257" r:id="rId3"/>
    <p:sldId id="276" r:id="rId4"/>
    <p:sldId id="277" r:id="rId5"/>
    <p:sldId id="283" r:id="rId6"/>
    <p:sldId id="284" r:id="rId7"/>
    <p:sldId id="285" r:id="rId8"/>
    <p:sldId id="309" r:id="rId9"/>
    <p:sldId id="286" r:id="rId10"/>
    <p:sldId id="287" r:id="rId11"/>
    <p:sldId id="290" r:id="rId12"/>
    <p:sldId id="291" r:id="rId13"/>
    <p:sldId id="292" r:id="rId14"/>
    <p:sldId id="293" r:id="rId15"/>
    <p:sldId id="279" r:id="rId16"/>
    <p:sldId id="296" r:id="rId17"/>
    <p:sldId id="278" r:id="rId18"/>
    <p:sldId id="294" r:id="rId19"/>
    <p:sldId id="295" r:id="rId20"/>
    <p:sldId id="325" r:id="rId21"/>
    <p:sldId id="280" r:id="rId22"/>
    <p:sldId id="310" r:id="rId23"/>
    <p:sldId id="312" r:id="rId24"/>
    <p:sldId id="326" r:id="rId25"/>
    <p:sldId id="313" r:id="rId26"/>
    <p:sldId id="315" r:id="rId27"/>
    <p:sldId id="327" r:id="rId28"/>
    <p:sldId id="328" r:id="rId29"/>
    <p:sldId id="318" r:id="rId30"/>
    <p:sldId id="319" r:id="rId31"/>
    <p:sldId id="329" r:id="rId32"/>
    <p:sldId id="322" r:id="rId33"/>
    <p:sldId id="330" r:id="rId34"/>
    <p:sldId id="258" r:id="rId35"/>
  </p:sldIdLst>
  <p:sldSz cx="9144000" cy="6858000" type="screen4x3"/>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1D70B8"/>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file>

<file path=ppt/tableStyles.xml><?xml version="1.0" encoding="utf-8"?>
<a:tblStyleLst xmlns:a="http://schemas.openxmlformats.org/drawingml/2006/main" def="{5C22544A-7EE6-4342-B048-85BDC9FD1C3A}">
  <a:tblStyle styleId="{5C22544A-7EE6-4342-B048-85BDC9FD1C3A}" styleName="Střední styl 2 – zvýraznění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987" autoAdjust="0"/>
    <p:restoredTop sz="94660"/>
  </p:normalViewPr>
  <p:slideViewPr>
    <p:cSldViewPr snapToGrid="0">
      <p:cViewPr varScale="1">
        <p:scale>
          <a:sx n="131" d="100"/>
          <a:sy n="131" d="100"/>
        </p:scale>
        <p:origin x="1026" y="126"/>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34" Type="http://schemas.openxmlformats.org/officeDocument/2006/relationships/slide" Target="slides/slide33.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presProps" Target="presProps.xml"/><Relationship Id="rId40" Type="http://schemas.openxmlformats.org/officeDocument/2006/relationships/tableStyles" Target="tableStyle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microsoft.com/office/2015/10/relationships/revisionInfo" Target="revisionInfo.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s>
</file>

<file path=ppt/diagrams/_rels/data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_rels/drawing1.xml.rels><?xml version="1.0" encoding="UTF-8" standalone="yes"?>
<Relationships xmlns="http://schemas.openxmlformats.org/package/2006/relationships"><Relationship Id="rId3" Type="http://schemas.openxmlformats.org/officeDocument/2006/relationships/image" Target="../media/image7.jpeg"/><Relationship Id="rId2" Type="http://schemas.openxmlformats.org/officeDocument/2006/relationships/image" Target="../media/image6.jpeg"/><Relationship Id="rId1" Type="http://schemas.openxmlformats.org/officeDocument/2006/relationships/image" Target="../media/image5.jpeg"/><Relationship Id="rId4" Type="http://schemas.openxmlformats.org/officeDocument/2006/relationships/image" Target="../media/image8.jpeg"/></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518AB0A-7BED-45CC-8968-54C5D48470FD}" type="doc">
      <dgm:prSet loTypeId="urn:microsoft.com/office/officeart/2005/8/layout/vList4#1" loCatId="list" qsTypeId="urn:microsoft.com/office/officeart/2005/8/quickstyle/simple3" qsCatId="simple" csTypeId="urn:microsoft.com/office/officeart/2005/8/colors/accent1_2" csCatId="accent1" phldr="1"/>
      <dgm:spPr/>
      <dgm:t>
        <a:bodyPr/>
        <a:lstStyle/>
        <a:p>
          <a:endParaRPr lang="cs-CZ"/>
        </a:p>
      </dgm:t>
    </dgm:pt>
    <dgm:pt modelId="{38804BD3-7704-44DB-93A2-A6FB8DF386BF}">
      <dgm:prSet phldrT="[Text]" custT="1"/>
      <dgm:spPr/>
      <dgm:t>
        <a:bodyPr/>
        <a:lstStyle/>
        <a:p>
          <a:r>
            <a:rPr lang="cs-CZ" sz="1600" b="1" dirty="0" smtClean="0">
              <a:latin typeface="Arial" panose="020B0604020202020204" pitchFamily="34" charset="0"/>
              <a:cs typeface="Arial" panose="020B0604020202020204" pitchFamily="34" charset="0"/>
            </a:rPr>
            <a:t>Prioritní osa 1 - Infrastruktura</a:t>
          </a:r>
          <a:endParaRPr lang="cs-CZ" sz="1600" b="1" dirty="0">
            <a:latin typeface="Arial" panose="020B0604020202020204" pitchFamily="34" charset="0"/>
            <a:cs typeface="Arial" panose="020B0604020202020204" pitchFamily="34" charset="0"/>
          </a:endParaRPr>
        </a:p>
      </dgm:t>
    </dgm:pt>
    <dgm:pt modelId="{5AECA738-EC58-4AD8-B30B-720E0E369E9D}" type="parTrans" cxnId="{B64F7126-809B-46FA-8512-AB45C1CB52DD}">
      <dgm:prSet/>
      <dgm:spPr/>
      <dgm:t>
        <a:bodyPr/>
        <a:lstStyle/>
        <a:p>
          <a:endParaRPr lang="cs-CZ"/>
        </a:p>
      </dgm:t>
    </dgm:pt>
    <dgm:pt modelId="{97E853D5-3B2B-4DCE-BF44-F459F80E6EE5}" type="sibTrans" cxnId="{B64F7126-809B-46FA-8512-AB45C1CB52DD}">
      <dgm:prSet/>
      <dgm:spPr/>
      <dgm:t>
        <a:bodyPr/>
        <a:lstStyle/>
        <a:p>
          <a:endParaRPr lang="cs-CZ"/>
        </a:p>
      </dgm:t>
    </dgm:pt>
    <dgm:pt modelId="{C5C86733-1C4E-4ABE-BC8B-70E73BF8076C}">
      <dgm:prSet phldrT="[Text]" custT="1"/>
      <dgm:spPr/>
      <dgm:t>
        <a:bodyPr/>
        <a:lstStyle/>
        <a:p>
          <a:r>
            <a:rPr lang="cs-CZ" sz="1200" dirty="0" smtClean="0">
              <a:latin typeface="Arial" panose="020B0604020202020204" pitchFamily="34" charset="0"/>
              <a:cs typeface="Arial" panose="020B0604020202020204" pitchFamily="34" charset="0"/>
            </a:rPr>
            <a:t>Konkurenceschopné, dostupné a bezpečné regiony</a:t>
          </a:r>
          <a:endParaRPr lang="cs-CZ" sz="1200" dirty="0">
            <a:latin typeface="Arial" panose="020B0604020202020204" pitchFamily="34" charset="0"/>
            <a:cs typeface="Arial" panose="020B0604020202020204" pitchFamily="34" charset="0"/>
          </a:endParaRPr>
        </a:p>
      </dgm:t>
    </dgm:pt>
    <dgm:pt modelId="{AEF1FBBF-C95F-45ED-A8E1-CE69CDF9D44F}" type="parTrans" cxnId="{15A7B2A0-6A73-413A-BB86-87F351908914}">
      <dgm:prSet/>
      <dgm:spPr/>
      <dgm:t>
        <a:bodyPr/>
        <a:lstStyle/>
        <a:p>
          <a:endParaRPr lang="cs-CZ"/>
        </a:p>
      </dgm:t>
    </dgm:pt>
    <dgm:pt modelId="{286C2363-6DA5-4FB5-8346-569610400F7C}" type="sibTrans" cxnId="{15A7B2A0-6A73-413A-BB86-87F351908914}">
      <dgm:prSet/>
      <dgm:spPr/>
      <dgm:t>
        <a:bodyPr/>
        <a:lstStyle/>
        <a:p>
          <a:endParaRPr lang="cs-CZ"/>
        </a:p>
      </dgm:t>
    </dgm:pt>
    <dgm:pt modelId="{A8C219C7-9F00-4E75-8B16-481975849224}">
      <dgm:prSet phldrT="[Text]" custT="1"/>
      <dgm:spPr/>
      <dgm:t>
        <a:bodyPr/>
        <a:lstStyle/>
        <a:p>
          <a:r>
            <a:rPr lang="cs-CZ" sz="1200" dirty="0" smtClean="0">
              <a:latin typeface="Arial" panose="020B0604020202020204" pitchFamily="34" charset="0"/>
              <a:cs typeface="Arial" panose="020B0604020202020204" pitchFamily="34" charset="0"/>
            </a:rPr>
            <a:t>Alokace 1,6 mld. EUR</a:t>
          </a:r>
          <a:endParaRPr lang="cs-CZ" sz="1200" dirty="0">
            <a:latin typeface="Arial" panose="020B0604020202020204" pitchFamily="34" charset="0"/>
            <a:cs typeface="Arial" panose="020B0604020202020204" pitchFamily="34" charset="0"/>
          </a:endParaRPr>
        </a:p>
      </dgm:t>
    </dgm:pt>
    <dgm:pt modelId="{3D529C3B-331C-4A53-8447-64F92C02A4C9}" type="parTrans" cxnId="{DC478773-C6CC-4E8E-9071-ECCDF2C2EF2E}">
      <dgm:prSet/>
      <dgm:spPr/>
      <dgm:t>
        <a:bodyPr/>
        <a:lstStyle/>
        <a:p>
          <a:endParaRPr lang="cs-CZ"/>
        </a:p>
      </dgm:t>
    </dgm:pt>
    <dgm:pt modelId="{7EDC45D9-79A5-434A-AB8A-41008476D2F4}" type="sibTrans" cxnId="{DC478773-C6CC-4E8E-9071-ECCDF2C2EF2E}">
      <dgm:prSet/>
      <dgm:spPr/>
      <dgm:t>
        <a:bodyPr/>
        <a:lstStyle/>
        <a:p>
          <a:endParaRPr lang="cs-CZ"/>
        </a:p>
      </dgm:t>
    </dgm:pt>
    <dgm:pt modelId="{855CB492-B9C1-4831-9453-D02DC01556CB}">
      <dgm:prSet phldrT="[Text]" custT="1"/>
      <dgm:spPr/>
      <dgm:t>
        <a:bodyPr/>
        <a:lstStyle/>
        <a:p>
          <a:r>
            <a:rPr lang="cs-CZ" sz="1600" b="1" dirty="0" smtClean="0"/>
            <a:t>Prioritní osa 2 - Lidé</a:t>
          </a:r>
          <a:endParaRPr lang="cs-CZ" sz="1600" b="1" dirty="0"/>
        </a:p>
      </dgm:t>
    </dgm:pt>
    <dgm:pt modelId="{46A500E4-F521-4FED-80BC-55EF97D6434D}" type="parTrans" cxnId="{E1E70704-B184-417B-9262-1209773EB354}">
      <dgm:prSet/>
      <dgm:spPr/>
      <dgm:t>
        <a:bodyPr/>
        <a:lstStyle/>
        <a:p>
          <a:endParaRPr lang="cs-CZ"/>
        </a:p>
      </dgm:t>
    </dgm:pt>
    <dgm:pt modelId="{89B1A5F6-0C83-44AA-BDC4-F0486C8FEB1C}" type="sibTrans" cxnId="{E1E70704-B184-417B-9262-1209773EB354}">
      <dgm:prSet/>
      <dgm:spPr/>
      <dgm:t>
        <a:bodyPr/>
        <a:lstStyle/>
        <a:p>
          <a:endParaRPr lang="cs-CZ"/>
        </a:p>
      </dgm:t>
    </dgm:pt>
    <dgm:pt modelId="{098ADAF1-68DC-4019-95EC-CF9DEA0595F5}">
      <dgm:prSet phldrT="[Text]" custT="1"/>
      <dgm:spPr/>
      <dgm:t>
        <a:bodyPr/>
        <a:lstStyle/>
        <a:p>
          <a:r>
            <a:rPr lang="cs-CZ" sz="1200" dirty="0" smtClean="0">
              <a:latin typeface="Arial" panose="020B0604020202020204" pitchFamily="34" charset="0"/>
              <a:cs typeface="Arial" panose="020B0604020202020204" pitchFamily="34" charset="0"/>
            </a:rPr>
            <a:t>Zkvalitnění veřejných služeb a podmínek života pro obyvatele regionů</a:t>
          </a:r>
          <a:endParaRPr lang="cs-CZ" sz="1200" dirty="0">
            <a:latin typeface="Arial" panose="020B0604020202020204" pitchFamily="34" charset="0"/>
            <a:cs typeface="Arial" panose="020B0604020202020204" pitchFamily="34" charset="0"/>
          </a:endParaRPr>
        </a:p>
      </dgm:t>
    </dgm:pt>
    <dgm:pt modelId="{BBC28CAB-1411-42FD-AE69-490F5FA47BCC}" type="parTrans" cxnId="{0D1EA085-623E-4D57-808B-B23AF2C24995}">
      <dgm:prSet/>
      <dgm:spPr/>
      <dgm:t>
        <a:bodyPr/>
        <a:lstStyle/>
        <a:p>
          <a:endParaRPr lang="cs-CZ"/>
        </a:p>
      </dgm:t>
    </dgm:pt>
    <dgm:pt modelId="{3601A7EA-3FDB-4E9C-A299-B4AF145636B4}" type="sibTrans" cxnId="{0D1EA085-623E-4D57-808B-B23AF2C24995}">
      <dgm:prSet/>
      <dgm:spPr/>
      <dgm:t>
        <a:bodyPr/>
        <a:lstStyle/>
        <a:p>
          <a:endParaRPr lang="cs-CZ"/>
        </a:p>
      </dgm:t>
    </dgm:pt>
    <dgm:pt modelId="{75152ED6-09D4-4CB2-B330-0EBA2A1F6BEE}">
      <dgm:prSet phldrT="[Text]" custT="1"/>
      <dgm:spPr/>
      <dgm:t>
        <a:bodyPr/>
        <a:lstStyle/>
        <a:p>
          <a:r>
            <a:rPr lang="cs-CZ" sz="1200" dirty="0" smtClean="0">
              <a:latin typeface="Arial" panose="020B0604020202020204" pitchFamily="34" charset="0"/>
              <a:cs typeface="Arial" panose="020B0604020202020204" pitchFamily="34" charset="0"/>
            </a:rPr>
            <a:t>Alokace 1,7 mld. EUR</a:t>
          </a:r>
          <a:endParaRPr lang="cs-CZ" sz="1200" dirty="0">
            <a:latin typeface="Arial" panose="020B0604020202020204" pitchFamily="34" charset="0"/>
            <a:cs typeface="Arial" panose="020B0604020202020204" pitchFamily="34" charset="0"/>
          </a:endParaRPr>
        </a:p>
      </dgm:t>
    </dgm:pt>
    <dgm:pt modelId="{CC109D3F-9445-4552-9CA0-A9E9B002361B}" type="parTrans" cxnId="{7442FBE8-417F-4111-B6ED-AEAE7C9C435B}">
      <dgm:prSet/>
      <dgm:spPr/>
      <dgm:t>
        <a:bodyPr/>
        <a:lstStyle/>
        <a:p>
          <a:endParaRPr lang="cs-CZ"/>
        </a:p>
      </dgm:t>
    </dgm:pt>
    <dgm:pt modelId="{C930B535-36DD-47E2-9858-8F6E44F2C9EA}" type="sibTrans" cxnId="{7442FBE8-417F-4111-B6ED-AEAE7C9C435B}">
      <dgm:prSet/>
      <dgm:spPr/>
      <dgm:t>
        <a:bodyPr/>
        <a:lstStyle/>
        <a:p>
          <a:endParaRPr lang="cs-CZ"/>
        </a:p>
      </dgm:t>
    </dgm:pt>
    <dgm:pt modelId="{D74C87B0-8199-4D82-97CA-8716D0810C88}">
      <dgm:prSet phldrT="[Text]" custT="1"/>
      <dgm:spPr/>
      <dgm:t>
        <a:bodyPr/>
        <a:lstStyle/>
        <a:p>
          <a:r>
            <a:rPr lang="cs-CZ" sz="1600" b="1" dirty="0" smtClean="0"/>
            <a:t>Prioritní osa 3 - Instituce</a:t>
          </a:r>
          <a:endParaRPr lang="cs-CZ" sz="1600" b="1" dirty="0"/>
        </a:p>
      </dgm:t>
    </dgm:pt>
    <dgm:pt modelId="{BA6FD47A-7786-47D8-9381-A1E3D218F4E4}" type="parTrans" cxnId="{CC11735D-CD9A-491C-AEF0-7073EE76FB85}">
      <dgm:prSet/>
      <dgm:spPr/>
      <dgm:t>
        <a:bodyPr/>
        <a:lstStyle/>
        <a:p>
          <a:endParaRPr lang="cs-CZ"/>
        </a:p>
      </dgm:t>
    </dgm:pt>
    <dgm:pt modelId="{63D68963-997E-49B1-9594-476FD97AA95B}" type="sibTrans" cxnId="{CC11735D-CD9A-491C-AEF0-7073EE76FB85}">
      <dgm:prSet/>
      <dgm:spPr/>
      <dgm:t>
        <a:bodyPr/>
        <a:lstStyle/>
        <a:p>
          <a:endParaRPr lang="cs-CZ"/>
        </a:p>
      </dgm:t>
    </dgm:pt>
    <dgm:pt modelId="{34C60AC1-3BAF-4349-9B04-1EBEAA6874AE}">
      <dgm:prSet phldrT="[Text]" custT="1"/>
      <dgm:spPr/>
      <dgm:t>
        <a:bodyPr/>
        <a:lstStyle/>
        <a:p>
          <a:r>
            <a:rPr lang="cs-CZ" sz="1200" dirty="0" smtClean="0">
              <a:latin typeface="Arial" panose="020B0604020202020204" pitchFamily="34" charset="0"/>
              <a:cs typeface="Arial" panose="020B0604020202020204" pitchFamily="34" charset="0"/>
            </a:rPr>
            <a:t>Dobrá správa území a zefektivnění veřejných institucí</a:t>
          </a:r>
          <a:endParaRPr lang="cs-CZ" sz="1200" dirty="0">
            <a:latin typeface="Arial" panose="020B0604020202020204" pitchFamily="34" charset="0"/>
            <a:cs typeface="Arial" panose="020B0604020202020204" pitchFamily="34" charset="0"/>
          </a:endParaRPr>
        </a:p>
      </dgm:t>
    </dgm:pt>
    <dgm:pt modelId="{B31C10BD-BE4E-4EEF-981F-25C40EBC00D4}" type="parTrans" cxnId="{3D52D5DF-88CF-4499-8222-584F5AB467B0}">
      <dgm:prSet/>
      <dgm:spPr/>
      <dgm:t>
        <a:bodyPr/>
        <a:lstStyle/>
        <a:p>
          <a:endParaRPr lang="cs-CZ"/>
        </a:p>
      </dgm:t>
    </dgm:pt>
    <dgm:pt modelId="{23EAEF30-F210-45C2-A3C7-7E5016B64A98}" type="sibTrans" cxnId="{3D52D5DF-88CF-4499-8222-584F5AB467B0}">
      <dgm:prSet/>
      <dgm:spPr/>
      <dgm:t>
        <a:bodyPr/>
        <a:lstStyle/>
        <a:p>
          <a:endParaRPr lang="cs-CZ"/>
        </a:p>
      </dgm:t>
    </dgm:pt>
    <dgm:pt modelId="{273BDC39-9757-4293-83AA-A9E9CC915DA0}">
      <dgm:prSet phldrT="[Text]" custT="1"/>
      <dgm:spPr/>
      <dgm:t>
        <a:bodyPr/>
        <a:lstStyle/>
        <a:p>
          <a:r>
            <a:rPr lang="cs-CZ" sz="1200" dirty="0" smtClean="0">
              <a:latin typeface="Arial" panose="020B0604020202020204" pitchFamily="34" charset="0"/>
              <a:cs typeface="Arial" panose="020B0604020202020204" pitchFamily="34" charset="0"/>
            </a:rPr>
            <a:t>Alokace 0,8 mld. EUR</a:t>
          </a:r>
          <a:endParaRPr lang="cs-CZ" sz="1200" dirty="0">
            <a:latin typeface="Arial" panose="020B0604020202020204" pitchFamily="34" charset="0"/>
            <a:cs typeface="Arial" panose="020B0604020202020204" pitchFamily="34" charset="0"/>
          </a:endParaRPr>
        </a:p>
      </dgm:t>
    </dgm:pt>
    <dgm:pt modelId="{982DFF29-8236-4E99-97CE-FD76D273CBEC}" type="parTrans" cxnId="{CF6D3D8A-7289-43F1-82F2-5F5C4672169C}">
      <dgm:prSet/>
      <dgm:spPr/>
      <dgm:t>
        <a:bodyPr/>
        <a:lstStyle/>
        <a:p>
          <a:endParaRPr lang="cs-CZ"/>
        </a:p>
      </dgm:t>
    </dgm:pt>
    <dgm:pt modelId="{13EEE600-D28C-4CBF-9128-6CDA52976D52}" type="sibTrans" cxnId="{CF6D3D8A-7289-43F1-82F2-5F5C4672169C}">
      <dgm:prSet/>
      <dgm:spPr/>
      <dgm:t>
        <a:bodyPr/>
        <a:lstStyle/>
        <a:p>
          <a:endParaRPr lang="cs-CZ"/>
        </a:p>
      </dgm:t>
    </dgm:pt>
    <dgm:pt modelId="{D3784C62-6E03-4E88-AA8E-EC0DCEAD96BC}">
      <dgm:prSet custT="1"/>
      <dgm:spPr/>
      <dgm:t>
        <a:bodyPr/>
        <a:lstStyle/>
        <a:p>
          <a:endParaRPr lang="cs-CZ" sz="1900" b="1" dirty="0" smtClean="0"/>
        </a:p>
        <a:p>
          <a:r>
            <a:rPr lang="cs-CZ" sz="1600" b="1" dirty="0" smtClean="0"/>
            <a:t>Prioritní osa 4 - Komunitně vedený místní rozvoj</a:t>
          </a:r>
        </a:p>
        <a:p>
          <a:r>
            <a:rPr lang="cs-CZ" sz="1400" dirty="0" smtClean="0"/>
            <a:t> - </a:t>
          </a:r>
          <a:r>
            <a:rPr lang="cs-CZ" sz="1200" dirty="0" smtClean="0">
              <a:latin typeface="Arial" panose="020B0604020202020204" pitchFamily="34" charset="0"/>
              <a:cs typeface="Arial" panose="020B0604020202020204" pitchFamily="34" charset="0"/>
            </a:rPr>
            <a:t>Alokace 390 mil. EUR</a:t>
          </a:r>
        </a:p>
        <a:p>
          <a:r>
            <a:rPr lang="cs-CZ" sz="1200" dirty="0" smtClean="0">
              <a:latin typeface="Arial" panose="020B0604020202020204" pitchFamily="34" charset="0"/>
              <a:cs typeface="Arial" panose="020B0604020202020204" pitchFamily="34" charset="0"/>
            </a:rPr>
            <a:t>  - Posílení CLLD, provozní a animační náklady</a:t>
          </a:r>
        </a:p>
        <a:p>
          <a:endParaRPr lang="cs-CZ" sz="1500" dirty="0" smtClean="0"/>
        </a:p>
        <a:p>
          <a:r>
            <a:rPr lang="cs-CZ" sz="1800" dirty="0" smtClean="0"/>
            <a:t> </a:t>
          </a:r>
          <a:endParaRPr lang="cs-CZ" sz="1800" dirty="0"/>
        </a:p>
      </dgm:t>
    </dgm:pt>
    <dgm:pt modelId="{7AF4961A-ED0F-4EDC-8D12-D24EE5DE0A42}" type="sibTrans" cxnId="{B38F51DE-8E25-4857-B3F8-75840DF3F177}">
      <dgm:prSet/>
      <dgm:spPr/>
      <dgm:t>
        <a:bodyPr/>
        <a:lstStyle/>
        <a:p>
          <a:endParaRPr lang="cs-CZ"/>
        </a:p>
      </dgm:t>
    </dgm:pt>
    <dgm:pt modelId="{9D3428C1-5D9B-4B48-89F0-11E980CE6367}" type="parTrans" cxnId="{B38F51DE-8E25-4857-B3F8-75840DF3F177}">
      <dgm:prSet/>
      <dgm:spPr/>
      <dgm:t>
        <a:bodyPr/>
        <a:lstStyle/>
        <a:p>
          <a:endParaRPr lang="cs-CZ"/>
        </a:p>
      </dgm:t>
    </dgm:pt>
    <dgm:pt modelId="{9BEAB610-B179-412C-A911-0AE990A76040}">
      <dgm:prSet phldrT="[Text]" custT="1"/>
      <dgm:spPr/>
      <dgm:t>
        <a:bodyPr/>
        <a:lstStyle/>
        <a:p>
          <a:r>
            <a:rPr lang="cs-CZ" sz="1200" dirty="0" smtClean="0">
              <a:latin typeface="Arial" panose="020B0604020202020204" pitchFamily="34" charset="0"/>
              <a:cs typeface="Arial" panose="020B0604020202020204" pitchFamily="34" charset="0"/>
            </a:rPr>
            <a:t>Doprava, integrované dopravní systémy, IZS</a:t>
          </a:r>
          <a:endParaRPr lang="cs-CZ" sz="1200" dirty="0">
            <a:latin typeface="Arial" panose="020B0604020202020204" pitchFamily="34" charset="0"/>
            <a:cs typeface="Arial" panose="020B0604020202020204" pitchFamily="34" charset="0"/>
          </a:endParaRPr>
        </a:p>
      </dgm:t>
    </dgm:pt>
    <dgm:pt modelId="{B058C57C-1932-4F82-B960-E9ABCE39DA10}" type="parTrans" cxnId="{4B201E5A-B514-43A8-9FF2-13EE75C6267D}">
      <dgm:prSet/>
      <dgm:spPr/>
      <dgm:t>
        <a:bodyPr/>
        <a:lstStyle/>
        <a:p>
          <a:endParaRPr lang="cs-CZ"/>
        </a:p>
      </dgm:t>
    </dgm:pt>
    <dgm:pt modelId="{3EB8B75A-1CCF-4180-9542-77B7289E93F6}" type="sibTrans" cxnId="{4B201E5A-B514-43A8-9FF2-13EE75C6267D}">
      <dgm:prSet/>
      <dgm:spPr/>
      <dgm:t>
        <a:bodyPr/>
        <a:lstStyle/>
        <a:p>
          <a:endParaRPr lang="cs-CZ"/>
        </a:p>
      </dgm:t>
    </dgm:pt>
    <dgm:pt modelId="{CE8BA2DC-6A07-4136-AE2C-02E787173318}">
      <dgm:prSet phldrT="[Text]" custT="1"/>
      <dgm:spPr/>
      <dgm:t>
        <a:bodyPr/>
        <a:lstStyle/>
        <a:p>
          <a:r>
            <a:rPr lang="cs-CZ" sz="1200" dirty="0" smtClean="0">
              <a:latin typeface="Arial" panose="020B0604020202020204" pitchFamily="34" charset="0"/>
              <a:cs typeface="Arial" panose="020B0604020202020204" pitchFamily="34" charset="0"/>
            </a:rPr>
            <a:t>Sociální služby/bydlení, sociální podnikání, zdravotní péče, vzdělávání, zateplování</a:t>
          </a:r>
          <a:endParaRPr lang="cs-CZ" sz="1200" dirty="0">
            <a:latin typeface="Arial" panose="020B0604020202020204" pitchFamily="34" charset="0"/>
            <a:cs typeface="Arial" panose="020B0604020202020204" pitchFamily="34" charset="0"/>
          </a:endParaRPr>
        </a:p>
      </dgm:t>
    </dgm:pt>
    <dgm:pt modelId="{2364E369-AC98-4AC6-8070-77B5CDF58140}" type="parTrans" cxnId="{2BE8E23A-86C2-47E7-AB01-A3AC2D35367C}">
      <dgm:prSet/>
      <dgm:spPr/>
      <dgm:t>
        <a:bodyPr/>
        <a:lstStyle/>
        <a:p>
          <a:endParaRPr lang="cs-CZ"/>
        </a:p>
      </dgm:t>
    </dgm:pt>
    <dgm:pt modelId="{1EF5AC0F-9C89-46BA-931D-093812BF1C36}" type="sibTrans" cxnId="{2BE8E23A-86C2-47E7-AB01-A3AC2D35367C}">
      <dgm:prSet/>
      <dgm:spPr/>
      <dgm:t>
        <a:bodyPr/>
        <a:lstStyle/>
        <a:p>
          <a:endParaRPr lang="cs-CZ"/>
        </a:p>
      </dgm:t>
    </dgm:pt>
    <dgm:pt modelId="{011776CB-E079-448D-8CBF-0D6A1B0031D4}">
      <dgm:prSet phldrT="[Text]"/>
      <dgm:spPr/>
      <dgm:t>
        <a:bodyPr/>
        <a:lstStyle/>
        <a:p>
          <a:endParaRPr lang="cs-CZ" sz="1100" dirty="0"/>
        </a:p>
      </dgm:t>
    </dgm:pt>
    <dgm:pt modelId="{96EFE842-57A1-4857-AB91-F6EC5AF4C58A}" type="parTrans" cxnId="{A37C4BF5-B775-4ED6-85F3-E253392DFE69}">
      <dgm:prSet/>
      <dgm:spPr/>
      <dgm:t>
        <a:bodyPr/>
        <a:lstStyle/>
        <a:p>
          <a:endParaRPr lang="cs-CZ"/>
        </a:p>
      </dgm:t>
    </dgm:pt>
    <dgm:pt modelId="{6E105E89-4A89-4F46-9629-6926A46E3211}" type="sibTrans" cxnId="{A37C4BF5-B775-4ED6-85F3-E253392DFE69}">
      <dgm:prSet/>
      <dgm:spPr/>
      <dgm:t>
        <a:bodyPr/>
        <a:lstStyle/>
        <a:p>
          <a:endParaRPr lang="cs-CZ"/>
        </a:p>
      </dgm:t>
    </dgm:pt>
    <dgm:pt modelId="{F883D463-9FC1-405D-86B6-DFDB1BF4DFD4}">
      <dgm:prSet phldrT="[Text]" custT="1"/>
      <dgm:spPr/>
      <dgm:t>
        <a:bodyPr/>
        <a:lstStyle/>
        <a:p>
          <a:r>
            <a:rPr lang="cs-CZ" sz="1200" dirty="0" smtClean="0">
              <a:latin typeface="Arial" panose="020B0604020202020204" pitchFamily="34" charset="0"/>
              <a:cs typeface="Arial" panose="020B0604020202020204" pitchFamily="34" charset="0"/>
            </a:rPr>
            <a:t>Kulturní dědictví, e-Government, dokumenty územního rozvoje</a:t>
          </a:r>
          <a:endParaRPr lang="cs-CZ" sz="1200" dirty="0">
            <a:latin typeface="Arial" panose="020B0604020202020204" pitchFamily="34" charset="0"/>
            <a:cs typeface="Arial" panose="020B0604020202020204" pitchFamily="34" charset="0"/>
          </a:endParaRPr>
        </a:p>
      </dgm:t>
    </dgm:pt>
    <dgm:pt modelId="{4089294D-1236-4D90-A4CA-5ABFB48B4A69}" type="parTrans" cxnId="{C682256E-1973-4AC7-954E-3675913CCEA0}">
      <dgm:prSet/>
      <dgm:spPr/>
      <dgm:t>
        <a:bodyPr/>
        <a:lstStyle/>
        <a:p>
          <a:endParaRPr lang="cs-CZ"/>
        </a:p>
      </dgm:t>
    </dgm:pt>
    <dgm:pt modelId="{C7B43A55-CB70-4631-995C-E69EA77BC0FA}" type="sibTrans" cxnId="{C682256E-1973-4AC7-954E-3675913CCEA0}">
      <dgm:prSet/>
      <dgm:spPr/>
      <dgm:t>
        <a:bodyPr/>
        <a:lstStyle/>
        <a:p>
          <a:endParaRPr lang="cs-CZ"/>
        </a:p>
      </dgm:t>
    </dgm:pt>
    <dgm:pt modelId="{8A587B36-857B-41ED-B7A7-D47113F79935}" type="pres">
      <dgm:prSet presAssocID="{A518AB0A-7BED-45CC-8968-54C5D48470FD}" presName="linear" presStyleCnt="0">
        <dgm:presLayoutVars>
          <dgm:dir/>
          <dgm:resizeHandles val="exact"/>
        </dgm:presLayoutVars>
      </dgm:prSet>
      <dgm:spPr/>
      <dgm:t>
        <a:bodyPr/>
        <a:lstStyle/>
        <a:p>
          <a:endParaRPr lang="cs-CZ"/>
        </a:p>
      </dgm:t>
    </dgm:pt>
    <dgm:pt modelId="{64EB5DFD-492E-47C2-A4DD-BBD451AF4F4E}" type="pres">
      <dgm:prSet presAssocID="{38804BD3-7704-44DB-93A2-A6FB8DF386BF}" presName="comp" presStyleCnt="0"/>
      <dgm:spPr/>
    </dgm:pt>
    <dgm:pt modelId="{50CD8E78-60B6-449B-AD20-121950675E4A}" type="pres">
      <dgm:prSet presAssocID="{38804BD3-7704-44DB-93A2-A6FB8DF386BF}" presName="box" presStyleLbl="node1" presStyleIdx="0" presStyleCnt="4" custLinFactNeighborY="-6845"/>
      <dgm:spPr/>
      <dgm:t>
        <a:bodyPr/>
        <a:lstStyle/>
        <a:p>
          <a:endParaRPr lang="cs-CZ"/>
        </a:p>
      </dgm:t>
    </dgm:pt>
    <dgm:pt modelId="{C72FE72D-A4DA-4420-9D63-39C025359A7F}" type="pres">
      <dgm:prSet presAssocID="{38804BD3-7704-44DB-93A2-A6FB8DF386BF}" presName="img" presStyleLbl="fgImgPlace1" presStyleIdx="0" presStyleCnt="4"/>
      <dgm:spPr>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dgm:spPr>
      <dgm:t>
        <a:bodyPr/>
        <a:lstStyle/>
        <a:p>
          <a:endParaRPr lang="cs-CZ"/>
        </a:p>
      </dgm:t>
    </dgm:pt>
    <dgm:pt modelId="{66C8A01D-04C6-4396-8787-43DC36C8480A}" type="pres">
      <dgm:prSet presAssocID="{38804BD3-7704-44DB-93A2-A6FB8DF386BF}" presName="text" presStyleLbl="node1" presStyleIdx="0" presStyleCnt="4">
        <dgm:presLayoutVars>
          <dgm:bulletEnabled val="1"/>
        </dgm:presLayoutVars>
      </dgm:prSet>
      <dgm:spPr/>
      <dgm:t>
        <a:bodyPr/>
        <a:lstStyle/>
        <a:p>
          <a:endParaRPr lang="cs-CZ"/>
        </a:p>
      </dgm:t>
    </dgm:pt>
    <dgm:pt modelId="{93AC31F7-E6D2-45E8-BD17-C2F01F80D57E}" type="pres">
      <dgm:prSet presAssocID="{97E853D5-3B2B-4DCE-BF44-F459F80E6EE5}" presName="spacer" presStyleCnt="0"/>
      <dgm:spPr/>
    </dgm:pt>
    <dgm:pt modelId="{B249F259-2691-44EA-A647-C688963D4FA1}" type="pres">
      <dgm:prSet presAssocID="{855CB492-B9C1-4831-9453-D02DC01556CB}" presName="comp" presStyleCnt="0"/>
      <dgm:spPr/>
    </dgm:pt>
    <dgm:pt modelId="{D220A56B-34B4-4DD0-B125-97D865139D92}" type="pres">
      <dgm:prSet presAssocID="{855CB492-B9C1-4831-9453-D02DC01556CB}" presName="box" presStyleLbl="node1" presStyleIdx="1" presStyleCnt="4"/>
      <dgm:spPr/>
      <dgm:t>
        <a:bodyPr/>
        <a:lstStyle/>
        <a:p>
          <a:endParaRPr lang="cs-CZ"/>
        </a:p>
      </dgm:t>
    </dgm:pt>
    <dgm:pt modelId="{AC85F51E-059B-4E4B-88C8-BEEAF6E6C8CB}" type="pres">
      <dgm:prSet presAssocID="{855CB492-B9C1-4831-9453-D02DC01556CB}" presName="img" presStyleLbl="fgImgPlace1" presStyleIdx="1" presStyleCnt="4"/>
      <dgm:spPr>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E62D4D7-9191-4501-B151-D627F722878F}" type="pres">
      <dgm:prSet presAssocID="{855CB492-B9C1-4831-9453-D02DC01556CB}" presName="text" presStyleLbl="node1" presStyleIdx="1" presStyleCnt="4">
        <dgm:presLayoutVars>
          <dgm:bulletEnabled val="1"/>
        </dgm:presLayoutVars>
      </dgm:prSet>
      <dgm:spPr/>
      <dgm:t>
        <a:bodyPr/>
        <a:lstStyle/>
        <a:p>
          <a:endParaRPr lang="cs-CZ"/>
        </a:p>
      </dgm:t>
    </dgm:pt>
    <dgm:pt modelId="{821F83A2-5DE7-4DB3-AC2F-3437098DDD8C}" type="pres">
      <dgm:prSet presAssocID="{89B1A5F6-0C83-44AA-BDC4-F0486C8FEB1C}" presName="spacer" presStyleCnt="0"/>
      <dgm:spPr/>
    </dgm:pt>
    <dgm:pt modelId="{42D704DB-7DF6-440E-B7C9-644A864B0BFF}" type="pres">
      <dgm:prSet presAssocID="{D74C87B0-8199-4D82-97CA-8716D0810C88}" presName="comp" presStyleCnt="0"/>
      <dgm:spPr/>
    </dgm:pt>
    <dgm:pt modelId="{9A27448D-784B-4861-9334-121A223779B3}" type="pres">
      <dgm:prSet presAssocID="{D74C87B0-8199-4D82-97CA-8716D0810C88}" presName="box" presStyleLbl="node1" presStyleIdx="2" presStyleCnt="4"/>
      <dgm:spPr/>
      <dgm:t>
        <a:bodyPr/>
        <a:lstStyle/>
        <a:p>
          <a:endParaRPr lang="cs-CZ"/>
        </a:p>
      </dgm:t>
    </dgm:pt>
    <dgm:pt modelId="{CB3108F3-6AC6-46B9-815A-42013ADAA734}" type="pres">
      <dgm:prSet presAssocID="{D74C87B0-8199-4D82-97CA-8716D0810C88}" presName="img" presStyleLbl="fgImgPlace1" presStyleIdx="2" presStyleCnt="4"/>
      <dgm:spPr>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dgm:spPr>
      <dgm:t>
        <a:bodyPr/>
        <a:lstStyle/>
        <a:p>
          <a:endParaRPr lang="cs-CZ"/>
        </a:p>
      </dgm:t>
    </dgm:pt>
    <dgm:pt modelId="{614AE268-84D0-4EF9-B74B-195569128116}" type="pres">
      <dgm:prSet presAssocID="{D74C87B0-8199-4D82-97CA-8716D0810C88}" presName="text" presStyleLbl="node1" presStyleIdx="2" presStyleCnt="4">
        <dgm:presLayoutVars>
          <dgm:bulletEnabled val="1"/>
        </dgm:presLayoutVars>
      </dgm:prSet>
      <dgm:spPr/>
      <dgm:t>
        <a:bodyPr/>
        <a:lstStyle/>
        <a:p>
          <a:endParaRPr lang="cs-CZ"/>
        </a:p>
      </dgm:t>
    </dgm:pt>
    <dgm:pt modelId="{540D9C1A-F7EF-4C42-8E40-E43DCD410462}" type="pres">
      <dgm:prSet presAssocID="{63D68963-997E-49B1-9594-476FD97AA95B}" presName="spacer" presStyleCnt="0"/>
      <dgm:spPr/>
    </dgm:pt>
    <dgm:pt modelId="{8E18C6B9-65AB-4143-ACFB-F77B95B74E4A}" type="pres">
      <dgm:prSet presAssocID="{D3784C62-6E03-4E88-AA8E-EC0DCEAD96BC}" presName="comp" presStyleCnt="0"/>
      <dgm:spPr/>
    </dgm:pt>
    <dgm:pt modelId="{9E808720-DA3C-4D88-83BC-C88B0AC710F3}" type="pres">
      <dgm:prSet presAssocID="{D3784C62-6E03-4E88-AA8E-EC0DCEAD96BC}" presName="box" presStyleLbl="node1" presStyleIdx="3" presStyleCnt="4" custLinFactNeighborX="533" custLinFactNeighborY="-3521"/>
      <dgm:spPr/>
      <dgm:t>
        <a:bodyPr/>
        <a:lstStyle/>
        <a:p>
          <a:endParaRPr lang="cs-CZ"/>
        </a:p>
      </dgm:t>
    </dgm:pt>
    <dgm:pt modelId="{5C5B56BD-76A1-46D2-95E9-D7A31171320F}" type="pres">
      <dgm:prSet presAssocID="{D3784C62-6E03-4E88-AA8E-EC0DCEAD96BC}" presName="img" presStyleLbl="fgImgPlace1" presStyleIdx="3" presStyleCnt="4"/>
      <dgm:spPr>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dgm:spPr>
      <dgm:t>
        <a:bodyPr/>
        <a:lstStyle/>
        <a:p>
          <a:endParaRPr lang="cs-CZ"/>
        </a:p>
      </dgm:t>
    </dgm:pt>
    <dgm:pt modelId="{C47FD7BB-128E-4643-98CA-3F319452AC98}" type="pres">
      <dgm:prSet presAssocID="{D3784C62-6E03-4E88-AA8E-EC0DCEAD96BC}" presName="text" presStyleLbl="node1" presStyleIdx="3" presStyleCnt="4">
        <dgm:presLayoutVars>
          <dgm:bulletEnabled val="1"/>
        </dgm:presLayoutVars>
      </dgm:prSet>
      <dgm:spPr/>
      <dgm:t>
        <a:bodyPr/>
        <a:lstStyle/>
        <a:p>
          <a:endParaRPr lang="cs-CZ"/>
        </a:p>
      </dgm:t>
    </dgm:pt>
  </dgm:ptLst>
  <dgm:cxnLst>
    <dgm:cxn modelId="{CD922E6E-33AE-4825-8ED5-83FC67F9DA09}" type="presOf" srcId="{855CB492-B9C1-4831-9453-D02DC01556CB}" destId="{D220A56B-34B4-4DD0-B125-97D865139D92}" srcOrd="0" destOrd="0" presId="urn:microsoft.com/office/officeart/2005/8/layout/vList4#1"/>
    <dgm:cxn modelId="{4B201E5A-B514-43A8-9FF2-13EE75C6267D}" srcId="{38804BD3-7704-44DB-93A2-A6FB8DF386BF}" destId="{9BEAB610-B179-412C-A911-0AE990A76040}" srcOrd="2" destOrd="0" parTransId="{B058C57C-1932-4F82-B960-E9ABCE39DA10}" sibTransId="{3EB8B75A-1CCF-4180-9542-77B7289E93F6}"/>
    <dgm:cxn modelId="{8E5AE21D-B67D-48AB-B023-B199F912350D}" type="presOf" srcId="{A518AB0A-7BED-45CC-8968-54C5D48470FD}" destId="{8A587B36-857B-41ED-B7A7-D47113F79935}" srcOrd="0" destOrd="0" presId="urn:microsoft.com/office/officeart/2005/8/layout/vList4#1"/>
    <dgm:cxn modelId="{9E824CF8-0BFB-4AAC-8C2A-C1D249874B98}" type="presOf" srcId="{011776CB-E079-448D-8CBF-0D6A1B0031D4}" destId="{9A27448D-784B-4861-9334-121A223779B3}" srcOrd="0" destOrd="4" presId="urn:microsoft.com/office/officeart/2005/8/layout/vList4#1"/>
    <dgm:cxn modelId="{DC478773-C6CC-4E8E-9071-ECCDF2C2EF2E}" srcId="{38804BD3-7704-44DB-93A2-A6FB8DF386BF}" destId="{A8C219C7-9F00-4E75-8B16-481975849224}" srcOrd="1" destOrd="0" parTransId="{3D529C3B-331C-4A53-8447-64F92C02A4C9}" sibTransId="{7EDC45D9-79A5-434A-AB8A-41008476D2F4}"/>
    <dgm:cxn modelId="{E88CF74D-9A3E-4EA9-B698-B864787ED0FC}" type="presOf" srcId="{D74C87B0-8199-4D82-97CA-8716D0810C88}" destId="{614AE268-84D0-4EF9-B74B-195569128116}" srcOrd="1" destOrd="0" presId="urn:microsoft.com/office/officeart/2005/8/layout/vList4#1"/>
    <dgm:cxn modelId="{A1E6BE82-95E5-4959-99EF-DC6160918811}" type="presOf" srcId="{A8C219C7-9F00-4E75-8B16-481975849224}" destId="{50CD8E78-60B6-449B-AD20-121950675E4A}" srcOrd="0" destOrd="2" presId="urn:microsoft.com/office/officeart/2005/8/layout/vList4#1"/>
    <dgm:cxn modelId="{C682256E-1973-4AC7-954E-3675913CCEA0}" srcId="{D74C87B0-8199-4D82-97CA-8716D0810C88}" destId="{F883D463-9FC1-405D-86B6-DFDB1BF4DFD4}" srcOrd="2" destOrd="0" parTransId="{4089294D-1236-4D90-A4CA-5ABFB48B4A69}" sibTransId="{C7B43A55-CB70-4631-995C-E69EA77BC0FA}"/>
    <dgm:cxn modelId="{E264C006-7160-4094-A09A-0442ABF97076}" type="presOf" srcId="{CE8BA2DC-6A07-4136-AE2C-02E787173318}" destId="{6E62D4D7-9191-4501-B151-D627F722878F}" srcOrd="1" destOrd="3" presId="urn:microsoft.com/office/officeart/2005/8/layout/vList4#1"/>
    <dgm:cxn modelId="{51B71AFE-782A-4097-ABB9-7D7C45812699}" type="presOf" srcId="{C5C86733-1C4E-4ABE-BC8B-70E73BF8076C}" destId="{50CD8E78-60B6-449B-AD20-121950675E4A}" srcOrd="0" destOrd="1" presId="urn:microsoft.com/office/officeart/2005/8/layout/vList4#1"/>
    <dgm:cxn modelId="{5B010AC7-16FA-4622-A94D-1A590C1D38A3}" type="presOf" srcId="{098ADAF1-68DC-4019-95EC-CF9DEA0595F5}" destId="{6E62D4D7-9191-4501-B151-D627F722878F}" srcOrd="1" destOrd="1" presId="urn:microsoft.com/office/officeart/2005/8/layout/vList4#1"/>
    <dgm:cxn modelId="{B75832C4-E81E-4BA6-9B3F-92DB3B934722}" type="presOf" srcId="{34C60AC1-3BAF-4349-9B04-1EBEAA6874AE}" destId="{614AE268-84D0-4EF9-B74B-195569128116}" srcOrd="1" destOrd="1" presId="urn:microsoft.com/office/officeart/2005/8/layout/vList4#1"/>
    <dgm:cxn modelId="{15A7B2A0-6A73-413A-BB86-87F351908914}" srcId="{38804BD3-7704-44DB-93A2-A6FB8DF386BF}" destId="{C5C86733-1C4E-4ABE-BC8B-70E73BF8076C}" srcOrd="0" destOrd="0" parTransId="{AEF1FBBF-C95F-45ED-A8E1-CE69CDF9D44F}" sibTransId="{286C2363-6DA5-4FB5-8346-569610400F7C}"/>
    <dgm:cxn modelId="{E182E984-35A8-4B74-9B67-427CC297C82E}" type="presOf" srcId="{855CB492-B9C1-4831-9453-D02DC01556CB}" destId="{6E62D4D7-9191-4501-B151-D627F722878F}" srcOrd="1" destOrd="0" presId="urn:microsoft.com/office/officeart/2005/8/layout/vList4#1"/>
    <dgm:cxn modelId="{A37C4BF5-B775-4ED6-85F3-E253392DFE69}" srcId="{D74C87B0-8199-4D82-97CA-8716D0810C88}" destId="{011776CB-E079-448D-8CBF-0D6A1B0031D4}" srcOrd="3" destOrd="0" parTransId="{96EFE842-57A1-4857-AB91-F6EC5AF4C58A}" sibTransId="{6E105E89-4A89-4F46-9629-6926A46E3211}"/>
    <dgm:cxn modelId="{CC11735D-CD9A-491C-AEF0-7073EE76FB85}" srcId="{A518AB0A-7BED-45CC-8968-54C5D48470FD}" destId="{D74C87B0-8199-4D82-97CA-8716D0810C88}" srcOrd="2" destOrd="0" parTransId="{BA6FD47A-7786-47D8-9381-A1E3D218F4E4}" sibTransId="{63D68963-997E-49B1-9594-476FD97AA95B}"/>
    <dgm:cxn modelId="{7131CCAD-15A4-4A12-BEC0-DF0C32632830}" type="presOf" srcId="{F883D463-9FC1-405D-86B6-DFDB1BF4DFD4}" destId="{9A27448D-784B-4861-9334-121A223779B3}" srcOrd="0" destOrd="3" presId="urn:microsoft.com/office/officeart/2005/8/layout/vList4#1"/>
    <dgm:cxn modelId="{409C9A9F-6B6C-4049-80F0-EB9F32B1709C}" type="presOf" srcId="{A8C219C7-9F00-4E75-8B16-481975849224}" destId="{66C8A01D-04C6-4396-8787-43DC36C8480A}" srcOrd="1" destOrd="2" presId="urn:microsoft.com/office/officeart/2005/8/layout/vList4#1"/>
    <dgm:cxn modelId="{30F511B3-295D-4F59-9460-1DE454DC5E90}" type="presOf" srcId="{D3784C62-6E03-4E88-AA8E-EC0DCEAD96BC}" destId="{9E808720-DA3C-4D88-83BC-C88B0AC710F3}" srcOrd="0" destOrd="0" presId="urn:microsoft.com/office/officeart/2005/8/layout/vList4#1"/>
    <dgm:cxn modelId="{852A2951-0558-4BB1-A056-E6752E291E34}" type="presOf" srcId="{9BEAB610-B179-412C-A911-0AE990A76040}" destId="{66C8A01D-04C6-4396-8787-43DC36C8480A}" srcOrd="1" destOrd="3" presId="urn:microsoft.com/office/officeart/2005/8/layout/vList4#1"/>
    <dgm:cxn modelId="{0AD6D173-7A9B-4DB9-8779-59971CE5DD55}" type="presOf" srcId="{F883D463-9FC1-405D-86B6-DFDB1BF4DFD4}" destId="{614AE268-84D0-4EF9-B74B-195569128116}" srcOrd="1" destOrd="3" presId="urn:microsoft.com/office/officeart/2005/8/layout/vList4#1"/>
    <dgm:cxn modelId="{EB5D370E-28AF-407C-8B5D-F93DCA270422}" type="presOf" srcId="{D3784C62-6E03-4E88-AA8E-EC0DCEAD96BC}" destId="{C47FD7BB-128E-4643-98CA-3F319452AC98}" srcOrd="1" destOrd="0" presId="urn:microsoft.com/office/officeart/2005/8/layout/vList4#1"/>
    <dgm:cxn modelId="{3D52D5DF-88CF-4499-8222-584F5AB467B0}" srcId="{D74C87B0-8199-4D82-97CA-8716D0810C88}" destId="{34C60AC1-3BAF-4349-9B04-1EBEAA6874AE}" srcOrd="0" destOrd="0" parTransId="{B31C10BD-BE4E-4EEF-981F-25C40EBC00D4}" sibTransId="{23EAEF30-F210-45C2-A3C7-7E5016B64A98}"/>
    <dgm:cxn modelId="{9C24D494-E49A-4C86-BA4B-72BF3F4FFAE8}" type="presOf" srcId="{75152ED6-09D4-4CB2-B330-0EBA2A1F6BEE}" destId="{6E62D4D7-9191-4501-B151-D627F722878F}" srcOrd="1" destOrd="2" presId="urn:microsoft.com/office/officeart/2005/8/layout/vList4#1"/>
    <dgm:cxn modelId="{B38F51DE-8E25-4857-B3F8-75840DF3F177}" srcId="{A518AB0A-7BED-45CC-8968-54C5D48470FD}" destId="{D3784C62-6E03-4E88-AA8E-EC0DCEAD96BC}" srcOrd="3" destOrd="0" parTransId="{9D3428C1-5D9B-4B48-89F0-11E980CE6367}" sibTransId="{7AF4961A-ED0F-4EDC-8D12-D24EE5DE0A42}"/>
    <dgm:cxn modelId="{EC0ABEE2-4EC3-487E-A5BE-BFAF71E54375}" type="presOf" srcId="{273BDC39-9757-4293-83AA-A9E9CC915DA0}" destId="{614AE268-84D0-4EF9-B74B-195569128116}" srcOrd="1" destOrd="2" presId="urn:microsoft.com/office/officeart/2005/8/layout/vList4#1"/>
    <dgm:cxn modelId="{1F968820-041A-400D-8CE8-D481BC8DA548}" type="presOf" srcId="{75152ED6-09D4-4CB2-B330-0EBA2A1F6BEE}" destId="{D220A56B-34B4-4DD0-B125-97D865139D92}" srcOrd="0" destOrd="2" presId="urn:microsoft.com/office/officeart/2005/8/layout/vList4#1"/>
    <dgm:cxn modelId="{24D32E5C-4613-451B-98BA-6D76D0CA20D7}" type="presOf" srcId="{D74C87B0-8199-4D82-97CA-8716D0810C88}" destId="{9A27448D-784B-4861-9334-121A223779B3}" srcOrd="0" destOrd="0" presId="urn:microsoft.com/office/officeart/2005/8/layout/vList4#1"/>
    <dgm:cxn modelId="{02BE3609-0C14-4575-9D26-03234A82C80B}" type="presOf" srcId="{34C60AC1-3BAF-4349-9B04-1EBEAA6874AE}" destId="{9A27448D-784B-4861-9334-121A223779B3}" srcOrd="0" destOrd="1" presId="urn:microsoft.com/office/officeart/2005/8/layout/vList4#1"/>
    <dgm:cxn modelId="{5105A43C-A47E-4B30-9F59-F49FE3F6B03E}" type="presOf" srcId="{CE8BA2DC-6A07-4136-AE2C-02E787173318}" destId="{D220A56B-34B4-4DD0-B125-97D865139D92}" srcOrd="0" destOrd="3" presId="urn:microsoft.com/office/officeart/2005/8/layout/vList4#1"/>
    <dgm:cxn modelId="{7FA4E201-20CC-4231-BD4B-87EAE8CC3942}" type="presOf" srcId="{011776CB-E079-448D-8CBF-0D6A1B0031D4}" destId="{614AE268-84D0-4EF9-B74B-195569128116}" srcOrd="1" destOrd="4" presId="urn:microsoft.com/office/officeart/2005/8/layout/vList4#1"/>
    <dgm:cxn modelId="{76512A5D-6F05-4341-97B0-2878496FD495}" type="presOf" srcId="{273BDC39-9757-4293-83AA-A9E9CC915DA0}" destId="{9A27448D-784B-4861-9334-121A223779B3}" srcOrd="0" destOrd="2" presId="urn:microsoft.com/office/officeart/2005/8/layout/vList4#1"/>
    <dgm:cxn modelId="{CF6D3D8A-7289-43F1-82F2-5F5C4672169C}" srcId="{D74C87B0-8199-4D82-97CA-8716D0810C88}" destId="{273BDC39-9757-4293-83AA-A9E9CC915DA0}" srcOrd="1" destOrd="0" parTransId="{982DFF29-8236-4E99-97CE-FD76D273CBEC}" sibTransId="{13EEE600-D28C-4CBF-9128-6CDA52976D52}"/>
    <dgm:cxn modelId="{6E33682B-45BA-49CB-95AB-A11D0321E6E6}" type="presOf" srcId="{38804BD3-7704-44DB-93A2-A6FB8DF386BF}" destId="{50CD8E78-60B6-449B-AD20-121950675E4A}" srcOrd="0" destOrd="0" presId="urn:microsoft.com/office/officeart/2005/8/layout/vList4#1"/>
    <dgm:cxn modelId="{2BE8E23A-86C2-47E7-AB01-A3AC2D35367C}" srcId="{855CB492-B9C1-4831-9453-D02DC01556CB}" destId="{CE8BA2DC-6A07-4136-AE2C-02E787173318}" srcOrd="2" destOrd="0" parTransId="{2364E369-AC98-4AC6-8070-77B5CDF58140}" sibTransId="{1EF5AC0F-9C89-46BA-931D-093812BF1C36}"/>
    <dgm:cxn modelId="{EF83275A-0F79-4F99-9DE2-0BE2E61F22F1}" type="presOf" srcId="{38804BD3-7704-44DB-93A2-A6FB8DF386BF}" destId="{66C8A01D-04C6-4396-8787-43DC36C8480A}" srcOrd="1" destOrd="0" presId="urn:microsoft.com/office/officeart/2005/8/layout/vList4#1"/>
    <dgm:cxn modelId="{CA319C4E-7EE4-4EDB-934A-BC31801F6FD0}" type="presOf" srcId="{9BEAB610-B179-412C-A911-0AE990A76040}" destId="{50CD8E78-60B6-449B-AD20-121950675E4A}" srcOrd="0" destOrd="3" presId="urn:microsoft.com/office/officeart/2005/8/layout/vList4#1"/>
    <dgm:cxn modelId="{0D1EA085-623E-4D57-808B-B23AF2C24995}" srcId="{855CB492-B9C1-4831-9453-D02DC01556CB}" destId="{098ADAF1-68DC-4019-95EC-CF9DEA0595F5}" srcOrd="0" destOrd="0" parTransId="{BBC28CAB-1411-42FD-AE69-490F5FA47BCC}" sibTransId="{3601A7EA-3FDB-4E9C-A299-B4AF145636B4}"/>
    <dgm:cxn modelId="{7C5B9444-1500-49EF-AC04-7FC194C560F4}" type="presOf" srcId="{C5C86733-1C4E-4ABE-BC8B-70E73BF8076C}" destId="{66C8A01D-04C6-4396-8787-43DC36C8480A}" srcOrd="1" destOrd="1" presId="urn:microsoft.com/office/officeart/2005/8/layout/vList4#1"/>
    <dgm:cxn modelId="{7442FBE8-417F-4111-B6ED-AEAE7C9C435B}" srcId="{855CB492-B9C1-4831-9453-D02DC01556CB}" destId="{75152ED6-09D4-4CB2-B330-0EBA2A1F6BEE}" srcOrd="1" destOrd="0" parTransId="{CC109D3F-9445-4552-9CA0-A9E9B002361B}" sibTransId="{C930B535-36DD-47E2-9858-8F6E44F2C9EA}"/>
    <dgm:cxn modelId="{FE0F74AF-41AC-4F5D-A065-157622609BDE}" type="presOf" srcId="{098ADAF1-68DC-4019-95EC-CF9DEA0595F5}" destId="{D220A56B-34B4-4DD0-B125-97D865139D92}" srcOrd="0" destOrd="1" presId="urn:microsoft.com/office/officeart/2005/8/layout/vList4#1"/>
    <dgm:cxn modelId="{E1E70704-B184-417B-9262-1209773EB354}" srcId="{A518AB0A-7BED-45CC-8968-54C5D48470FD}" destId="{855CB492-B9C1-4831-9453-D02DC01556CB}" srcOrd="1" destOrd="0" parTransId="{46A500E4-F521-4FED-80BC-55EF97D6434D}" sibTransId="{89B1A5F6-0C83-44AA-BDC4-F0486C8FEB1C}"/>
    <dgm:cxn modelId="{B64F7126-809B-46FA-8512-AB45C1CB52DD}" srcId="{A518AB0A-7BED-45CC-8968-54C5D48470FD}" destId="{38804BD3-7704-44DB-93A2-A6FB8DF386BF}" srcOrd="0" destOrd="0" parTransId="{5AECA738-EC58-4AD8-B30B-720E0E369E9D}" sibTransId="{97E853D5-3B2B-4DCE-BF44-F459F80E6EE5}"/>
    <dgm:cxn modelId="{50272715-9923-49FC-9AB5-E129AB49F525}" type="presParOf" srcId="{8A587B36-857B-41ED-B7A7-D47113F79935}" destId="{64EB5DFD-492E-47C2-A4DD-BBD451AF4F4E}" srcOrd="0" destOrd="0" presId="urn:microsoft.com/office/officeart/2005/8/layout/vList4#1"/>
    <dgm:cxn modelId="{25AAC901-FF98-4F32-B616-F1B52FA87A8B}" type="presParOf" srcId="{64EB5DFD-492E-47C2-A4DD-BBD451AF4F4E}" destId="{50CD8E78-60B6-449B-AD20-121950675E4A}" srcOrd="0" destOrd="0" presId="urn:microsoft.com/office/officeart/2005/8/layout/vList4#1"/>
    <dgm:cxn modelId="{4EB765AA-87E9-4232-9D85-984EF00B8BA0}" type="presParOf" srcId="{64EB5DFD-492E-47C2-A4DD-BBD451AF4F4E}" destId="{C72FE72D-A4DA-4420-9D63-39C025359A7F}" srcOrd="1" destOrd="0" presId="urn:microsoft.com/office/officeart/2005/8/layout/vList4#1"/>
    <dgm:cxn modelId="{EDE40650-16E2-41B0-9FDE-A795CE201F7C}" type="presParOf" srcId="{64EB5DFD-492E-47C2-A4DD-BBD451AF4F4E}" destId="{66C8A01D-04C6-4396-8787-43DC36C8480A}" srcOrd="2" destOrd="0" presId="urn:microsoft.com/office/officeart/2005/8/layout/vList4#1"/>
    <dgm:cxn modelId="{0AD23137-34BC-4B0E-9FBF-8D741AFACF4B}" type="presParOf" srcId="{8A587B36-857B-41ED-B7A7-D47113F79935}" destId="{93AC31F7-E6D2-45E8-BD17-C2F01F80D57E}" srcOrd="1" destOrd="0" presId="urn:microsoft.com/office/officeart/2005/8/layout/vList4#1"/>
    <dgm:cxn modelId="{A90148A4-5889-49F7-9CDA-253191FABE38}" type="presParOf" srcId="{8A587B36-857B-41ED-B7A7-D47113F79935}" destId="{B249F259-2691-44EA-A647-C688963D4FA1}" srcOrd="2" destOrd="0" presId="urn:microsoft.com/office/officeart/2005/8/layout/vList4#1"/>
    <dgm:cxn modelId="{CD65D34F-0A74-4B0D-864F-90E6B84FAEED}" type="presParOf" srcId="{B249F259-2691-44EA-A647-C688963D4FA1}" destId="{D220A56B-34B4-4DD0-B125-97D865139D92}" srcOrd="0" destOrd="0" presId="urn:microsoft.com/office/officeart/2005/8/layout/vList4#1"/>
    <dgm:cxn modelId="{6EA93839-F346-4D39-8FE2-3FA7D9904406}" type="presParOf" srcId="{B249F259-2691-44EA-A647-C688963D4FA1}" destId="{AC85F51E-059B-4E4B-88C8-BEEAF6E6C8CB}" srcOrd="1" destOrd="0" presId="urn:microsoft.com/office/officeart/2005/8/layout/vList4#1"/>
    <dgm:cxn modelId="{ED2C3DAB-DADD-407B-9952-86CEB1DED798}" type="presParOf" srcId="{B249F259-2691-44EA-A647-C688963D4FA1}" destId="{6E62D4D7-9191-4501-B151-D627F722878F}" srcOrd="2" destOrd="0" presId="urn:microsoft.com/office/officeart/2005/8/layout/vList4#1"/>
    <dgm:cxn modelId="{65038EF9-6FFB-473D-A044-7BE0141837E6}" type="presParOf" srcId="{8A587B36-857B-41ED-B7A7-D47113F79935}" destId="{821F83A2-5DE7-4DB3-AC2F-3437098DDD8C}" srcOrd="3" destOrd="0" presId="urn:microsoft.com/office/officeart/2005/8/layout/vList4#1"/>
    <dgm:cxn modelId="{A47AFEED-3B75-4A76-A273-579AC3F36C10}" type="presParOf" srcId="{8A587B36-857B-41ED-B7A7-D47113F79935}" destId="{42D704DB-7DF6-440E-B7C9-644A864B0BFF}" srcOrd="4" destOrd="0" presId="urn:microsoft.com/office/officeart/2005/8/layout/vList4#1"/>
    <dgm:cxn modelId="{CFFD48EB-95A8-4E0A-9C6F-008D27470922}" type="presParOf" srcId="{42D704DB-7DF6-440E-B7C9-644A864B0BFF}" destId="{9A27448D-784B-4861-9334-121A223779B3}" srcOrd="0" destOrd="0" presId="urn:microsoft.com/office/officeart/2005/8/layout/vList4#1"/>
    <dgm:cxn modelId="{964184B4-B2D9-492A-BF83-981929583018}" type="presParOf" srcId="{42D704DB-7DF6-440E-B7C9-644A864B0BFF}" destId="{CB3108F3-6AC6-46B9-815A-42013ADAA734}" srcOrd="1" destOrd="0" presId="urn:microsoft.com/office/officeart/2005/8/layout/vList4#1"/>
    <dgm:cxn modelId="{40B30964-F178-4B3E-9FCF-54B723FBFB03}" type="presParOf" srcId="{42D704DB-7DF6-440E-B7C9-644A864B0BFF}" destId="{614AE268-84D0-4EF9-B74B-195569128116}" srcOrd="2" destOrd="0" presId="urn:microsoft.com/office/officeart/2005/8/layout/vList4#1"/>
    <dgm:cxn modelId="{8EE12296-1EC5-46C9-BB3F-C38984EB0578}" type="presParOf" srcId="{8A587B36-857B-41ED-B7A7-D47113F79935}" destId="{540D9C1A-F7EF-4C42-8E40-E43DCD410462}" srcOrd="5" destOrd="0" presId="urn:microsoft.com/office/officeart/2005/8/layout/vList4#1"/>
    <dgm:cxn modelId="{FDE1AED5-B354-4C17-9850-B994DE77F61F}" type="presParOf" srcId="{8A587B36-857B-41ED-B7A7-D47113F79935}" destId="{8E18C6B9-65AB-4143-ACFB-F77B95B74E4A}" srcOrd="6" destOrd="0" presId="urn:microsoft.com/office/officeart/2005/8/layout/vList4#1"/>
    <dgm:cxn modelId="{1C0C3BAC-B896-43C8-9ED9-4F9EC2E81682}" type="presParOf" srcId="{8E18C6B9-65AB-4143-ACFB-F77B95B74E4A}" destId="{9E808720-DA3C-4D88-83BC-C88B0AC710F3}" srcOrd="0" destOrd="0" presId="urn:microsoft.com/office/officeart/2005/8/layout/vList4#1"/>
    <dgm:cxn modelId="{7955F4F4-DA8F-46A0-AADE-2A3AAF72F613}" type="presParOf" srcId="{8E18C6B9-65AB-4143-ACFB-F77B95B74E4A}" destId="{5C5B56BD-76A1-46D2-95E9-D7A31171320F}" srcOrd="1" destOrd="0" presId="urn:microsoft.com/office/officeart/2005/8/layout/vList4#1"/>
    <dgm:cxn modelId="{3C5D40CF-ABEC-4ACC-B6A1-6F24B92BC5CB}" type="presParOf" srcId="{8E18C6B9-65AB-4143-ACFB-F77B95B74E4A}" destId="{C47FD7BB-128E-4643-98CA-3F319452AC98}" srcOrd="2" destOrd="0" presId="urn:microsoft.com/office/officeart/2005/8/layout/vList4#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50CD8E78-60B6-449B-AD20-121950675E4A}">
      <dsp:nvSpPr>
        <dsp:cNvPr id="0" name=""/>
        <dsp:cNvSpPr/>
      </dsp:nvSpPr>
      <dsp:spPr>
        <a:xfrm>
          <a:off x="0" y="0"/>
          <a:ext cx="8229600" cy="105193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latin typeface="Arial" panose="020B0604020202020204" pitchFamily="34" charset="0"/>
              <a:cs typeface="Arial" panose="020B0604020202020204" pitchFamily="34" charset="0"/>
            </a:rPr>
            <a:t>Prioritní osa 1 - Infrastruktura</a:t>
          </a:r>
          <a:endParaRPr lang="cs-CZ" sz="1600" b="1"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Konkurenceschopné, dostupné a bezpečné regiony</a:t>
          </a:r>
          <a:endParaRPr lang="cs-CZ"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Alokace 1,6 mld. EUR</a:t>
          </a:r>
          <a:endParaRPr lang="cs-CZ"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Doprava, integrované dopravní systémy, IZS</a:t>
          </a:r>
          <a:endParaRPr lang="cs-CZ" sz="1200" kern="1200" dirty="0">
            <a:latin typeface="Arial" panose="020B0604020202020204" pitchFamily="34" charset="0"/>
            <a:cs typeface="Arial" panose="020B0604020202020204" pitchFamily="34" charset="0"/>
          </a:endParaRPr>
        </a:p>
      </dsp:txBody>
      <dsp:txXfrm>
        <a:off x="1751113" y="0"/>
        <a:ext cx="6478486" cy="1051932"/>
      </dsp:txXfrm>
    </dsp:sp>
    <dsp:sp modelId="{C72FE72D-A4DA-4420-9D63-39C025359A7F}">
      <dsp:nvSpPr>
        <dsp:cNvPr id="0" name=""/>
        <dsp:cNvSpPr/>
      </dsp:nvSpPr>
      <dsp:spPr>
        <a:xfrm>
          <a:off x="105193" y="105193"/>
          <a:ext cx="1645920" cy="841546"/>
        </a:xfrm>
        <a:prstGeom prst="roundRect">
          <a:avLst>
            <a:gd name="adj" fmla="val 10000"/>
          </a:avLst>
        </a:prstGeom>
        <a:blipFill>
          <a:blip xmlns:r="http://schemas.openxmlformats.org/officeDocument/2006/relationships" r:embed="rId1" cstate="print">
            <a:extLst>
              <a:ext uri="{28A0092B-C50C-407E-A947-70E740481C1C}">
                <a14:useLocalDpi xmlns:a14="http://schemas.microsoft.com/office/drawing/2010/main" val="0"/>
              </a:ext>
            </a:extLst>
          </a:blip>
          <a:srcRect/>
          <a:stretch>
            <a:fillRect t="-14000" b="-14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D220A56B-34B4-4DD0-B125-97D865139D92}">
      <dsp:nvSpPr>
        <dsp:cNvPr id="0" name=""/>
        <dsp:cNvSpPr/>
      </dsp:nvSpPr>
      <dsp:spPr>
        <a:xfrm>
          <a:off x="0" y="1157126"/>
          <a:ext cx="8229600" cy="105193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2 - Lidé</a:t>
          </a:r>
          <a:endParaRPr lang="cs-CZ" sz="1600" b="1" kern="1200" dirty="0"/>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Zkvalitnění veřejných služeb a podmínek života pro obyvatele regionů</a:t>
          </a:r>
          <a:endParaRPr lang="cs-CZ"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Alokace 1,7 mld. EUR</a:t>
          </a:r>
          <a:endParaRPr lang="cs-CZ"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Sociální služby/bydlení, sociální podnikání, zdravotní péče, vzdělávání, zateplování</a:t>
          </a:r>
          <a:endParaRPr lang="cs-CZ" sz="1200" kern="1200" dirty="0">
            <a:latin typeface="Arial" panose="020B0604020202020204" pitchFamily="34" charset="0"/>
            <a:cs typeface="Arial" panose="020B0604020202020204" pitchFamily="34" charset="0"/>
          </a:endParaRPr>
        </a:p>
      </dsp:txBody>
      <dsp:txXfrm>
        <a:off x="1751113" y="1157126"/>
        <a:ext cx="6478486" cy="1051932"/>
      </dsp:txXfrm>
    </dsp:sp>
    <dsp:sp modelId="{AC85F51E-059B-4E4B-88C8-BEEAF6E6C8CB}">
      <dsp:nvSpPr>
        <dsp:cNvPr id="0" name=""/>
        <dsp:cNvSpPr/>
      </dsp:nvSpPr>
      <dsp:spPr>
        <a:xfrm>
          <a:off x="105193" y="1262319"/>
          <a:ext cx="1645920" cy="841546"/>
        </a:xfrm>
        <a:prstGeom prst="roundRect">
          <a:avLst>
            <a:gd name="adj" fmla="val 10000"/>
          </a:avLst>
        </a:prstGeom>
        <a:blipFill>
          <a:blip xmlns:r="http://schemas.openxmlformats.org/officeDocument/2006/relationships" r:embed="rId2" cstate="print">
            <a:extLst>
              <a:ext uri="{28A0092B-C50C-407E-A947-70E740481C1C}">
                <a14:useLocalDpi xmlns:a14="http://schemas.microsoft.com/office/drawing/2010/main" val="0"/>
              </a:ext>
            </a:extLst>
          </a:blip>
          <a:srcRect/>
          <a:stretch>
            <a:fillRect t="-15000" b="-1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A27448D-784B-4861-9334-121A223779B3}">
      <dsp:nvSpPr>
        <dsp:cNvPr id="0" name=""/>
        <dsp:cNvSpPr/>
      </dsp:nvSpPr>
      <dsp:spPr>
        <a:xfrm>
          <a:off x="0" y="2314252"/>
          <a:ext cx="8229600" cy="105193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60960" tIns="60960" rIns="60960" bIns="60960" numCol="1" spcCol="1270" anchor="t" anchorCtr="0">
          <a:noAutofit/>
        </a:bodyPr>
        <a:lstStyle/>
        <a:p>
          <a:pPr lvl="0" algn="l" defTabSz="711200">
            <a:lnSpc>
              <a:spcPct val="90000"/>
            </a:lnSpc>
            <a:spcBef>
              <a:spcPct val="0"/>
            </a:spcBef>
            <a:spcAft>
              <a:spcPct val="35000"/>
            </a:spcAft>
          </a:pPr>
          <a:r>
            <a:rPr lang="cs-CZ" sz="1600" b="1" kern="1200" dirty="0" smtClean="0"/>
            <a:t>Prioritní osa 3 - Instituce</a:t>
          </a:r>
          <a:endParaRPr lang="cs-CZ" sz="1600" b="1" kern="1200" dirty="0"/>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Dobrá správa území a zefektivnění veřejných institucí</a:t>
          </a:r>
          <a:endParaRPr lang="cs-CZ"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Alokace 0,8 mld. EUR</a:t>
          </a:r>
          <a:endParaRPr lang="cs-CZ" sz="1200" kern="1200" dirty="0">
            <a:latin typeface="Arial" panose="020B0604020202020204" pitchFamily="34" charset="0"/>
            <a:cs typeface="Arial" panose="020B0604020202020204" pitchFamily="34" charset="0"/>
          </a:endParaRPr>
        </a:p>
        <a:p>
          <a:pPr marL="114300" lvl="1" indent="-114300" algn="l" defTabSz="533400">
            <a:lnSpc>
              <a:spcPct val="90000"/>
            </a:lnSpc>
            <a:spcBef>
              <a:spcPct val="0"/>
            </a:spcBef>
            <a:spcAft>
              <a:spcPct val="15000"/>
            </a:spcAft>
            <a:buChar char="••"/>
          </a:pPr>
          <a:r>
            <a:rPr lang="cs-CZ" sz="1200" kern="1200" dirty="0" smtClean="0">
              <a:latin typeface="Arial" panose="020B0604020202020204" pitchFamily="34" charset="0"/>
              <a:cs typeface="Arial" panose="020B0604020202020204" pitchFamily="34" charset="0"/>
            </a:rPr>
            <a:t>Kulturní dědictví, e-Government, dokumenty územního rozvoje</a:t>
          </a:r>
          <a:endParaRPr lang="cs-CZ" sz="1200" kern="1200" dirty="0">
            <a:latin typeface="Arial" panose="020B0604020202020204" pitchFamily="34" charset="0"/>
            <a:cs typeface="Arial" panose="020B0604020202020204" pitchFamily="34" charset="0"/>
          </a:endParaRPr>
        </a:p>
        <a:p>
          <a:pPr marL="57150" lvl="1" indent="-57150" algn="l" defTabSz="488950">
            <a:lnSpc>
              <a:spcPct val="90000"/>
            </a:lnSpc>
            <a:spcBef>
              <a:spcPct val="0"/>
            </a:spcBef>
            <a:spcAft>
              <a:spcPct val="15000"/>
            </a:spcAft>
            <a:buChar char="••"/>
          </a:pPr>
          <a:endParaRPr lang="cs-CZ" sz="1100" kern="1200" dirty="0"/>
        </a:p>
      </dsp:txBody>
      <dsp:txXfrm>
        <a:off x="1751113" y="2314252"/>
        <a:ext cx="6478486" cy="1051932"/>
      </dsp:txXfrm>
    </dsp:sp>
    <dsp:sp modelId="{CB3108F3-6AC6-46B9-815A-42013ADAA734}">
      <dsp:nvSpPr>
        <dsp:cNvPr id="0" name=""/>
        <dsp:cNvSpPr/>
      </dsp:nvSpPr>
      <dsp:spPr>
        <a:xfrm>
          <a:off x="105193" y="2419445"/>
          <a:ext cx="1645920" cy="841546"/>
        </a:xfrm>
        <a:prstGeom prst="roundRect">
          <a:avLst>
            <a:gd name="adj" fmla="val 10000"/>
          </a:avLst>
        </a:prstGeom>
        <a:blipFill>
          <a:blip xmlns:r="http://schemas.openxmlformats.org/officeDocument/2006/relationships" r:embed="rId3" cstate="print">
            <a:extLst>
              <a:ext uri="{28A0092B-C50C-407E-A947-70E740481C1C}">
                <a14:useLocalDpi xmlns:a14="http://schemas.microsoft.com/office/drawing/2010/main" val="0"/>
              </a:ext>
            </a:extLst>
          </a:blip>
          <a:srcRect/>
          <a:stretch>
            <a:fillRect t="-15000" b="-15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 modelId="{9E808720-DA3C-4D88-83BC-C88B0AC710F3}">
      <dsp:nvSpPr>
        <dsp:cNvPr id="0" name=""/>
        <dsp:cNvSpPr/>
      </dsp:nvSpPr>
      <dsp:spPr>
        <a:xfrm>
          <a:off x="0" y="3434339"/>
          <a:ext cx="8229600" cy="1051932"/>
        </a:xfrm>
        <a:prstGeom prst="roundRect">
          <a:avLst>
            <a:gd name="adj" fmla="val 10000"/>
          </a:avLst>
        </a:prstGeom>
        <a:gradFill rotWithShape="0">
          <a:gsLst>
            <a:gs pos="0">
              <a:schemeClr val="accent1">
                <a:hueOff val="0"/>
                <a:satOff val="0"/>
                <a:lumOff val="0"/>
                <a:alphaOff val="0"/>
                <a:lumMod val="110000"/>
                <a:satMod val="105000"/>
                <a:tint val="67000"/>
              </a:schemeClr>
            </a:gs>
            <a:gs pos="50000">
              <a:schemeClr val="accent1">
                <a:hueOff val="0"/>
                <a:satOff val="0"/>
                <a:lumOff val="0"/>
                <a:alphaOff val="0"/>
                <a:lumMod val="105000"/>
                <a:satMod val="103000"/>
                <a:tint val="73000"/>
              </a:schemeClr>
            </a:gs>
            <a:gs pos="100000">
              <a:schemeClr val="accent1">
                <a:hueOff val="0"/>
                <a:satOff val="0"/>
                <a:lumOff val="0"/>
                <a:alphaOff val="0"/>
                <a:lumMod val="105000"/>
                <a:satMod val="109000"/>
                <a:tint val="81000"/>
              </a:schemeClr>
            </a:gs>
          </a:gsLst>
          <a:lin ang="5400000" scaled="0"/>
        </a:gradFill>
        <a:ln>
          <a:noFill/>
        </a:ln>
        <a:effectLst/>
        <a:scene3d>
          <a:camera prst="orthographicFront"/>
          <a:lightRig rig="flat" dir="t"/>
        </a:scene3d>
        <a:sp3d prstMaterial="dkEdge">
          <a:bevelT w="8200" h="38100"/>
        </a:sp3d>
      </dsp:spPr>
      <dsp:style>
        <a:lnRef idx="0">
          <a:scrgbClr r="0" g="0" b="0"/>
        </a:lnRef>
        <a:fillRef idx="2">
          <a:scrgbClr r="0" g="0" b="0"/>
        </a:fillRef>
        <a:effectRef idx="1">
          <a:scrgbClr r="0" g="0" b="0"/>
        </a:effectRef>
        <a:fontRef idx="minor">
          <a:schemeClr val="dk1"/>
        </a:fontRef>
      </dsp:style>
      <dsp:txBody>
        <a:bodyPr spcFirstLastPara="0" vert="horz" wrap="square" lIns="72390" tIns="72390" rIns="72390" bIns="72390" numCol="1" spcCol="1270" anchor="ctr" anchorCtr="0">
          <a:noAutofit/>
        </a:bodyPr>
        <a:lstStyle/>
        <a:p>
          <a:pPr lvl="0" algn="l" defTabSz="844550">
            <a:lnSpc>
              <a:spcPct val="90000"/>
            </a:lnSpc>
            <a:spcBef>
              <a:spcPct val="0"/>
            </a:spcBef>
            <a:spcAft>
              <a:spcPct val="35000"/>
            </a:spcAft>
          </a:pPr>
          <a:endParaRPr lang="cs-CZ" sz="1900" b="1" kern="1200" dirty="0" smtClean="0"/>
        </a:p>
        <a:p>
          <a:pPr lvl="0" algn="l" defTabSz="844550">
            <a:lnSpc>
              <a:spcPct val="90000"/>
            </a:lnSpc>
            <a:spcBef>
              <a:spcPct val="0"/>
            </a:spcBef>
            <a:spcAft>
              <a:spcPct val="35000"/>
            </a:spcAft>
          </a:pPr>
          <a:r>
            <a:rPr lang="cs-CZ" sz="1600" b="1" kern="1200" dirty="0" smtClean="0"/>
            <a:t>Prioritní osa 4 - Komunitně vedený místní rozvoj</a:t>
          </a:r>
        </a:p>
        <a:p>
          <a:pPr lvl="0" algn="l" defTabSz="844550">
            <a:lnSpc>
              <a:spcPct val="90000"/>
            </a:lnSpc>
            <a:spcBef>
              <a:spcPct val="0"/>
            </a:spcBef>
            <a:spcAft>
              <a:spcPct val="35000"/>
            </a:spcAft>
          </a:pPr>
          <a:r>
            <a:rPr lang="cs-CZ" sz="1400" kern="1200" dirty="0" smtClean="0"/>
            <a:t> - </a:t>
          </a:r>
          <a:r>
            <a:rPr lang="cs-CZ" sz="1200" kern="1200" dirty="0" smtClean="0">
              <a:latin typeface="Arial" panose="020B0604020202020204" pitchFamily="34" charset="0"/>
              <a:cs typeface="Arial" panose="020B0604020202020204" pitchFamily="34" charset="0"/>
            </a:rPr>
            <a:t>Alokace 390 mil. EUR</a:t>
          </a:r>
        </a:p>
        <a:p>
          <a:pPr lvl="0" algn="l" defTabSz="844550">
            <a:lnSpc>
              <a:spcPct val="90000"/>
            </a:lnSpc>
            <a:spcBef>
              <a:spcPct val="0"/>
            </a:spcBef>
            <a:spcAft>
              <a:spcPct val="35000"/>
            </a:spcAft>
          </a:pPr>
          <a:r>
            <a:rPr lang="cs-CZ" sz="1200" kern="1200" dirty="0" smtClean="0">
              <a:latin typeface="Arial" panose="020B0604020202020204" pitchFamily="34" charset="0"/>
              <a:cs typeface="Arial" panose="020B0604020202020204" pitchFamily="34" charset="0"/>
            </a:rPr>
            <a:t>  - Posílení CLLD, provozní a animační náklady</a:t>
          </a:r>
        </a:p>
        <a:p>
          <a:pPr lvl="0" algn="l" defTabSz="844550">
            <a:lnSpc>
              <a:spcPct val="90000"/>
            </a:lnSpc>
            <a:spcBef>
              <a:spcPct val="0"/>
            </a:spcBef>
            <a:spcAft>
              <a:spcPct val="35000"/>
            </a:spcAft>
          </a:pPr>
          <a:endParaRPr lang="cs-CZ" sz="1500" kern="1200" dirty="0" smtClean="0"/>
        </a:p>
        <a:p>
          <a:pPr lvl="0" algn="l" defTabSz="844550">
            <a:lnSpc>
              <a:spcPct val="90000"/>
            </a:lnSpc>
            <a:spcBef>
              <a:spcPct val="0"/>
            </a:spcBef>
            <a:spcAft>
              <a:spcPct val="35000"/>
            </a:spcAft>
          </a:pPr>
          <a:r>
            <a:rPr lang="cs-CZ" sz="1800" kern="1200" dirty="0" smtClean="0"/>
            <a:t> </a:t>
          </a:r>
          <a:endParaRPr lang="cs-CZ" sz="1800" kern="1200" dirty="0"/>
        </a:p>
      </dsp:txBody>
      <dsp:txXfrm>
        <a:off x="1751113" y="3434339"/>
        <a:ext cx="6478486" cy="1051932"/>
      </dsp:txXfrm>
    </dsp:sp>
    <dsp:sp modelId="{5C5B56BD-76A1-46D2-95E9-D7A31171320F}">
      <dsp:nvSpPr>
        <dsp:cNvPr id="0" name=""/>
        <dsp:cNvSpPr/>
      </dsp:nvSpPr>
      <dsp:spPr>
        <a:xfrm>
          <a:off x="105193" y="3576571"/>
          <a:ext cx="1645920" cy="841546"/>
        </a:xfrm>
        <a:prstGeom prst="roundRect">
          <a:avLst>
            <a:gd name="adj" fmla="val 10000"/>
          </a:avLst>
        </a:prstGeom>
        <a:blipFill>
          <a:blip xmlns:r="http://schemas.openxmlformats.org/officeDocument/2006/relationships" r:embed="rId4" cstate="print">
            <a:extLst>
              <a:ext uri="{28A0092B-C50C-407E-A947-70E740481C1C}">
                <a14:useLocalDpi xmlns:a14="http://schemas.microsoft.com/office/drawing/2010/main" val="0"/>
              </a:ext>
            </a:extLst>
          </a:blip>
          <a:srcRect/>
          <a:stretch>
            <a:fillRect t="-23000" b="-23000"/>
          </a:stretch>
        </a:blipFill>
        <a:ln w="6350" cap="flat" cmpd="sng" algn="ctr">
          <a:solidFill>
            <a:schemeClr val="lt1">
              <a:hueOff val="0"/>
              <a:satOff val="0"/>
              <a:lumOff val="0"/>
              <a:alphaOff val="0"/>
            </a:schemeClr>
          </a:solidFill>
          <a:prstDash val="solid"/>
          <a:miter lim="800000"/>
        </a:ln>
        <a:effectLst/>
      </dsp:spPr>
      <dsp:style>
        <a:lnRef idx="1">
          <a:scrgbClr r="0" g="0" b="0"/>
        </a:lnRef>
        <a:fillRef idx="1">
          <a:scrgbClr r="0" g="0" b="0"/>
        </a:fillRef>
        <a:effectRef idx="1">
          <a:scrgbClr r="0" g="0" b="0"/>
        </a:effectRef>
        <a:fontRef idx="minor"/>
      </dsp:style>
    </dsp:sp>
  </dsp:spTree>
</dsp:drawing>
</file>

<file path=ppt/diagrams/layout1.xml><?xml version="1.0" encoding="utf-8"?>
<dgm:layoutDef xmlns:dgm="http://schemas.openxmlformats.org/drawingml/2006/diagram" xmlns:a="http://schemas.openxmlformats.org/drawingml/2006/main" uniqueId="urn:microsoft.com/office/officeart/2005/8/layout/vList4#1">
  <dgm:title val=""/>
  <dgm:desc val=""/>
  <dgm:catLst>
    <dgm:cat type="list" pri="13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13" srcId="1" destId="11" srcOrd="0" destOrd="0"/>
        <dgm:cxn modelId="14" srcId="1" destId="12" srcOrd="0" destOrd="0"/>
        <dgm:cxn modelId="23" srcId="2" destId="21" srcOrd="0" destOrd="0"/>
        <dgm:cxn modelId="24" srcId="2" destId="22" srcOrd="0" destOrd="0"/>
        <dgm:cxn modelId="33" srcId="3" destId="31" srcOrd="0" destOrd="0"/>
        <dgm:cxn modelId="34" srcId="3" destId="32" srcOrd="0"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resizeHandles val="exact"/>
    </dgm:varLst>
    <dgm:alg type="lin">
      <dgm:param type="linDir" val="fromT"/>
      <dgm:param type="vertAlign" val="t"/>
    </dgm:alg>
    <dgm:shape xmlns:r="http://schemas.openxmlformats.org/officeDocument/2006/relationships" r:blip="">
      <dgm:adjLst/>
    </dgm:shape>
    <dgm:presOf/>
    <dgm:constrLst>
      <dgm:constr type="w" for="ch" forName="comp" refType="w"/>
      <dgm:constr type="h" for="ch" forName="comp" refType="h"/>
      <dgm:constr type="h" for="ch" forName="spacer" refType="h" refFor="ch" refForName="comp" op="equ" fact="0.1"/>
      <dgm:constr type="primFontSz" for="des" forName="text" op="equ" val="65"/>
    </dgm:constrLst>
    <dgm:ruleLst/>
    <dgm:forEach name="Name0" axis="ch" ptType="node">
      <dgm:layoutNode name="comp" styleLbl="node1">
        <dgm:alg type="composite"/>
        <dgm:shape xmlns:r="http://schemas.openxmlformats.org/officeDocument/2006/relationships" r:blip="">
          <dgm:adjLst/>
        </dgm:shape>
        <dgm:presOf/>
        <dgm:choose name="Name1">
          <dgm:if name="Name2" func="var" arg="dir" op="equ" val="norm">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l" for="ch" forName="img" refType="h" refFor="ch" refForName="box" fact="0.1"/>
              <dgm:constr type="h" for="ch" forName="text" refType="h"/>
              <dgm:constr type="l" for="ch" forName="text" refType="r" refFor="ch" refForName="img"/>
              <dgm:constr type="r" for="ch" forName="text" refType="w"/>
            </dgm:constrLst>
          </dgm:if>
          <dgm:else name="Name3">
            <dgm:constrLst>
              <dgm:constr type="h" for="ch" forName="box" refType="h"/>
              <dgm:constr type="w" for="ch" forName="box" refType="w"/>
              <dgm:constr type="w" for="ch" forName="img" refType="w" refFor="ch" refForName="box" fact="0.2"/>
              <dgm:constr type="h" for="ch" forName="img" refType="h" refFor="ch" refForName="box" fact="0.8"/>
              <dgm:constr type="t" for="ch" forName="img" refType="h" refFor="ch" refForName="box" fact="0.1"/>
              <dgm:constr type="r" for="ch" forName="img" refType="w" refFor="ch" refForName="box"/>
              <dgm:constr type="rOff" for="ch" forName="img" refType="h" refFor="ch" refForName="box" fact="-0.1"/>
              <dgm:constr type="h" for="ch" forName="text" refType="h"/>
              <dgm:constr type="r" for="ch" forName="text" refType="l" refFor="ch" refForName="img"/>
              <dgm:constr type="l" for="ch" forName="text"/>
            </dgm:constrLst>
          </dgm:else>
        </dgm:choose>
        <dgm:ruleLst/>
        <dgm:layoutNode name="box" styleLbl="node1">
          <dgm:alg type="sp"/>
          <dgm:shape xmlns:r="http://schemas.openxmlformats.org/officeDocument/2006/relationships" type="roundRect" r:blip="">
            <dgm:adjLst>
              <dgm:adj idx="1" val="0.1"/>
            </dgm:adjLst>
          </dgm:shape>
          <dgm:presOf axis="desOrSelf" ptType="node"/>
          <dgm:constrLst/>
          <dgm:ruleLst/>
        </dgm:layoutNode>
        <dgm:layoutNode name="img" styleLbl="fgImgPlace1">
          <dgm:alg type="sp"/>
          <dgm:shape xmlns:r="http://schemas.openxmlformats.org/officeDocument/2006/relationships" type="roundRect" r:blip="" blipPhldr="1">
            <dgm:adjLst>
              <dgm:adj idx="1" val="0.1"/>
            </dgm:adjLst>
          </dgm:shape>
          <dgm:presOf/>
          <dgm:constrLst/>
          <dgm:ruleLst/>
        </dgm:layoutNode>
        <dgm:layoutNode name="text">
          <dgm:varLst>
            <dgm:bulletEnabled val="1"/>
          </dgm:varLst>
          <dgm:alg type="tx">
            <dgm:param type="parTxLTRAlign" val="l"/>
            <dgm:param type="parTxRTLAlign" val="r"/>
          </dgm:alg>
          <dgm:shape xmlns:r="http://schemas.openxmlformats.org/officeDocument/2006/relationships" type="rect" r:blip="" hideGeom="1">
            <dgm:adjLst/>
          </dgm:shape>
          <dgm:presOf axis="desOrSelf" ptType="node"/>
          <dgm:constrLst>
            <dgm:constr type="tMarg" refType="primFontSz" fact="0.3"/>
            <dgm:constr type="bMarg" refType="primFontSz" fact="0.3"/>
            <dgm:constr type="lMarg" refType="primFontSz" fact="0.3"/>
            <dgm:constr type="rMarg" refType="primFontSz" fact="0.3"/>
          </dgm:constrLst>
          <dgm:ruleLst>
            <dgm:rule type="primFontSz" val="5" fact="NaN" max="NaN"/>
          </dgm:ruleLst>
        </dgm:layoutNode>
      </dgm:layoutNode>
      <dgm:forEach name="Name4" axis="followSib" ptType="sibTrans" cnt="1">
        <dgm:layoutNode name="spacer">
          <dgm:alg type="sp"/>
          <dgm:shape xmlns:r="http://schemas.openxmlformats.org/officeDocument/2006/relationships" r:blip="">
            <dgm:adjLst/>
          </dgm:shape>
          <dgm:presOf axis="sel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3">
  <dgm:title val=""/>
  <dgm:desc val=""/>
  <dgm:catLst>
    <dgm:cat type="simple" pri="10300"/>
  </dgm:catLst>
  <dgm:scene3d>
    <a:camera prst="orthographicFront"/>
    <a:lightRig rig="threePt" dir="t"/>
  </dgm:scene3d>
  <dgm:styleLbl name="node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lnNode1">
    <dgm:scene3d>
      <a:camera prst="orthographicFront"/>
      <a:lightRig rig="flat" dir="t"/>
    </dgm:scene3d>
    <dgm:sp3d prstMaterial="dkEdge">
      <a:bevelT w="8200" h="38100"/>
    </dgm:sp3d>
    <dgm:txPr/>
    <dgm:style>
      <a:lnRef idx="1">
        <a:scrgbClr r="0" g="0" b="0"/>
      </a:lnRef>
      <a:fillRef idx="2">
        <a:scrgbClr r="0" g="0" b="0"/>
      </a:fillRef>
      <a:effectRef idx="0">
        <a:scrgbClr r="0" g="0" b="0"/>
      </a:effectRef>
      <a:fontRef idx="minor">
        <a:schemeClr val="dk1"/>
      </a:fontRef>
    </dgm:style>
  </dgm:styleLbl>
  <dgm:styleLbl name="vennNode1">
    <dgm:scene3d>
      <a:camera prst="orthographicFront"/>
      <a:lightRig rig="flat" dir="t"/>
    </dgm:scene3d>
    <dgm:sp3d prstMaterial="dkEdge">
      <a:bevelT w="8200" h="38100"/>
    </dgm:sp3d>
    <dgm:txPr/>
    <dgm:style>
      <a:lnRef idx="0">
        <a:scrgbClr r="0" g="0" b="0"/>
      </a:lnRef>
      <a:fillRef idx="2">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node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node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f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align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bgImgPlace1">
    <dgm:scene3d>
      <a:camera prst="orthographicFront"/>
      <a:lightRig rig="threePt" dir="t"/>
    </dgm:scene3d>
    <dgm:sp3d/>
    <dgm:txPr/>
    <dgm:style>
      <a:lnRef idx="1">
        <a:scrgbClr r="0" g="0" b="0"/>
      </a:lnRef>
      <a:fillRef idx="1">
        <a:scrgbClr r="0" g="0" b="0"/>
      </a:fillRef>
      <a:effectRef idx="1">
        <a:scrgbClr r="0" g="0" b="0"/>
      </a:effectRef>
      <a:fontRef idx="minor"/>
    </dgm:style>
  </dgm:styleLbl>
  <dgm:styleLbl name="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f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bgSibTrans2D1">
    <dgm:scene3d>
      <a:camera prst="orthographicFront"/>
      <a:lightRig rig="threePt" dir="t"/>
    </dgm:scene3d>
    <dgm:sp3d/>
    <dgm:txPr/>
    <dgm:style>
      <a:lnRef idx="0">
        <a:scrgbClr r="0" g="0" b="0"/>
      </a:lnRef>
      <a:fillRef idx="2">
        <a:scrgbClr r="0" g="0" b="0"/>
      </a:fillRef>
      <a:effectRef idx="1">
        <a:scrgbClr r="0" g="0" b="0"/>
      </a:effectRef>
      <a:fontRef idx="minor">
        <a:schemeClr val="dk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1">
        <a:scrgbClr r="0" g="0" b="0"/>
      </a:lnRef>
      <a:fillRef idx="2">
        <a:scrgbClr r="0" g="0" b="0"/>
      </a:fillRef>
      <a:effectRef idx="1">
        <a:scrgbClr r="0" g="0" b="0"/>
      </a:effectRef>
      <a:fontRef idx="minor"/>
    </dgm:style>
  </dgm:styleLbl>
  <dgm:styleLbl name="asst0">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1">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2">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3">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asst4">
    <dgm:scene3d>
      <a:camera prst="orthographicFront"/>
      <a:lightRig rig="flat" dir="t"/>
    </dgm:scene3d>
    <dgm:sp3d prstMaterial="dkEdge">
      <a:bevelT w="8200" h="38100"/>
    </dgm:sp3d>
    <dgm:txPr/>
    <dgm:style>
      <a:lnRef idx="0">
        <a:scrgbClr r="0" g="0" b="0"/>
      </a:lnRef>
      <a:fillRef idx="2">
        <a:scrgbClr r="0" g="0" b="0"/>
      </a:fillRef>
      <a:effectRef idx="1">
        <a:scrgbClr r="0" g="0" b="0"/>
      </a:effectRef>
      <a:fontRef idx="minor">
        <a:schemeClr val="dk1"/>
      </a:fontRef>
    </dgm:style>
  </dgm:styleLbl>
  <dgm:styleLbl name="parChTrans2D1">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2">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3">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2D4">
    <dgm:scene3d>
      <a:camera prst="orthographicFront"/>
      <a:lightRig rig="threePt" dir="t"/>
    </dgm:scene3d>
    <dgm:sp3d/>
    <dgm:txPr/>
    <dgm:style>
      <a:lnRef idx="1">
        <a:scrgbClr r="0" g="0" b="0"/>
      </a:lnRef>
      <a:fillRef idx="2">
        <a:scrgbClr r="0" g="0" b="0"/>
      </a:fillRef>
      <a:effectRef idx="1">
        <a:scrgbClr r="0" g="0" b="0"/>
      </a:effectRef>
      <a:fontRef idx="minor">
        <a:schemeClr val="dk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1">
        <a:scrgbClr r="0" g="0" b="0"/>
      </a:lnRef>
      <a:fillRef idx="2">
        <a:scrgbClr r="0" g="0" b="0"/>
      </a:fillRef>
      <a:effectRef idx="0">
        <a:scrgbClr r="0" g="0" b="0"/>
      </a:effectRef>
      <a:fontRef idx="minor"/>
    </dgm:style>
  </dgm:styleLbl>
  <dgm:styleLbl name="solid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1">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flat" dir="t"/>
    </dgm:scene3d>
    <dgm:sp3d prstMaterial="dkEdge">
      <a:bevelT w="8200" h="38100"/>
    </dgm:sp3d>
    <dgm:txPr/>
    <dgm:style>
      <a:lnRef idx="1">
        <a:scrgbClr r="0" g="0" b="0"/>
      </a:lnRef>
      <a:fillRef idx="2">
        <a:scrgbClr r="0" g="0" b="0"/>
      </a:fillRef>
      <a:effectRef idx="1">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Zástupný symbol pro záhlaví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cs-CZ"/>
          </a:p>
        </p:txBody>
      </p:sp>
      <p:sp>
        <p:nvSpPr>
          <p:cNvPr id="3" name="Zástupný symbol pro datum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E61D0AC-43AB-41D4-86E8-17FEADBDF08C}" type="datetimeFigureOut">
              <a:rPr lang="cs-CZ" smtClean="0"/>
              <a:t>03.09.2019</a:t>
            </a:fld>
            <a:endParaRPr lang="cs-CZ"/>
          </a:p>
        </p:txBody>
      </p:sp>
      <p:sp>
        <p:nvSpPr>
          <p:cNvPr id="4" name="Zástupný symbol pro obrázek snímku 3"/>
          <p:cNvSpPr>
            <a:spLocks noGrp="1" noRot="1" noChangeAspect="1"/>
          </p:cNvSpPr>
          <p:nvPr>
            <p:ph type="sldImg" idx="2"/>
          </p:nvPr>
        </p:nvSpPr>
        <p:spPr>
          <a:xfrm>
            <a:off x="1371600" y="1143000"/>
            <a:ext cx="4114800" cy="3086100"/>
          </a:xfrm>
          <a:prstGeom prst="rect">
            <a:avLst/>
          </a:prstGeom>
          <a:noFill/>
          <a:ln w="12700">
            <a:solidFill>
              <a:prstClr val="black"/>
            </a:solidFill>
          </a:ln>
        </p:spPr>
        <p:txBody>
          <a:bodyPr vert="horz" lIns="91440" tIns="45720" rIns="91440" bIns="45720" rtlCol="0" anchor="ctr"/>
          <a:lstStyle/>
          <a:p>
            <a:endParaRPr lang="cs-CZ"/>
          </a:p>
        </p:txBody>
      </p:sp>
      <p:sp>
        <p:nvSpPr>
          <p:cNvPr id="5" name="Zástupný symbol pro poznámky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p>
        </p:txBody>
      </p:sp>
      <p:sp>
        <p:nvSpPr>
          <p:cNvPr id="6" name="Zástupný symbol pro zápatí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cs-CZ"/>
          </a:p>
        </p:txBody>
      </p:sp>
      <p:sp>
        <p:nvSpPr>
          <p:cNvPr id="7" name="Zástupný symbol pro číslo snímku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418AEC34-F7C9-4DC8-A740-BE07CA305709}" type="slidenum">
              <a:rPr lang="cs-CZ" smtClean="0"/>
              <a:t>‹#›</a:t>
            </a:fld>
            <a:endParaRPr lang="cs-CZ"/>
          </a:p>
        </p:txBody>
      </p:sp>
    </p:spTree>
    <p:extLst>
      <p:ext uri="{BB962C8B-B14F-4D97-AF65-F5344CB8AC3E}">
        <p14:creationId xmlns:p14="http://schemas.microsoft.com/office/powerpoint/2010/main" val="93312102"/>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Úvodní snímek">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cs-CZ"/>
              <a:t>Kliknutím lze upravit styl.</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cs-CZ"/>
              <a:t>Kliknutím můžete upravit styl předlohy.</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03.09.2019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51195994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Nadpis a svislý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Vertical Text Placeholder 2"/>
          <p:cNvSpPr>
            <a:spLocks noGrp="1"/>
          </p:cNvSpPr>
          <p:nvPr>
            <p:ph type="body" orient="vert" idx="1"/>
          </p:nvPr>
        </p:nvSpPr>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03.09.2019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4038782240"/>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Svislý nadpis a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cs-CZ"/>
              <a:t>Kliknutím lze upravit styl.</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03.09.2019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4010388309"/>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idx="1"/>
          </p:nvPr>
        </p:nvSpPr>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10"/>
          </p:nvPr>
        </p:nvSpPr>
        <p:spPr/>
        <p:txBody>
          <a:bodyPr/>
          <a:lstStyle/>
          <a:p>
            <a:fld id="{CD09803C-109F-484A-83D6-FFACFBED6390}" type="datetimeFigureOut">
              <a:rPr lang="cs-CZ" smtClean="0"/>
              <a:t>03.09.2019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331554425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Záhlaví části">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cs-CZ"/>
              <a:t>Kliknutím lze upravit styl.</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cs-CZ"/>
              <a:t>Upravte styly předlohy textu.</a:t>
            </a:r>
          </a:p>
        </p:txBody>
      </p:sp>
      <p:sp>
        <p:nvSpPr>
          <p:cNvPr id="4" name="Date Placeholder 3"/>
          <p:cNvSpPr>
            <a:spLocks noGrp="1"/>
          </p:cNvSpPr>
          <p:nvPr>
            <p:ph type="dt" sz="half" idx="10"/>
          </p:nvPr>
        </p:nvSpPr>
        <p:spPr/>
        <p:txBody>
          <a:bodyPr/>
          <a:lstStyle/>
          <a:p>
            <a:fld id="{CD09803C-109F-484A-83D6-FFACFBED6390}" type="datetimeFigureOut">
              <a:rPr lang="cs-CZ" smtClean="0"/>
              <a:t>03.09.2019</a:t>
            </a:fld>
            <a:endParaRPr lang="cs-CZ"/>
          </a:p>
        </p:txBody>
      </p:sp>
      <p:sp>
        <p:nvSpPr>
          <p:cNvPr id="5" name="Footer Placeholder 4"/>
          <p:cNvSpPr>
            <a:spLocks noGrp="1"/>
          </p:cNvSpPr>
          <p:nvPr>
            <p:ph type="ftr" sz="quarter" idx="11"/>
          </p:nvPr>
        </p:nvSpPr>
        <p:spPr/>
        <p:txBody>
          <a:bodyPr/>
          <a:lstStyle/>
          <a:p>
            <a:endParaRPr lang="cs-CZ"/>
          </a:p>
        </p:txBody>
      </p:sp>
      <p:sp>
        <p:nvSpPr>
          <p:cNvPr id="6" name="Slide Number Placeholder 5"/>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330115392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va obsah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Date Placeholder 4"/>
          <p:cNvSpPr>
            <a:spLocks noGrp="1"/>
          </p:cNvSpPr>
          <p:nvPr>
            <p:ph type="dt" sz="half" idx="10"/>
          </p:nvPr>
        </p:nvSpPr>
        <p:spPr/>
        <p:txBody>
          <a:bodyPr/>
          <a:lstStyle/>
          <a:p>
            <a:fld id="{CD09803C-109F-484A-83D6-FFACFBED6390}" type="datetimeFigureOut">
              <a:rPr lang="cs-CZ" smtClean="0"/>
              <a:t>03.09.2019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126340016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Porovnání">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cs-CZ"/>
              <a:t>Kliknutím lze upravit styl.</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4" name="Content Placeholder 3"/>
          <p:cNvSpPr>
            <a:spLocks noGrp="1"/>
          </p:cNvSpPr>
          <p:nvPr>
            <p:ph sz="half" idx="2"/>
          </p:nvPr>
        </p:nvSpPr>
        <p:spPr>
          <a:xfrm>
            <a:off x="629842" y="2505075"/>
            <a:ext cx="3868340"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cs-CZ"/>
              <a:t>Upravte styly předlohy textu.</a:t>
            </a:r>
          </a:p>
        </p:txBody>
      </p:sp>
      <p:sp>
        <p:nvSpPr>
          <p:cNvPr id="6" name="Content Placeholder 5"/>
          <p:cNvSpPr>
            <a:spLocks noGrp="1"/>
          </p:cNvSpPr>
          <p:nvPr>
            <p:ph sz="quarter" idx="4"/>
          </p:nvPr>
        </p:nvSpPr>
        <p:spPr>
          <a:xfrm>
            <a:off x="4629150" y="2505075"/>
            <a:ext cx="3887391" cy="3684588"/>
          </a:xfrm>
        </p:spPr>
        <p:txBody>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7" name="Date Placeholder 6"/>
          <p:cNvSpPr>
            <a:spLocks noGrp="1"/>
          </p:cNvSpPr>
          <p:nvPr>
            <p:ph type="dt" sz="half" idx="10"/>
          </p:nvPr>
        </p:nvSpPr>
        <p:spPr/>
        <p:txBody>
          <a:bodyPr/>
          <a:lstStyle/>
          <a:p>
            <a:fld id="{CD09803C-109F-484A-83D6-FFACFBED6390}" type="datetimeFigureOut">
              <a:rPr lang="cs-CZ" smtClean="0"/>
              <a:t>03.09.2019</a:t>
            </a:fld>
            <a:endParaRPr lang="cs-CZ"/>
          </a:p>
        </p:txBody>
      </p:sp>
      <p:sp>
        <p:nvSpPr>
          <p:cNvPr id="8" name="Footer Placeholder 7"/>
          <p:cNvSpPr>
            <a:spLocks noGrp="1"/>
          </p:cNvSpPr>
          <p:nvPr>
            <p:ph type="ftr" sz="quarter" idx="11"/>
          </p:nvPr>
        </p:nvSpPr>
        <p:spPr/>
        <p:txBody>
          <a:bodyPr/>
          <a:lstStyle/>
          <a:p>
            <a:endParaRPr lang="cs-CZ"/>
          </a:p>
        </p:txBody>
      </p:sp>
      <p:sp>
        <p:nvSpPr>
          <p:cNvPr id="9" name="Slide Number Placeholder 8"/>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37633436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Jenom nadpis">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cs-CZ"/>
              <a:t>Kliknutím lze upravit styl.</a:t>
            </a:r>
            <a:endParaRPr lang="en-US" dirty="0"/>
          </a:p>
        </p:txBody>
      </p:sp>
      <p:sp>
        <p:nvSpPr>
          <p:cNvPr id="3" name="Date Placeholder 2"/>
          <p:cNvSpPr>
            <a:spLocks noGrp="1"/>
          </p:cNvSpPr>
          <p:nvPr>
            <p:ph type="dt" sz="half" idx="10"/>
          </p:nvPr>
        </p:nvSpPr>
        <p:spPr/>
        <p:txBody>
          <a:bodyPr/>
          <a:lstStyle/>
          <a:p>
            <a:fld id="{CD09803C-109F-484A-83D6-FFACFBED6390}" type="datetimeFigureOut">
              <a:rPr lang="cs-CZ" smtClean="0"/>
              <a:t>03.09.2019</a:t>
            </a:fld>
            <a:endParaRPr lang="cs-CZ"/>
          </a:p>
        </p:txBody>
      </p:sp>
      <p:sp>
        <p:nvSpPr>
          <p:cNvPr id="4" name="Footer Placeholder 3"/>
          <p:cNvSpPr>
            <a:spLocks noGrp="1"/>
          </p:cNvSpPr>
          <p:nvPr>
            <p:ph type="ftr" sz="quarter" idx="11"/>
          </p:nvPr>
        </p:nvSpPr>
        <p:spPr/>
        <p:txBody>
          <a:bodyPr/>
          <a:lstStyle/>
          <a:p>
            <a:endParaRPr lang="cs-CZ"/>
          </a:p>
        </p:txBody>
      </p:sp>
      <p:sp>
        <p:nvSpPr>
          <p:cNvPr id="5" name="Slide Number Placeholder 4"/>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19867925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Prázdný">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CD09803C-109F-484A-83D6-FFACFBED6390}" type="datetimeFigureOut">
              <a:rPr lang="cs-CZ" smtClean="0"/>
              <a:t>03.09.2019</a:t>
            </a:fld>
            <a:endParaRPr lang="cs-CZ"/>
          </a:p>
        </p:txBody>
      </p:sp>
      <p:sp>
        <p:nvSpPr>
          <p:cNvPr id="3" name="Footer Placeholder 2"/>
          <p:cNvSpPr>
            <a:spLocks noGrp="1"/>
          </p:cNvSpPr>
          <p:nvPr>
            <p:ph type="ftr" sz="quarter" idx="11"/>
          </p:nvPr>
        </p:nvSpPr>
        <p:spPr/>
        <p:txBody>
          <a:bodyPr/>
          <a:lstStyle/>
          <a:p>
            <a:endParaRPr lang="cs-CZ"/>
          </a:p>
        </p:txBody>
      </p:sp>
      <p:sp>
        <p:nvSpPr>
          <p:cNvPr id="4" name="Slide Number Placeholder 3"/>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2082576516"/>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Obsah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D09803C-109F-484A-83D6-FFACFBED6390}" type="datetimeFigureOut">
              <a:rPr lang="cs-CZ" smtClean="0"/>
              <a:t>03.09.2019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10574677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Obrázek s titulkem">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cs-CZ"/>
              <a:t>Kliknutím lze upravit styl.</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cs-CZ"/>
              <a:t>Kliknutím na ikonu přidáte obrázek.</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cs-CZ"/>
              <a:t>Upravte styly předlohy textu.</a:t>
            </a:r>
          </a:p>
        </p:txBody>
      </p:sp>
      <p:sp>
        <p:nvSpPr>
          <p:cNvPr id="5" name="Date Placeholder 4"/>
          <p:cNvSpPr>
            <a:spLocks noGrp="1"/>
          </p:cNvSpPr>
          <p:nvPr>
            <p:ph type="dt" sz="half" idx="10"/>
          </p:nvPr>
        </p:nvSpPr>
        <p:spPr/>
        <p:txBody>
          <a:bodyPr/>
          <a:lstStyle/>
          <a:p>
            <a:fld id="{CD09803C-109F-484A-83D6-FFACFBED6390}" type="datetimeFigureOut">
              <a:rPr lang="cs-CZ" smtClean="0"/>
              <a:t>03.09.2019</a:t>
            </a:fld>
            <a:endParaRPr lang="cs-CZ"/>
          </a:p>
        </p:txBody>
      </p:sp>
      <p:sp>
        <p:nvSpPr>
          <p:cNvPr id="6" name="Footer Placeholder 5"/>
          <p:cNvSpPr>
            <a:spLocks noGrp="1"/>
          </p:cNvSpPr>
          <p:nvPr>
            <p:ph type="ftr" sz="quarter" idx="11"/>
          </p:nvPr>
        </p:nvSpPr>
        <p:spPr/>
        <p:txBody>
          <a:bodyPr/>
          <a:lstStyle/>
          <a:p>
            <a:endParaRPr lang="cs-CZ"/>
          </a:p>
        </p:txBody>
      </p:sp>
      <p:sp>
        <p:nvSpPr>
          <p:cNvPr id="7" name="Slide Number Placeholder 6"/>
          <p:cNvSpPr>
            <a:spLocks noGrp="1"/>
          </p:cNvSpPr>
          <p:nvPr>
            <p:ph type="sldNum" sz="quarter" idx="12"/>
          </p:nvPr>
        </p:nvSpPr>
        <p:spPr/>
        <p:txBody>
          <a:bodyPr/>
          <a:lstStyle/>
          <a:p>
            <a:fld id="{FDE5F6C0-4E17-4BB5-911A-51F62883F08C}" type="slidenum">
              <a:rPr lang="cs-CZ" smtClean="0"/>
              <a:t>‹#›</a:t>
            </a:fld>
            <a:endParaRPr lang="cs-CZ"/>
          </a:p>
        </p:txBody>
      </p:sp>
    </p:spTree>
    <p:extLst>
      <p:ext uri="{BB962C8B-B14F-4D97-AF65-F5344CB8AC3E}">
        <p14:creationId xmlns:p14="http://schemas.microsoft.com/office/powerpoint/2010/main" val="277726559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cs-CZ"/>
              <a:t>Kliknutím lze upravit styl.</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cs-CZ"/>
              <a:t>Upravte styly předlohy textu.</a:t>
            </a:r>
          </a:p>
          <a:p>
            <a:pPr lvl="1"/>
            <a:r>
              <a:rPr lang="cs-CZ"/>
              <a:t>Druhá úroveň</a:t>
            </a:r>
          </a:p>
          <a:p>
            <a:pPr lvl="2"/>
            <a:r>
              <a:rPr lang="cs-CZ"/>
              <a:t>Třetí úroveň</a:t>
            </a:r>
          </a:p>
          <a:p>
            <a:pPr lvl="3"/>
            <a:r>
              <a:rPr lang="cs-CZ"/>
              <a:t>Čtvrtá úroveň</a:t>
            </a:r>
          </a:p>
          <a:p>
            <a:pPr lvl="4"/>
            <a:r>
              <a:rPr lang="cs-CZ"/>
              <a:t>Pátá úroveň</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CD09803C-109F-484A-83D6-FFACFBED6390}" type="datetimeFigureOut">
              <a:rPr lang="cs-CZ" smtClean="0"/>
              <a:t>03.09.2019</a:t>
            </a:fld>
            <a:endParaRPr lang="cs-CZ"/>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cs-CZ"/>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DE5F6C0-4E17-4BB5-911A-51F62883F08C}" type="slidenum">
              <a:rPr lang="cs-CZ" smtClean="0"/>
              <a:t>‹#›</a:t>
            </a:fld>
            <a:endParaRPr lang="cs-CZ"/>
          </a:p>
        </p:txBody>
      </p:sp>
    </p:spTree>
    <p:extLst>
      <p:ext uri="{BB962C8B-B14F-4D97-AF65-F5344CB8AC3E}">
        <p14:creationId xmlns:p14="http://schemas.microsoft.com/office/powerpoint/2010/main" val="1089781152"/>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1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irop.mmr.cz/cs/Zadatele-a-prijemci/Dokumenty/Dokumenty/Harmonogram-vyzev" TargetMode="External"/><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9.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2.jpg"/><Relationship Id="rId1" Type="http://schemas.openxmlformats.org/officeDocument/2006/relationships/slideLayout" Target="../slideLayouts/slideLayout1.xml"/><Relationship Id="rId4" Type="http://schemas.openxmlformats.org/officeDocument/2006/relationships/image" Target="../media/image4.png"/></Relationships>
</file>

<file path=ppt/slides/_rels/slide4.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hyperlink" Target="http://www.dotaceeu.cz/IROP" TargetMode="Externa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image" Target="../media/image4.png"/><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pic>
        <p:nvPicPr>
          <p:cNvPr id="8" name="Obrázek 7">
            <a:extLst>
              <a:ext uri="{FF2B5EF4-FFF2-40B4-BE49-F238E27FC236}">
                <a16:creationId xmlns:a16="http://schemas.microsoft.com/office/drawing/2014/main" id="{EEB3DD6F-1990-4F9C-AFEC-09F142246C48}"/>
              </a:ext>
            </a:extLst>
          </p:cNvPr>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3521073" y="953006"/>
            <a:ext cx="1899745" cy="1814273"/>
          </a:xfrm>
          <a:prstGeom prst="rect">
            <a:avLst/>
          </a:prstGeom>
        </p:spPr>
      </p:pic>
      <p:sp>
        <p:nvSpPr>
          <p:cNvPr id="9" name="TextovéPole 8">
            <a:extLst>
              <a:ext uri="{FF2B5EF4-FFF2-40B4-BE49-F238E27FC236}">
                <a16:creationId xmlns:a16="http://schemas.microsoft.com/office/drawing/2014/main" id="{A43E6383-5D61-495C-A034-7F3FD91FB32D}"/>
              </a:ext>
            </a:extLst>
          </p:cNvPr>
          <p:cNvSpPr txBox="1"/>
          <p:nvPr/>
        </p:nvSpPr>
        <p:spPr>
          <a:xfrm>
            <a:off x="0" y="2767280"/>
            <a:ext cx="9144000" cy="1046440"/>
          </a:xfrm>
          <a:prstGeom prst="rect">
            <a:avLst/>
          </a:prstGeom>
          <a:noFill/>
        </p:spPr>
        <p:txBody>
          <a:bodyPr wrap="square" rtlCol="0">
            <a:spAutoFit/>
          </a:bodyPr>
          <a:lstStyle/>
          <a:p>
            <a:pPr algn="ctr"/>
            <a:r>
              <a:rPr lang="cs-CZ" sz="3200" b="1" dirty="0" smtClean="0">
                <a:solidFill>
                  <a:srgbClr val="1D70B8"/>
                </a:solidFill>
                <a:latin typeface="Arial" panose="020B0604020202020204" pitchFamily="34" charset="0"/>
                <a:cs typeface="Arial" panose="020B0604020202020204" pitchFamily="34" charset="0"/>
              </a:rPr>
              <a:t>Seminář pro žadatele výzvy č. 90 IROP</a:t>
            </a:r>
          </a:p>
          <a:p>
            <a:pPr algn="ctr"/>
            <a:r>
              <a:rPr lang="cs-CZ" sz="3000" dirty="0" smtClean="0">
                <a:solidFill>
                  <a:schemeClr val="tx1">
                    <a:lumMod val="75000"/>
                    <a:lumOff val="25000"/>
                  </a:schemeClr>
                </a:solidFill>
                <a:latin typeface="Arial" panose="020B0604020202020204" pitchFamily="34" charset="0"/>
                <a:cs typeface="Arial" panose="020B0604020202020204" pitchFamily="34" charset="0"/>
              </a:rPr>
              <a:t>„Sociální podnikání pro KPSVL“</a:t>
            </a:r>
            <a:endParaRPr lang="cs-CZ" sz="3000" dirty="0">
              <a:solidFill>
                <a:schemeClr val="tx1">
                  <a:lumMod val="75000"/>
                  <a:lumOff val="25000"/>
                </a:schemeClr>
              </a:solidFill>
              <a:latin typeface="Arial" panose="020B0604020202020204" pitchFamily="34" charset="0"/>
              <a:cs typeface="Arial" panose="020B0604020202020204" pitchFamily="34" charset="0"/>
            </a:endParaRPr>
          </a:p>
        </p:txBody>
      </p:sp>
      <p:sp>
        <p:nvSpPr>
          <p:cNvPr id="4" name="TextovéPole 3">
            <a:extLst>
              <a:ext uri="{FF2B5EF4-FFF2-40B4-BE49-F238E27FC236}">
                <a16:creationId xmlns:a16="http://schemas.microsoft.com/office/drawing/2014/main" id="{C2115800-D8FF-4C42-AF18-23745C15C9E7}"/>
              </a:ext>
            </a:extLst>
          </p:cNvPr>
          <p:cNvSpPr txBox="1"/>
          <p:nvPr/>
        </p:nvSpPr>
        <p:spPr>
          <a:xfrm>
            <a:off x="3226266" y="4707451"/>
            <a:ext cx="2691468" cy="815608"/>
          </a:xfrm>
          <a:prstGeom prst="rect">
            <a:avLst/>
          </a:prstGeom>
          <a:noFill/>
        </p:spPr>
        <p:txBody>
          <a:bodyPr wrap="square" rtlCol="0">
            <a:spAutoFit/>
          </a:bodyPr>
          <a:lstStyle/>
          <a:p>
            <a:pPr algn="ctr"/>
            <a:r>
              <a:rPr lang="cs-CZ" sz="1500" dirty="0">
                <a:solidFill>
                  <a:schemeClr val="tx1">
                    <a:lumMod val="75000"/>
                    <a:lumOff val="25000"/>
                  </a:schemeClr>
                </a:solidFill>
                <a:latin typeface="Arial" panose="020B0604020202020204" pitchFamily="34" charset="0"/>
                <a:cs typeface="Arial" panose="020B0604020202020204" pitchFamily="34" charset="0"/>
              </a:rPr>
              <a:t>Datum: 4</a:t>
            </a:r>
            <a:r>
              <a:rPr lang="cs-CZ" sz="1500" dirty="0" smtClean="0">
                <a:solidFill>
                  <a:schemeClr val="tx1">
                    <a:lumMod val="75000"/>
                    <a:lumOff val="25000"/>
                  </a:schemeClr>
                </a:solidFill>
                <a:latin typeface="Arial" panose="020B0604020202020204" pitchFamily="34" charset="0"/>
                <a:cs typeface="Arial" panose="020B0604020202020204" pitchFamily="34" charset="0"/>
              </a:rPr>
              <a:t>. 9. 2019</a:t>
            </a:r>
            <a:endParaRPr lang="cs-CZ" sz="1500" dirty="0">
              <a:solidFill>
                <a:schemeClr val="tx1">
                  <a:lumMod val="75000"/>
                  <a:lumOff val="25000"/>
                </a:schemeClr>
              </a:solidFill>
              <a:latin typeface="Arial" panose="020B0604020202020204" pitchFamily="34" charset="0"/>
              <a:cs typeface="Arial" panose="020B0604020202020204" pitchFamily="34" charset="0"/>
            </a:endParaRPr>
          </a:p>
          <a:p>
            <a:pPr algn="ctr"/>
            <a:r>
              <a:rPr lang="cs-CZ" sz="1500" dirty="0">
                <a:solidFill>
                  <a:schemeClr val="tx1">
                    <a:lumMod val="75000"/>
                    <a:lumOff val="25000"/>
                  </a:schemeClr>
                </a:solidFill>
                <a:latin typeface="Arial" panose="020B0604020202020204" pitchFamily="34" charset="0"/>
                <a:cs typeface="Arial" panose="020B0604020202020204" pitchFamily="34" charset="0"/>
              </a:rPr>
              <a:t>Místo: </a:t>
            </a:r>
            <a:r>
              <a:rPr lang="cs-CZ" sz="1600" dirty="0">
                <a:latin typeface="Arial" panose="020B0604020202020204" pitchFamily="34" charset="0"/>
                <a:cs typeface="Arial" panose="020B0604020202020204" pitchFamily="34" charset="0"/>
              </a:rPr>
              <a:t>Václavské nám. 833/31, Praha </a:t>
            </a:r>
            <a:r>
              <a:rPr lang="cs-CZ" sz="1600" dirty="0" smtClean="0">
                <a:latin typeface="Arial" panose="020B0604020202020204" pitchFamily="34" charset="0"/>
                <a:cs typeface="Arial" panose="020B0604020202020204" pitchFamily="34" charset="0"/>
              </a:rPr>
              <a:t>1</a:t>
            </a:r>
            <a:endParaRPr lang="cs-CZ" sz="1500" dirty="0" smtClean="0">
              <a:solidFill>
                <a:schemeClr val="tx1">
                  <a:lumMod val="75000"/>
                  <a:lumOff val="25000"/>
                </a:schemeClr>
              </a:solidFill>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3332107497"/>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128778" y="304138"/>
            <a:ext cx="7886700" cy="1325563"/>
          </a:xfrm>
        </p:spPr>
        <p:txBody>
          <a:bodyPr>
            <a:normAutofit/>
          </a:bodyPr>
          <a:lstStyle/>
          <a:p>
            <a:r>
              <a:rPr lang="cs-CZ" sz="2400" b="1" dirty="0">
                <a:solidFill>
                  <a:srgbClr val="1D70B8"/>
                </a:solidFill>
                <a:latin typeface="Arial" panose="020B0604020202020204" pitchFamily="34" charset="0"/>
                <a:ea typeface="+mn-ea"/>
                <a:cs typeface="Arial" panose="020B0604020202020204" pitchFamily="34" charset="0"/>
              </a:rPr>
              <a:t>SPECIFICKÝ</a:t>
            </a:r>
            <a:r>
              <a:rPr lang="cs-CZ" sz="2400" b="1" cap="all" dirty="0">
                <a:solidFill>
                  <a:srgbClr val="4F81BD"/>
                </a:solidFill>
                <a:latin typeface="Arial" panose="020B0604020202020204" pitchFamily="34" charset="0"/>
                <a:cs typeface="Arial" panose="020B0604020202020204" pitchFamily="34" charset="0"/>
              </a:rPr>
              <a:t> </a:t>
            </a:r>
            <a:r>
              <a:rPr lang="cs-CZ" sz="2400" b="1" dirty="0">
                <a:solidFill>
                  <a:srgbClr val="1D70B8"/>
                </a:solidFill>
                <a:latin typeface="Arial" panose="020B0604020202020204" pitchFamily="34" charset="0"/>
                <a:ea typeface="+mn-ea"/>
                <a:cs typeface="Arial" panose="020B0604020202020204" pitchFamily="34" charset="0"/>
              </a:rPr>
              <a:t>CÍL </a:t>
            </a:r>
            <a:r>
              <a:rPr lang="cs-CZ" sz="2400" b="1" dirty="0" smtClean="0">
                <a:solidFill>
                  <a:srgbClr val="1D70B8"/>
                </a:solidFill>
                <a:latin typeface="Arial" panose="020B0604020202020204" pitchFamily="34" charset="0"/>
                <a:ea typeface="+mn-ea"/>
                <a:cs typeface="Arial" panose="020B0604020202020204" pitchFamily="34" charset="0"/>
              </a:rPr>
              <a:t>2.2</a:t>
            </a:r>
            <a:r>
              <a:rPr lang="cs-CZ" sz="2400" b="1" dirty="0">
                <a:solidFill>
                  <a:srgbClr val="1D70B8"/>
                </a:solidFill>
                <a:latin typeface="Arial" panose="020B0604020202020204" pitchFamily="34" charset="0"/>
                <a:ea typeface="+mn-ea"/>
                <a:cs typeface="Arial" panose="020B0604020202020204" pitchFamily="34" charset="0"/>
              </a:rPr>
              <a:t>: Vznik nových a rozvoj existujících podnikatelských aktivit v oblasti sociálního podnikání</a:t>
            </a:r>
          </a:p>
        </p:txBody>
      </p:sp>
      <p:sp>
        <p:nvSpPr>
          <p:cNvPr id="3" name="Zástupný symbol pro obsah 2"/>
          <p:cNvSpPr>
            <a:spLocks noGrp="1"/>
          </p:cNvSpPr>
          <p:nvPr>
            <p:ph idx="1"/>
          </p:nvPr>
        </p:nvSpPr>
        <p:spPr>
          <a:xfrm>
            <a:off x="628650" y="1825625"/>
            <a:ext cx="7886700" cy="3521786"/>
          </a:xfrm>
        </p:spPr>
        <p:txBody>
          <a:bodyPr>
            <a:normAutofit/>
          </a:bodyPr>
          <a:lstStyle/>
          <a:p>
            <a:pPr marL="0" lvl="0" indent="0" defTabSz="457200">
              <a:lnSpc>
                <a:spcPct val="100000"/>
              </a:lnSpc>
              <a:spcBef>
                <a:spcPct val="20000"/>
              </a:spcBef>
              <a:buNone/>
            </a:pPr>
            <a:r>
              <a:rPr lang="cs-CZ" sz="2400" b="1" dirty="0" smtClean="0">
                <a:latin typeface="Arial" panose="020B0604020202020204" pitchFamily="34" charset="0"/>
                <a:cs typeface="Arial" panose="020B0604020202020204" pitchFamily="34" charset="0"/>
              </a:rPr>
              <a:t>Komplementarita s OP Zaměstnanost: </a:t>
            </a:r>
          </a:p>
          <a:p>
            <a:pPr marL="342900" lvl="0" indent="-342900" defTabSz="457200">
              <a:lnSpc>
                <a:spcPct val="100000"/>
              </a:lnSpc>
              <a:spcBef>
                <a:spcPct val="20000"/>
              </a:spcBef>
              <a:buFont typeface="Arial"/>
              <a:buChar char="•"/>
            </a:pPr>
            <a:r>
              <a:rPr lang="cs-CZ" sz="2200" dirty="0" smtClean="0">
                <a:solidFill>
                  <a:prstClr val="black"/>
                </a:solidFill>
                <a:latin typeface="Arial" panose="020B0604020202020204" pitchFamily="34" charset="0"/>
                <a:cs typeface="Arial" panose="020B0604020202020204" pitchFamily="34" charset="0"/>
              </a:rPr>
              <a:t>vzájemně se doplňující aktivity vedoucí k zavedení systému podpory startu, rozvoje a udržitelnosti sociálních podniků; oba programy zaměřeny na podporu osob sociálně vyloučených a osob ohrožených sociálním vyloučením na trhu práce</a:t>
            </a:r>
            <a:endParaRPr lang="cs-CZ" sz="2200" dirty="0" smtClean="0">
              <a:latin typeface="Arial" panose="020B0604020202020204" pitchFamily="34" charset="0"/>
              <a:cs typeface="Arial" panose="020B0604020202020204" pitchFamily="34" charset="0"/>
            </a:endParaRPr>
          </a:p>
          <a:p>
            <a:pPr marL="0" indent="0" algn="just">
              <a:lnSpc>
                <a:spcPct val="150000"/>
              </a:lnSpc>
              <a:buNone/>
            </a:pPr>
            <a:r>
              <a:rPr lang="cs-CZ" sz="2400" b="1" dirty="0" smtClean="0">
                <a:latin typeface="Arial" panose="020B0604020202020204" pitchFamily="34" charset="0"/>
                <a:cs typeface="Arial" panose="020B0604020202020204" pitchFamily="34" charset="0"/>
              </a:rPr>
              <a:t>Alokace: </a:t>
            </a:r>
            <a:r>
              <a:rPr lang="cs-CZ" sz="2400" dirty="0" smtClean="0">
                <a:latin typeface="Arial" panose="020B0604020202020204" pitchFamily="34" charset="0"/>
                <a:cs typeface="Arial" panose="020B0604020202020204" pitchFamily="34" charset="0"/>
              </a:rPr>
              <a:t>25,5 mil. EUR (EFRR) - cca 660 mil. Kč</a:t>
            </a:r>
          </a:p>
          <a:p>
            <a:pPr marL="0" indent="0">
              <a:buNone/>
            </a:pPr>
            <a:endParaRPr lang="cs-CZ" dirty="0"/>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3783267204"/>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409651" y="365126"/>
            <a:ext cx="8105699" cy="761415"/>
          </a:xfrm>
        </p:spPr>
        <p:txBody>
          <a:bodyPr>
            <a:normAutofit fontScale="90000"/>
          </a:bodyPr>
          <a:lstStyle/>
          <a:p>
            <a:r>
              <a:rPr lang="cs-CZ" sz="2400" b="1" cap="all" dirty="0" smtClean="0">
                <a:solidFill>
                  <a:srgbClr val="0070C0"/>
                </a:solidFill>
                <a:latin typeface="Arial" panose="020B0604020202020204" pitchFamily="34" charset="0"/>
                <a:cs typeface="Arial" panose="020B0604020202020204" pitchFamily="34" charset="0"/>
              </a:rPr>
              <a:t/>
            </a:r>
            <a:br>
              <a:rPr lang="cs-CZ" sz="2400" b="1" cap="all" dirty="0" smtClean="0">
                <a:solidFill>
                  <a:srgbClr val="0070C0"/>
                </a:solidFill>
                <a:latin typeface="Arial" panose="020B0604020202020204" pitchFamily="34" charset="0"/>
                <a:cs typeface="Arial" panose="020B0604020202020204" pitchFamily="34" charset="0"/>
              </a:rPr>
            </a:br>
            <a:r>
              <a:rPr lang="cs-CZ" sz="2400" b="1" cap="all" dirty="0" smtClean="0">
                <a:solidFill>
                  <a:srgbClr val="0070C0"/>
                </a:solidFill>
                <a:latin typeface="Arial" panose="020B0604020202020204" pitchFamily="34" charset="0"/>
                <a:cs typeface="Arial" panose="020B0604020202020204" pitchFamily="34" charset="0"/>
              </a:rPr>
              <a:t/>
            </a:r>
            <a:br>
              <a:rPr lang="cs-CZ" sz="2400" b="1" cap="all" dirty="0" smtClean="0">
                <a:solidFill>
                  <a:srgbClr val="0070C0"/>
                </a:solidFill>
                <a:latin typeface="Arial" panose="020B0604020202020204" pitchFamily="34" charset="0"/>
                <a:cs typeface="Arial" panose="020B0604020202020204" pitchFamily="34" charset="0"/>
              </a:rPr>
            </a:br>
            <a:r>
              <a:rPr lang="cs-CZ" sz="2400" b="1" cap="all" dirty="0" smtClean="0">
                <a:solidFill>
                  <a:srgbClr val="0070C0"/>
                </a:solidFill>
                <a:latin typeface="Arial" panose="020B0604020202020204" pitchFamily="34" charset="0"/>
                <a:cs typeface="Arial" panose="020B0604020202020204" pitchFamily="34" charset="0"/>
              </a:rPr>
              <a:t>  </a:t>
            </a:r>
            <a:r>
              <a:rPr lang="cs-CZ" sz="2700" b="1" cap="all" dirty="0" smtClean="0">
                <a:solidFill>
                  <a:srgbClr val="0070C0"/>
                </a:solidFill>
                <a:latin typeface="Arial" panose="020B0604020202020204" pitchFamily="34" charset="0"/>
                <a:cs typeface="Arial" panose="020B0604020202020204" pitchFamily="34" charset="0"/>
              </a:rPr>
              <a:t>Výzvy </a:t>
            </a:r>
            <a:r>
              <a:rPr lang="cs-CZ" sz="2700" b="1" cap="all" dirty="0">
                <a:solidFill>
                  <a:srgbClr val="0070C0"/>
                </a:solidFill>
                <a:latin typeface="Arial" panose="020B0604020202020204" pitchFamily="34" charset="0"/>
                <a:cs typeface="Arial" panose="020B0604020202020204" pitchFamily="34" charset="0"/>
              </a:rPr>
              <a:t>IROP SC </a:t>
            </a:r>
            <a:r>
              <a:rPr lang="cs-CZ" sz="2700" b="1" cap="all" dirty="0" smtClean="0">
                <a:solidFill>
                  <a:srgbClr val="0070C0"/>
                </a:solidFill>
                <a:latin typeface="Arial" panose="020B0604020202020204" pitchFamily="34" charset="0"/>
                <a:cs typeface="Arial" panose="020B0604020202020204" pitchFamily="34" charset="0"/>
              </a:rPr>
              <a:t>2.2 Individuální </a:t>
            </a:r>
            <a:r>
              <a:rPr lang="cs-CZ" sz="2400" b="1" cap="all" dirty="0" smtClean="0">
                <a:solidFill>
                  <a:srgbClr val="0070C0"/>
                </a:solidFill>
                <a:latin typeface="Arial" panose="020B0604020202020204" pitchFamily="34" charset="0"/>
                <a:cs typeface="Arial" panose="020B0604020202020204" pitchFamily="34" charset="0"/>
              </a:rPr>
              <a:t>projekty</a:t>
            </a:r>
            <a:r>
              <a:rPr lang="cs-CZ" sz="2400" dirty="0" smtClean="0">
                <a:latin typeface="Arial" panose="020B0604020202020204" pitchFamily="34" charset="0"/>
                <a:cs typeface="Arial" panose="020B0604020202020204" pitchFamily="34" charset="0"/>
              </a:rPr>
              <a:t/>
            </a:r>
            <a:br>
              <a:rPr lang="cs-CZ" sz="2400" dirty="0" smtClean="0">
                <a:latin typeface="Arial" panose="020B0604020202020204" pitchFamily="34" charset="0"/>
                <a:cs typeface="Arial" panose="020B0604020202020204" pitchFamily="34" charset="0"/>
              </a:rPr>
            </a:br>
            <a:r>
              <a:rPr lang="cs-CZ" sz="2400" b="1" cap="all" dirty="0">
                <a:solidFill>
                  <a:srgbClr val="0070C0"/>
                </a:solidFill>
                <a:latin typeface="Arial" panose="020B0604020202020204" pitchFamily="34" charset="0"/>
                <a:cs typeface="Arial" panose="020B0604020202020204" pitchFamily="34" charset="0"/>
              </a:rPr>
              <a:t/>
            </a:r>
            <a:br>
              <a:rPr lang="cs-CZ" sz="2400" b="1" cap="all" dirty="0">
                <a:solidFill>
                  <a:srgbClr val="0070C0"/>
                </a:solidFill>
                <a:latin typeface="Arial" panose="020B0604020202020204" pitchFamily="34" charset="0"/>
                <a:cs typeface="Arial" panose="020B0604020202020204" pitchFamily="34" charset="0"/>
              </a:rPr>
            </a:br>
            <a:r>
              <a:rPr lang="cs-CZ" sz="2400" b="1" cap="all" dirty="0" smtClean="0">
                <a:solidFill>
                  <a:srgbClr val="0070C0"/>
                </a:solidFill>
                <a:latin typeface="Arial" panose="020B0604020202020204" pitchFamily="34" charset="0"/>
                <a:cs typeface="Arial" panose="020B0604020202020204" pitchFamily="34" charset="0"/>
              </a:rPr>
              <a:t> </a:t>
            </a:r>
            <a:endParaRPr lang="cs-CZ"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628650" y="1324052"/>
            <a:ext cx="7886700" cy="4852912"/>
          </a:xfrm>
        </p:spPr>
        <p:txBody>
          <a:bodyPr>
            <a:noAutofit/>
          </a:bodyPr>
          <a:lstStyle/>
          <a:p>
            <a:pPr marL="0" indent="0" algn="just">
              <a:buNone/>
            </a:pPr>
            <a:r>
              <a:rPr lang="cs-CZ" sz="2000" b="1" dirty="0" smtClean="0">
                <a:latin typeface="Arial" panose="020B0604020202020204" pitchFamily="34" charset="0"/>
                <a:cs typeface="Arial" panose="020B0604020202020204" pitchFamily="34" charset="0"/>
              </a:rPr>
              <a:t>Ukončené </a:t>
            </a:r>
            <a:r>
              <a:rPr lang="cs-CZ" sz="2000" b="1" dirty="0">
                <a:latin typeface="Arial" panose="020B0604020202020204" pitchFamily="34" charset="0"/>
                <a:cs typeface="Arial" panose="020B0604020202020204" pitchFamily="34" charset="0"/>
              </a:rPr>
              <a:t>výzvy SC </a:t>
            </a:r>
            <a:r>
              <a:rPr lang="cs-CZ" sz="2000" b="1" dirty="0" smtClean="0">
                <a:latin typeface="Arial" panose="020B0604020202020204" pitchFamily="34" charset="0"/>
                <a:cs typeface="Arial" panose="020B0604020202020204" pitchFamily="34" charset="0"/>
              </a:rPr>
              <a:t>2.2 </a:t>
            </a:r>
            <a:r>
              <a:rPr lang="cs-CZ" sz="2000" b="1" dirty="0">
                <a:latin typeface="Arial" panose="020B0604020202020204" pitchFamily="34" charset="0"/>
                <a:cs typeface="Arial" panose="020B0604020202020204" pitchFamily="34" charset="0"/>
              </a:rPr>
              <a:t>- individuální projekty:</a:t>
            </a:r>
          </a:p>
          <a:p>
            <a:pPr marL="0" indent="0" algn="just">
              <a:lnSpc>
                <a:spcPts val="500"/>
              </a:lnSpc>
              <a:buNone/>
            </a:pPr>
            <a:endParaRPr lang="cs-CZ" sz="1600" dirty="0" smtClean="0">
              <a:latin typeface="Arial" panose="020B0604020202020204" pitchFamily="34" charset="0"/>
              <a:cs typeface="Arial" panose="020B0604020202020204" pitchFamily="34" charset="0"/>
            </a:endParaRPr>
          </a:p>
          <a:p>
            <a:pPr marL="0" indent="0" algn="just">
              <a:lnSpc>
                <a:spcPts val="500"/>
              </a:lnSpc>
              <a:buNone/>
            </a:pPr>
            <a:r>
              <a:rPr lang="cs-CZ" sz="1600" dirty="0" smtClean="0">
                <a:latin typeface="Arial" panose="020B0604020202020204" pitchFamily="34" charset="0"/>
                <a:cs typeface="Arial" panose="020B0604020202020204" pitchFamily="34" charset="0"/>
              </a:rPr>
              <a:t>Výzva </a:t>
            </a:r>
            <a:r>
              <a:rPr lang="cs-CZ" sz="1600" dirty="0">
                <a:latin typeface="Arial" panose="020B0604020202020204" pitchFamily="34" charset="0"/>
                <a:cs typeface="Arial" panose="020B0604020202020204" pitchFamily="34" charset="0"/>
              </a:rPr>
              <a:t>č. </a:t>
            </a:r>
            <a:r>
              <a:rPr lang="cs-CZ" sz="1600" dirty="0" smtClean="0">
                <a:latin typeface="Arial" panose="020B0604020202020204" pitchFamily="34" charset="0"/>
                <a:cs typeface="Arial" panose="020B0604020202020204" pitchFamily="34" charset="0"/>
              </a:rPr>
              <a:t>11 </a:t>
            </a:r>
            <a:r>
              <a:rPr lang="cs-CZ" sz="1600" dirty="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Sociální podnikání pro SVL</a:t>
            </a:r>
          </a:p>
          <a:p>
            <a:pPr marL="0" indent="0" algn="just">
              <a:lnSpc>
                <a:spcPts val="500"/>
              </a:lnSpc>
              <a:buNone/>
            </a:pPr>
            <a:r>
              <a:rPr lang="cs-CZ" sz="1600" dirty="0" smtClean="0">
                <a:latin typeface="Arial" panose="020B0604020202020204" pitchFamily="34" charset="0"/>
                <a:cs typeface="Arial" panose="020B0604020202020204" pitchFamily="34" charset="0"/>
              </a:rPr>
              <a:t> </a:t>
            </a:r>
            <a:endParaRPr lang="cs-CZ" sz="1600" dirty="0">
              <a:latin typeface="Arial" panose="020B0604020202020204" pitchFamily="34" charset="0"/>
              <a:cs typeface="Arial" panose="020B0604020202020204" pitchFamily="34" charset="0"/>
            </a:endParaRPr>
          </a:p>
          <a:p>
            <a:pPr marL="0" indent="0" algn="just">
              <a:lnSpc>
                <a:spcPts val="500"/>
              </a:lnSpc>
              <a:buNone/>
            </a:pPr>
            <a:r>
              <a:rPr lang="cs-CZ" sz="1600" dirty="0">
                <a:latin typeface="Arial" panose="020B0604020202020204" pitchFamily="34" charset="0"/>
                <a:cs typeface="Arial" panose="020B0604020202020204" pitchFamily="34" charset="0"/>
              </a:rPr>
              <a:t>Výzva č. </a:t>
            </a:r>
            <a:r>
              <a:rPr lang="cs-CZ" sz="1600" dirty="0" smtClean="0">
                <a:latin typeface="Arial" panose="020B0604020202020204" pitchFamily="34" charset="0"/>
                <a:cs typeface="Arial" panose="020B0604020202020204" pitchFamily="34" charset="0"/>
              </a:rPr>
              <a:t>12 </a:t>
            </a:r>
            <a:r>
              <a:rPr lang="cs-CZ" sz="1600" dirty="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Sociální podnikání</a:t>
            </a:r>
          </a:p>
          <a:p>
            <a:pPr marL="0" indent="0" algn="just">
              <a:lnSpc>
                <a:spcPts val="500"/>
              </a:lnSpc>
              <a:buNone/>
            </a:pPr>
            <a:endParaRPr lang="cs-CZ" sz="1600" dirty="0">
              <a:latin typeface="Arial" panose="020B0604020202020204" pitchFamily="34" charset="0"/>
              <a:cs typeface="Arial" panose="020B0604020202020204" pitchFamily="34" charset="0"/>
            </a:endParaRPr>
          </a:p>
          <a:p>
            <a:pPr marL="0" indent="0" algn="just">
              <a:lnSpc>
                <a:spcPts val="500"/>
              </a:lnSpc>
              <a:buNone/>
            </a:pPr>
            <a:r>
              <a:rPr lang="cs-CZ" sz="1600" dirty="0">
                <a:latin typeface="Arial" panose="020B0604020202020204" pitchFamily="34" charset="0"/>
                <a:cs typeface="Arial" panose="020B0604020202020204" pitchFamily="34" charset="0"/>
              </a:rPr>
              <a:t>Výzva č. </a:t>
            </a:r>
            <a:r>
              <a:rPr lang="cs-CZ" sz="1600" dirty="0" smtClean="0">
                <a:latin typeface="Arial" panose="020B0604020202020204" pitchFamily="34" charset="0"/>
                <a:cs typeface="Arial" panose="020B0604020202020204" pitchFamily="34" charset="0"/>
              </a:rPr>
              <a:t>43 </a:t>
            </a:r>
            <a:r>
              <a:rPr lang="cs-CZ" sz="1600" dirty="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Sociální podnikání II.</a:t>
            </a:r>
          </a:p>
          <a:p>
            <a:pPr marL="0" indent="0" algn="just">
              <a:lnSpc>
                <a:spcPts val="500"/>
              </a:lnSpc>
              <a:buNone/>
            </a:pPr>
            <a:endParaRPr lang="cs-CZ" sz="1600" dirty="0">
              <a:latin typeface="Arial" panose="020B0604020202020204" pitchFamily="34" charset="0"/>
              <a:cs typeface="Arial" panose="020B0604020202020204" pitchFamily="34" charset="0"/>
            </a:endParaRPr>
          </a:p>
          <a:p>
            <a:pPr marL="0" indent="0" algn="just">
              <a:lnSpc>
                <a:spcPts val="500"/>
              </a:lnSpc>
              <a:buNone/>
            </a:pPr>
            <a:r>
              <a:rPr lang="cs-CZ" sz="1600" dirty="0">
                <a:latin typeface="Arial" panose="020B0604020202020204" pitchFamily="34" charset="0"/>
                <a:cs typeface="Arial" panose="020B0604020202020204" pitchFamily="34" charset="0"/>
              </a:rPr>
              <a:t>Výzva č. </a:t>
            </a:r>
            <a:r>
              <a:rPr lang="cs-CZ" sz="1600" dirty="0" smtClean="0">
                <a:latin typeface="Arial" panose="020B0604020202020204" pitchFamily="34" charset="0"/>
                <a:cs typeface="Arial" panose="020B0604020202020204" pitchFamily="34" charset="0"/>
              </a:rPr>
              <a:t>44 </a:t>
            </a:r>
            <a:r>
              <a:rPr lang="cs-CZ" sz="1600" dirty="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Sociální podnikání pro SVL II.</a:t>
            </a:r>
            <a:endParaRPr lang="cs-CZ" sz="1600" dirty="0">
              <a:latin typeface="Arial" panose="020B0604020202020204" pitchFamily="34" charset="0"/>
              <a:cs typeface="Arial" panose="020B0604020202020204" pitchFamily="34" charset="0"/>
            </a:endParaRPr>
          </a:p>
          <a:p>
            <a:pPr marL="0" indent="0" algn="just">
              <a:buNone/>
            </a:pPr>
            <a:endParaRPr lang="cs-CZ" sz="1600" b="1" dirty="0" smtClean="0">
              <a:latin typeface="Arial" panose="020B0604020202020204" pitchFamily="34" charset="0"/>
              <a:cs typeface="Arial" panose="020B0604020202020204" pitchFamily="34" charset="0"/>
            </a:endParaRPr>
          </a:p>
          <a:p>
            <a:pPr marL="0" indent="0" algn="just">
              <a:buNone/>
            </a:pPr>
            <a:r>
              <a:rPr lang="cs-CZ" sz="2000" b="1" dirty="0" smtClean="0">
                <a:latin typeface="Arial" panose="020B0604020202020204" pitchFamily="34" charset="0"/>
                <a:cs typeface="Arial" panose="020B0604020202020204" pitchFamily="34" charset="0"/>
              </a:rPr>
              <a:t>Probíhající výzvy SC 2.2 – individuální projekty:</a:t>
            </a:r>
          </a:p>
          <a:p>
            <a:pPr marL="0" indent="0" algn="just">
              <a:lnSpc>
                <a:spcPts val="500"/>
              </a:lnSpc>
              <a:buNone/>
            </a:pPr>
            <a:endParaRPr lang="cs-CZ" sz="2000" dirty="0" smtClean="0">
              <a:latin typeface="Arial" panose="020B0604020202020204" pitchFamily="34" charset="0"/>
              <a:cs typeface="Arial" panose="020B0604020202020204" pitchFamily="34" charset="0"/>
            </a:endParaRPr>
          </a:p>
          <a:p>
            <a:pPr marL="0" indent="0" algn="just">
              <a:lnSpc>
                <a:spcPts val="500"/>
              </a:lnSpc>
              <a:buNone/>
            </a:pPr>
            <a:r>
              <a:rPr lang="cs-CZ" sz="1600" dirty="0" smtClean="0">
                <a:latin typeface="Arial" panose="020B0604020202020204" pitchFamily="34" charset="0"/>
                <a:cs typeface="Arial" panose="020B0604020202020204" pitchFamily="34" charset="0"/>
              </a:rPr>
              <a:t>Výzva </a:t>
            </a:r>
            <a:r>
              <a:rPr lang="cs-CZ" sz="1600" dirty="0">
                <a:latin typeface="Arial" panose="020B0604020202020204" pitchFamily="34" charset="0"/>
                <a:cs typeface="Arial" panose="020B0604020202020204" pitchFamily="34" charset="0"/>
              </a:rPr>
              <a:t>č. </a:t>
            </a:r>
            <a:r>
              <a:rPr lang="cs-CZ" sz="1600" dirty="0" smtClean="0">
                <a:latin typeface="Arial" panose="020B0604020202020204" pitchFamily="34" charset="0"/>
                <a:cs typeface="Arial" panose="020B0604020202020204" pitchFamily="34" charset="0"/>
              </a:rPr>
              <a:t>90. </a:t>
            </a:r>
            <a:r>
              <a:rPr lang="cs-CZ" sz="1600" dirty="0">
                <a:latin typeface="Arial" panose="020B0604020202020204" pitchFamily="34" charset="0"/>
                <a:cs typeface="Arial" panose="020B0604020202020204" pitchFamily="34" charset="0"/>
              </a:rPr>
              <a:t>– </a:t>
            </a:r>
            <a:r>
              <a:rPr lang="cs-CZ" sz="1600" dirty="0" smtClean="0">
                <a:latin typeface="Arial" panose="020B0604020202020204" pitchFamily="34" charset="0"/>
                <a:cs typeface="Arial" panose="020B0604020202020204" pitchFamily="34" charset="0"/>
              </a:rPr>
              <a:t>Sociální podnikání pro KPSVL.</a:t>
            </a:r>
            <a:endParaRPr lang="cs-CZ" sz="1600" dirty="0">
              <a:latin typeface="Arial" panose="020B0604020202020204" pitchFamily="34" charset="0"/>
              <a:cs typeface="Arial" panose="020B0604020202020204" pitchFamily="34" charset="0"/>
            </a:endParaRPr>
          </a:p>
          <a:p>
            <a:pPr marL="0" lvl="1" indent="0" algn="just">
              <a:buNone/>
            </a:pPr>
            <a:endParaRPr lang="cs-CZ" sz="1600" b="1" dirty="0" smtClean="0">
              <a:solidFill>
                <a:prstClr val="black"/>
              </a:solidFill>
              <a:latin typeface="Arial" panose="020B0604020202020204" pitchFamily="34" charset="0"/>
              <a:cs typeface="Arial" panose="020B0604020202020204" pitchFamily="34" charset="0"/>
            </a:endParaRPr>
          </a:p>
          <a:p>
            <a:pPr marL="0" lvl="1" indent="0">
              <a:buNone/>
            </a:pPr>
            <a:r>
              <a:rPr lang="cs-CZ" sz="2000" b="1" dirty="0" smtClean="0">
                <a:solidFill>
                  <a:prstClr val="black"/>
                </a:solidFill>
                <a:latin typeface="Arial" panose="020B0604020202020204" pitchFamily="34" charset="0"/>
                <a:cs typeface="Arial" panose="020B0604020202020204" pitchFamily="34" charset="0"/>
              </a:rPr>
              <a:t>Harmonogram</a:t>
            </a:r>
            <a:r>
              <a:rPr lang="cs-CZ" sz="2000" dirty="0">
                <a:solidFill>
                  <a:prstClr val="black"/>
                </a:solidFill>
                <a:latin typeface="Arial" panose="020B0604020202020204" pitchFamily="34" charset="0"/>
                <a:cs typeface="Arial" panose="020B0604020202020204" pitchFamily="34" charset="0"/>
              </a:rPr>
              <a:t> </a:t>
            </a:r>
            <a:r>
              <a:rPr lang="cs-CZ" sz="2000" b="1" dirty="0" smtClean="0">
                <a:solidFill>
                  <a:prstClr val="black"/>
                </a:solidFill>
                <a:latin typeface="Arial" panose="020B0604020202020204" pitchFamily="34" charset="0"/>
                <a:cs typeface="Arial" panose="020B0604020202020204" pitchFamily="34" charset="0"/>
              </a:rPr>
              <a:t>výzev</a:t>
            </a:r>
            <a:r>
              <a:rPr lang="cs-CZ" sz="2000" dirty="0" smtClean="0">
                <a:solidFill>
                  <a:prstClr val="black"/>
                </a:solidFill>
                <a:latin typeface="Arial" panose="020B0604020202020204" pitchFamily="34" charset="0"/>
                <a:cs typeface="Arial" panose="020B0604020202020204" pitchFamily="34" charset="0"/>
              </a:rPr>
              <a:t>:</a:t>
            </a:r>
          </a:p>
          <a:p>
            <a:pPr marL="0" lvl="1" indent="0">
              <a:buNone/>
            </a:pPr>
            <a:r>
              <a:rPr lang="cs-CZ" sz="1600" dirty="0" smtClean="0">
                <a:solidFill>
                  <a:prstClr val="black"/>
                </a:solidFill>
                <a:latin typeface="Arial" panose="020B0604020202020204" pitchFamily="34" charset="0"/>
                <a:cs typeface="Arial" panose="020B0604020202020204" pitchFamily="34" charset="0"/>
              </a:rPr>
              <a:t> </a:t>
            </a:r>
          </a:p>
          <a:p>
            <a:pPr marL="0" lvl="1" indent="0">
              <a:buNone/>
            </a:pPr>
            <a:r>
              <a:rPr lang="cs-CZ" sz="1600" dirty="0" smtClean="0">
                <a:solidFill>
                  <a:prstClr val="black"/>
                </a:solidFill>
                <a:latin typeface="Arial" panose="020B0604020202020204" pitchFamily="34" charset="0"/>
                <a:cs typeface="Arial" panose="020B0604020202020204" pitchFamily="34" charset="0"/>
                <a:hlinkClick r:id="rId2"/>
              </a:rPr>
              <a:t>http</a:t>
            </a:r>
            <a:r>
              <a:rPr lang="cs-CZ" sz="1600" dirty="0">
                <a:solidFill>
                  <a:prstClr val="black"/>
                </a:solidFill>
                <a:latin typeface="Arial" panose="020B0604020202020204" pitchFamily="34" charset="0"/>
                <a:cs typeface="Arial" panose="020B0604020202020204" pitchFamily="34" charset="0"/>
                <a:hlinkClick r:id="rId2"/>
              </a:rPr>
              <a:t>://</a:t>
            </a:r>
            <a:r>
              <a:rPr lang="cs-CZ" sz="1600" dirty="0" smtClean="0">
                <a:solidFill>
                  <a:prstClr val="black"/>
                </a:solidFill>
                <a:latin typeface="Arial" panose="020B0604020202020204" pitchFamily="34" charset="0"/>
                <a:cs typeface="Arial" panose="020B0604020202020204" pitchFamily="34" charset="0"/>
                <a:hlinkClick r:id="rId2"/>
              </a:rPr>
              <a:t>www.irop.mmr.cz/cs/Zadatele-a-prijemci/Dokumenty/Dokumenty/Harmonogram-vyzev</a:t>
            </a:r>
            <a:endParaRPr lang="cs-CZ" sz="1600" dirty="0" smtClean="0">
              <a:solidFill>
                <a:prstClr val="black"/>
              </a:solidFill>
              <a:latin typeface="Arial" panose="020B0604020202020204" pitchFamily="34" charset="0"/>
              <a:cs typeface="Arial" panose="020B0604020202020204" pitchFamily="34" charset="0"/>
            </a:endParaRPr>
          </a:p>
          <a:p>
            <a:pPr marL="0" lvl="1" indent="0" algn="just">
              <a:buNone/>
            </a:pPr>
            <a:endParaRPr lang="cs-CZ" sz="1800" dirty="0"/>
          </a:p>
        </p:txBody>
      </p:sp>
      <p:pic>
        <p:nvPicPr>
          <p:cNvPr id="4" name="Obrázek 3"/>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234466390"/>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277978" y="343181"/>
            <a:ext cx="8237372" cy="812621"/>
          </a:xfrm>
        </p:spPr>
        <p:txBody>
          <a:bodyPr>
            <a:normAutofit/>
          </a:bodyPr>
          <a:lstStyle/>
          <a:p>
            <a:r>
              <a:rPr lang="cs-CZ" sz="2300" b="1" cap="all" dirty="0">
                <a:solidFill>
                  <a:srgbClr val="4F81BD"/>
                </a:solidFill>
                <a:latin typeface="Arial" panose="020B0604020202020204" pitchFamily="34" charset="0"/>
                <a:cs typeface="Arial" panose="020B0604020202020204" pitchFamily="34" charset="0"/>
              </a:rPr>
              <a:t>Výzvy IROP SC </a:t>
            </a:r>
            <a:r>
              <a:rPr lang="cs-CZ" sz="2300" b="1" cap="all" dirty="0" smtClean="0">
                <a:solidFill>
                  <a:srgbClr val="4F81BD"/>
                </a:solidFill>
                <a:latin typeface="Arial" panose="020B0604020202020204" pitchFamily="34" charset="0"/>
                <a:cs typeface="Arial" panose="020B0604020202020204" pitchFamily="34" charset="0"/>
              </a:rPr>
              <a:t>2.2 (4.1)</a:t>
            </a:r>
            <a:r>
              <a:rPr lang="cs-CZ" sz="2300" b="1" cap="all" dirty="0">
                <a:solidFill>
                  <a:srgbClr val="4F81BD"/>
                </a:solidFill>
                <a:latin typeface="Arial" panose="020B0604020202020204" pitchFamily="34" charset="0"/>
                <a:cs typeface="Arial" panose="020B0604020202020204" pitchFamily="34" charset="0"/>
              </a:rPr>
              <a:t> </a:t>
            </a:r>
            <a:r>
              <a:rPr lang="cs-CZ" sz="2300" b="1" cap="all" dirty="0" smtClean="0">
                <a:solidFill>
                  <a:srgbClr val="4F81BD"/>
                </a:solidFill>
                <a:latin typeface="Arial" panose="020B0604020202020204" pitchFamily="34" charset="0"/>
                <a:cs typeface="Arial" panose="020B0604020202020204" pitchFamily="34" charset="0"/>
              </a:rPr>
              <a:t>Integrované </a:t>
            </a:r>
            <a:r>
              <a:rPr lang="cs-CZ" sz="2300" b="1" cap="all" dirty="0">
                <a:solidFill>
                  <a:srgbClr val="4F81BD"/>
                </a:solidFill>
                <a:latin typeface="Arial" panose="020B0604020202020204" pitchFamily="34" charset="0"/>
                <a:cs typeface="Arial" panose="020B0604020202020204" pitchFamily="34" charset="0"/>
              </a:rPr>
              <a:t>nástroje</a:t>
            </a:r>
            <a:endParaRPr lang="cs-CZ" sz="2300" dirty="0">
              <a:latin typeface="Arial" panose="020B0604020202020204" pitchFamily="34" charset="0"/>
              <a:cs typeface="Arial" panose="020B0604020202020204" pitchFamily="34" charset="0"/>
            </a:endParaRPr>
          </a:p>
        </p:txBody>
      </p:sp>
      <p:graphicFrame>
        <p:nvGraphicFramePr>
          <p:cNvPr id="4" name="Zástupný symbol pro obsah 2"/>
          <p:cNvGraphicFramePr>
            <a:graphicFrameLocks/>
          </p:cNvGraphicFramePr>
          <p:nvPr>
            <p:extLst>
              <p:ext uri="{D42A27DB-BD31-4B8C-83A1-F6EECF244321}">
                <p14:modId xmlns:p14="http://schemas.microsoft.com/office/powerpoint/2010/main" val="3433129332"/>
              </p:ext>
            </p:extLst>
          </p:nvPr>
        </p:nvGraphicFramePr>
        <p:xfrm>
          <a:off x="457200" y="1979457"/>
          <a:ext cx="8229600" cy="3758474"/>
        </p:xfrm>
        <a:graphic>
          <a:graphicData uri="http://schemas.openxmlformats.org/drawingml/2006/table">
            <a:tbl>
              <a:tblPr firstRow="1" bandRow="1">
                <a:tableStyleId>{5C22544A-7EE6-4342-B048-85BDC9FD1C3A}</a:tableStyleId>
              </a:tblPr>
              <a:tblGrid>
                <a:gridCol w="1090464">
                  <a:extLst>
                    <a:ext uri="{9D8B030D-6E8A-4147-A177-3AD203B41FA5}">
                      <a16:colId xmlns:a16="http://schemas.microsoft.com/office/drawing/2014/main" val="3915369890"/>
                    </a:ext>
                  </a:extLst>
                </a:gridCol>
                <a:gridCol w="5616624">
                  <a:extLst>
                    <a:ext uri="{9D8B030D-6E8A-4147-A177-3AD203B41FA5}">
                      <a16:colId xmlns:a16="http://schemas.microsoft.com/office/drawing/2014/main" val="3926297370"/>
                    </a:ext>
                  </a:extLst>
                </a:gridCol>
                <a:gridCol w="1522512">
                  <a:extLst>
                    <a:ext uri="{9D8B030D-6E8A-4147-A177-3AD203B41FA5}">
                      <a16:colId xmlns:a16="http://schemas.microsoft.com/office/drawing/2014/main" val="2253684176"/>
                    </a:ext>
                  </a:extLst>
                </a:gridCol>
              </a:tblGrid>
              <a:tr h="348316">
                <a:tc>
                  <a:txBody>
                    <a:bodyPr/>
                    <a:lstStyle/>
                    <a:p>
                      <a:pPr algn="ctr"/>
                      <a:r>
                        <a:rPr lang="cs-CZ" dirty="0" smtClean="0">
                          <a:latin typeface="Arial" panose="020B0604020202020204" pitchFamily="34" charset="0"/>
                          <a:cs typeface="Arial" panose="020B0604020202020204" pitchFamily="34" charset="0"/>
                        </a:rPr>
                        <a:t>Číslo</a:t>
                      </a:r>
                      <a:endParaRPr lang="cs-CZ" dirty="0">
                        <a:latin typeface="Arial" panose="020B0604020202020204" pitchFamily="34" charset="0"/>
                        <a:cs typeface="Arial" panose="020B0604020202020204" pitchFamily="34" charset="0"/>
                      </a:endParaRPr>
                    </a:p>
                  </a:txBody>
                  <a:tcPr/>
                </a:tc>
                <a:tc>
                  <a:txBody>
                    <a:bodyPr/>
                    <a:lstStyle/>
                    <a:p>
                      <a:pPr algn="ctr"/>
                      <a:r>
                        <a:rPr lang="cs-CZ" dirty="0" smtClean="0">
                          <a:latin typeface="Arial" panose="020B0604020202020204" pitchFamily="34" charset="0"/>
                          <a:cs typeface="Arial" panose="020B0604020202020204" pitchFamily="34" charset="0"/>
                        </a:rPr>
                        <a:t>Název výzvy</a:t>
                      </a:r>
                      <a:endParaRPr lang="cs-CZ" dirty="0">
                        <a:latin typeface="Arial" panose="020B0604020202020204" pitchFamily="34" charset="0"/>
                        <a:cs typeface="Arial" panose="020B0604020202020204" pitchFamily="34" charset="0"/>
                      </a:endParaRPr>
                    </a:p>
                  </a:txBody>
                  <a:tcPr/>
                </a:tc>
                <a:tc>
                  <a:txBody>
                    <a:bodyPr/>
                    <a:lstStyle/>
                    <a:p>
                      <a:pPr algn="ctr"/>
                      <a:r>
                        <a:rPr lang="cs-CZ" dirty="0" smtClean="0">
                          <a:latin typeface="Arial" panose="020B0604020202020204" pitchFamily="34" charset="0"/>
                          <a:cs typeface="Arial" panose="020B0604020202020204" pitchFamily="34" charset="0"/>
                        </a:rPr>
                        <a:t>Vyhlášení</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3298878579"/>
                  </a:ext>
                </a:extLst>
              </a:tr>
              <a:tr h="1124399">
                <a:tc>
                  <a:txBody>
                    <a:bodyPr/>
                    <a:lstStyle/>
                    <a:p>
                      <a:pPr algn="ctr"/>
                      <a:r>
                        <a:rPr lang="cs-CZ" dirty="0" smtClean="0">
                          <a:latin typeface="Arial" panose="020B0604020202020204" pitchFamily="34" charset="0"/>
                          <a:cs typeface="Arial" panose="020B0604020202020204" pitchFamily="34" charset="0"/>
                        </a:rPr>
                        <a:t>63.</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SOCIÁLNÍ PODNIKÁNÍ - INTEGROVANÉ PROJEKTY ITI</a:t>
                      </a:r>
                      <a:endParaRPr lang="cs-CZ" dirty="0">
                        <a:latin typeface="Arial" panose="020B0604020202020204" pitchFamily="34" charset="0"/>
                        <a:cs typeface="Arial" panose="020B0604020202020204" pitchFamily="34" charset="0"/>
                      </a:endParaRPr>
                    </a:p>
                  </a:txBody>
                  <a:tcPr/>
                </a:tc>
                <a:tc>
                  <a:txBody>
                    <a:bodyPr/>
                    <a:lstStyle/>
                    <a:p>
                      <a:pPr algn="ctr"/>
                      <a:r>
                        <a:rPr lang="cs-CZ" dirty="0" smtClean="0">
                          <a:latin typeface="Arial" panose="020B0604020202020204" pitchFamily="34" charset="0"/>
                          <a:cs typeface="Arial" panose="020B0604020202020204" pitchFamily="34" charset="0"/>
                        </a:rPr>
                        <a:t>12/2016</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429322903"/>
                  </a:ext>
                </a:extLst>
              </a:tr>
              <a:tr h="962737">
                <a:tc>
                  <a:txBody>
                    <a:bodyPr/>
                    <a:lstStyle/>
                    <a:p>
                      <a:pPr algn="ctr"/>
                      <a:r>
                        <a:rPr lang="cs-CZ" dirty="0" smtClean="0">
                          <a:latin typeface="Arial" panose="020B0604020202020204" pitchFamily="34" charset="0"/>
                          <a:cs typeface="Arial" panose="020B0604020202020204" pitchFamily="34" charset="0"/>
                        </a:rPr>
                        <a:t>64. </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SOCIÁLNÍ</a:t>
                      </a:r>
                      <a:r>
                        <a:rPr lang="cs-CZ" baseline="0" dirty="0" smtClean="0">
                          <a:latin typeface="Arial" panose="020B0604020202020204" pitchFamily="34" charset="0"/>
                          <a:cs typeface="Arial" panose="020B0604020202020204" pitchFamily="34" charset="0"/>
                        </a:rPr>
                        <a:t> PODNIKÁNÍ</a:t>
                      </a:r>
                      <a:r>
                        <a:rPr lang="cs-CZ" dirty="0" smtClean="0">
                          <a:latin typeface="Arial" panose="020B0604020202020204" pitchFamily="34" charset="0"/>
                          <a:cs typeface="Arial" panose="020B0604020202020204" pitchFamily="34" charset="0"/>
                        </a:rPr>
                        <a:t> - INTEGROVANÉ PROJEKTY IPRÚ</a:t>
                      </a:r>
                      <a:endParaRPr lang="cs-CZ" dirty="0">
                        <a:latin typeface="Arial" panose="020B0604020202020204" pitchFamily="34" charset="0"/>
                        <a:cs typeface="Arial" panose="020B0604020202020204" pitchFamily="34" charset="0"/>
                      </a:endParaRPr>
                    </a:p>
                  </a:txBody>
                  <a:tcPr/>
                </a:tc>
                <a:tc>
                  <a:txBody>
                    <a:bodyPr/>
                    <a:lstStyle/>
                    <a:p>
                      <a:pPr algn="ctr"/>
                      <a:r>
                        <a:rPr lang="cs-CZ" dirty="0" smtClean="0">
                          <a:latin typeface="Arial" panose="020B0604020202020204" pitchFamily="34" charset="0"/>
                          <a:cs typeface="Arial" panose="020B0604020202020204" pitchFamily="34" charset="0"/>
                        </a:rPr>
                        <a:t>12/2016</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555841842"/>
                  </a:ext>
                </a:extLst>
              </a:tr>
              <a:tr h="1305578">
                <a:tc>
                  <a:txBody>
                    <a:bodyPr/>
                    <a:lstStyle/>
                    <a:p>
                      <a:pPr algn="ctr"/>
                      <a:r>
                        <a:rPr lang="cs-CZ" dirty="0" smtClean="0">
                          <a:latin typeface="Arial" panose="020B0604020202020204" pitchFamily="34" charset="0"/>
                          <a:cs typeface="Arial" panose="020B0604020202020204" pitchFamily="34" charset="0"/>
                        </a:rPr>
                        <a:t>62. </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SOCIÁLNÍ</a:t>
                      </a:r>
                      <a:r>
                        <a:rPr lang="cs-CZ" baseline="0" dirty="0" smtClean="0">
                          <a:latin typeface="Arial" panose="020B0604020202020204" pitchFamily="34" charset="0"/>
                          <a:cs typeface="Arial" panose="020B0604020202020204" pitchFamily="34" charset="0"/>
                        </a:rPr>
                        <a:t> PODNIKÁNÍ</a:t>
                      </a:r>
                      <a:r>
                        <a:rPr lang="cs-CZ" dirty="0" smtClean="0">
                          <a:latin typeface="Arial" panose="020B0604020202020204" pitchFamily="34" charset="0"/>
                          <a:cs typeface="Arial" panose="020B0604020202020204" pitchFamily="34" charset="0"/>
                        </a:rPr>
                        <a:t> - INTEGROVANÉ PROJEKTY CLLD</a:t>
                      </a:r>
                      <a:endParaRPr lang="cs-CZ" dirty="0">
                        <a:latin typeface="Arial" panose="020B0604020202020204" pitchFamily="34" charset="0"/>
                        <a:cs typeface="Arial" panose="020B0604020202020204" pitchFamily="34" charset="0"/>
                      </a:endParaRPr>
                    </a:p>
                  </a:txBody>
                  <a:tcPr/>
                </a:tc>
                <a:tc>
                  <a:txBody>
                    <a:bodyPr/>
                    <a:lstStyle/>
                    <a:p>
                      <a:pPr algn="ctr"/>
                      <a:r>
                        <a:rPr lang="cs-CZ" dirty="0" smtClean="0">
                          <a:latin typeface="Arial" panose="020B0604020202020204" pitchFamily="34" charset="0"/>
                          <a:cs typeface="Arial" panose="020B0604020202020204" pitchFamily="34" charset="0"/>
                        </a:rPr>
                        <a:t>12/2016</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2824753560"/>
                  </a:ext>
                </a:extLst>
              </a:tr>
            </a:tbl>
          </a:graphicData>
        </a:graphic>
      </p:graphicFrame>
      <p:pic>
        <p:nvPicPr>
          <p:cNvPr id="6" name="Obrázek 5"/>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7" name="TextovéPole 6"/>
          <p:cNvSpPr txBox="1"/>
          <p:nvPr/>
        </p:nvSpPr>
        <p:spPr>
          <a:xfrm>
            <a:off x="457200" y="1538760"/>
            <a:ext cx="8229600" cy="369332"/>
          </a:xfrm>
          <a:prstGeom prst="rect">
            <a:avLst/>
          </a:prstGeom>
          <a:noFill/>
        </p:spPr>
        <p:txBody>
          <a:bodyPr wrap="square" rtlCol="0">
            <a:spAutoFit/>
          </a:bodyPr>
          <a:lstStyle/>
          <a:p>
            <a:r>
              <a:rPr lang="cs-CZ" dirty="0" smtClean="0">
                <a:latin typeface="Arial" panose="020B0604020202020204" pitchFamily="34" charset="0"/>
                <a:cs typeface="Arial" panose="020B0604020202020204" pitchFamily="34" charset="0"/>
              </a:rPr>
              <a:t>Vyhlášené výzvy – integrované nástroje (SC 2.2 a 4.1)</a:t>
            </a:r>
            <a:endParaRPr lang="cs-CZ"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3487567472"/>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lstStyle/>
          <a:p>
            <a:endParaRPr lang="cs-CZ"/>
          </a:p>
        </p:txBody>
      </p:sp>
      <p:sp>
        <p:nvSpPr>
          <p:cNvPr id="3" name="Zástupný symbol pro obsah 2"/>
          <p:cNvSpPr>
            <a:spLocks noGrp="1"/>
          </p:cNvSpPr>
          <p:nvPr>
            <p:ph idx="1"/>
          </p:nvPr>
        </p:nvSpPr>
        <p:spPr/>
        <p:txBody>
          <a:bodyPr/>
          <a:lstStyle/>
          <a:p>
            <a:endParaRPr lang="cs-CZ"/>
          </a:p>
        </p:txBody>
      </p:sp>
      <p:pic>
        <p:nvPicPr>
          <p:cNvPr id="4" name="Obrázek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6858000"/>
          </a:xfrm>
          <a:prstGeom prst="rect">
            <a:avLst/>
          </a:prstGeom>
        </p:spPr>
      </p:pic>
    </p:spTree>
    <p:extLst>
      <p:ext uri="{BB962C8B-B14F-4D97-AF65-F5344CB8AC3E}">
        <p14:creationId xmlns:p14="http://schemas.microsoft.com/office/powerpoint/2010/main" val="76643559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7"/>
            <a:ext cx="7886700" cy="841881"/>
          </a:xfrm>
        </p:spPr>
        <p:txBody>
          <a:bodyPr>
            <a:normAutofit/>
          </a:bodyPr>
          <a:lstStyle/>
          <a:p>
            <a:pPr lvl="0">
              <a:lnSpc>
                <a:spcPct val="100000"/>
              </a:lnSpc>
              <a:spcBef>
                <a:spcPts val="0"/>
              </a:spcBef>
            </a:pPr>
            <a:r>
              <a:rPr lang="cs-CZ" sz="2400" b="1" dirty="0">
                <a:solidFill>
                  <a:srgbClr val="0070C0"/>
                </a:solidFill>
                <a:latin typeface="Arial" panose="020B0604020202020204" pitchFamily="34" charset="0"/>
                <a:ea typeface="+mn-ea"/>
                <a:cs typeface="Arial" panose="020B0604020202020204" pitchFamily="34" charset="0"/>
              </a:rPr>
              <a:t>Integrované </a:t>
            </a:r>
            <a:r>
              <a:rPr lang="cs-CZ" sz="2400" b="1" dirty="0" smtClean="0">
                <a:solidFill>
                  <a:srgbClr val="0070C0"/>
                </a:solidFill>
                <a:latin typeface="Arial" panose="020B0604020202020204" pitchFamily="34" charset="0"/>
                <a:ea typeface="+mn-ea"/>
                <a:cs typeface="Arial" panose="020B0604020202020204" pitchFamily="34" charset="0"/>
              </a:rPr>
              <a:t>nástroje</a:t>
            </a:r>
            <a:endParaRPr lang="cs-CZ" sz="2400" b="1"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304800" y="1433778"/>
            <a:ext cx="8210550" cy="4743185"/>
          </a:xfrm>
        </p:spPr>
        <p:txBody>
          <a:bodyPr>
            <a:normAutofit/>
          </a:bodyPr>
          <a:lstStyle/>
          <a:p>
            <a:pPr lvl="1">
              <a:defRPr/>
            </a:pPr>
            <a:r>
              <a:rPr lang="cs-CZ" dirty="0">
                <a:latin typeface="Arial" panose="020B0604020202020204" pitchFamily="34" charset="0"/>
                <a:cs typeface="Arial" panose="020B0604020202020204" pitchFamily="34" charset="0"/>
              </a:rPr>
              <a:t>Platí </a:t>
            </a:r>
            <a:r>
              <a:rPr lang="cs-CZ" b="1" dirty="0">
                <a:latin typeface="Arial" panose="020B0604020202020204" pitchFamily="34" charset="0"/>
                <a:cs typeface="Arial" panose="020B0604020202020204" pitchFamily="34" charset="0"/>
              </a:rPr>
              <a:t>stejné podmínky jako pro individuální projekty </a:t>
            </a:r>
            <a:r>
              <a:rPr lang="cs-CZ" dirty="0">
                <a:latin typeface="Arial" panose="020B0604020202020204" pitchFamily="34" charset="0"/>
                <a:cs typeface="Arial" panose="020B0604020202020204" pitchFamily="34" charset="0"/>
              </a:rPr>
              <a:t>v daném  specifickém cíli (způsobilost výdajů, územní zaměření, typů příjemců, veřejné podpory, veřejných zakázek apod.).</a:t>
            </a:r>
          </a:p>
          <a:p>
            <a:pPr lvl="1">
              <a:defRPr/>
            </a:pPr>
            <a:r>
              <a:rPr lang="cs-CZ" b="1" dirty="0">
                <a:latin typeface="Arial" panose="020B0604020202020204" pitchFamily="34" charset="0"/>
                <a:cs typeface="Arial" panose="020B0604020202020204" pitchFamily="34" charset="0"/>
              </a:rPr>
              <a:t>Zároveň</a:t>
            </a:r>
            <a:r>
              <a:rPr lang="cs-CZ" dirty="0">
                <a:latin typeface="Arial" panose="020B0604020202020204" pitchFamily="34" charset="0"/>
                <a:cs typeface="Arial" panose="020B0604020202020204" pitchFamily="34" charset="0"/>
              </a:rPr>
              <a:t> je nezbytný </a:t>
            </a:r>
            <a:r>
              <a:rPr lang="cs-CZ" b="1" dirty="0">
                <a:latin typeface="Arial" panose="020B0604020202020204" pitchFamily="34" charset="0"/>
                <a:cs typeface="Arial" panose="020B0604020202020204" pitchFamily="34" charset="0"/>
              </a:rPr>
              <a:t>soulad</a:t>
            </a:r>
            <a:r>
              <a:rPr lang="cs-CZ" dirty="0">
                <a:latin typeface="Arial" panose="020B0604020202020204" pitchFamily="34" charset="0"/>
                <a:cs typeface="Arial" panose="020B0604020202020204" pitchFamily="34" charset="0"/>
              </a:rPr>
              <a:t> s danou </a:t>
            </a:r>
            <a:r>
              <a:rPr lang="cs-CZ" b="1" dirty="0">
                <a:latin typeface="Arial" panose="020B0604020202020204" pitchFamily="34" charset="0"/>
                <a:cs typeface="Arial" panose="020B0604020202020204" pitchFamily="34" charset="0"/>
              </a:rPr>
              <a:t>integrovanou</a:t>
            </a:r>
            <a:r>
              <a:rPr lang="cs-CZ" dirty="0">
                <a:latin typeface="Arial" panose="020B0604020202020204" pitchFamily="34" charset="0"/>
                <a:cs typeface="Arial" panose="020B0604020202020204" pitchFamily="34" charset="0"/>
              </a:rPr>
              <a:t> </a:t>
            </a:r>
            <a:r>
              <a:rPr lang="cs-CZ" b="1" dirty="0">
                <a:latin typeface="Arial" panose="020B0604020202020204" pitchFamily="34" charset="0"/>
                <a:cs typeface="Arial" panose="020B0604020202020204" pitchFamily="34" charset="0"/>
              </a:rPr>
              <a:t>strategií.</a:t>
            </a:r>
          </a:p>
          <a:p>
            <a:pPr lvl="1">
              <a:defRPr/>
            </a:pPr>
            <a:r>
              <a:rPr lang="cs-CZ" dirty="0">
                <a:latin typeface="Arial" panose="020B0604020202020204" pitchFamily="34" charset="0"/>
                <a:cs typeface="Arial" panose="020B0604020202020204" pitchFamily="34" charset="0"/>
              </a:rPr>
              <a:t>Žadatel, který chce realizovat projekt v rámci integrované strategie, musí </a:t>
            </a:r>
            <a:r>
              <a:rPr lang="cs-CZ" b="1" dirty="0">
                <a:latin typeface="Arial" panose="020B0604020202020204" pitchFamily="34" charset="0"/>
                <a:cs typeface="Arial" panose="020B0604020202020204" pitchFamily="34" charset="0"/>
              </a:rPr>
              <a:t>konzultovat</a:t>
            </a:r>
            <a:r>
              <a:rPr lang="cs-CZ" dirty="0">
                <a:latin typeface="Arial" panose="020B0604020202020204" pitchFamily="34" charset="0"/>
                <a:cs typeface="Arial" panose="020B0604020202020204" pitchFamily="34" charset="0"/>
              </a:rPr>
              <a:t> projektový záměr před jeho podáním </a:t>
            </a:r>
            <a:r>
              <a:rPr lang="cs-CZ" b="1" dirty="0">
                <a:latin typeface="Arial" panose="020B0604020202020204" pitchFamily="34" charset="0"/>
                <a:cs typeface="Arial" panose="020B0604020202020204" pitchFamily="34" charset="0"/>
              </a:rPr>
              <a:t>s nositelem</a:t>
            </a:r>
            <a:r>
              <a:rPr lang="cs-CZ" dirty="0">
                <a:latin typeface="Arial" panose="020B0604020202020204" pitchFamily="34" charset="0"/>
                <a:cs typeface="Arial" panose="020B0604020202020204" pitchFamily="34" charset="0"/>
              </a:rPr>
              <a:t> příslušné integrované strategie – získat vyjádření Řídicího výboru v případě ITI/IPRÚ.</a:t>
            </a:r>
          </a:p>
          <a:p>
            <a:endParaRPr lang="cs-CZ" sz="2400" dirty="0">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1090222862"/>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extovéPole 4">
            <a:extLst>
              <a:ext uri="{FF2B5EF4-FFF2-40B4-BE49-F238E27FC236}">
                <a16:creationId xmlns:a16="http://schemas.microsoft.com/office/drawing/2014/main" id="{A43E6383-5D61-495C-A034-7F3FD91FB32D}"/>
              </a:ext>
            </a:extLst>
          </p:cNvPr>
          <p:cNvSpPr txBox="1"/>
          <p:nvPr/>
        </p:nvSpPr>
        <p:spPr>
          <a:xfrm>
            <a:off x="0" y="2767280"/>
            <a:ext cx="9144000" cy="1231106"/>
          </a:xfrm>
          <a:prstGeom prst="rect">
            <a:avLst/>
          </a:prstGeom>
          <a:noFill/>
        </p:spPr>
        <p:txBody>
          <a:bodyPr wrap="square" rtlCol="0">
            <a:spAutoFit/>
          </a:bodyPr>
          <a:lstStyle/>
          <a:p>
            <a:pPr algn="ctr"/>
            <a:r>
              <a:rPr lang="cs-CZ" sz="4400" b="1" dirty="0" smtClean="0">
                <a:solidFill>
                  <a:srgbClr val="1D70B8"/>
                </a:solidFill>
                <a:latin typeface="Arial" panose="020B0604020202020204" pitchFamily="34" charset="0"/>
                <a:cs typeface="Arial" panose="020B0604020202020204" pitchFamily="34" charset="0"/>
              </a:rPr>
              <a:t>Sociální podnikání pro KPSVL</a:t>
            </a:r>
            <a:endParaRPr lang="cs-CZ" sz="4400" b="1" dirty="0">
              <a:solidFill>
                <a:srgbClr val="1D70B8"/>
              </a:solidFill>
              <a:latin typeface="Arial" panose="020B0604020202020204" pitchFamily="34" charset="0"/>
              <a:cs typeface="Arial" panose="020B0604020202020204" pitchFamily="34" charset="0"/>
            </a:endParaRPr>
          </a:p>
          <a:p>
            <a:pPr algn="ctr"/>
            <a:r>
              <a:rPr lang="cs-CZ" sz="3000" dirty="0" smtClean="0">
                <a:solidFill>
                  <a:schemeClr val="tx1">
                    <a:lumMod val="75000"/>
                    <a:lumOff val="25000"/>
                  </a:schemeClr>
                </a:solidFill>
                <a:latin typeface="Arial" panose="020B0604020202020204" pitchFamily="34" charset="0"/>
                <a:cs typeface="Arial" panose="020B0604020202020204" pitchFamily="34" charset="0"/>
              </a:rPr>
              <a:t>90. výzva IROP</a:t>
            </a:r>
            <a:endParaRPr lang="cs-CZ" sz="3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1825501817"/>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1609343"/>
            <a:ext cx="7886700" cy="4567619"/>
          </a:xfrm>
        </p:spPr>
        <p:txBody>
          <a:bodyPr>
            <a:normAutofit/>
          </a:bodyPr>
          <a:lstStyle/>
          <a:p>
            <a:pPr marL="0" indent="0">
              <a:buNone/>
            </a:pPr>
            <a:endParaRPr lang="cs-CZ" sz="3000" u="sng" dirty="0" smtClean="0"/>
          </a:p>
          <a:p>
            <a:pPr marL="0" indent="0">
              <a:buNone/>
            </a:pPr>
            <a:r>
              <a:rPr lang="cs-CZ" sz="3000" u="sng" dirty="0" smtClean="0">
                <a:latin typeface="Arial" panose="020B0604020202020204" pitchFamily="34" charset="0"/>
                <a:cs typeface="Arial" panose="020B0604020202020204" pitchFamily="34" charset="0"/>
              </a:rPr>
              <a:t>Území realizace</a:t>
            </a:r>
            <a:r>
              <a:rPr lang="cs-CZ" sz="3000" dirty="0" smtClean="0">
                <a:latin typeface="Arial" panose="020B0604020202020204" pitchFamily="34" charset="0"/>
                <a:cs typeface="Arial" panose="020B0604020202020204" pitchFamily="34" charset="0"/>
              </a:rPr>
              <a:t>:</a:t>
            </a:r>
          </a:p>
          <a:p>
            <a:pPr marL="0" indent="0">
              <a:buNone/>
            </a:pPr>
            <a:endParaRPr lang="cs-CZ" sz="3000" dirty="0" smtClean="0">
              <a:latin typeface="Arial" panose="020B0604020202020204" pitchFamily="34" charset="0"/>
              <a:cs typeface="Arial" panose="020B0604020202020204" pitchFamily="34" charset="0"/>
            </a:endParaRPr>
          </a:p>
          <a:p>
            <a:pPr lvl="1"/>
            <a:r>
              <a:rPr lang="cs-CZ" dirty="0">
                <a:latin typeface="Arial" panose="020B0604020202020204" pitchFamily="34" charset="0"/>
                <a:cs typeface="Arial" panose="020B0604020202020204" pitchFamily="34" charset="0"/>
              </a:rPr>
              <a:t>Území se schválenou strategií pro Koordinovaný přístup k sociálně vyloučeným lokalitám (viz příloha č. 3 Specifických </a:t>
            </a:r>
            <a:r>
              <a:rPr lang="cs-CZ" dirty="0" smtClean="0">
                <a:latin typeface="Arial" panose="020B0604020202020204" pitchFamily="34" charset="0"/>
                <a:cs typeface="Arial" panose="020B0604020202020204" pitchFamily="34" charset="0"/>
              </a:rPr>
              <a:t>pravidel – Seznam obcí se schválenou strategií KPSVL). </a:t>
            </a:r>
            <a:endParaRPr lang="cs-CZ" dirty="0">
              <a:latin typeface="Arial" panose="020B0604020202020204" pitchFamily="34" charset="0"/>
              <a:cs typeface="Arial" panose="020B0604020202020204" pitchFamily="34" charset="0"/>
            </a:endParaRPr>
          </a:p>
          <a:p>
            <a:endParaRPr lang="cs-CZ" sz="2400" dirty="0"/>
          </a:p>
        </p:txBody>
      </p:sp>
      <p:sp>
        <p:nvSpPr>
          <p:cNvPr id="4" name="TextovéPole 3">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 výzva IROP – Sociální podnikání pro KPSVL</a:t>
            </a:r>
            <a:endParaRPr lang="cs-CZ" sz="2400" b="1" dirty="0">
              <a:solidFill>
                <a:srgbClr val="1D70B8"/>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2439185406"/>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extovéPole 5">
            <a:extLst>
              <a:ext uri="{FF2B5EF4-FFF2-40B4-BE49-F238E27FC236}">
                <a16:creationId xmlns:a16="http://schemas.microsoft.com/office/drawing/2014/main" id="{2F173DD9-077B-4C7B-84BB-77CB6F2E5781}"/>
              </a:ext>
            </a:extLst>
          </p:cNvPr>
          <p:cNvSpPr txBox="1"/>
          <p:nvPr/>
        </p:nvSpPr>
        <p:spPr>
          <a:xfrm>
            <a:off x="720000" y="1774100"/>
            <a:ext cx="7704000" cy="2893100"/>
          </a:xfrm>
          <a:prstGeom prst="rect">
            <a:avLst/>
          </a:prstGeom>
          <a:noFill/>
        </p:spPr>
        <p:txBody>
          <a:bodyPr wrap="square" rtlCol="0">
            <a:spAutoFit/>
          </a:bodyPr>
          <a:lstStyle/>
          <a:p>
            <a:r>
              <a:rPr lang="cs-CZ" sz="2000" dirty="0" smtClean="0">
                <a:latin typeface="Arial" panose="020B0604020202020204" pitchFamily="34" charset="0"/>
                <a:cs typeface="Arial" panose="020B0604020202020204" pitchFamily="34" charset="0"/>
              </a:rPr>
              <a:t>Vyhlášení výzvy: </a:t>
            </a:r>
            <a:r>
              <a:rPr lang="cs-CZ" sz="2000" b="1" dirty="0" smtClean="0">
                <a:latin typeface="Arial" panose="020B0604020202020204" pitchFamily="34" charset="0"/>
                <a:cs typeface="Arial" panose="020B0604020202020204" pitchFamily="34" charset="0"/>
              </a:rPr>
              <a:t>31. </a:t>
            </a:r>
            <a:r>
              <a:rPr lang="cs-CZ" sz="2000" b="1" dirty="0">
                <a:latin typeface="Arial" panose="020B0604020202020204" pitchFamily="34" charset="0"/>
                <a:cs typeface="Arial" panose="020B0604020202020204" pitchFamily="34" charset="0"/>
              </a:rPr>
              <a:t>7</a:t>
            </a:r>
            <a:r>
              <a:rPr lang="cs-CZ" sz="2000" b="1" dirty="0" smtClean="0">
                <a:latin typeface="Arial" panose="020B0604020202020204" pitchFamily="34" charset="0"/>
                <a:cs typeface="Arial" panose="020B0604020202020204" pitchFamily="34" charset="0"/>
              </a:rPr>
              <a:t>. 2019</a:t>
            </a:r>
            <a:endParaRPr lang="cs-CZ" sz="2000" b="1" dirty="0">
              <a:latin typeface="Arial" panose="020B0604020202020204" pitchFamily="34" charset="0"/>
              <a:cs typeface="Arial" panose="020B0604020202020204" pitchFamily="34" charset="0"/>
            </a:endParaRPr>
          </a:p>
          <a:p>
            <a:pPr eaLnBrk="0" fontAlgn="base" hangingPunct="0">
              <a:lnSpc>
                <a:spcPct val="170000"/>
              </a:lnSpc>
              <a:spcAft>
                <a:spcPct val="0"/>
              </a:spcAft>
            </a:pPr>
            <a:r>
              <a:rPr lang="cs-CZ" sz="2000" dirty="0">
                <a:latin typeface="Arial" panose="020B0604020202020204" pitchFamily="34" charset="0"/>
                <a:cs typeface="Arial" panose="020B0604020202020204" pitchFamily="34" charset="0"/>
              </a:rPr>
              <a:t>Příjem žádostí: </a:t>
            </a:r>
            <a:r>
              <a:rPr lang="cs-CZ" sz="2000" b="1" dirty="0" smtClean="0">
                <a:latin typeface="Arial" panose="020B0604020202020204" pitchFamily="34" charset="0"/>
                <a:cs typeface="Arial" panose="020B0604020202020204" pitchFamily="34" charset="0"/>
              </a:rPr>
              <a:t>od 21. </a:t>
            </a:r>
            <a:r>
              <a:rPr lang="cs-CZ" sz="2000" b="1" dirty="0">
                <a:latin typeface="Arial" panose="020B0604020202020204" pitchFamily="34" charset="0"/>
                <a:cs typeface="Arial" panose="020B0604020202020204" pitchFamily="34" charset="0"/>
              </a:rPr>
              <a:t>8</a:t>
            </a:r>
            <a:r>
              <a:rPr lang="cs-CZ" sz="2000" b="1" dirty="0" smtClean="0">
                <a:latin typeface="Arial" panose="020B0604020202020204" pitchFamily="34" charset="0"/>
                <a:cs typeface="Arial" panose="020B0604020202020204" pitchFamily="34" charset="0"/>
              </a:rPr>
              <a:t>. 2019, 14:00</a:t>
            </a:r>
            <a:endParaRPr lang="cs-CZ" sz="2000" b="1" dirty="0">
              <a:latin typeface="Arial" panose="020B0604020202020204" pitchFamily="34" charset="0"/>
              <a:cs typeface="Arial" panose="020B0604020202020204" pitchFamily="34" charset="0"/>
            </a:endParaRPr>
          </a:p>
          <a:p>
            <a:pPr eaLnBrk="0" fontAlgn="base" hangingPunct="0">
              <a:spcAft>
                <a:spcPct val="0"/>
              </a:spcAft>
            </a:pPr>
            <a:r>
              <a:rPr lang="cs-CZ" sz="2000" u="sng" dirty="0">
                <a:latin typeface="Arial" panose="020B0604020202020204" pitchFamily="34" charset="0"/>
                <a:cs typeface="Arial" panose="020B0604020202020204" pitchFamily="34" charset="0"/>
              </a:rPr>
              <a:t>Kolová výzva</a:t>
            </a:r>
            <a:r>
              <a:rPr lang="cs-CZ" sz="2000" dirty="0">
                <a:latin typeface="Arial" panose="020B0604020202020204" pitchFamily="34" charset="0"/>
                <a:cs typeface="Arial" panose="020B0604020202020204" pitchFamily="34" charset="0"/>
              </a:rPr>
              <a:t> – hodnocení projektů probíhá po uzavření příjmů 				  </a:t>
            </a:r>
            <a:r>
              <a:rPr lang="cs-CZ" sz="2000" dirty="0" smtClean="0">
                <a:latin typeface="Arial" panose="020B0604020202020204" pitchFamily="34" charset="0"/>
                <a:cs typeface="Arial" panose="020B0604020202020204" pitchFamily="34" charset="0"/>
              </a:rPr>
              <a:t>    žádostí</a:t>
            </a:r>
            <a:endParaRPr lang="cs-CZ" sz="2000" dirty="0">
              <a:latin typeface="Arial" panose="020B0604020202020204" pitchFamily="34" charset="0"/>
              <a:cs typeface="Arial" panose="020B0604020202020204" pitchFamily="34" charset="0"/>
            </a:endParaRPr>
          </a:p>
          <a:p>
            <a:pPr eaLnBrk="0" fontAlgn="base" hangingPunct="0">
              <a:lnSpc>
                <a:spcPct val="170000"/>
              </a:lnSpc>
              <a:spcAft>
                <a:spcPct val="0"/>
              </a:spcAft>
            </a:pPr>
            <a:r>
              <a:rPr lang="cs-CZ" sz="2000" dirty="0">
                <a:latin typeface="Arial" panose="020B0604020202020204" pitchFamily="34" charset="0"/>
                <a:cs typeface="Arial" panose="020B0604020202020204" pitchFamily="34" charset="0"/>
              </a:rPr>
              <a:t>Datum zahájení realizace projektu: </a:t>
            </a:r>
            <a:r>
              <a:rPr lang="cs-CZ" sz="2000" dirty="0" smtClean="0">
                <a:latin typeface="Arial" panose="020B0604020202020204" pitchFamily="34" charset="0"/>
                <a:cs typeface="Arial" panose="020B0604020202020204" pitchFamily="34" charset="0"/>
              </a:rPr>
              <a:t>od</a:t>
            </a:r>
            <a:r>
              <a:rPr lang="cs-CZ" sz="2000" b="1" dirty="0" smtClean="0">
                <a:latin typeface="Arial" panose="020B0604020202020204" pitchFamily="34" charset="0"/>
                <a:cs typeface="Arial" panose="020B0604020202020204" pitchFamily="34" charset="0"/>
              </a:rPr>
              <a:t> </a:t>
            </a:r>
            <a:r>
              <a:rPr lang="cs-CZ" sz="2000" b="1" dirty="0">
                <a:latin typeface="Arial" panose="020B0604020202020204" pitchFamily="34" charset="0"/>
                <a:cs typeface="Arial" panose="020B0604020202020204" pitchFamily="34" charset="0"/>
              </a:rPr>
              <a:t>1. 1. 2014</a:t>
            </a:r>
          </a:p>
          <a:p>
            <a:pPr eaLnBrk="0" fontAlgn="base" hangingPunct="0">
              <a:lnSpc>
                <a:spcPct val="170000"/>
              </a:lnSpc>
              <a:spcAft>
                <a:spcPct val="0"/>
              </a:spcAft>
            </a:pPr>
            <a:r>
              <a:rPr lang="cs-CZ" sz="2000" dirty="0">
                <a:latin typeface="Arial" panose="020B0604020202020204" pitchFamily="34" charset="0"/>
                <a:cs typeface="Arial" panose="020B0604020202020204" pitchFamily="34" charset="0"/>
              </a:rPr>
              <a:t>Datum ukončení realizace projektu: </a:t>
            </a:r>
            <a:r>
              <a:rPr lang="cs-CZ" sz="2000" dirty="0" smtClean="0">
                <a:latin typeface="Arial" panose="020B0604020202020204" pitchFamily="34" charset="0"/>
                <a:cs typeface="Arial" panose="020B0604020202020204" pitchFamily="34" charset="0"/>
              </a:rPr>
              <a:t>do</a:t>
            </a:r>
            <a:r>
              <a:rPr lang="cs-CZ" sz="2000" b="1" dirty="0" smtClean="0">
                <a:latin typeface="Arial" panose="020B0604020202020204" pitchFamily="34" charset="0"/>
                <a:cs typeface="Arial" panose="020B0604020202020204" pitchFamily="34" charset="0"/>
              </a:rPr>
              <a:t> 30. 6. 2023</a:t>
            </a:r>
            <a:endParaRPr lang="cs-CZ" sz="2000" b="1" dirty="0">
              <a:latin typeface="Arial" panose="020B0604020202020204" pitchFamily="34" charset="0"/>
              <a:cs typeface="Arial" panose="020B0604020202020204" pitchFamily="34" charset="0"/>
            </a:endParaRPr>
          </a:p>
          <a:p>
            <a:endParaRPr lang="cs-CZ" sz="20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7" name="TextovéPole 6">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Tree>
    <p:extLst>
      <p:ext uri="{BB962C8B-B14F-4D97-AF65-F5344CB8AC3E}">
        <p14:creationId xmlns:p14="http://schemas.microsoft.com/office/powerpoint/2010/main" val="4005544541"/>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50" y="1433777"/>
            <a:ext cx="7886700" cy="4743186"/>
          </a:xfrm>
        </p:spPr>
        <p:txBody>
          <a:bodyPr>
            <a:normAutofit/>
          </a:bodyPr>
          <a:lstStyle/>
          <a:p>
            <a:pPr marL="0" indent="0">
              <a:buNone/>
            </a:pPr>
            <a:r>
              <a:rPr lang="cs-CZ" sz="2400" b="1" dirty="0" smtClean="0">
                <a:latin typeface="Arial" panose="020B0604020202020204" pitchFamily="34" charset="0"/>
                <a:cs typeface="Arial" panose="020B0604020202020204" pitchFamily="34" charset="0"/>
              </a:rPr>
              <a:t>Podpora - 90. výzva</a:t>
            </a:r>
            <a:r>
              <a:rPr lang="cs-CZ" sz="2400" dirty="0" smtClean="0">
                <a:latin typeface="Arial" panose="020B0604020202020204" pitchFamily="34" charset="0"/>
                <a:cs typeface="Arial" panose="020B0604020202020204" pitchFamily="34" charset="0"/>
              </a:rPr>
              <a:t>:</a:t>
            </a:r>
            <a:endParaRPr lang="cs-CZ" sz="2400" dirty="0">
              <a:latin typeface="Arial" panose="020B0604020202020204" pitchFamily="34" charset="0"/>
              <a:cs typeface="Arial" panose="020B0604020202020204" pitchFamily="34" charset="0"/>
            </a:endParaRPr>
          </a:p>
          <a:p>
            <a:pPr marL="0" indent="0">
              <a:lnSpc>
                <a:spcPct val="100000"/>
              </a:lnSpc>
              <a:spcBef>
                <a:spcPts val="0"/>
              </a:spcBef>
              <a:buNone/>
            </a:pPr>
            <a:r>
              <a:rPr lang="cs-CZ" sz="2000" dirty="0">
                <a:solidFill>
                  <a:prstClr val="black"/>
                </a:solidFill>
                <a:latin typeface="Arial" panose="020B0604020202020204" pitchFamily="34" charset="0"/>
                <a:cs typeface="Arial" panose="020B0604020202020204" pitchFamily="34" charset="0"/>
              </a:rPr>
              <a:t>Evropský fond pro regionální rozvoj – 60 000 000 </a:t>
            </a:r>
            <a:r>
              <a:rPr lang="cs-CZ" sz="2000" dirty="0" smtClean="0">
                <a:solidFill>
                  <a:prstClr val="black"/>
                </a:solidFill>
                <a:latin typeface="Arial" panose="020B0604020202020204" pitchFamily="34" charset="0"/>
                <a:cs typeface="Arial" panose="020B0604020202020204" pitchFamily="34" charset="0"/>
              </a:rPr>
              <a:t>Kč</a:t>
            </a:r>
          </a:p>
          <a:p>
            <a:pPr marL="0" indent="0">
              <a:lnSpc>
                <a:spcPct val="100000"/>
              </a:lnSpc>
              <a:spcBef>
                <a:spcPts val="0"/>
              </a:spcBef>
              <a:buNone/>
            </a:pPr>
            <a:r>
              <a:rPr lang="cs-CZ" sz="2000" dirty="0" smtClean="0">
                <a:solidFill>
                  <a:prstClr val="black"/>
                </a:solidFill>
                <a:latin typeface="Arial" panose="020B0604020202020204" pitchFamily="34" charset="0"/>
                <a:cs typeface="Arial" panose="020B0604020202020204" pitchFamily="34" charset="0"/>
              </a:rPr>
              <a:t>Státní </a:t>
            </a:r>
            <a:r>
              <a:rPr lang="cs-CZ" sz="2000" dirty="0">
                <a:solidFill>
                  <a:prstClr val="black"/>
                </a:solidFill>
                <a:latin typeface="Arial" panose="020B0604020202020204" pitchFamily="34" charset="0"/>
                <a:cs typeface="Arial" panose="020B0604020202020204" pitchFamily="34" charset="0"/>
              </a:rPr>
              <a:t>rozpočet – 0 Kč</a:t>
            </a:r>
          </a:p>
          <a:p>
            <a:pPr marL="0" indent="0">
              <a:buNone/>
            </a:pPr>
            <a:endParaRPr lang="cs-CZ" sz="2000" b="1" dirty="0">
              <a:solidFill>
                <a:prstClr val="black"/>
              </a:solidFill>
              <a:latin typeface="Arial" panose="020B0604020202020204" pitchFamily="34" charset="0"/>
              <a:cs typeface="Arial" panose="020B0604020202020204" pitchFamily="34" charset="0"/>
            </a:endParaRPr>
          </a:p>
          <a:p>
            <a:pPr marL="0" indent="0">
              <a:buNone/>
            </a:pPr>
            <a:r>
              <a:rPr lang="cs-CZ" sz="2400" b="1" dirty="0">
                <a:latin typeface="Arial" panose="020B0604020202020204" pitchFamily="34" charset="0"/>
                <a:cs typeface="Arial" panose="020B0604020202020204" pitchFamily="34" charset="0"/>
              </a:rPr>
              <a:t>Výše celkových způsobilých výdajů v projektu</a:t>
            </a:r>
          </a:p>
          <a:p>
            <a:pPr marL="0" indent="0">
              <a:buNone/>
            </a:pPr>
            <a:r>
              <a:rPr lang="cs-CZ" sz="2000" dirty="0" smtClean="0">
                <a:solidFill>
                  <a:prstClr val="black"/>
                </a:solidFill>
                <a:latin typeface="Arial" panose="020B0604020202020204" pitchFamily="34" charset="0"/>
                <a:cs typeface="Arial" panose="020B0604020202020204" pitchFamily="34" charset="0"/>
              </a:rPr>
              <a:t>Minimální </a:t>
            </a:r>
            <a:r>
              <a:rPr lang="cs-CZ" sz="2000" dirty="0">
                <a:solidFill>
                  <a:prstClr val="black"/>
                </a:solidFill>
                <a:latin typeface="Arial" panose="020B0604020202020204" pitchFamily="34" charset="0"/>
                <a:cs typeface="Arial" panose="020B0604020202020204" pitchFamily="34" charset="0"/>
              </a:rPr>
              <a:t>způsobilé výdaje </a:t>
            </a:r>
            <a:r>
              <a:rPr lang="cs-CZ" sz="2000" dirty="0" smtClean="0">
                <a:solidFill>
                  <a:prstClr val="black"/>
                </a:solidFill>
                <a:latin typeface="Arial" panose="020B0604020202020204" pitchFamily="34" charset="0"/>
                <a:cs typeface="Arial" panose="020B0604020202020204" pitchFamily="34" charset="0"/>
              </a:rPr>
              <a:t>– 400 000 Kč</a:t>
            </a:r>
            <a:r>
              <a:rPr lang="cs-CZ" sz="2000" dirty="0">
                <a:solidFill>
                  <a:prstClr val="black"/>
                </a:solidFill>
                <a:latin typeface="Arial" panose="020B0604020202020204" pitchFamily="34" charset="0"/>
                <a:cs typeface="Arial" panose="020B0604020202020204" pitchFamily="34" charset="0"/>
              </a:rPr>
              <a:t/>
            </a:r>
            <a:br>
              <a:rPr lang="cs-CZ" sz="2000" dirty="0">
                <a:solidFill>
                  <a:prstClr val="black"/>
                </a:solidFill>
                <a:latin typeface="Arial" panose="020B0604020202020204" pitchFamily="34" charset="0"/>
                <a:cs typeface="Arial" panose="020B0604020202020204" pitchFamily="34" charset="0"/>
              </a:rPr>
            </a:br>
            <a:r>
              <a:rPr lang="cs-CZ" sz="2000" dirty="0" smtClean="0">
                <a:solidFill>
                  <a:prstClr val="black"/>
                </a:solidFill>
                <a:latin typeface="Arial" panose="020B0604020202020204" pitchFamily="34" charset="0"/>
                <a:cs typeface="Arial" panose="020B0604020202020204" pitchFamily="34" charset="0"/>
              </a:rPr>
              <a:t>Maximální </a:t>
            </a:r>
            <a:r>
              <a:rPr lang="cs-CZ" sz="2000" dirty="0">
                <a:solidFill>
                  <a:prstClr val="black"/>
                </a:solidFill>
                <a:latin typeface="Arial" panose="020B0604020202020204" pitchFamily="34" charset="0"/>
                <a:cs typeface="Arial" panose="020B0604020202020204" pitchFamily="34" charset="0"/>
              </a:rPr>
              <a:t>způsobilé </a:t>
            </a:r>
            <a:r>
              <a:rPr lang="cs-CZ" sz="2000" dirty="0" smtClean="0">
                <a:solidFill>
                  <a:prstClr val="black"/>
                </a:solidFill>
                <a:latin typeface="Arial" panose="020B0604020202020204" pitchFamily="34" charset="0"/>
                <a:cs typeface="Arial" panose="020B0604020202020204" pitchFamily="34" charset="0"/>
              </a:rPr>
              <a:t>výdaje</a:t>
            </a:r>
            <a:r>
              <a:rPr lang="cs-CZ" sz="2000" dirty="0">
                <a:solidFill>
                  <a:prstClr val="black"/>
                </a:solidFill>
                <a:latin typeface="Arial" panose="020B0604020202020204" pitchFamily="34" charset="0"/>
                <a:cs typeface="Arial" panose="020B0604020202020204" pitchFamily="34" charset="0"/>
              </a:rPr>
              <a:t> </a:t>
            </a:r>
            <a:r>
              <a:rPr lang="cs-CZ" sz="2000" dirty="0" smtClean="0">
                <a:solidFill>
                  <a:prstClr val="black"/>
                </a:solidFill>
                <a:latin typeface="Arial" panose="020B0604020202020204" pitchFamily="34" charset="0"/>
                <a:cs typeface="Arial" panose="020B0604020202020204" pitchFamily="34" charset="0"/>
              </a:rPr>
              <a:t>– </a:t>
            </a:r>
            <a:r>
              <a:rPr lang="cs-CZ" sz="2000" dirty="0">
                <a:solidFill>
                  <a:prstClr val="black"/>
                </a:solidFill>
                <a:latin typeface="Arial" panose="020B0604020202020204" pitchFamily="34" charset="0"/>
                <a:cs typeface="Arial" panose="020B0604020202020204" pitchFamily="34" charset="0"/>
              </a:rPr>
              <a:t>4</a:t>
            </a:r>
            <a:r>
              <a:rPr lang="cs-CZ" sz="2000" dirty="0" smtClean="0">
                <a:solidFill>
                  <a:prstClr val="black"/>
                </a:solidFill>
                <a:latin typeface="Arial" panose="020B0604020202020204" pitchFamily="34" charset="0"/>
                <a:cs typeface="Arial" panose="020B0604020202020204" pitchFamily="34" charset="0"/>
              </a:rPr>
              <a:t> 900 000 Kč</a:t>
            </a: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6" name="TextovéPole 5">
            <a:extLst>
              <a:ext uri="{FF2B5EF4-FFF2-40B4-BE49-F238E27FC236}">
                <a16:creationId xmlns:a16="http://schemas.microsoft.com/office/drawing/2014/main" id="{6DB45F6E-7C5C-4CCF-889A-9E0300EF88F4}"/>
              </a:ext>
            </a:extLst>
          </p:cNvPr>
          <p:cNvSpPr txBox="1"/>
          <p:nvPr/>
        </p:nvSpPr>
        <p:spPr>
          <a:xfrm>
            <a:off x="144538"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 výzva IROP – Sociální podnikání pro </a:t>
            </a:r>
            <a:r>
              <a:rPr lang="cs-CZ" sz="2400" b="1" dirty="0">
                <a:solidFill>
                  <a:srgbClr val="1D70B8"/>
                </a:solidFill>
                <a:latin typeface="Arial" panose="020B0604020202020204" pitchFamily="34" charset="0"/>
                <a:cs typeface="Arial" panose="020B0604020202020204" pitchFamily="34" charset="0"/>
              </a:rPr>
              <a:t>KPSVL</a:t>
            </a:r>
          </a:p>
        </p:txBody>
      </p:sp>
    </p:spTree>
    <p:extLst>
      <p:ext uri="{BB962C8B-B14F-4D97-AF65-F5344CB8AC3E}">
        <p14:creationId xmlns:p14="http://schemas.microsoft.com/office/powerpoint/2010/main" val="2415848751"/>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Zástupný symbol pro obsah 2"/>
          <p:cNvSpPr>
            <a:spLocks noGrp="1"/>
          </p:cNvSpPr>
          <p:nvPr>
            <p:ph idx="1"/>
          </p:nvPr>
        </p:nvSpPr>
        <p:spPr>
          <a:xfrm>
            <a:off x="628649" y="1433777"/>
            <a:ext cx="8157823" cy="4743186"/>
          </a:xfrm>
        </p:spPr>
        <p:txBody>
          <a:bodyPr>
            <a:normAutofit/>
          </a:bodyPr>
          <a:lstStyle/>
          <a:p>
            <a:pPr marL="0" indent="0">
              <a:buNone/>
            </a:pPr>
            <a:r>
              <a:rPr lang="cs-CZ" sz="2400" b="1" dirty="0" smtClean="0">
                <a:latin typeface="Arial" panose="020B0604020202020204" pitchFamily="34" charset="0"/>
                <a:cs typeface="Arial" panose="020B0604020202020204" pitchFamily="34" charset="0"/>
              </a:rPr>
              <a:t>Oprávnění </a:t>
            </a:r>
            <a:r>
              <a:rPr lang="cs-CZ" sz="2400" b="1" dirty="0">
                <a:latin typeface="Arial" panose="020B0604020202020204" pitchFamily="34" charset="0"/>
                <a:cs typeface="Arial" panose="020B0604020202020204" pitchFamily="34" charset="0"/>
              </a:rPr>
              <a:t>žadatelé:</a:t>
            </a:r>
          </a:p>
          <a:p>
            <a:pPr algn="just"/>
            <a:r>
              <a:rPr lang="cs-CZ" sz="2000" dirty="0">
                <a:solidFill>
                  <a:prstClr val="black"/>
                </a:solidFill>
                <a:latin typeface="Arial" panose="020B0604020202020204" pitchFamily="34" charset="0"/>
                <a:cs typeface="Arial" panose="020B0604020202020204" pitchFamily="34" charset="0"/>
              </a:rPr>
              <a:t>osoby samostatně výdělečně činné podle zákona č. 155/1995 Sb., </a:t>
            </a:r>
            <a:r>
              <a:rPr lang="cs-CZ" sz="2000" dirty="0" smtClean="0">
                <a:solidFill>
                  <a:prstClr val="black"/>
                </a:solidFill>
                <a:latin typeface="Arial" panose="020B0604020202020204" pitchFamily="34" charset="0"/>
                <a:cs typeface="Arial" panose="020B0604020202020204" pitchFamily="34" charset="0"/>
              </a:rPr>
              <a:t/>
            </a:r>
            <a:br>
              <a:rPr lang="cs-CZ" sz="2000" dirty="0" smtClean="0">
                <a:solidFill>
                  <a:prstClr val="black"/>
                </a:solidFill>
                <a:latin typeface="Arial" panose="020B0604020202020204" pitchFamily="34" charset="0"/>
                <a:cs typeface="Arial" panose="020B0604020202020204" pitchFamily="34" charset="0"/>
              </a:rPr>
            </a:br>
            <a:r>
              <a:rPr lang="cs-CZ" sz="2000" dirty="0" smtClean="0">
                <a:solidFill>
                  <a:prstClr val="black"/>
                </a:solidFill>
                <a:latin typeface="Arial" panose="020B0604020202020204" pitchFamily="34" charset="0"/>
                <a:cs typeface="Arial" panose="020B0604020202020204" pitchFamily="34" charset="0"/>
              </a:rPr>
              <a:t>o </a:t>
            </a:r>
            <a:r>
              <a:rPr lang="cs-CZ" sz="2000" dirty="0">
                <a:solidFill>
                  <a:prstClr val="black"/>
                </a:solidFill>
                <a:latin typeface="Arial" panose="020B0604020202020204" pitchFamily="34" charset="0"/>
                <a:cs typeface="Arial" panose="020B0604020202020204" pitchFamily="34" charset="0"/>
              </a:rPr>
              <a:t>důchodovém pojištění,</a:t>
            </a:r>
          </a:p>
          <a:p>
            <a:pPr algn="just"/>
            <a:r>
              <a:rPr lang="cs-CZ" sz="2000" dirty="0">
                <a:solidFill>
                  <a:prstClr val="black"/>
                </a:solidFill>
                <a:latin typeface="Arial" panose="020B0604020202020204" pitchFamily="34" charset="0"/>
                <a:cs typeface="Arial" panose="020B0604020202020204" pitchFamily="34" charset="0"/>
              </a:rPr>
              <a:t>obchodní korporace vymezené zákonem č. 90/2012 Sb., </a:t>
            </a:r>
            <a:r>
              <a:rPr lang="cs-CZ" sz="2000" dirty="0" smtClean="0">
                <a:solidFill>
                  <a:prstClr val="black"/>
                </a:solidFill>
                <a:latin typeface="Arial" panose="020B0604020202020204" pitchFamily="34" charset="0"/>
                <a:cs typeface="Arial" panose="020B0604020202020204" pitchFamily="34" charset="0"/>
              </a:rPr>
              <a:t/>
            </a:r>
            <a:br>
              <a:rPr lang="cs-CZ" sz="2000" dirty="0" smtClean="0">
                <a:solidFill>
                  <a:prstClr val="black"/>
                </a:solidFill>
                <a:latin typeface="Arial" panose="020B0604020202020204" pitchFamily="34" charset="0"/>
                <a:cs typeface="Arial" panose="020B0604020202020204" pitchFamily="34" charset="0"/>
              </a:rPr>
            </a:br>
            <a:r>
              <a:rPr lang="cs-CZ" sz="2000" dirty="0" smtClean="0">
                <a:solidFill>
                  <a:prstClr val="black"/>
                </a:solidFill>
                <a:latin typeface="Arial" panose="020B0604020202020204" pitchFamily="34" charset="0"/>
                <a:cs typeface="Arial" panose="020B0604020202020204" pitchFamily="34" charset="0"/>
              </a:rPr>
              <a:t>o </a:t>
            </a:r>
            <a:r>
              <a:rPr lang="cs-CZ" sz="2000" dirty="0">
                <a:solidFill>
                  <a:prstClr val="black"/>
                </a:solidFill>
                <a:latin typeface="Arial" panose="020B0604020202020204" pitchFamily="34" charset="0"/>
                <a:cs typeface="Arial" panose="020B0604020202020204" pitchFamily="34" charset="0"/>
              </a:rPr>
              <a:t>obchodních korporacích,</a:t>
            </a:r>
          </a:p>
          <a:p>
            <a:pPr algn="just"/>
            <a:r>
              <a:rPr lang="cs-CZ" sz="2000" dirty="0">
                <a:solidFill>
                  <a:prstClr val="black"/>
                </a:solidFill>
                <a:latin typeface="Arial" panose="020B0604020202020204" pitchFamily="34" charset="0"/>
                <a:cs typeface="Arial" panose="020B0604020202020204" pitchFamily="34" charset="0"/>
              </a:rPr>
              <a:t>nestátní neziskové organizace,</a:t>
            </a:r>
          </a:p>
          <a:p>
            <a:pPr algn="just"/>
            <a:r>
              <a:rPr lang="cs-CZ" sz="2000" dirty="0">
                <a:solidFill>
                  <a:prstClr val="black"/>
                </a:solidFill>
                <a:latin typeface="Arial" panose="020B0604020202020204" pitchFamily="34" charset="0"/>
                <a:cs typeface="Arial" panose="020B0604020202020204" pitchFamily="34" charset="0"/>
              </a:rPr>
              <a:t>církve,</a:t>
            </a:r>
          </a:p>
          <a:p>
            <a:pPr algn="just"/>
            <a:r>
              <a:rPr lang="cs-CZ" sz="2000" dirty="0">
                <a:solidFill>
                  <a:prstClr val="black"/>
                </a:solidFill>
                <a:latin typeface="Arial" panose="020B0604020202020204" pitchFamily="34" charset="0"/>
                <a:cs typeface="Arial" panose="020B0604020202020204" pitchFamily="34" charset="0"/>
              </a:rPr>
              <a:t>církevní organizace.</a:t>
            </a: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6" name="TextovéPole 5">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Tree>
    <p:extLst>
      <p:ext uri="{BB962C8B-B14F-4D97-AF65-F5344CB8AC3E}">
        <p14:creationId xmlns:p14="http://schemas.microsoft.com/office/powerpoint/2010/main" val="2373925615"/>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668793" y="491245"/>
            <a:ext cx="7704000" cy="523220"/>
          </a:xfrm>
          <a:prstGeom prst="rect">
            <a:avLst/>
          </a:prstGeom>
          <a:noFill/>
        </p:spPr>
        <p:txBody>
          <a:bodyPr wrap="square" rtlCol="0">
            <a:spAutoFit/>
          </a:bodyPr>
          <a:lstStyle/>
          <a:p>
            <a:r>
              <a:rPr lang="cs-CZ" sz="2800" b="1" dirty="0" smtClean="0">
                <a:solidFill>
                  <a:srgbClr val="1D70B8"/>
                </a:solidFill>
                <a:latin typeface="Arial" panose="020B0604020202020204" pitchFamily="34" charset="0"/>
                <a:cs typeface="Arial" panose="020B0604020202020204" pitchFamily="34" charset="0"/>
              </a:rPr>
              <a:t>Program semináře</a:t>
            </a:r>
            <a:endParaRPr lang="cs-CZ" sz="2800" b="1" dirty="0">
              <a:solidFill>
                <a:srgbClr val="1D70B8"/>
              </a:solidFill>
              <a:latin typeface="Arial" panose="020B0604020202020204" pitchFamily="34" charset="0"/>
              <a:cs typeface="Arial" panose="020B0604020202020204" pitchFamily="34" charset="0"/>
            </a:endParaRPr>
          </a:p>
        </p:txBody>
      </p:sp>
      <p:sp>
        <p:nvSpPr>
          <p:cNvPr id="6" name="TextovéPole 5">
            <a:extLst>
              <a:ext uri="{FF2B5EF4-FFF2-40B4-BE49-F238E27FC236}">
                <a16:creationId xmlns:a16="http://schemas.microsoft.com/office/drawing/2014/main" id="{2F173DD9-077B-4C7B-84BB-77CB6F2E5781}"/>
              </a:ext>
            </a:extLst>
          </p:cNvPr>
          <p:cNvSpPr txBox="1"/>
          <p:nvPr/>
        </p:nvSpPr>
        <p:spPr>
          <a:xfrm>
            <a:off x="541325" y="1667865"/>
            <a:ext cx="8096159" cy="5370701"/>
          </a:xfrm>
          <a:prstGeom prst="rect">
            <a:avLst/>
          </a:prstGeom>
          <a:noFill/>
        </p:spPr>
        <p:txBody>
          <a:bodyPr wrap="square" rtlCol="0">
            <a:spAutoFit/>
          </a:bodyPr>
          <a:lstStyle/>
          <a:p>
            <a:r>
              <a:rPr lang="cs-CZ" sz="1700" dirty="0">
                <a:latin typeface="Arial" panose="020B0604020202020204" pitchFamily="34" charset="0"/>
                <a:cs typeface="Arial" panose="020B0604020202020204" pitchFamily="34" charset="0"/>
              </a:rPr>
              <a:t>9:00 – 9:30</a:t>
            </a:r>
            <a:r>
              <a:rPr lang="cs-CZ" sz="1700" b="1" dirty="0">
                <a:latin typeface="Arial" panose="020B0604020202020204" pitchFamily="34" charset="0"/>
                <a:cs typeface="Arial" panose="020B0604020202020204" pitchFamily="34" charset="0"/>
              </a:rPr>
              <a:t>	Prezence účastníků	</a:t>
            </a:r>
            <a:endParaRPr lang="cs-CZ" sz="1700" b="1" dirty="0" smtClean="0">
              <a:latin typeface="Arial" panose="020B0604020202020204" pitchFamily="34" charset="0"/>
              <a:cs typeface="Arial" panose="020B0604020202020204" pitchFamily="34" charset="0"/>
            </a:endParaRPr>
          </a:p>
          <a:p>
            <a:endParaRPr lang="cs-CZ" sz="1700" dirty="0">
              <a:latin typeface="Arial" panose="020B0604020202020204" pitchFamily="34" charset="0"/>
              <a:cs typeface="Arial" panose="020B0604020202020204" pitchFamily="34" charset="0"/>
            </a:endParaRPr>
          </a:p>
          <a:p>
            <a:r>
              <a:rPr lang="cs-CZ" sz="1700" dirty="0" smtClean="0">
                <a:latin typeface="Arial" panose="020B0604020202020204" pitchFamily="34" charset="0"/>
                <a:cs typeface="Arial" panose="020B0604020202020204" pitchFamily="34" charset="0"/>
              </a:rPr>
              <a:t>9:30 </a:t>
            </a:r>
            <a:r>
              <a:rPr lang="cs-CZ" sz="1700" dirty="0">
                <a:latin typeface="Arial" panose="020B0604020202020204" pitchFamily="34" charset="0"/>
                <a:cs typeface="Arial" panose="020B0604020202020204" pitchFamily="34" charset="0"/>
              </a:rPr>
              <a:t>– </a:t>
            </a:r>
            <a:r>
              <a:rPr lang="cs-CZ" sz="1700" dirty="0" smtClean="0">
                <a:latin typeface="Arial" panose="020B0604020202020204" pitchFamily="34" charset="0"/>
                <a:cs typeface="Arial" panose="020B0604020202020204" pitchFamily="34" charset="0"/>
              </a:rPr>
              <a:t>10:00 </a:t>
            </a:r>
            <a:r>
              <a:rPr lang="cs-CZ" sz="1700" b="1" dirty="0" smtClean="0">
                <a:latin typeface="Arial" panose="020B0604020202020204" pitchFamily="34" charset="0"/>
                <a:cs typeface="Arial" panose="020B0604020202020204" pitchFamily="34" charset="0"/>
              </a:rPr>
              <a:t>Zahájení</a:t>
            </a:r>
            <a:r>
              <a:rPr lang="cs-CZ" sz="1700" b="1" dirty="0">
                <a:latin typeface="Arial" panose="020B0604020202020204" pitchFamily="34" charset="0"/>
                <a:cs typeface="Arial" panose="020B0604020202020204" pitchFamily="34" charset="0"/>
              </a:rPr>
              <a:t>, představení Integrovaného </a:t>
            </a:r>
            <a:r>
              <a:rPr lang="cs-CZ" sz="1700" b="1" dirty="0" smtClean="0">
                <a:latin typeface="Arial" panose="020B0604020202020204" pitchFamily="34" charset="0"/>
                <a:cs typeface="Arial" panose="020B0604020202020204" pitchFamily="34" charset="0"/>
              </a:rPr>
              <a:t>regionálního</a:t>
            </a:r>
          </a:p>
          <a:p>
            <a:r>
              <a:rPr lang="cs-CZ" sz="1700" b="1"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                    operačního programu</a:t>
            </a:r>
            <a:r>
              <a:rPr lang="cs-CZ" sz="1700" b="1" dirty="0">
                <a:latin typeface="Arial" panose="020B0604020202020204" pitchFamily="34" charset="0"/>
                <a:cs typeface="Arial" panose="020B0604020202020204" pitchFamily="34" charset="0"/>
              </a:rPr>
              <a:t>, Řídicího orgánu IROP a Centra </a:t>
            </a:r>
            <a:r>
              <a:rPr lang="cs-CZ" sz="1700" b="1" dirty="0" smtClean="0">
                <a:latin typeface="Arial" panose="020B0604020202020204" pitchFamily="34" charset="0"/>
                <a:cs typeface="Arial" panose="020B0604020202020204" pitchFamily="34" charset="0"/>
              </a:rPr>
              <a:t>pro</a:t>
            </a:r>
          </a:p>
          <a:p>
            <a:r>
              <a:rPr lang="cs-CZ" sz="1700" b="1"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                    regionální rozvoj České republiky</a:t>
            </a:r>
            <a:endParaRPr lang="cs-CZ" sz="1700" dirty="0" smtClean="0">
              <a:latin typeface="Arial" panose="020B0604020202020204" pitchFamily="34" charset="0"/>
              <a:cs typeface="Arial" panose="020B0604020202020204" pitchFamily="34" charset="0"/>
            </a:endParaRPr>
          </a:p>
          <a:p>
            <a:r>
              <a:rPr lang="cs-CZ" sz="1700" dirty="0">
                <a:latin typeface="Arial" panose="020B0604020202020204" pitchFamily="34" charset="0"/>
                <a:cs typeface="Arial" panose="020B0604020202020204" pitchFamily="34" charset="0"/>
              </a:rPr>
              <a:t>10:00 – 11:00 </a:t>
            </a:r>
            <a:r>
              <a:rPr lang="cs-CZ" sz="1700" b="1" dirty="0" smtClean="0">
                <a:latin typeface="Arial" panose="020B0604020202020204" pitchFamily="34" charset="0"/>
                <a:cs typeface="Arial" panose="020B0604020202020204" pitchFamily="34" charset="0"/>
              </a:rPr>
              <a:t>90</a:t>
            </a:r>
            <a:r>
              <a:rPr lang="cs-CZ" sz="1700" b="1" dirty="0">
                <a:latin typeface="Arial" panose="020B0604020202020204" pitchFamily="34" charset="0"/>
                <a:cs typeface="Arial" panose="020B0604020202020204" pitchFamily="34" charset="0"/>
              </a:rPr>
              <a:t>. výzva IROP „Sociální podnikání pro KPSVL“ – </a:t>
            </a:r>
            <a:endParaRPr lang="cs-CZ" sz="1700" b="1" dirty="0" smtClean="0">
              <a:latin typeface="Arial" panose="020B0604020202020204" pitchFamily="34" charset="0"/>
              <a:cs typeface="Arial" panose="020B0604020202020204" pitchFamily="34" charset="0"/>
            </a:endParaRPr>
          </a:p>
          <a:p>
            <a:r>
              <a:rPr lang="cs-CZ" sz="1700" b="1"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                     parametry </a:t>
            </a:r>
            <a:r>
              <a:rPr lang="cs-CZ" sz="1700" b="1" dirty="0">
                <a:latin typeface="Arial" panose="020B0604020202020204" pitchFamily="34" charset="0"/>
                <a:cs typeface="Arial" panose="020B0604020202020204" pitchFamily="34" charset="0"/>
              </a:rPr>
              <a:t>výzvy, </a:t>
            </a:r>
            <a:r>
              <a:rPr lang="cs-CZ" sz="1700" b="1" dirty="0" smtClean="0">
                <a:latin typeface="Arial" panose="020B0604020202020204" pitchFamily="34" charset="0"/>
                <a:cs typeface="Arial" panose="020B0604020202020204" pitchFamily="34" charset="0"/>
              </a:rPr>
              <a:t>podporované </a:t>
            </a:r>
            <a:r>
              <a:rPr lang="cs-CZ" sz="1700" b="1" dirty="0">
                <a:latin typeface="Arial" panose="020B0604020202020204" pitchFamily="34" charset="0"/>
                <a:cs typeface="Arial" panose="020B0604020202020204" pitchFamily="34" charset="0"/>
              </a:rPr>
              <a:t>aktivity, způsobilé výdaje, </a:t>
            </a:r>
            <a:endParaRPr lang="cs-CZ" sz="1700" b="1" dirty="0" smtClean="0">
              <a:latin typeface="Arial" panose="020B0604020202020204" pitchFamily="34" charset="0"/>
              <a:cs typeface="Arial" panose="020B0604020202020204" pitchFamily="34" charset="0"/>
            </a:endParaRPr>
          </a:p>
          <a:p>
            <a:r>
              <a:rPr lang="cs-CZ" sz="1700" b="1"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                     povinné </a:t>
            </a:r>
            <a:r>
              <a:rPr lang="cs-CZ" sz="1700" b="1" dirty="0">
                <a:latin typeface="Arial" panose="020B0604020202020204" pitchFamily="34" charset="0"/>
                <a:cs typeface="Arial" panose="020B0604020202020204" pitchFamily="34" charset="0"/>
              </a:rPr>
              <a:t>přílohy </a:t>
            </a:r>
            <a:r>
              <a:rPr lang="cs-CZ" sz="1700" b="1" dirty="0" smtClean="0">
                <a:latin typeface="Arial" panose="020B0604020202020204" pitchFamily="34" charset="0"/>
                <a:cs typeface="Arial" panose="020B0604020202020204" pitchFamily="34" charset="0"/>
              </a:rPr>
              <a:t>žádosti, dotazy</a:t>
            </a:r>
          </a:p>
          <a:p>
            <a:endParaRPr lang="cs-CZ" sz="1700" b="1" dirty="0">
              <a:latin typeface="Arial" panose="020B0604020202020204" pitchFamily="34" charset="0"/>
              <a:cs typeface="Arial" panose="020B0604020202020204" pitchFamily="34" charset="0"/>
            </a:endParaRPr>
          </a:p>
          <a:p>
            <a:r>
              <a:rPr lang="cs-CZ" sz="1700" dirty="0" smtClean="0">
                <a:latin typeface="Arial" panose="020B0604020202020204" pitchFamily="34" charset="0"/>
                <a:cs typeface="Arial" panose="020B0604020202020204" pitchFamily="34" charset="0"/>
              </a:rPr>
              <a:t>11:00 </a:t>
            </a:r>
            <a:r>
              <a:rPr lang="cs-CZ" sz="1700" dirty="0">
                <a:latin typeface="Arial" panose="020B0604020202020204" pitchFamily="34" charset="0"/>
                <a:cs typeface="Arial" panose="020B0604020202020204" pitchFamily="34" charset="0"/>
              </a:rPr>
              <a:t>– </a:t>
            </a:r>
            <a:r>
              <a:rPr lang="cs-CZ" sz="1700" dirty="0" smtClean="0">
                <a:latin typeface="Arial" panose="020B0604020202020204" pitchFamily="34" charset="0"/>
                <a:cs typeface="Arial" panose="020B0604020202020204" pitchFamily="34" charset="0"/>
              </a:rPr>
              <a:t>11:15</a:t>
            </a:r>
            <a:r>
              <a:rPr lang="cs-CZ" sz="1700"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Přestávka</a:t>
            </a:r>
            <a:r>
              <a:rPr lang="cs-CZ" sz="1700" dirty="0">
                <a:latin typeface="Arial" panose="020B0604020202020204" pitchFamily="34" charset="0"/>
                <a:cs typeface="Arial" panose="020B0604020202020204" pitchFamily="34" charset="0"/>
              </a:rPr>
              <a:t> </a:t>
            </a:r>
            <a:endParaRPr lang="cs-CZ" sz="1700" dirty="0" smtClean="0">
              <a:latin typeface="Arial" panose="020B0604020202020204" pitchFamily="34" charset="0"/>
              <a:cs typeface="Arial" panose="020B0604020202020204" pitchFamily="34" charset="0"/>
            </a:endParaRPr>
          </a:p>
          <a:p>
            <a:endParaRPr lang="cs-CZ" sz="1700" dirty="0">
              <a:latin typeface="Arial" panose="020B0604020202020204" pitchFamily="34" charset="0"/>
              <a:cs typeface="Arial" panose="020B0604020202020204" pitchFamily="34" charset="0"/>
            </a:endParaRPr>
          </a:p>
          <a:p>
            <a:r>
              <a:rPr lang="cs-CZ" sz="1700" dirty="0" smtClean="0">
                <a:latin typeface="Arial" panose="020B0604020202020204" pitchFamily="34" charset="0"/>
                <a:cs typeface="Arial" panose="020B0604020202020204" pitchFamily="34" charset="0"/>
              </a:rPr>
              <a:t>11:15 </a:t>
            </a:r>
            <a:r>
              <a:rPr lang="cs-CZ" sz="1700" dirty="0">
                <a:latin typeface="Arial" panose="020B0604020202020204" pitchFamily="34" charset="0"/>
                <a:cs typeface="Arial" panose="020B0604020202020204" pitchFamily="34" charset="0"/>
              </a:rPr>
              <a:t>– 13:30	</a:t>
            </a:r>
            <a:r>
              <a:rPr lang="cs-CZ" sz="1700" b="1" dirty="0">
                <a:latin typeface="Arial" panose="020B0604020202020204" pitchFamily="34" charset="0"/>
                <a:cs typeface="Arial" panose="020B0604020202020204" pitchFamily="34" charset="0"/>
              </a:rPr>
              <a:t>Základní informace o aplikaci MS2014</a:t>
            </a:r>
            <a:r>
              <a:rPr lang="cs-CZ" sz="1700" b="1" dirty="0" smtClean="0">
                <a:latin typeface="Arial" panose="020B0604020202020204" pitchFamily="34" charset="0"/>
                <a:cs typeface="Arial" panose="020B0604020202020204" pitchFamily="34" charset="0"/>
              </a:rPr>
              <a:t>+, dokladování </a:t>
            </a:r>
          </a:p>
          <a:p>
            <a:r>
              <a:rPr lang="cs-CZ" sz="1700" b="1"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                     povinných příloh, </a:t>
            </a:r>
            <a:r>
              <a:rPr lang="cs-CZ" sz="1700" b="1" dirty="0">
                <a:latin typeface="Arial" panose="020B0604020202020204" pitchFamily="34" charset="0"/>
                <a:cs typeface="Arial" panose="020B0604020202020204" pitchFamily="34" charset="0"/>
              </a:rPr>
              <a:t>systém hodnocení </a:t>
            </a:r>
            <a:r>
              <a:rPr lang="cs-CZ" sz="1700" b="1" dirty="0" smtClean="0">
                <a:latin typeface="Arial" panose="020B0604020202020204" pitchFamily="34" charset="0"/>
                <a:cs typeface="Arial" panose="020B0604020202020204" pitchFamily="34" charset="0"/>
              </a:rPr>
              <a:t>projektů </a:t>
            </a:r>
            <a:r>
              <a:rPr lang="cs-CZ" sz="1700" b="1" dirty="0">
                <a:latin typeface="Arial" panose="020B0604020202020204" pitchFamily="34" charset="0"/>
                <a:cs typeface="Arial" panose="020B0604020202020204" pitchFamily="34" charset="0"/>
              </a:rPr>
              <a:t>a další </a:t>
            </a:r>
            <a:endParaRPr lang="cs-CZ" sz="1700" b="1" dirty="0" smtClean="0">
              <a:latin typeface="Arial" panose="020B0604020202020204" pitchFamily="34" charset="0"/>
              <a:cs typeface="Arial" panose="020B0604020202020204" pitchFamily="34" charset="0"/>
            </a:endParaRPr>
          </a:p>
          <a:p>
            <a:r>
              <a:rPr lang="cs-CZ" sz="1700" b="1"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                     administrace </a:t>
            </a:r>
            <a:r>
              <a:rPr lang="cs-CZ" sz="1700" b="1" dirty="0">
                <a:latin typeface="Arial" panose="020B0604020202020204" pitchFamily="34" charset="0"/>
                <a:cs typeface="Arial" panose="020B0604020202020204" pitchFamily="34" charset="0"/>
              </a:rPr>
              <a:t>projektu, </a:t>
            </a:r>
            <a:r>
              <a:rPr lang="cs-CZ" sz="1700" b="1" dirty="0" smtClean="0">
                <a:latin typeface="Arial" panose="020B0604020202020204" pitchFamily="34" charset="0"/>
                <a:cs typeface="Arial" panose="020B0604020202020204" pitchFamily="34" charset="0"/>
              </a:rPr>
              <a:t>kontrola </a:t>
            </a:r>
            <a:r>
              <a:rPr lang="cs-CZ" sz="1700" b="1" dirty="0">
                <a:latin typeface="Arial" panose="020B0604020202020204" pitchFamily="34" charset="0"/>
                <a:cs typeface="Arial" panose="020B0604020202020204" pitchFamily="34" charset="0"/>
              </a:rPr>
              <a:t>výběrových a </a:t>
            </a:r>
            <a:r>
              <a:rPr lang="cs-CZ" sz="1700" b="1" dirty="0" smtClean="0">
                <a:latin typeface="Arial" panose="020B0604020202020204" pitchFamily="34" charset="0"/>
                <a:cs typeface="Arial" panose="020B0604020202020204" pitchFamily="34" charset="0"/>
              </a:rPr>
              <a:t>zadávacích</a:t>
            </a:r>
          </a:p>
          <a:p>
            <a:r>
              <a:rPr lang="cs-CZ" sz="1700" b="1"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                    </a:t>
            </a:r>
            <a:r>
              <a:rPr lang="cs-CZ" sz="1700" b="1" dirty="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řízení</a:t>
            </a:r>
          </a:p>
          <a:p>
            <a:endParaRPr lang="cs-CZ" sz="1700" b="1" dirty="0" smtClean="0">
              <a:latin typeface="Arial" panose="020B0604020202020204" pitchFamily="34" charset="0"/>
              <a:cs typeface="Arial" panose="020B0604020202020204" pitchFamily="34" charset="0"/>
            </a:endParaRPr>
          </a:p>
          <a:p>
            <a:r>
              <a:rPr lang="cs-CZ" sz="1700" dirty="0">
                <a:latin typeface="Arial" panose="020B0604020202020204" pitchFamily="34" charset="0"/>
                <a:cs typeface="Arial" panose="020B0604020202020204" pitchFamily="34" charset="0"/>
              </a:rPr>
              <a:t>13:30 	</a:t>
            </a:r>
            <a:r>
              <a:rPr lang="cs-CZ" sz="1700" dirty="0" smtClean="0">
                <a:latin typeface="Arial" panose="020B0604020202020204" pitchFamily="34" charset="0"/>
                <a:cs typeface="Arial" panose="020B0604020202020204" pitchFamily="34" charset="0"/>
              </a:rPr>
              <a:t>	</a:t>
            </a:r>
            <a:r>
              <a:rPr lang="cs-CZ" sz="1700" b="1" dirty="0" smtClean="0">
                <a:latin typeface="Arial" panose="020B0604020202020204" pitchFamily="34" charset="0"/>
                <a:cs typeface="Arial" panose="020B0604020202020204" pitchFamily="34" charset="0"/>
              </a:rPr>
              <a:t>Závěr</a:t>
            </a:r>
          </a:p>
          <a:p>
            <a:endParaRPr lang="cs-CZ" sz="5400" dirty="0">
              <a:solidFill>
                <a:schemeClr val="tx1">
                  <a:lumMod val="75000"/>
                  <a:lumOff val="25000"/>
                </a:schemeClr>
              </a:solidFill>
              <a:latin typeface="Arial" panose="020B0604020202020204" pitchFamily="34" charset="0"/>
              <a:cs typeface="Arial" panose="020B0604020202020204" pitchFamily="34" charset="0"/>
            </a:endParaRP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18581225"/>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2" name="Obdélník 1"/>
          <p:cNvSpPr/>
          <p:nvPr/>
        </p:nvSpPr>
        <p:spPr>
          <a:xfrm>
            <a:off x="336883" y="1433777"/>
            <a:ext cx="8085221" cy="4483279"/>
          </a:xfrm>
          <a:prstGeom prst="rect">
            <a:avLst/>
          </a:prstGeom>
        </p:spPr>
        <p:txBody>
          <a:bodyPr wrap="square">
            <a:spAutoFit/>
          </a:bodyPr>
          <a:lstStyle/>
          <a:p>
            <a:pPr marL="342900" indent="-342900" algn="just" defTabSz="914400">
              <a:lnSpc>
                <a:spcPct val="90000"/>
              </a:lnSpc>
              <a:spcBef>
                <a:spcPts val="1000"/>
              </a:spcBef>
              <a:buFont typeface="Arial" panose="020B0604020202020204" pitchFamily="34" charset="0"/>
              <a:buChar char="•"/>
            </a:pPr>
            <a:r>
              <a:rPr lang="cs-CZ" sz="2000" dirty="0" smtClean="0">
                <a:solidFill>
                  <a:prstClr val="black"/>
                </a:solidFill>
                <a:latin typeface="Arial" panose="020B0604020202020204" pitchFamily="34" charset="0"/>
                <a:cs typeface="Arial" panose="020B0604020202020204" pitchFamily="34" charset="0"/>
              </a:rPr>
              <a:t>V této </a:t>
            </a:r>
            <a:r>
              <a:rPr lang="cs-CZ" sz="2000" dirty="0">
                <a:solidFill>
                  <a:prstClr val="black"/>
                </a:solidFill>
                <a:latin typeface="Arial" panose="020B0604020202020204" pitchFamily="34" charset="0"/>
                <a:cs typeface="Arial" panose="020B0604020202020204" pitchFamily="34" charset="0"/>
              </a:rPr>
              <a:t>výzvě nejsou obce a svazky obcí oprávněnými </a:t>
            </a:r>
            <a:r>
              <a:rPr lang="cs-CZ" sz="2000" dirty="0" smtClean="0">
                <a:solidFill>
                  <a:prstClr val="black"/>
                </a:solidFill>
                <a:latin typeface="Arial" panose="020B0604020202020204" pitchFamily="34" charset="0"/>
                <a:cs typeface="Arial" panose="020B0604020202020204" pitchFamily="34" charset="0"/>
              </a:rPr>
              <a:t>žadateli</a:t>
            </a:r>
            <a:endParaRPr lang="cs-CZ" sz="2000" dirty="0">
              <a:solidFill>
                <a:prstClr val="black"/>
              </a:solidFill>
              <a:latin typeface="Arial" panose="020B0604020202020204" pitchFamily="34" charset="0"/>
              <a:cs typeface="Arial" panose="020B0604020202020204" pitchFamily="34" charset="0"/>
            </a:endParaRPr>
          </a:p>
          <a:p>
            <a:pPr marL="228600" indent="-228600" algn="just" defTabSz="914400">
              <a:lnSpc>
                <a:spcPct val="90000"/>
              </a:lnSpc>
              <a:spcBef>
                <a:spcPts val="1000"/>
              </a:spcBef>
              <a:buFont typeface="Arial" panose="020B0604020202020204" pitchFamily="34" charset="0"/>
              <a:buChar char="•"/>
            </a:pPr>
            <a:r>
              <a:rPr lang="cs-CZ" sz="2000" dirty="0">
                <a:solidFill>
                  <a:prstClr val="black"/>
                </a:solidFill>
                <a:latin typeface="Arial" panose="020B0604020202020204" pitchFamily="34" charset="0"/>
                <a:cs typeface="Arial" panose="020B0604020202020204" pitchFamily="34" charset="0"/>
              </a:rPr>
              <a:t>Vychází z principu sociálního podnikání:</a:t>
            </a:r>
          </a:p>
          <a:p>
            <a:pPr marL="228600" indent="-228600" algn="just" defTabSz="914400">
              <a:lnSpc>
                <a:spcPct val="90000"/>
              </a:lnSpc>
              <a:spcBef>
                <a:spcPts val="1000"/>
              </a:spcBef>
              <a:buFont typeface="Arial" panose="020B0604020202020204" pitchFamily="34" charset="0"/>
              <a:buChar char="•"/>
            </a:pPr>
            <a:r>
              <a:rPr lang="cs-CZ" sz="2000" dirty="0">
                <a:solidFill>
                  <a:prstClr val="black"/>
                </a:solidFill>
                <a:latin typeface="Arial" panose="020B0604020202020204" pitchFamily="34" charset="0"/>
                <a:cs typeface="Arial" panose="020B0604020202020204" pitchFamily="34" charset="0"/>
              </a:rPr>
              <a:t>nezávislost (autonomie) v manažerském rozhodování a řízení na externích zakladatelích nebo zřizovatelích</a:t>
            </a:r>
            <a:r>
              <a:rPr lang="cs-CZ" sz="2000" dirty="0" smtClean="0">
                <a:solidFill>
                  <a:prstClr val="black"/>
                </a:solidFill>
                <a:latin typeface="Arial" panose="020B0604020202020204" pitchFamily="34" charset="0"/>
                <a:cs typeface="Arial" panose="020B0604020202020204" pitchFamily="34" charset="0"/>
              </a:rPr>
              <a:t>.</a:t>
            </a:r>
            <a:endParaRPr lang="cs-CZ" sz="2000" dirty="0">
              <a:solidFill>
                <a:prstClr val="black"/>
              </a:solidFill>
              <a:latin typeface="Arial" panose="020B0604020202020204" pitchFamily="34" charset="0"/>
              <a:cs typeface="Arial" panose="020B0604020202020204" pitchFamily="34" charset="0"/>
            </a:endParaRPr>
          </a:p>
          <a:p>
            <a:pPr marL="228600" indent="-228600" algn="just" defTabSz="914400">
              <a:lnSpc>
                <a:spcPct val="90000"/>
              </a:lnSpc>
              <a:spcBef>
                <a:spcPts val="1000"/>
              </a:spcBef>
              <a:buFont typeface="Arial" panose="020B0604020202020204" pitchFamily="34" charset="0"/>
              <a:buChar char="•"/>
            </a:pPr>
            <a:r>
              <a:rPr lang="cs-CZ" sz="2000" dirty="0">
                <a:solidFill>
                  <a:prstClr val="black"/>
                </a:solidFill>
                <a:latin typeface="Arial" panose="020B0604020202020204" pitchFamily="34" charset="0"/>
                <a:cs typeface="Arial" panose="020B0604020202020204" pitchFamily="34" charset="0"/>
              </a:rPr>
              <a:t>Nezávislostí se míní autonomie v manažerském rozhodování a řízení. Pokud by jedním ze zřizovatelů byla obec, její celkový vlastnický podíl v podniku by musel být menší než 50 %. Pokud by zřizovatelem bylo více obcí, vlastnický podíl každé z těchto obcí by musel být menší než 50 %. </a:t>
            </a:r>
          </a:p>
          <a:p>
            <a:pPr marL="228600" indent="-228600" algn="just" defTabSz="914400">
              <a:lnSpc>
                <a:spcPct val="90000"/>
              </a:lnSpc>
              <a:spcBef>
                <a:spcPts val="1000"/>
              </a:spcBef>
              <a:buFont typeface="Arial" panose="020B0604020202020204" pitchFamily="34" charset="0"/>
              <a:buChar char="•"/>
            </a:pPr>
            <a:r>
              <a:rPr lang="cs-CZ" sz="2000" dirty="0" smtClean="0">
                <a:solidFill>
                  <a:prstClr val="black"/>
                </a:solidFill>
                <a:latin typeface="Arial" panose="020B0604020202020204" pitchFamily="34" charset="0"/>
                <a:cs typeface="Arial" panose="020B0604020202020204" pitchFamily="34" charset="0"/>
              </a:rPr>
              <a:t>Zapojení </a:t>
            </a:r>
            <a:r>
              <a:rPr lang="cs-CZ" sz="2000" dirty="0">
                <a:solidFill>
                  <a:prstClr val="black"/>
                </a:solidFill>
                <a:latin typeface="Arial" panose="020B0604020202020204" pitchFamily="34" charset="0"/>
                <a:cs typeface="Arial" panose="020B0604020202020204" pitchFamily="34" charset="0"/>
              </a:rPr>
              <a:t>obcí je možné založením obchodní korporace, která bude v manažerském rozhodování a řízení nezávislá na externích zakladatelích nebo zřizovatelích. Žádná z nich v něm nesmí disponovat většinou rozhodovacích práv a vlastnický podíl každé z nich musí být menší než 50 %. </a:t>
            </a:r>
          </a:p>
        </p:txBody>
      </p:sp>
    </p:spTree>
    <p:extLst>
      <p:ext uri="{BB962C8B-B14F-4D97-AF65-F5344CB8AC3E}">
        <p14:creationId xmlns:p14="http://schemas.microsoft.com/office/powerpoint/2010/main" val="3347770896"/>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830997"/>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a:t>
            </a:r>
            <a:r>
              <a:rPr lang="cs-CZ" sz="2400" b="1" dirty="0">
                <a:solidFill>
                  <a:srgbClr val="1D70B8"/>
                </a:solidFill>
                <a:latin typeface="Arial" panose="020B0604020202020204" pitchFamily="34" charset="0"/>
                <a:cs typeface="Arial" panose="020B0604020202020204" pitchFamily="34" charset="0"/>
              </a:rPr>
              <a:t>90. výzva IROP – Sociální podnikání pro KPSVL </a:t>
            </a:r>
          </a:p>
          <a:p>
            <a:r>
              <a:rPr lang="cs-CZ" sz="2400" b="1" dirty="0">
                <a:solidFill>
                  <a:srgbClr val="1D70B8"/>
                </a:solidFill>
                <a:latin typeface="Arial" panose="020B0604020202020204" pitchFamily="34" charset="0"/>
                <a:cs typeface="Arial" panose="020B0604020202020204" pitchFamily="34" charset="0"/>
              </a:rPr>
              <a:t>   podporované aktivity</a:t>
            </a:r>
          </a:p>
        </p:txBody>
      </p:sp>
      <p:sp>
        <p:nvSpPr>
          <p:cNvPr id="7" name="Zástupný symbol pro obsah 2"/>
          <p:cNvSpPr>
            <a:spLocks noGrp="1"/>
          </p:cNvSpPr>
          <p:nvPr>
            <p:ph idx="1"/>
          </p:nvPr>
        </p:nvSpPr>
        <p:spPr>
          <a:xfrm>
            <a:off x="457200" y="1600200"/>
            <a:ext cx="8229600" cy="4698187"/>
          </a:xfrm>
        </p:spPr>
        <p:txBody>
          <a:bodyPr>
            <a:noAutofit/>
          </a:bodyPr>
          <a:lstStyle/>
          <a:p>
            <a:pPr marL="0" indent="0" algn="just">
              <a:spcAft>
                <a:spcPts val="0"/>
              </a:spcAft>
              <a:buNone/>
            </a:pPr>
            <a:r>
              <a:rPr lang="cs-CZ" sz="2000" b="1" dirty="0">
                <a:latin typeface="Arial" panose="020B0604020202020204" pitchFamily="34" charset="0"/>
                <a:cs typeface="Arial" panose="020B0604020202020204" pitchFamily="34" charset="0"/>
              </a:rPr>
              <a:t>1. </a:t>
            </a:r>
            <a:r>
              <a:rPr lang="cs-CZ" sz="2000" b="1" dirty="0" smtClean="0">
                <a:latin typeface="Arial" panose="020B0604020202020204" pitchFamily="34" charset="0"/>
                <a:cs typeface="Arial" panose="020B0604020202020204" pitchFamily="34" charset="0"/>
              </a:rPr>
              <a:t>Vznik </a:t>
            </a:r>
            <a:r>
              <a:rPr lang="cs-CZ" sz="2000" b="1" dirty="0">
                <a:latin typeface="Arial" panose="020B0604020202020204" pitchFamily="34" charset="0"/>
                <a:cs typeface="Arial" panose="020B0604020202020204" pitchFamily="34" charset="0"/>
              </a:rPr>
              <a:t>nového sociálního </a:t>
            </a:r>
            <a:r>
              <a:rPr lang="cs-CZ" sz="2000" b="1" dirty="0" smtClean="0">
                <a:latin typeface="Arial" panose="020B0604020202020204" pitchFamily="34" charset="0"/>
                <a:cs typeface="Arial" panose="020B0604020202020204" pitchFamily="34" charset="0"/>
              </a:rPr>
              <a:t>podniku</a:t>
            </a:r>
          </a:p>
          <a:p>
            <a:pPr marL="0" indent="0" algn="just">
              <a:spcAft>
                <a:spcPts val="0"/>
              </a:spcAft>
              <a:buNone/>
            </a:pPr>
            <a:r>
              <a:rPr lang="cs-CZ" sz="1800" dirty="0" smtClean="0">
                <a:ea typeface="Times New Roman"/>
                <a:cs typeface="Times New Roman"/>
              </a:rPr>
              <a:t> </a:t>
            </a:r>
            <a:r>
              <a:rPr lang="cs-CZ" sz="1800" dirty="0" smtClean="0">
                <a:ea typeface="Times New Roman"/>
                <a:cs typeface="Times New Roman"/>
              </a:rPr>
              <a:t>	• </a:t>
            </a:r>
            <a:r>
              <a:rPr lang="cs-CZ" sz="1400" dirty="0" smtClean="0">
                <a:latin typeface="Arial" panose="020B0604020202020204" pitchFamily="34" charset="0"/>
                <a:ea typeface="Times New Roman"/>
                <a:cs typeface="Arial" panose="020B0604020202020204" pitchFamily="34" charset="0"/>
              </a:rPr>
              <a:t>založením </a:t>
            </a:r>
            <a:r>
              <a:rPr lang="cs-CZ" sz="1400" dirty="0">
                <a:latin typeface="Arial" panose="020B0604020202020204" pitchFamily="34" charset="0"/>
                <a:ea typeface="Times New Roman"/>
                <a:cs typeface="Arial" panose="020B0604020202020204" pitchFamily="34" charset="0"/>
              </a:rPr>
              <a:t>nového podnikatelského subjektu</a:t>
            </a:r>
            <a:r>
              <a:rPr lang="cs-CZ" sz="1400" dirty="0">
                <a:ea typeface="Times New Roman"/>
                <a:cs typeface="Times New Roman"/>
              </a:rPr>
              <a:t>,</a:t>
            </a:r>
          </a:p>
          <a:p>
            <a:pPr marL="0" indent="0" algn="just">
              <a:buNone/>
            </a:pPr>
            <a:r>
              <a:rPr lang="cs-CZ" sz="1400" dirty="0" smtClean="0">
                <a:ea typeface="Times New Roman"/>
                <a:cs typeface="Times New Roman"/>
              </a:rPr>
              <a:t>	</a:t>
            </a:r>
            <a:r>
              <a:rPr lang="cs-CZ" sz="1800" dirty="0" smtClean="0">
                <a:ea typeface="Times New Roman"/>
                <a:cs typeface="Times New Roman"/>
              </a:rPr>
              <a:t>• </a:t>
            </a:r>
            <a:r>
              <a:rPr lang="cs-CZ" sz="1400" dirty="0">
                <a:latin typeface="Arial" panose="020B0604020202020204" pitchFamily="34" charset="0"/>
                <a:ea typeface="Times New Roman"/>
                <a:cs typeface="Arial" panose="020B0604020202020204" pitchFamily="34" charset="0"/>
              </a:rPr>
              <a:t>rozšířením stávajícího podniku, který v době podání žádosti není sociálním podnikem.</a:t>
            </a:r>
          </a:p>
          <a:p>
            <a:pPr marL="0" indent="0" algn="just">
              <a:buNone/>
            </a:pPr>
            <a:r>
              <a:rPr lang="cs-CZ" sz="2000" b="1" dirty="0" smtClean="0">
                <a:latin typeface="Arial" panose="020B0604020202020204" pitchFamily="34" charset="0"/>
                <a:cs typeface="Arial" panose="020B0604020202020204" pitchFamily="34" charset="0"/>
              </a:rPr>
              <a:t>2.</a:t>
            </a:r>
            <a:r>
              <a:rPr lang="cs-CZ" sz="1800" dirty="0">
                <a:cs typeface="Times New Roman"/>
              </a:rPr>
              <a:t> </a:t>
            </a:r>
            <a:r>
              <a:rPr lang="cs-CZ" sz="2000" b="1" dirty="0">
                <a:latin typeface="Arial" panose="020B0604020202020204" pitchFamily="34" charset="0"/>
                <a:cs typeface="Arial" panose="020B0604020202020204" pitchFamily="34" charset="0"/>
              </a:rPr>
              <a:t>Rozšíření podniku</a:t>
            </a:r>
          </a:p>
          <a:p>
            <a:pPr marL="0" indent="0">
              <a:buNone/>
            </a:pPr>
            <a:r>
              <a:rPr lang="cs-CZ" sz="1400" dirty="0">
                <a:latin typeface="Arial" panose="020B0604020202020204" pitchFamily="34" charset="0"/>
                <a:ea typeface="Times New Roman"/>
                <a:cs typeface="Arial" panose="020B0604020202020204" pitchFamily="34" charset="0"/>
              </a:rPr>
              <a:t>v rámci stávajícího podnikatelského subjektu, který je v době podání žádosti sociálním podnikem a splňuje principy sociálního podnikání a zároveň dochází k jednomu z následujících kroků:</a:t>
            </a:r>
          </a:p>
          <a:p>
            <a:pPr marL="0" indent="0" algn="just">
              <a:buNone/>
            </a:pPr>
            <a:r>
              <a:rPr lang="cs-CZ" sz="1800" dirty="0"/>
              <a:t> </a:t>
            </a:r>
            <a:r>
              <a:rPr lang="cs-CZ" sz="1800" dirty="0" smtClean="0"/>
              <a:t>	•</a:t>
            </a:r>
            <a:r>
              <a:rPr lang="cs-CZ" sz="1800" dirty="0"/>
              <a:t> </a:t>
            </a:r>
            <a:r>
              <a:rPr lang="cs-CZ" sz="1400" dirty="0" smtClean="0">
                <a:latin typeface="Arial" panose="020B0604020202020204" pitchFamily="34" charset="0"/>
                <a:ea typeface="Times New Roman"/>
                <a:cs typeface="Arial" panose="020B0604020202020204" pitchFamily="34" charset="0"/>
              </a:rPr>
              <a:t>rozšíření </a:t>
            </a:r>
            <a:r>
              <a:rPr lang="cs-CZ" sz="1400" dirty="0">
                <a:latin typeface="Arial" panose="020B0604020202020204" pitchFamily="34" charset="0"/>
                <a:ea typeface="Times New Roman"/>
                <a:cs typeface="Arial" panose="020B0604020202020204" pitchFamily="34" charset="0"/>
              </a:rPr>
              <a:t>nabízených produktů a služeb</a:t>
            </a:r>
            <a:r>
              <a:rPr lang="cs-CZ" sz="1400" dirty="0"/>
              <a:t>,</a:t>
            </a:r>
          </a:p>
          <a:p>
            <a:pPr marL="0" indent="0" algn="just">
              <a:buNone/>
            </a:pPr>
            <a:r>
              <a:rPr lang="cs-CZ" sz="1800" dirty="0" smtClean="0"/>
              <a:t>	•</a:t>
            </a:r>
            <a:r>
              <a:rPr lang="cs-CZ" sz="1800" dirty="0"/>
              <a:t> </a:t>
            </a:r>
            <a:r>
              <a:rPr lang="cs-CZ" sz="1400" dirty="0" smtClean="0">
                <a:latin typeface="Arial" panose="020B0604020202020204" pitchFamily="34" charset="0"/>
                <a:ea typeface="Times New Roman"/>
                <a:cs typeface="Arial" panose="020B0604020202020204" pitchFamily="34" charset="0"/>
              </a:rPr>
              <a:t>rozšíření </a:t>
            </a:r>
            <a:r>
              <a:rPr lang="cs-CZ" sz="1400" dirty="0">
                <a:latin typeface="Arial" panose="020B0604020202020204" pitchFamily="34" charset="0"/>
                <a:ea typeface="Times New Roman"/>
                <a:cs typeface="Arial" panose="020B0604020202020204" pitchFamily="34" charset="0"/>
              </a:rPr>
              <a:t>prostorové kapacity podniku,</a:t>
            </a:r>
          </a:p>
          <a:p>
            <a:pPr marL="0" indent="0" algn="just">
              <a:buNone/>
            </a:pPr>
            <a:r>
              <a:rPr lang="cs-CZ" sz="1800" dirty="0" smtClean="0"/>
              <a:t>	•</a:t>
            </a:r>
            <a:r>
              <a:rPr lang="cs-CZ" sz="1800" dirty="0"/>
              <a:t> </a:t>
            </a:r>
            <a:r>
              <a:rPr lang="cs-CZ" sz="1400" dirty="0" smtClean="0">
                <a:latin typeface="Arial" panose="020B0604020202020204" pitchFamily="34" charset="0"/>
                <a:ea typeface="Times New Roman"/>
                <a:cs typeface="Arial" panose="020B0604020202020204" pitchFamily="34" charset="0"/>
              </a:rPr>
              <a:t>zavedení </a:t>
            </a:r>
            <a:r>
              <a:rPr lang="cs-CZ" sz="1400" dirty="0">
                <a:latin typeface="Arial" panose="020B0604020202020204" pitchFamily="34" charset="0"/>
                <a:ea typeface="Times New Roman"/>
                <a:cs typeface="Arial" panose="020B0604020202020204" pitchFamily="34" charset="0"/>
              </a:rPr>
              <a:t>nových technologií výroby,</a:t>
            </a:r>
          </a:p>
          <a:p>
            <a:pPr marL="0" indent="0" algn="just">
              <a:buNone/>
            </a:pPr>
            <a:r>
              <a:rPr lang="cs-CZ" sz="1800" dirty="0" smtClean="0"/>
              <a:t>	•</a:t>
            </a:r>
            <a:r>
              <a:rPr lang="cs-CZ" sz="1800" dirty="0"/>
              <a:t> </a:t>
            </a:r>
            <a:r>
              <a:rPr lang="cs-CZ" sz="1400" dirty="0" smtClean="0">
                <a:latin typeface="Arial" panose="020B0604020202020204" pitchFamily="34" charset="0"/>
                <a:ea typeface="Times New Roman"/>
                <a:cs typeface="Arial" panose="020B0604020202020204" pitchFamily="34" charset="0"/>
              </a:rPr>
              <a:t>zefektivnění </a:t>
            </a:r>
            <a:r>
              <a:rPr lang="cs-CZ" sz="1400" dirty="0">
                <a:latin typeface="Arial" panose="020B0604020202020204" pitchFamily="34" charset="0"/>
                <a:ea typeface="Times New Roman"/>
                <a:cs typeface="Arial" panose="020B0604020202020204" pitchFamily="34" charset="0"/>
              </a:rPr>
              <a:t>procesů podniku.</a:t>
            </a:r>
          </a:p>
          <a:p>
            <a:pPr marL="0" indent="0" algn="just">
              <a:buNone/>
            </a:pPr>
            <a:r>
              <a:rPr lang="cs-CZ" sz="1400" dirty="0">
                <a:latin typeface="Arial" panose="020B0604020202020204" pitchFamily="34" charset="0"/>
                <a:ea typeface="Times New Roman"/>
                <a:cs typeface="Arial" panose="020B0604020202020204" pitchFamily="34" charset="0"/>
              </a:rPr>
              <a:t>Rozšíření musí být propojené s personálním rozšířením.</a:t>
            </a:r>
          </a:p>
          <a:p>
            <a:pPr marL="0" indent="0" algn="just">
              <a:buNone/>
            </a:pPr>
            <a:r>
              <a:rPr lang="cs-CZ" sz="2000" b="1" dirty="0">
                <a:latin typeface="Arial" panose="020B0604020202020204" pitchFamily="34" charset="0"/>
                <a:cs typeface="Arial" panose="020B0604020202020204" pitchFamily="34" charset="0"/>
              </a:rPr>
              <a:t>3. Rozšíření stávajících nebo vznik nových podnikatelských </a:t>
            </a:r>
            <a:r>
              <a:rPr lang="cs-CZ" sz="2000" b="1" dirty="0" smtClean="0">
                <a:latin typeface="Arial" panose="020B0604020202020204" pitchFamily="34" charset="0"/>
                <a:cs typeface="Arial" panose="020B0604020202020204" pitchFamily="34" charset="0"/>
              </a:rPr>
              <a:t>aktivit</a:t>
            </a:r>
          </a:p>
          <a:p>
            <a:pPr marL="0" indent="0" algn="just">
              <a:buNone/>
            </a:pPr>
            <a:r>
              <a:rPr lang="cs-CZ" sz="2000" b="1" dirty="0">
                <a:latin typeface="Arial" panose="020B0604020202020204" pitchFamily="34" charset="0"/>
                <a:cs typeface="Arial" panose="020B0604020202020204" pitchFamily="34" charset="0"/>
              </a:rPr>
              <a:t> </a:t>
            </a:r>
            <a:r>
              <a:rPr lang="cs-CZ" sz="2000" b="1" dirty="0" smtClean="0">
                <a:latin typeface="Arial" panose="020B0604020202020204" pitchFamily="34" charset="0"/>
                <a:cs typeface="Arial" panose="020B0604020202020204" pitchFamily="34" charset="0"/>
              </a:rPr>
              <a:t>   OSVČ</a:t>
            </a:r>
            <a:endParaRPr lang="cs-CZ" sz="2000" b="1" dirty="0">
              <a:latin typeface="Arial" panose="020B0604020202020204" pitchFamily="34" charset="0"/>
              <a:cs typeface="Arial" panose="020B0604020202020204" pitchFamily="34" charset="0"/>
            </a:endParaRPr>
          </a:p>
          <a:p>
            <a:pPr marL="0" indent="0" algn="just">
              <a:buNone/>
            </a:pPr>
            <a:endParaRPr lang="cs-CZ" sz="1800" dirty="0">
              <a:ea typeface="Times New Roman"/>
              <a:cs typeface="Times New Roman"/>
            </a:endParaRPr>
          </a:p>
        </p:txBody>
      </p:sp>
    </p:spTree>
    <p:extLst>
      <p:ext uri="{BB962C8B-B14F-4D97-AF65-F5344CB8AC3E}">
        <p14:creationId xmlns:p14="http://schemas.microsoft.com/office/powerpoint/2010/main" val="1527856333"/>
      </p:ext>
    </p:extLst>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2" name="Obdélník 1"/>
          <p:cNvSpPr/>
          <p:nvPr/>
        </p:nvSpPr>
        <p:spPr>
          <a:xfrm>
            <a:off x="409651" y="1506908"/>
            <a:ext cx="8496801" cy="5770811"/>
          </a:xfrm>
          <a:prstGeom prst="rect">
            <a:avLst/>
          </a:prstGeom>
        </p:spPr>
        <p:txBody>
          <a:bodyPr wrap="square">
            <a:spAutoFit/>
          </a:bodyPr>
          <a:lstStyle/>
          <a:p>
            <a:pPr marL="0" lvl="3" algn="just" defTabSz="914400">
              <a:lnSpc>
                <a:spcPct val="90000"/>
              </a:lnSpc>
              <a:spcBef>
                <a:spcPts val="1000"/>
              </a:spcBef>
            </a:pPr>
            <a:r>
              <a:rPr lang="cs-CZ" sz="2000" b="1" dirty="0">
                <a:latin typeface="Arial" panose="020B0604020202020204" pitchFamily="34" charset="0"/>
                <a:cs typeface="Arial" panose="020B0604020202020204" pitchFamily="34" charset="0"/>
              </a:rPr>
              <a:t>Podmínky veřejné podpory </a:t>
            </a:r>
          </a:p>
          <a:p>
            <a:pPr marL="371475" lvl="3" indent="-285750">
              <a:lnSpc>
                <a:spcPct val="150000"/>
              </a:lnSpc>
              <a:buFont typeface="Arial" panose="020B0604020202020204" pitchFamily="34" charset="0"/>
              <a:buChar char="•"/>
            </a:pPr>
            <a:r>
              <a:rPr lang="cs-CZ" dirty="0">
                <a:latin typeface="Arial" panose="020B0604020202020204" pitchFamily="34" charset="0"/>
                <a:ea typeface="Times New Roman"/>
                <a:cs typeface="Arial" panose="020B0604020202020204" pitchFamily="34" charset="0"/>
              </a:rPr>
              <a:t>Nařízení č. 1407/2013 ze dne 18. prosince 2013 o použití článku 107 a 108 Smlouvy o fungování Evropské unie na podporu de </a:t>
            </a:r>
            <a:r>
              <a:rPr lang="cs-CZ" dirty="0" err="1">
                <a:latin typeface="Arial" panose="020B0604020202020204" pitchFamily="34" charset="0"/>
                <a:ea typeface="Times New Roman"/>
                <a:cs typeface="Arial" panose="020B0604020202020204" pitchFamily="34" charset="0"/>
              </a:rPr>
              <a:t>minimis</a:t>
            </a:r>
            <a:r>
              <a:rPr lang="cs-CZ" dirty="0">
                <a:latin typeface="Arial" panose="020B0604020202020204" pitchFamily="34" charset="0"/>
                <a:ea typeface="Times New Roman"/>
                <a:cs typeface="Arial" panose="020B0604020202020204" pitchFamily="34" charset="0"/>
              </a:rPr>
              <a:t>, </a:t>
            </a:r>
          </a:p>
          <a:p>
            <a:pPr marL="371475" lvl="3" indent="-285750">
              <a:lnSpc>
                <a:spcPct val="150000"/>
              </a:lnSpc>
              <a:buFont typeface="Arial" panose="020B0604020202020204" pitchFamily="34" charset="0"/>
              <a:buChar char="•"/>
            </a:pPr>
            <a:r>
              <a:rPr lang="cs-CZ" dirty="0">
                <a:latin typeface="Arial" panose="020B0604020202020204" pitchFamily="34" charset="0"/>
                <a:ea typeface="Times New Roman"/>
                <a:cs typeface="Arial" panose="020B0604020202020204" pitchFamily="34" charset="0"/>
              </a:rPr>
              <a:t>celkový součet podpor de </a:t>
            </a:r>
            <a:r>
              <a:rPr lang="cs-CZ" dirty="0" err="1">
                <a:latin typeface="Arial" panose="020B0604020202020204" pitchFamily="34" charset="0"/>
                <a:ea typeface="Times New Roman"/>
                <a:cs typeface="Arial" panose="020B0604020202020204" pitchFamily="34" charset="0"/>
              </a:rPr>
              <a:t>minimis</a:t>
            </a:r>
            <a:r>
              <a:rPr lang="cs-CZ" dirty="0">
                <a:latin typeface="Arial" panose="020B0604020202020204" pitchFamily="34" charset="0"/>
                <a:ea typeface="Times New Roman"/>
                <a:cs typeface="Arial" panose="020B0604020202020204" pitchFamily="34" charset="0"/>
              </a:rPr>
              <a:t>, poskytnutých jednomu příjemci, nesmí za  předchozí dvě rozhodná období (účetní období nepřetržitě po sobě jdoucích dvanáct měsíců) a běžném fiskálním roce přesáhnout 200 000 EUR, </a:t>
            </a:r>
          </a:p>
          <a:p>
            <a:pPr marL="371475" lvl="3" indent="-285750">
              <a:lnSpc>
                <a:spcPct val="150000"/>
              </a:lnSpc>
              <a:buFont typeface="Arial" panose="020B0604020202020204" pitchFamily="34" charset="0"/>
              <a:buChar char="•"/>
            </a:pPr>
            <a:r>
              <a:rPr lang="cs-CZ" dirty="0">
                <a:latin typeface="Arial" panose="020B0604020202020204" pitchFamily="34" charset="0"/>
                <a:ea typeface="Times New Roman"/>
                <a:cs typeface="Arial" panose="020B0604020202020204" pitchFamily="34" charset="0"/>
              </a:rPr>
              <a:t>v případě, že žadatel obdržel jakoukoliv podporu de </a:t>
            </a:r>
            <a:r>
              <a:rPr lang="cs-CZ" dirty="0" err="1">
                <a:latin typeface="Arial" panose="020B0604020202020204" pitchFamily="34" charset="0"/>
                <a:ea typeface="Times New Roman"/>
                <a:cs typeface="Arial" panose="020B0604020202020204" pitchFamily="34" charset="0"/>
              </a:rPr>
              <a:t>minimis</a:t>
            </a:r>
            <a:r>
              <a:rPr lang="cs-CZ" dirty="0">
                <a:latin typeface="Arial" panose="020B0604020202020204" pitchFamily="34" charset="0"/>
                <a:ea typeface="Times New Roman"/>
                <a:cs typeface="Arial" panose="020B0604020202020204" pitchFamily="34" charset="0"/>
              </a:rPr>
              <a:t>, uvede údaje o této podpoře do žádosti o podporu, čerpání se bude kontrolovat v Registru de </a:t>
            </a:r>
            <a:r>
              <a:rPr lang="cs-CZ" dirty="0" err="1">
                <a:latin typeface="Arial" panose="020B0604020202020204" pitchFamily="34" charset="0"/>
                <a:ea typeface="Times New Roman"/>
                <a:cs typeface="Arial" panose="020B0604020202020204" pitchFamily="34" charset="0"/>
              </a:rPr>
              <a:t>minimis</a:t>
            </a:r>
            <a:r>
              <a:rPr lang="cs-CZ" dirty="0">
                <a:latin typeface="Arial" panose="020B0604020202020204" pitchFamily="34" charset="0"/>
                <a:ea typeface="Times New Roman"/>
                <a:cs typeface="Arial" panose="020B0604020202020204" pitchFamily="34" charset="0"/>
              </a:rPr>
              <a:t>, první kontrola při podání žádosti, druhá kontrola proběhne před vydáním Rozhodnutí. </a:t>
            </a:r>
          </a:p>
          <a:p>
            <a:endParaRPr lang="cs-CZ" dirty="0">
              <a:solidFill>
                <a:srgbClr val="000000"/>
              </a:solidFill>
              <a:latin typeface="Arial" panose="020B0604020202020204" pitchFamily="34" charset="0"/>
              <a:cs typeface="Arial" panose="020B0604020202020204" pitchFamily="34" charset="0"/>
            </a:endParaRPr>
          </a:p>
          <a:p>
            <a:endParaRPr lang="cs-CZ" dirty="0" smtClean="0">
              <a:solidFill>
                <a:srgbClr val="000000"/>
              </a:solidFill>
              <a:latin typeface="Calibri" panose="020F0502020204030204" pitchFamily="34" charset="0"/>
            </a:endParaRPr>
          </a:p>
          <a:p>
            <a:endParaRPr lang="cs-CZ" dirty="0">
              <a:solidFill>
                <a:srgbClr val="000000"/>
              </a:solidFill>
              <a:latin typeface="Calibri" panose="020F0502020204030204" pitchFamily="34" charset="0"/>
            </a:endParaRPr>
          </a:p>
          <a:p>
            <a:endParaRPr lang="cs-CZ" dirty="0" smtClean="0">
              <a:solidFill>
                <a:srgbClr val="000000"/>
              </a:solidFill>
              <a:latin typeface="Calibri" panose="020F0502020204030204" pitchFamily="34" charset="0"/>
            </a:endParaRPr>
          </a:p>
          <a:p>
            <a:endParaRPr lang="cs-CZ" dirty="0">
              <a:solidFill>
                <a:srgbClr val="000000"/>
              </a:solidFill>
              <a:latin typeface="Calibri" panose="020F0502020204030204" pitchFamily="34" charset="0"/>
            </a:endParaRPr>
          </a:p>
          <a:p>
            <a:endParaRPr lang="cs-CZ" dirty="0">
              <a:solidFill>
                <a:srgbClr val="000000"/>
              </a:solidFill>
              <a:latin typeface="Calibri" panose="020F0502020204030204" pitchFamily="34" charset="0"/>
            </a:endParaRPr>
          </a:p>
        </p:txBody>
      </p:sp>
    </p:spTree>
    <p:extLst>
      <p:ext uri="{BB962C8B-B14F-4D97-AF65-F5344CB8AC3E}">
        <p14:creationId xmlns:p14="http://schemas.microsoft.com/office/powerpoint/2010/main" val="2781600608"/>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2" name="Obdélník 1"/>
          <p:cNvSpPr/>
          <p:nvPr/>
        </p:nvSpPr>
        <p:spPr>
          <a:xfrm>
            <a:off x="307239" y="1433777"/>
            <a:ext cx="8114866" cy="4037003"/>
          </a:xfrm>
          <a:prstGeom prst="rect">
            <a:avLst/>
          </a:prstGeom>
        </p:spPr>
        <p:txBody>
          <a:bodyPr wrap="square">
            <a:spAutoFit/>
          </a:bodyPr>
          <a:lstStyle/>
          <a:p>
            <a:pPr marL="0" lvl="3" algn="just" defTabSz="914400">
              <a:lnSpc>
                <a:spcPct val="90000"/>
              </a:lnSpc>
              <a:spcBef>
                <a:spcPts val="1000"/>
              </a:spcBef>
            </a:pPr>
            <a:r>
              <a:rPr lang="cs-CZ" sz="2000" b="1" dirty="0">
                <a:latin typeface="Arial" panose="020B0604020202020204" pitchFamily="34" charset="0"/>
                <a:cs typeface="Arial" panose="020B0604020202020204" pitchFamily="34" charset="0"/>
              </a:rPr>
              <a:t>Cílové skupiny</a:t>
            </a:r>
            <a:r>
              <a:rPr lang="cs-CZ" sz="2000" b="1" dirty="0" smtClean="0">
                <a:latin typeface="Arial" panose="020B0604020202020204" pitchFamily="34" charset="0"/>
                <a:cs typeface="Arial" panose="020B0604020202020204" pitchFamily="34" charset="0"/>
              </a:rPr>
              <a:t>:</a:t>
            </a:r>
            <a:endParaRPr lang="cs-CZ" dirty="0" smtClean="0">
              <a:latin typeface="Arial" panose="020B0604020202020204" pitchFamily="34" charset="0"/>
              <a:cs typeface="Arial" panose="020B0604020202020204" pitchFamily="34" charset="0"/>
            </a:endParaRPr>
          </a:p>
          <a:p>
            <a:pPr marL="285750" indent="-285750">
              <a:lnSpc>
                <a:spcPts val="2160"/>
              </a:lnSpc>
              <a:buFont typeface="Arial" panose="020B0604020202020204" pitchFamily="34" charset="0"/>
              <a:buChar char="•"/>
            </a:pPr>
            <a:r>
              <a:rPr lang="cs-CZ" sz="1850" dirty="0" smtClean="0">
                <a:latin typeface="Arial" panose="020B0604020202020204" pitchFamily="34" charset="0"/>
                <a:cs typeface="Arial" panose="020B0604020202020204" pitchFamily="34" charset="0"/>
              </a:rPr>
              <a:t>uchazeči o zaměstnání evidovaní na Úřadu práce ČR déle než 1 rok,</a:t>
            </a:r>
          </a:p>
          <a:p>
            <a:pPr>
              <a:lnSpc>
                <a:spcPts val="2160"/>
              </a:lnSpc>
            </a:pPr>
            <a:r>
              <a:rPr lang="cs-CZ" sz="1850" dirty="0" smtClean="0">
                <a:latin typeface="Arial" panose="020B0604020202020204" pitchFamily="34" charset="0"/>
                <a:cs typeface="Arial" panose="020B0604020202020204" pitchFamily="34" charset="0"/>
              </a:rPr>
              <a:t>•</a:t>
            </a: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  uchazeči </a:t>
            </a:r>
            <a:r>
              <a:rPr lang="cs-CZ" sz="1850" dirty="0">
                <a:latin typeface="Arial" panose="020B0604020202020204" pitchFamily="34" charset="0"/>
                <a:cs typeface="Arial" panose="020B0604020202020204" pitchFamily="34" charset="0"/>
              </a:rPr>
              <a:t>o zaměstnání, kteří mají opakovaně problém s uplatněním na </a:t>
            </a:r>
            <a:endParaRPr lang="cs-CZ" sz="1850" dirty="0" smtClean="0">
              <a:latin typeface="Arial" panose="020B0604020202020204" pitchFamily="34" charset="0"/>
              <a:cs typeface="Arial" panose="020B0604020202020204" pitchFamily="34" charset="0"/>
            </a:endParaRPr>
          </a:p>
          <a:p>
            <a:pPr>
              <a:lnSpc>
                <a:spcPts val="2160"/>
              </a:lnSpc>
            </a:pP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   trhu práce</a:t>
            </a:r>
            <a:r>
              <a:rPr lang="cs-CZ" sz="1850" dirty="0">
                <a:latin typeface="Arial" panose="020B0604020202020204" pitchFamily="34" charset="0"/>
                <a:cs typeface="Arial" panose="020B0604020202020204" pitchFamily="34" charset="0"/>
              </a:rPr>
              <a:t>, jejichž doba evidence na Úřadu práce ČR dosáhla v </a:t>
            </a:r>
            <a:endParaRPr lang="cs-CZ" sz="1850" dirty="0" smtClean="0">
              <a:latin typeface="Arial" panose="020B0604020202020204" pitchFamily="34" charset="0"/>
              <a:cs typeface="Arial" panose="020B0604020202020204" pitchFamily="34" charset="0"/>
            </a:endParaRPr>
          </a:p>
          <a:p>
            <a:pPr>
              <a:lnSpc>
                <a:spcPts val="2160"/>
              </a:lnSpc>
            </a:pP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   posledních 2 letech souborné </a:t>
            </a:r>
            <a:r>
              <a:rPr lang="cs-CZ" sz="1850" dirty="0">
                <a:latin typeface="Arial" panose="020B0604020202020204" pitchFamily="34" charset="0"/>
                <a:cs typeface="Arial" panose="020B0604020202020204" pitchFamily="34" charset="0"/>
              </a:rPr>
              <a:t>délky minimálně 12 </a:t>
            </a:r>
            <a:r>
              <a:rPr lang="cs-CZ" sz="1850" dirty="0" smtClean="0">
                <a:latin typeface="Arial" panose="020B0604020202020204" pitchFamily="34" charset="0"/>
                <a:cs typeface="Arial" panose="020B0604020202020204" pitchFamily="34" charset="0"/>
              </a:rPr>
              <a:t>měsíců, </a:t>
            </a:r>
            <a:endParaRPr lang="cs-CZ" sz="1850" dirty="0">
              <a:latin typeface="Arial" panose="020B0604020202020204" pitchFamily="34" charset="0"/>
              <a:cs typeface="Arial" panose="020B0604020202020204" pitchFamily="34" charset="0"/>
            </a:endParaRPr>
          </a:p>
          <a:p>
            <a:pPr>
              <a:lnSpc>
                <a:spcPts val="2160"/>
              </a:lnSpc>
            </a:pPr>
            <a:r>
              <a:rPr lang="cs-CZ" sz="1850" dirty="0" smtClean="0">
                <a:latin typeface="Arial" panose="020B0604020202020204" pitchFamily="34" charset="0"/>
                <a:cs typeface="Arial" panose="020B0604020202020204" pitchFamily="34" charset="0"/>
              </a:rPr>
              <a:t>•   osoby</a:t>
            </a:r>
            <a:r>
              <a:rPr lang="cs-CZ" sz="1850" dirty="0">
                <a:latin typeface="Arial" panose="020B0604020202020204" pitchFamily="34" charset="0"/>
                <a:cs typeface="Arial" panose="020B0604020202020204" pitchFamily="34" charset="0"/>
              </a:rPr>
              <a:t>, které opustily výkon trestu, a to do 12 měsíců od ukončení </a:t>
            </a:r>
            <a:r>
              <a:rPr lang="cs-CZ" sz="1850" dirty="0" smtClean="0">
                <a:latin typeface="Arial" panose="020B0604020202020204" pitchFamily="34" charset="0"/>
                <a:cs typeface="Arial" panose="020B0604020202020204" pitchFamily="34" charset="0"/>
              </a:rPr>
              <a:t>výkonu</a:t>
            </a:r>
          </a:p>
          <a:p>
            <a:pPr>
              <a:lnSpc>
                <a:spcPts val="2160"/>
              </a:lnSpc>
            </a:pP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  </a:t>
            </a: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trestu 	a </a:t>
            </a:r>
            <a:r>
              <a:rPr lang="cs-CZ" sz="1850" dirty="0">
                <a:latin typeface="Arial" panose="020B0604020202020204" pitchFamily="34" charset="0"/>
                <a:cs typeface="Arial" panose="020B0604020202020204" pitchFamily="34" charset="0"/>
              </a:rPr>
              <a:t>osoby vykonávající trest odnětí svobody formou </a:t>
            </a:r>
            <a:r>
              <a:rPr lang="cs-CZ" sz="1850" dirty="0" smtClean="0">
                <a:latin typeface="Arial" panose="020B0604020202020204" pitchFamily="34" charset="0"/>
                <a:cs typeface="Arial" panose="020B0604020202020204" pitchFamily="34" charset="0"/>
              </a:rPr>
              <a:t>domácího</a:t>
            </a:r>
          </a:p>
          <a:p>
            <a:pPr>
              <a:lnSpc>
                <a:spcPts val="2160"/>
              </a:lnSpc>
            </a:pP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  </a:t>
            </a: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vězení</a:t>
            </a:r>
            <a:r>
              <a:rPr lang="cs-CZ" sz="1850" dirty="0">
                <a:latin typeface="Arial" panose="020B0604020202020204" pitchFamily="34" charset="0"/>
                <a:cs typeface="Arial" panose="020B0604020202020204" pitchFamily="34" charset="0"/>
              </a:rPr>
              <a:t>,</a:t>
            </a:r>
          </a:p>
          <a:p>
            <a:pPr>
              <a:lnSpc>
                <a:spcPts val="2160"/>
              </a:lnSpc>
            </a:pPr>
            <a:r>
              <a:rPr lang="cs-CZ" sz="1850" dirty="0" smtClean="0">
                <a:latin typeface="Arial" panose="020B0604020202020204" pitchFamily="34" charset="0"/>
                <a:cs typeface="Arial" panose="020B0604020202020204" pitchFamily="34" charset="0"/>
              </a:rPr>
              <a:t>•   osoby</a:t>
            </a:r>
            <a:r>
              <a:rPr lang="cs-CZ" sz="1850" dirty="0">
                <a:latin typeface="Arial" panose="020B0604020202020204" pitchFamily="34" charset="0"/>
                <a:cs typeface="Arial" panose="020B0604020202020204" pitchFamily="34" charset="0"/>
              </a:rPr>
              <a:t>, které opustily zařízení pro výkon ústavní nebo ochranné výchovy, </a:t>
            </a:r>
            <a:endParaRPr lang="cs-CZ" sz="1850" dirty="0" smtClean="0">
              <a:latin typeface="Arial" panose="020B0604020202020204" pitchFamily="34" charset="0"/>
              <a:cs typeface="Arial" panose="020B0604020202020204" pitchFamily="34" charset="0"/>
            </a:endParaRPr>
          </a:p>
          <a:p>
            <a:pPr>
              <a:lnSpc>
                <a:spcPts val="2160"/>
              </a:lnSpc>
            </a:pP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   a </a:t>
            </a:r>
            <a:r>
              <a:rPr lang="cs-CZ" sz="1850" dirty="0">
                <a:latin typeface="Arial" panose="020B0604020202020204" pitchFamily="34" charset="0"/>
                <a:cs typeface="Arial" panose="020B0604020202020204" pitchFamily="34" charset="0"/>
              </a:rPr>
              <a:t>to do </a:t>
            </a:r>
            <a:r>
              <a:rPr lang="cs-CZ" sz="1850" dirty="0" smtClean="0">
                <a:latin typeface="Arial" panose="020B0604020202020204" pitchFamily="34" charset="0"/>
                <a:cs typeface="Arial" panose="020B0604020202020204" pitchFamily="34" charset="0"/>
              </a:rPr>
              <a:t>12 </a:t>
            </a:r>
            <a:r>
              <a:rPr lang="cs-CZ" sz="1850" dirty="0">
                <a:latin typeface="Arial" panose="020B0604020202020204" pitchFamily="34" charset="0"/>
                <a:cs typeface="Arial" panose="020B0604020202020204" pitchFamily="34" charset="0"/>
              </a:rPr>
              <a:t>měsíců od opuštění </a:t>
            </a:r>
            <a:r>
              <a:rPr lang="cs-CZ" sz="1850" dirty="0" smtClean="0">
                <a:latin typeface="Arial" panose="020B0604020202020204" pitchFamily="34" charset="0"/>
                <a:cs typeface="Arial" panose="020B0604020202020204" pitchFamily="34" charset="0"/>
              </a:rPr>
              <a:t>zařízení,</a:t>
            </a:r>
            <a:endParaRPr lang="cs-CZ" sz="1850" dirty="0">
              <a:latin typeface="Arial" panose="020B0604020202020204" pitchFamily="34" charset="0"/>
              <a:cs typeface="Arial" panose="020B0604020202020204" pitchFamily="34" charset="0"/>
            </a:endParaRPr>
          </a:p>
          <a:p>
            <a:pPr>
              <a:lnSpc>
                <a:spcPts val="2160"/>
              </a:lnSpc>
            </a:pPr>
            <a:r>
              <a:rPr lang="cs-CZ" sz="1850" dirty="0" smtClean="0">
                <a:latin typeface="Arial" panose="020B0604020202020204" pitchFamily="34" charset="0"/>
                <a:cs typeface="Arial" panose="020B0604020202020204" pitchFamily="34" charset="0"/>
              </a:rPr>
              <a:t>•   osoby </a:t>
            </a:r>
            <a:r>
              <a:rPr lang="cs-CZ" sz="1850" dirty="0">
                <a:latin typeface="Arial" panose="020B0604020202020204" pitchFamily="34" charset="0"/>
                <a:cs typeface="Arial" panose="020B0604020202020204" pitchFamily="34" charset="0"/>
              </a:rPr>
              <a:t>se zdravotním postižením podle § 67 zákona č. 435/2004 Sb., </a:t>
            </a:r>
            <a:r>
              <a:rPr lang="cs-CZ" sz="1850" dirty="0" smtClean="0">
                <a:latin typeface="Arial" panose="020B0604020202020204" pitchFamily="34" charset="0"/>
                <a:cs typeface="Arial" panose="020B0604020202020204" pitchFamily="34" charset="0"/>
              </a:rPr>
              <a:t/>
            </a:r>
            <a:br>
              <a:rPr lang="cs-CZ" sz="1850" dirty="0" smtClean="0">
                <a:latin typeface="Arial" panose="020B0604020202020204" pitchFamily="34" charset="0"/>
                <a:cs typeface="Arial" panose="020B0604020202020204" pitchFamily="34" charset="0"/>
              </a:rPr>
            </a:br>
            <a:r>
              <a:rPr lang="cs-CZ" sz="1850" dirty="0" smtClean="0">
                <a:latin typeface="Arial" panose="020B0604020202020204" pitchFamily="34" charset="0"/>
                <a:cs typeface="Arial" panose="020B0604020202020204" pitchFamily="34" charset="0"/>
              </a:rPr>
              <a:t>    o zaměstnanosti</a:t>
            </a:r>
            <a:r>
              <a:rPr lang="cs-CZ" sz="1850" dirty="0">
                <a:latin typeface="Arial" panose="020B0604020202020204" pitchFamily="34" charset="0"/>
                <a:cs typeface="Arial" panose="020B0604020202020204" pitchFamily="34" charset="0"/>
              </a:rPr>
              <a:t>, ve znění pozdějších </a:t>
            </a:r>
            <a:r>
              <a:rPr lang="cs-CZ" sz="1850" dirty="0" smtClean="0">
                <a:latin typeface="Arial" panose="020B0604020202020204" pitchFamily="34" charset="0"/>
                <a:cs typeface="Arial" panose="020B0604020202020204" pitchFamily="34" charset="0"/>
              </a:rPr>
              <a:t>předpisů</a:t>
            </a:r>
            <a:r>
              <a:rPr lang="cs-CZ" sz="1850" dirty="0">
                <a:latin typeface="Arial" panose="020B0604020202020204" pitchFamily="34" charset="0"/>
                <a:cs typeface="Arial" panose="020B0604020202020204" pitchFamily="34" charset="0"/>
              </a:rPr>
              <a:t>,</a:t>
            </a:r>
          </a:p>
          <a:p>
            <a:pPr>
              <a:lnSpc>
                <a:spcPts val="2160"/>
              </a:lnSpc>
            </a:pPr>
            <a:r>
              <a:rPr lang="cs-CZ" sz="1850" dirty="0" smtClean="0">
                <a:latin typeface="Arial" panose="020B0604020202020204" pitchFamily="34" charset="0"/>
                <a:cs typeface="Arial" panose="020B0604020202020204" pitchFamily="34" charset="0"/>
              </a:rPr>
              <a:t>•   azylanti </a:t>
            </a:r>
            <a:r>
              <a:rPr lang="cs-CZ" sz="1850" dirty="0">
                <a:latin typeface="Arial" panose="020B0604020202020204" pitchFamily="34" charset="0"/>
                <a:cs typeface="Arial" panose="020B0604020202020204" pitchFamily="34" charset="0"/>
              </a:rPr>
              <a:t>do 12 měsíců od získání azylu, kteří jsou současně uchazeči </a:t>
            </a:r>
            <a:r>
              <a:rPr lang="cs-CZ" sz="1850" dirty="0" smtClean="0">
                <a:latin typeface="Arial" panose="020B0604020202020204" pitchFamily="34" charset="0"/>
                <a:cs typeface="Arial" panose="020B0604020202020204" pitchFamily="34" charset="0"/>
              </a:rPr>
              <a:t/>
            </a:r>
            <a:br>
              <a:rPr lang="cs-CZ" sz="1850" dirty="0" smtClean="0">
                <a:latin typeface="Arial" panose="020B0604020202020204" pitchFamily="34" charset="0"/>
                <a:cs typeface="Arial" panose="020B0604020202020204" pitchFamily="34" charset="0"/>
              </a:rPr>
            </a:br>
            <a:r>
              <a:rPr lang="cs-CZ" sz="1850" dirty="0" smtClean="0">
                <a:latin typeface="Arial" panose="020B0604020202020204" pitchFamily="34" charset="0"/>
                <a:cs typeface="Arial" panose="020B0604020202020204" pitchFamily="34" charset="0"/>
              </a:rPr>
              <a:t>    o</a:t>
            </a:r>
            <a:r>
              <a:rPr lang="cs-CZ" sz="1850" dirty="0">
                <a:latin typeface="Arial" panose="020B0604020202020204" pitchFamily="34" charset="0"/>
                <a:cs typeface="Arial" panose="020B0604020202020204" pitchFamily="34" charset="0"/>
              </a:rPr>
              <a:t> </a:t>
            </a:r>
            <a:r>
              <a:rPr lang="cs-CZ" sz="1850" dirty="0" smtClean="0">
                <a:latin typeface="Arial" panose="020B0604020202020204" pitchFamily="34" charset="0"/>
                <a:cs typeface="Arial" panose="020B0604020202020204" pitchFamily="34" charset="0"/>
              </a:rPr>
              <a:t>zaměstnání </a:t>
            </a:r>
            <a:r>
              <a:rPr lang="cs-CZ" sz="1850" dirty="0">
                <a:latin typeface="Arial" panose="020B0604020202020204" pitchFamily="34" charset="0"/>
                <a:cs typeface="Arial" panose="020B0604020202020204" pitchFamily="34" charset="0"/>
              </a:rPr>
              <a:t>evidovanými na Úřadu práce </a:t>
            </a:r>
            <a:r>
              <a:rPr lang="cs-CZ" sz="1850" dirty="0" smtClean="0">
                <a:latin typeface="Arial" panose="020B0604020202020204" pitchFamily="34" charset="0"/>
                <a:cs typeface="Arial" panose="020B0604020202020204" pitchFamily="34" charset="0"/>
              </a:rPr>
              <a:t>ČR.</a:t>
            </a:r>
            <a:endParaRPr lang="cs-CZ" sz="185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2764317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2" name="Obdélník 1"/>
          <p:cNvSpPr/>
          <p:nvPr/>
        </p:nvSpPr>
        <p:spPr>
          <a:xfrm>
            <a:off x="336883" y="1433777"/>
            <a:ext cx="8085221" cy="3896451"/>
          </a:xfrm>
          <a:prstGeom prst="rect">
            <a:avLst/>
          </a:prstGeom>
        </p:spPr>
        <p:txBody>
          <a:bodyPr wrap="square">
            <a:spAutoFit/>
          </a:bodyPr>
          <a:lstStyle/>
          <a:p>
            <a:pPr marL="0" lvl="3" algn="just" defTabSz="914400">
              <a:lnSpc>
                <a:spcPct val="90000"/>
              </a:lnSpc>
              <a:spcBef>
                <a:spcPts val="1000"/>
              </a:spcBef>
            </a:pPr>
            <a:r>
              <a:rPr lang="cs-CZ" sz="2000" b="1" dirty="0" smtClean="0">
                <a:latin typeface="Arial" panose="020B0604020202020204" pitchFamily="34" charset="0"/>
                <a:cs typeface="Arial" panose="020B0604020202020204" pitchFamily="34" charset="0"/>
              </a:rPr>
              <a:t>Principy </a:t>
            </a:r>
            <a:r>
              <a:rPr lang="cs-CZ" sz="2000" b="1" dirty="0">
                <a:latin typeface="Arial" panose="020B0604020202020204" pitchFamily="34" charset="0"/>
                <a:cs typeface="Arial" panose="020B0604020202020204" pitchFamily="34" charset="0"/>
              </a:rPr>
              <a:t>sociálního podnikání:</a:t>
            </a:r>
          </a:p>
          <a:p>
            <a:pPr lvl="0">
              <a:spcBef>
                <a:spcPct val="20000"/>
              </a:spcBef>
            </a:pPr>
            <a:r>
              <a:rPr lang="cs-CZ" dirty="0"/>
              <a:t> </a:t>
            </a:r>
            <a:endParaRPr lang="cs-CZ" dirty="0" smtClean="0"/>
          </a:p>
          <a:p>
            <a:pPr lvl="0">
              <a:spcBef>
                <a:spcPct val="20000"/>
              </a:spcBef>
            </a:pPr>
            <a:r>
              <a:rPr lang="cs-CZ" dirty="0" smtClean="0">
                <a:solidFill>
                  <a:prstClr val="black"/>
                </a:solidFill>
                <a:latin typeface="Arial" panose="020B0604020202020204" pitchFamily="34" charset="0"/>
                <a:cs typeface="Arial" panose="020B0604020202020204" pitchFamily="34" charset="0"/>
              </a:rPr>
              <a:t>Na </a:t>
            </a:r>
            <a:r>
              <a:rPr lang="cs-CZ" dirty="0">
                <a:solidFill>
                  <a:prstClr val="black"/>
                </a:solidFill>
                <a:latin typeface="Arial" panose="020B0604020202020204" pitchFamily="34" charset="0"/>
                <a:cs typeface="Arial" panose="020B0604020202020204" pitchFamily="34" charset="0"/>
              </a:rPr>
              <a:t>základě vyjednávání MPSV s platformou TESSEA vznikly tzv. </a:t>
            </a:r>
            <a:r>
              <a:rPr lang="cs-CZ" b="1" dirty="0">
                <a:solidFill>
                  <a:prstClr val="black"/>
                </a:solidFill>
                <a:latin typeface="Arial" panose="020B0604020202020204" pitchFamily="34" charset="0"/>
                <a:cs typeface="Arial" panose="020B0604020202020204" pitchFamily="34" charset="0"/>
              </a:rPr>
              <a:t>„Rozpoznávací znaky integračního sociálního podniku“</a:t>
            </a:r>
            <a:r>
              <a:rPr lang="cs-CZ" dirty="0">
                <a:solidFill>
                  <a:prstClr val="black"/>
                </a:solidFill>
                <a:latin typeface="Arial" panose="020B0604020202020204" pitchFamily="34" charset="0"/>
                <a:cs typeface="Arial" panose="020B0604020202020204" pitchFamily="34" charset="0"/>
              </a:rPr>
              <a:t>, které jsou pro příjemce závazné v plném rozsahu a budou sledovány v průběhu realizace a udržitelnosti projektu. </a:t>
            </a:r>
          </a:p>
          <a:p>
            <a:pPr lvl="0">
              <a:spcBef>
                <a:spcPct val="20000"/>
              </a:spcBef>
            </a:pPr>
            <a:endParaRPr lang="cs-CZ" dirty="0">
              <a:solidFill>
                <a:prstClr val="black"/>
              </a:solidFill>
              <a:latin typeface="Myriad Pro"/>
            </a:endParaRPr>
          </a:p>
          <a:p>
            <a:pPr lvl="0">
              <a:spcBef>
                <a:spcPct val="20000"/>
              </a:spcBef>
            </a:pPr>
            <a:r>
              <a:rPr lang="cs-CZ" sz="2000" dirty="0">
                <a:solidFill>
                  <a:prstClr val="black"/>
                </a:solidFill>
                <a:latin typeface="Arial" panose="020B0604020202020204" pitchFamily="34" charset="0"/>
                <a:cs typeface="Arial" panose="020B0604020202020204" pitchFamily="34" charset="0"/>
              </a:rPr>
              <a:t>Pro IROP jako </a:t>
            </a:r>
            <a:r>
              <a:rPr lang="cs-CZ" sz="2000" b="1" dirty="0">
                <a:solidFill>
                  <a:prstClr val="black"/>
                </a:solidFill>
                <a:latin typeface="Arial" panose="020B0604020202020204" pitchFamily="34" charset="0"/>
                <a:cs typeface="Arial" panose="020B0604020202020204" pitchFamily="34" charset="0"/>
              </a:rPr>
              <a:t>„principy sociálního podnikání“:</a:t>
            </a:r>
          </a:p>
          <a:p>
            <a:pPr marL="285750" lvl="0" indent="-285750">
              <a:spcBef>
                <a:spcPct val="20000"/>
              </a:spcBef>
              <a:buFont typeface="Arial" panose="020B0604020202020204" pitchFamily="34" charset="0"/>
              <a:buChar char="•"/>
            </a:pPr>
            <a:r>
              <a:rPr lang="cs-CZ" dirty="0">
                <a:solidFill>
                  <a:prstClr val="black"/>
                </a:solidFill>
                <a:latin typeface="Myriad Pro"/>
              </a:rPr>
              <a:t>Sociální prospěch </a:t>
            </a:r>
          </a:p>
          <a:p>
            <a:pPr marL="285750" lvl="0" indent="-285750">
              <a:spcBef>
                <a:spcPct val="20000"/>
              </a:spcBef>
              <a:buFont typeface="Arial" panose="020B0604020202020204" pitchFamily="34" charset="0"/>
              <a:buChar char="•"/>
            </a:pPr>
            <a:r>
              <a:rPr lang="cs-CZ" dirty="0" smtClean="0">
                <a:solidFill>
                  <a:prstClr val="black"/>
                </a:solidFill>
                <a:latin typeface="Myriad Pro"/>
              </a:rPr>
              <a:t> Ekonomický </a:t>
            </a:r>
            <a:r>
              <a:rPr lang="cs-CZ" dirty="0">
                <a:solidFill>
                  <a:prstClr val="black"/>
                </a:solidFill>
                <a:latin typeface="Myriad Pro"/>
              </a:rPr>
              <a:t>prospěch</a:t>
            </a:r>
          </a:p>
          <a:p>
            <a:pPr marL="342900" lvl="0" indent="-342900">
              <a:spcBef>
                <a:spcPct val="20000"/>
              </a:spcBef>
              <a:buFont typeface="Arial"/>
              <a:buChar char="•"/>
            </a:pPr>
            <a:r>
              <a:rPr lang="cs-CZ" dirty="0">
                <a:solidFill>
                  <a:prstClr val="black"/>
                </a:solidFill>
                <a:latin typeface="Myriad Pro"/>
              </a:rPr>
              <a:t>Environmentální prospěch </a:t>
            </a:r>
          </a:p>
          <a:p>
            <a:pPr marL="342900" lvl="0" indent="-342900">
              <a:spcBef>
                <a:spcPct val="20000"/>
              </a:spcBef>
              <a:buFont typeface="Arial"/>
              <a:buChar char="•"/>
            </a:pPr>
            <a:r>
              <a:rPr lang="cs-CZ" dirty="0">
                <a:solidFill>
                  <a:prstClr val="black"/>
                </a:solidFill>
                <a:latin typeface="Myriad Pro"/>
              </a:rPr>
              <a:t>Místní prospěch </a:t>
            </a:r>
          </a:p>
        </p:txBody>
      </p:sp>
    </p:spTree>
    <p:extLst>
      <p:ext uri="{BB962C8B-B14F-4D97-AF65-F5344CB8AC3E}">
        <p14:creationId xmlns:p14="http://schemas.microsoft.com/office/powerpoint/2010/main" val="16928888"/>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628650" y="1236270"/>
            <a:ext cx="7886700" cy="4940694"/>
          </a:xfrm>
        </p:spPr>
        <p:txBody>
          <a:bodyPr>
            <a:noAutofit/>
          </a:bodyPr>
          <a:lstStyle/>
          <a:p>
            <a:pPr marL="0" indent="0">
              <a:buNone/>
            </a:pPr>
            <a:r>
              <a:rPr lang="cs-CZ" sz="2000" b="1" dirty="0">
                <a:solidFill>
                  <a:prstClr val="black"/>
                </a:solidFill>
                <a:latin typeface="Arial" panose="020B0604020202020204" pitchFamily="34" charset="0"/>
                <a:cs typeface="Arial" panose="020B0604020202020204" pitchFamily="34" charset="0"/>
              </a:rPr>
              <a:t>Nelze financovat: </a:t>
            </a:r>
          </a:p>
          <a:p>
            <a:pPr lvl="0"/>
            <a:r>
              <a:rPr lang="cs-CZ" sz="1550" dirty="0">
                <a:solidFill>
                  <a:prstClr val="black"/>
                </a:solidFill>
                <a:latin typeface="Arial" panose="020B0604020202020204" pitchFamily="34" charset="0"/>
                <a:cs typeface="Arial" panose="020B0604020202020204" pitchFamily="34" charset="0"/>
              </a:rPr>
              <a:t>zemědělskou </a:t>
            </a:r>
            <a:r>
              <a:rPr lang="cs-CZ" sz="1550" dirty="0" smtClean="0">
                <a:solidFill>
                  <a:prstClr val="black"/>
                </a:solidFill>
                <a:latin typeface="Arial" panose="020B0604020202020204" pitchFamily="34" charset="0"/>
                <a:cs typeface="Arial" panose="020B0604020202020204" pitchFamily="34" charset="0"/>
              </a:rPr>
              <a:t>prvovýrobu,</a:t>
            </a:r>
            <a:endParaRPr lang="cs-CZ" sz="1550" dirty="0">
              <a:solidFill>
                <a:prstClr val="black"/>
              </a:solidFill>
              <a:latin typeface="Arial" panose="020B0604020202020204" pitchFamily="34" charset="0"/>
              <a:cs typeface="Arial" panose="020B0604020202020204" pitchFamily="34" charset="0"/>
            </a:endParaRPr>
          </a:p>
          <a:p>
            <a:pPr lvl="0"/>
            <a:r>
              <a:rPr lang="cs-CZ" sz="1550" dirty="0">
                <a:solidFill>
                  <a:prstClr val="black"/>
                </a:solidFill>
                <a:latin typeface="Arial" panose="020B0604020202020204" pitchFamily="34" charset="0"/>
                <a:cs typeface="Arial" panose="020B0604020202020204" pitchFamily="34" charset="0"/>
              </a:rPr>
              <a:t>komerční turistická zařízení: hotely, botely, motely, penziony, rekreační ubytování, ubytovny (CZ - NACE kód 55 Ubytování</a:t>
            </a:r>
            <a:r>
              <a:rPr lang="cs-CZ" sz="1550" dirty="0" smtClean="0">
                <a:solidFill>
                  <a:prstClr val="black"/>
                </a:solidFill>
                <a:latin typeface="Arial" panose="020B0604020202020204" pitchFamily="34" charset="0"/>
                <a:cs typeface="Arial" panose="020B0604020202020204" pitchFamily="34" charset="0"/>
              </a:rPr>
              <a:t>),</a:t>
            </a:r>
            <a:endParaRPr lang="cs-CZ" sz="1550" dirty="0">
              <a:solidFill>
                <a:prstClr val="black"/>
              </a:solidFill>
              <a:latin typeface="Arial" panose="020B0604020202020204" pitchFamily="34" charset="0"/>
              <a:cs typeface="Arial" panose="020B0604020202020204" pitchFamily="34" charset="0"/>
            </a:endParaRPr>
          </a:p>
          <a:p>
            <a:pPr lvl="0"/>
            <a:r>
              <a:rPr lang="cs-CZ" sz="1550" dirty="0">
                <a:solidFill>
                  <a:prstClr val="black"/>
                </a:solidFill>
                <a:latin typeface="Arial" panose="020B0604020202020204" pitchFamily="34" charset="0"/>
                <a:cs typeface="Arial" panose="020B0604020202020204" pitchFamily="34" charset="0"/>
              </a:rPr>
              <a:t>restaurace, hospody, pivnice, </a:t>
            </a:r>
            <a:r>
              <a:rPr lang="cs-CZ" sz="1550" dirty="0" smtClean="0">
                <a:solidFill>
                  <a:prstClr val="black"/>
                </a:solidFill>
                <a:latin typeface="Arial" panose="020B0604020202020204" pitchFamily="34" charset="0"/>
                <a:cs typeface="Arial" panose="020B0604020202020204" pitchFamily="34" charset="0"/>
              </a:rPr>
              <a:t>bary,</a:t>
            </a:r>
            <a:endParaRPr lang="cs-CZ" sz="1550" dirty="0">
              <a:solidFill>
                <a:prstClr val="black"/>
              </a:solidFill>
              <a:latin typeface="Arial" panose="020B0604020202020204" pitchFamily="34" charset="0"/>
              <a:cs typeface="Arial" panose="020B0604020202020204" pitchFamily="34" charset="0"/>
            </a:endParaRPr>
          </a:p>
          <a:p>
            <a:pPr lvl="0"/>
            <a:r>
              <a:rPr lang="cs-CZ" sz="1550" dirty="0">
                <a:solidFill>
                  <a:prstClr val="black"/>
                </a:solidFill>
                <a:latin typeface="Arial" panose="020B0604020202020204" pitchFamily="34" charset="0"/>
                <a:cs typeface="Arial" panose="020B0604020202020204" pitchFamily="34" charset="0"/>
              </a:rPr>
              <a:t>komerční volnočasová zařízení – provozovny heren, kasin a sázkových kanceláří, sportovní, zábavní a rekreační činnosti a činnosti </a:t>
            </a:r>
            <a:r>
              <a:rPr lang="cs-CZ" sz="1550" dirty="0" smtClean="0">
                <a:solidFill>
                  <a:prstClr val="black"/>
                </a:solidFill>
                <a:latin typeface="Arial" panose="020B0604020202020204" pitchFamily="34" charset="0"/>
                <a:cs typeface="Arial" panose="020B0604020202020204" pitchFamily="34" charset="0"/>
              </a:rPr>
              <a:t>fitcenter,</a:t>
            </a:r>
            <a:endParaRPr lang="cs-CZ" sz="1550" dirty="0">
              <a:solidFill>
                <a:prstClr val="black"/>
              </a:solidFill>
              <a:latin typeface="Arial" panose="020B0604020202020204" pitchFamily="34" charset="0"/>
              <a:cs typeface="Arial" panose="020B0604020202020204" pitchFamily="34" charset="0"/>
            </a:endParaRPr>
          </a:p>
          <a:p>
            <a:pPr lvl="0"/>
            <a:r>
              <a:rPr lang="cs-CZ" sz="1550" dirty="0">
                <a:solidFill>
                  <a:prstClr val="black"/>
                </a:solidFill>
                <a:latin typeface="Arial" panose="020B0604020202020204" pitchFamily="34" charset="0"/>
                <a:cs typeface="Arial" panose="020B0604020202020204" pitchFamily="34" charset="0"/>
              </a:rPr>
              <a:t>lázeňské provozy.</a:t>
            </a:r>
          </a:p>
          <a:p>
            <a:r>
              <a:rPr lang="cs-CZ" sz="1550" dirty="0">
                <a:solidFill>
                  <a:prstClr val="black"/>
                </a:solidFill>
                <a:latin typeface="Arial" panose="020B0604020202020204" pitchFamily="34" charset="0"/>
                <a:cs typeface="Arial" panose="020B0604020202020204" pitchFamily="34" charset="0"/>
              </a:rPr>
              <a:t>Za zemědělskou prvovýrobu se považuje výroba zemědělských produktů, pěstování plodin, sklizeň, dojení, chov zvířat před porážkou nebo rybolov, jejichž výsledkem jsou produkty, které po sklizni, sběru, porážce nebo ulovení neprocházejí další operací kromě jednoduchého fyzického opracování.</a:t>
            </a:r>
          </a:p>
          <a:p>
            <a:r>
              <a:rPr lang="cs-CZ" sz="1550" dirty="0">
                <a:solidFill>
                  <a:prstClr val="black"/>
                </a:solidFill>
                <a:latin typeface="Arial" panose="020B0604020202020204" pitchFamily="34" charset="0"/>
                <a:cs typeface="Arial" panose="020B0604020202020204" pitchFamily="34" charset="0"/>
              </a:rPr>
              <a:t>V oblasti stravování lze financovat: </a:t>
            </a:r>
          </a:p>
          <a:p>
            <a:r>
              <a:rPr lang="cs-CZ" sz="1550" dirty="0">
                <a:solidFill>
                  <a:prstClr val="black"/>
                </a:solidFill>
                <a:latin typeface="Arial" panose="020B0604020202020204" pitchFamily="34" charset="0"/>
                <a:cs typeface="Arial" panose="020B0604020202020204" pitchFamily="34" charset="0"/>
              </a:rPr>
              <a:t>drobné provozovny  – bistra, kavárny, cukrárny, výrobny svačinek, pražírny kávy s ochutnávkou, výrobny a přípravny občerstvení s prodejem, slouží-li k integraci sociálně vyloučených osob nebo osob ohrožených sociálním vyloučením. </a:t>
            </a:r>
          </a:p>
        </p:txBody>
      </p:sp>
    </p:spTree>
    <p:extLst>
      <p:ext uri="{BB962C8B-B14F-4D97-AF65-F5344CB8AC3E}">
        <p14:creationId xmlns:p14="http://schemas.microsoft.com/office/powerpoint/2010/main" val="923229008"/>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265814" y="1433777"/>
            <a:ext cx="8249536" cy="4425698"/>
          </a:xfrm>
        </p:spPr>
        <p:txBody>
          <a:bodyPr>
            <a:normAutofit/>
          </a:bodyPr>
          <a:lstStyle/>
          <a:p>
            <a:pPr marL="0" indent="0">
              <a:buNone/>
            </a:pPr>
            <a:r>
              <a:rPr lang="cs-CZ" sz="2400" b="1" dirty="0" smtClean="0">
                <a:latin typeface="Arial" panose="020B0604020202020204" pitchFamily="34" charset="0"/>
                <a:cs typeface="Arial" panose="020B0604020202020204" pitchFamily="34" charset="0"/>
              </a:rPr>
              <a:t>Způsobilé výdaje na aktivity projektu: </a:t>
            </a:r>
            <a:endParaRPr lang="cs-CZ" sz="2400" dirty="0">
              <a:latin typeface="Arial" panose="020B0604020202020204" pitchFamily="34" charset="0"/>
              <a:cs typeface="Arial" panose="020B0604020202020204" pitchFamily="34" charset="0"/>
            </a:endParaRPr>
          </a:p>
          <a:p>
            <a:pPr marL="0" indent="0">
              <a:buNone/>
            </a:pPr>
            <a:r>
              <a:rPr lang="cs-CZ" sz="1800" u="sng" dirty="0">
                <a:latin typeface="Arial" panose="020B0604020202020204" pitchFamily="34" charset="0"/>
                <a:cs typeface="Arial" panose="020B0604020202020204" pitchFamily="34" charset="0"/>
              </a:rPr>
              <a:t>Stavby a stavební práce</a:t>
            </a:r>
            <a:endParaRPr lang="cs-CZ" sz="1800" dirty="0">
              <a:latin typeface="Arial" panose="020B0604020202020204" pitchFamily="34" charset="0"/>
              <a:cs typeface="Arial" panose="020B0604020202020204" pitchFamily="34" charset="0"/>
            </a:endParaRPr>
          </a:p>
          <a:p>
            <a:pPr lvl="0"/>
            <a:r>
              <a:rPr lang="cs-CZ" sz="1800" dirty="0">
                <a:latin typeface="Arial" panose="020B0604020202020204" pitchFamily="34" charset="0"/>
                <a:cs typeface="Arial" panose="020B0604020202020204" pitchFamily="34" charset="0"/>
              </a:rPr>
              <a:t>výstavba nových objektů, </a:t>
            </a:r>
          </a:p>
          <a:p>
            <a:pPr lvl="0"/>
            <a:r>
              <a:rPr lang="cs-CZ" sz="1800" dirty="0">
                <a:latin typeface="Arial" panose="020B0604020202020204" pitchFamily="34" charset="0"/>
                <a:cs typeface="Arial" panose="020B0604020202020204" pitchFamily="34" charset="0"/>
              </a:rPr>
              <a:t>nákup budovy (celé nebo její části),</a:t>
            </a:r>
          </a:p>
          <a:p>
            <a:pPr lvl="0"/>
            <a:r>
              <a:rPr lang="cs-CZ" sz="1800" dirty="0">
                <a:latin typeface="Arial" panose="020B0604020202020204" pitchFamily="34" charset="0"/>
                <a:cs typeface="Arial" panose="020B0604020202020204" pitchFamily="34" charset="0"/>
              </a:rPr>
              <a:t>změna stávající stavby (nástavba, přístavba atd.),</a:t>
            </a:r>
          </a:p>
          <a:p>
            <a:pPr lvl="0"/>
            <a:r>
              <a:rPr lang="cs-CZ" sz="1800" dirty="0">
                <a:latin typeface="Arial" panose="020B0604020202020204" pitchFamily="34" charset="0"/>
                <a:cs typeface="Arial" panose="020B0604020202020204" pitchFamily="34" charset="0"/>
              </a:rPr>
              <a:t>stavební úpravy a rekonstrukce stávající stavby</a:t>
            </a:r>
            <a:r>
              <a:rPr lang="cs-CZ" sz="1800" dirty="0" smtClean="0">
                <a:latin typeface="Arial" panose="020B0604020202020204" pitchFamily="34" charset="0"/>
                <a:cs typeface="Arial" panose="020B0604020202020204" pitchFamily="34" charset="0"/>
              </a:rPr>
              <a:t>.</a:t>
            </a:r>
            <a:r>
              <a:rPr lang="cs-CZ" sz="1800" dirty="0">
                <a:latin typeface="Arial" panose="020B0604020202020204" pitchFamily="34" charset="0"/>
                <a:cs typeface="Arial" panose="020B0604020202020204" pitchFamily="34" charset="0"/>
              </a:rPr>
              <a:t> </a:t>
            </a:r>
          </a:p>
          <a:p>
            <a:pPr marL="0" indent="0">
              <a:buNone/>
            </a:pPr>
            <a:r>
              <a:rPr lang="cs-CZ" sz="1800" u="sng" dirty="0">
                <a:latin typeface="Arial" panose="020B0604020202020204" pitchFamily="34" charset="0"/>
                <a:cs typeface="Arial" panose="020B0604020202020204" pitchFamily="34" charset="0"/>
              </a:rPr>
              <a:t>Nákup pozemků a staveb</a:t>
            </a:r>
            <a:endParaRPr lang="cs-CZ" sz="1800" dirty="0">
              <a:latin typeface="Arial" panose="020B0604020202020204" pitchFamily="34" charset="0"/>
              <a:cs typeface="Arial" panose="020B0604020202020204" pitchFamily="34" charset="0"/>
            </a:endParaRPr>
          </a:p>
          <a:p>
            <a:pPr lvl="0"/>
            <a:r>
              <a:rPr lang="cs-CZ" sz="1800" dirty="0">
                <a:latin typeface="Arial" panose="020B0604020202020204" pitchFamily="34" charset="0"/>
                <a:cs typeface="Arial" panose="020B0604020202020204" pitchFamily="34" charset="0"/>
              </a:rPr>
              <a:t>nákup pozemku (celého nebo jeho části) určeného pro vybudování sociálního podniku</a:t>
            </a:r>
            <a:r>
              <a:rPr lang="cs-CZ" sz="1800" b="1" dirty="0">
                <a:latin typeface="Arial" panose="020B0604020202020204" pitchFamily="34" charset="0"/>
                <a:cs typeface="Arial" panose="020B0604020202020204" pitchFamily="34" charset="0"/>
              </a:rPr>
              <a:t>,</a:t>
            </a:r>
            <a:endParaRPr lang="cs-CZ" sz="1800" dirty="0">
              <a:latin typeface="Arial" panose="020B0604020202020204" pitchFamily="34" charset="0"/>
              <a:cs typeface="Arial" panose="020B0604020202020204" pitchFamily="34" charset="0"/>
            </a:endParaRPr>
          </a:p>
          <a:p>
            <a:pPr lvl="0"/>
            <a:r>
              <a:rPr lang="cs-CZ" sz="1800" dirty="0">
                <a:latin typeface="Arial" panose="020B0604020202020204" pitchFamily="34" charset="0"/>
                <a:cs typeface="Arial" panose="020B0604020202020204" pitchFamily="34" charset="0"/>
              </a:rPr>
              <a:t>nákup stavby (celé nebo její části) pro vybudování sociálního podniku, včetně pozemku, jehož je součástí</a:t>
            </a:r>
            <a:r>
              <a:rPr lang="cs-CZ" sz="1800" dirty="0" smtClean="0">
                <a:latin typeface="Arial" panose="020B0604020202020204" pitchFamily="34" charset="0"/>
                <a:cs typeface="Arial" panose="020B0604020202020204" pitchFamily="34" charset="0"/>
              </a:rPr>
              <a:t>.</a:t>
            </a:r>
          </a:p>
          <a:p>
            <a:pPr lvl="0"/>
            <a:endParaRPr lang="cs-CZ" dirty="0"/>
          </a:p>
        </p:txBody>
      </p:sp>
    </p:spTree>
    <p:extLst>
      <p:ext uri="{BB962C8B-B14F-4D97-AF65-F5344CB8AC3E}">
        <p14:creationId xmlns:p14="http://schemas.microsoft.com/office/powerpoint/2010/main" val="3427848815"/>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265814" y="1433777"/>
            <a:ext cx="8249536" cy="4743186"/>
          </a:xfrm>
        </p:spPr>
        <p:txBody>
          <a:bodyPr>
            <a:normAutofit fontScale="70000" lnSpcReduction="20000"/>
          </a:bodyPr>
          <a:lstStyle/>
          <a:p>
            <a:pPr marL="0" indent="0">
              <a:buNone/>
            </a:pPr>
            <a:r>
              <a:rPr lang="cs-CZ" b="1" dirty="0" smtClean="0"/>
              <a:t> </a:t>
            </a:r>
            <a:r>
              <a:rPr lang="cs-CZ" sz="3600" b="1" dirty="0" smtClean="0">
                <a:latin typeface="Arial" panose="020B0604020202020204" pitchFamily="34" charset="0"/>
                <a:cs typeface="Arial" panose="020B0604020202020204" pitchFamily="34" charset="0"/>
              </a:rPr>
              <a:t>Způsobilé výdaje na aktivity projektu: </a:t>
            </a:r>
            <a:endParaRPr lang="cs-CZ" sz="3600" dirty="0">
              <a:latin typeface="Arial" panose="020B0604020202020204" pitchFamily="34" charset="0"/>
              <a:cs typeface="Arial" panose="020B0604020202020204" pitchFamily="34" charset="0"/>
            </a:endParaRPr>
          </a:p>
          <a:p>
            <a:pPr marL="0" indent="0">
              <a:buNone/>
            </a:pPr>
            <a:r>
              <a:rPr lang="cs-CZ" u="sng" dirty="0">
                <a:latin typeface="Arial" panose="020B0604020202020204" pitchFamily="34" charset="0"/>
                <a:cs typeface="Arial" panose="020B0604020202020204" pitchFamily="34" charset="0"/>
              </a:rPr>
              <a:t>Nákup služeb</a:t>
            </a:r>
            <a:endParaRPr lang="cs-CZ" dirty="0">
              <a:latin typeface="Arial" panose="020B0604020202020204" pitchFamily="34" charset="0"/>
              <a:cs typeface="Arial" panose="020B0604020202020204" pitchFamily="34" charset="0"/>
            </a:endParaRPr>
          </a:p>
          <a:p>
            <a:pPr lvl="0"/>
            <a:r>
              <a:rPr lang="cs-CZ" sz="2300" dirty="0">
                <a:latin typeface="Arial" panose="020B0604020202020204" pitchFamily="34" charset="0"/>
                <a:cs typeface="Arial" panose="020B0604020202020204" pitchFamily="34" charset="0"/>
              </a:rPr>
              <a:t>výdaje na vypracování podnikatelského plánu (max. 20 000 Kč včetně DPH),</a:t>
            </a:r>
          </a:p>
          <a:p>
            <a:pPr lvl="0"/>
            <a:r>
              <a:rPr lang="cs-CZ" sz="2300" dirty="0">
                <a:latin typeface="Arial" panose="020B0604020202020204" pitchFamily="34" charset="0"/>
                <a:cs typeface="Arial" panose="020B0604020202020204" pitchFamily="34" charset="0"/>
              </a:rPr>
              <a:t>výdaje na projektovou dokumentaci pro vydání stavebního povolení, pro ohlášení stavby nebo pro provádění stavby,</a:t>
            </a:r>
          </a:p>
          <a:p>
            <a:pPr lvl="0"/>
            <a:r>
              <a:rPr lang="cs-CZ" sz="2300" dirty="0">
                <a:latin typeface="Arial" panose="020B0604020202020204" pitchFamily="34" charset="0"/>
                <a:cs typeface="Arial" panose="020B0604020202020204" pitchFamily="34" charset="0"/>
              </a:rPr>
              <a:t>povinná publicita (viz kap. 13 Obecných pravidel),</a:t>
            </a:r>
          </a:p>
          <a:p>
            <a:pPr lvl="0"/>
            <a:r>
              <a:rPr lang="cs-CZ" sz="2300" dirty="0">
                <a:latin typeface="Arial" panose="020B0604020202020204" pitchFamily="34" charset="0"/>
                <a:cs typeface="Arial" panose="020B0604020202020204" pitchFamily="34" charset="0"/>
              </a:rPr>
              <a:t>autorský dozor, technický dozor investora, BOZP,</a:t>
            </a:r>
          </a:p>
          <a:p>
            <a:pPr lvl="0"/>
            <a:r>
              <a:rPr lang="cs-CZ" sz="2300" dirty="0">
                <a:latin typeface="Arial" panose="020B0604020202020204" pitchFamily="34" charset="0"/>
                <a:cs typeface="Arial" panose="020B0604020202020204" pitchFamily="34" charset="0"/>
              </a:rPr>
              <a:t>projektová dokumentace stavby, EIA,</a:t>
            </a:r>
          </a:p>
          <a:p>
            <a:pPr lvl="0"/>
            <a:r>
              <a:rPr lang="cs-CZ" sz="2300" dirty="0">
                <a:latin typeface="Arial" panose="020B0604020202020204" pitchFamily="34" charset="0"/>
                <a:cs typeface="Arial" panose="020B0604020202020204" pitchFamily="34" charset="0"/>
              </a:rPr>
              <a:t>ocenění pozemků a staveb,</a:t>
            </a:r>
          </a:p>
          <a:p>
            <a:pPr lvl="0"/>
            <a:r>
              <a:rPr lang="cs-CZ" sz="2300" dirty="0">
                <a:latin typeface="Arial" panose="020B0604020202020204" pitchFamily="34" charset="0"/>
                <a:cs typeface="Arial" panose="020B0604020202020204" pitchFamily="34" charset="0"/>
              </a:rPr>
              <a:t>výdaje na přípravu a realizaci zadávacích a výběrových řízení</a:t>
            </a:r>
            <a:r>
              <a:rPr lang="cs-CZ" sz="2600" dirty="0" smtClean="0">
                <a:latin typeface="Arial" panose="020B0604020202020204" pitchFamily="34" charset="0"/>
                <a:cs typeface="Arial" panose="020B0604020202020204" pitchFamily="34" charset="0"/>
              </a:rPr>
              <a:t>.</a:t>
            </a:r>
            <a:endParaRPr lang="cs-CZ" sz="2600" dirty="0">
              <a:latin typeface="Arial" panose="020B0604020202020204" pitchFamily="34" charset="0"/>
              <a:cs typeface="Arial" panose="020B0604020202020204" pitchFamily="34" charset="0"/>
            </a:endParaRPr>
          </a:p>
          <a:p>
            <a:pPr marL="0" indent="0">
              <a:buNone/>
            </a:pPr>
            <a:r>
              <a:rPr lang="cs-CZ" sz="2900" u="sng" dirty="0">
                <a:latin typeface="Arial" panose="020B0604020202020204" pitchFamily="34" charset="0"/>
                <a:cs typeface="Arial" panose="020B0604020202020204" pitchFamily="34" charset="0"/>
              </a:rPr>
              <a:t>Majetek a vybavení</a:t>
            </a:r>
          </a:p>
          <a:p>
            <a:pPr lvl="0"/>
            <a:r>
              <a:rPr lang="cs-CZ" sz="2300" dirty="0">
                <a:latin typeface="Arial" panose="020B0604020202020204" pitchFamily="34" charset="0"/>
                <a:cs typeface="Arial" panose="020B0604020202020204" pitchFamily="34" charset="0"/>
              </a:rPr>
              <a:t>pořízení drobného hmotného majetku,</a:t>
            </a:r>
          </a:p>
          <a:p>
            <a:pPr lvl="0"/>
            <a:r>
              <a:rPr lang="cs-CZ" sz="2300" dirty="0">
                <a:latin typeface="Arial" panose="020B0604020202020204" pitchFamily="34" charset="0"/>
                <a:cs typeface="Arial" panose="020B0604020202020204" pitchFamily="34" charset="0"/>
              </a:rPr>
              <a:t>pořízení drobného nehmotného majetku,</a:t>
            </a:r>
          </a:p>
          <a:p>
            <a:pPr lvl="0"/>
            <a:r>
              <a:rPr lang="cs-CZ" sz="2300" dirty="0">
                <a:latin typeface="Arial" panose="020B0604020202020204" pitchFamily="34" charset="0"/>
                <a:cs typeface="Arial" panose="020B0604020202020204" pitchFamily="34" charset="0"/>
              </a:rPr>
              <a:t>pořízení dlouhodobého hmotného majetku,</a:t>
            </a:r>
          </a:p>
          <a:p>
            <a:pPr lvl="0"/>
            <a:r>
              <a:rPr lang="cs-CZ" sz="2300" dirty="0">
                <a:latin typeface="Arial" panose="020B0604020202020204" pitchFamily="34" charset="0"/>
                <a:cs typeface="Arial" panose="020B0604020202020204" pitchFamily="34" charset="0"/>
              </a:rPr>
              <a:t>pořízení dlouhodobého nehmotného </a:t>
            </a:r>
            <a:r>
              <a:rPr lang="cs-CZ" sz="2300" dirty="0" smtClean="0">
                <a:latin typeface="Arial" panose="020B0604020202020204" pitchFamily="34" charset="0"/>
                <a:cs typeface="Arial" panose="020B0604020202020204" pitchFamily="34" charset="0"/>
              </a:rPr>
              <a:t>majetku.</a:t>
            </a:r>
            <a:endParaRPr lang="cs-CZ" sz="2300" dirty="0">
              <a:latin typeface="Arial" panose="020B0604020202020204" pitchFamily="34" charset="0"/>
              <a:cs typeface="Arial" panose="020B0604020202020204" pitchFamily="34" charset="0"/>
            </a:endParaRPr>
          </a:p>
          <a:p>
            <a:pPr lvl="0"/>
            <a:endParaRPr lang="cs-CZ" dirty="0"/>
          </a:p>
        </p:txBody>
      </p:sp>
    </p:spTree>
    <p:extLst>
      <p:ext uri="{BB962C8B-B14F-4D97-AF65-F5344CB8AC3E}">
        <p14:creationId xmlns:p14="http://schemas.microsoft.com/office/powerpoint/2010/main" val="2574332463"/>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265814" y="1433777"/>
            <a:ext cx="8249536" cy="4743186"/>
          </a:xfrm>
        </p:spPr>
        <p:txBody>
          <a:bodyPr>
            <a:normAutofit/>
          </a:bodyPr>
          <a:lstStyle/>
          <a:p>
            <a:pPr marL="0" indent="0">
              <a:buNone/>
            </a:pPr>
            <a:r>
              <a:rPr lang="cs-CZ" sz="2400" b="1" dirty="0" smtClean="0">
                <a:latin typeface="Arial" panose="020B0604020202020204" pitchFamily="34" charset="0"/>
                <a:cs typeface="Arial" panose="020B0604020202020204" pitchFamily="34" charset="0"/>
              </a:rPr>
              <a:t>Způsobilé výdaje na aktivity projektu: </a:t>
            </a:r>
            <a:endParaRPr lang="cs-CZ" sz="2400" dirty="0">
              <a:latin typeface="Arial" panose="020B0604020202020204" pitchFamily="34" charset="0"/>
              <a:cs typeface="Arial" panose="020B0604020202020204" pitchFamily="34" charset="0"/>
            </a:endParaRPr>
          </a:p>
          <a:p>
            <a:r>
              <a:rPr lang="cs-CZ" sz="2000" dirty="0">
                <a:latin typeface="Arial" panose="020B0604020202020204" pitchFamily="34" charset="0"/>
                <a:cs typeface="Arial" panose="020B0604020202020204" pitchFamily="34" charset="0"/>
              </a:rPr>
              <a:t>Finanční limity způsobilých výdajů pro aktivitu „Majetek a vybavení“:</a:t>
            </a:r>
          </a:p>
          <a:p>
            <a:pPr lvl="0"/>
            <a:r>
              <a:rPr lang="cs-CZ" sz="2000" dirty="0">
                <a:latin typeface="Arial" panose="020B0604020202020204" pitchFamily="34" charset="0"/>
                <a:cs typeface="Arial" panose="020B0604020202020204" pitchFamily="34" charset="0"/>
              </a:rPr>
              <a:t>Osobní automobil: 600 000 Kč včetně DPH,</a:t>
            </a:r>
          </a:p>
          <a:p>
            <a:r>
              <a:rPr lang="cs-CZ" sz="2000" dirty="0">
                <a:latin typeface="Arial" panose="020B0604020202020204" pitchFamily="34" charset="0"/>
                <a:cs typeface="Arial" panose="020B0604020202020204" pitchFamily="34" charset="0"/>
              </a:rPr>
              <a:t>Dodávka: 800 000 Kč včetně </a:t>
            </a:r>
            <a:r>
              <a:rPr lang="cs-CZ" sz="2000" dirty="0" smtClean="0">
                <a:latin typeface="Arial" panose="020B0604020202020204" pitchFamily="34" charset="0"/>
                <a:cs typeface="Arial" panose="020B0604020202020204" pitchFamily="34" charset="0"/>
              </a:rPr>
              <a:t>DPH</a:t>
            </a:r>
            <a:r>
              <a:rPr lang="cs-CZ" sz="2000" dirty="0">
                <a:latin typeface="Arial" panose="020B0604020202020204" pitchFamily="34" charset="0"/>
                <a:cs typeface="Arial" panose="020B0604020202020204" pitchFamily="34" charset="0"/>
              </a:rPr>
              <a:t>.</a:t>
            </a:r>
            <a:endParaRPr lang="cs-CZ" sz="2000" dirty="0" smtClean="0">
              <a:latin typeface="Arial" panose="020B0604020202020204" pitchFamily="34" charset="0"/>
              <a:cs typeface="Arial" panose="020B0604020202020204" pitchFamily="34" charset="0"/>
            </a:endParaRPr>
          </a:p>
          <a:p>
            <a:pPr marL="0" indent="0">
              <a:buNone/>
            </a:pPr>
            <a:endParaRPr lang="cs-CZ" sz="1900" b="1" dirty="0" smtClean="0"/>
          </a:p>
          <a:p>
            <a:pPr marL="0" indent="0">
              <a:buNone/>
            </a:pPr>
            <a:r>
              <a:rPr lang="cs-CZ" sz="2400" b="1" dirty="0">
                <a:latin typeface="Arial" panose="020B0604020202020204" pitchFamily="34" charset="0"/>
                <a:cs typeface="Arial" panose="020B0604020202020204" pitchFamily="34" charset="0"/>
              </a:rPr>
              <a:t>DPH</a:t>
            </a:r>
          </a:p>
          <a:p>
            <a:pPr lvl="0"/>
            <a:r>
              <a:rPr lang="cs-CZ" sz="2000" dirty="0">
                <a:latin typeface="Arial" panose="020B0604020202020204" pitchFamily="34" charset="0"/>
                <a:cs typeface="Arial" panose="020B0604020202020204" pitchFamily="34" charset="0"/>
              </a:rPr>
              <a:t>DPH je způsobilým výdajem, jen je-li způsobilým výdajem plnění, ke kterému se vztahuje, </a:t>
            </a:r>
          </a:p>
          <a:p>
            <a:pPr lvl="0"/>
            <a:r>
              <a:rPr lang="cs-CZ" sz="2000" dirty="0">
                <a:latin typeface="Arial" panose="020B0604020202020204" pitchFamily="34" charset="0"/>
                <a:cs typeface="Arial" panose="020B0604020202020204" pitchFamily="34" charset="0"/>
              </a:rPr>
              <a:t>pokud nemá žadatel jakožto plátce DPH k podporovaným aktivitám nárok na odpočet DPH na vstupu,</a:t>
            </a:r>
          </a:p>
          <a:p>
            <a:pPr lvl="0"/>
            <a:r>
              <a:rPr lang="cs-CZ" sz="2000" dirty="0">
                <a:latin typeface="Arial" panose="020B0604020202020204" pitchFamily="34" charset="0"/>
                <a:cs typeface="Arial" panose="020B0604020202020204" pitchFamily="34" charset="0"/>
              </a:rPr>
              <a:t>pokud žadatel není plátce DPH, způsobilým výdajem je celková pořizovací cena.</a:t>
            </a:r>
          </a:p>
          <a:p>
            <a:pPr marL="0" lvl="0" indent="0">
              <a:buNone/>
            </a:pPr>
            <a:endParaRPr lang="cs-CZ" dirty="0"/>
          </a:p>
          <a:p>
            <a:pPr lvl="0"/>
            <a:endParaRPr lang="cs-CZ" dirty="0"/>
          </a:p>
        </p:txBody>
      </p:sp>
    </p:spTree>
    <p:extLst>
      <p:ext uri="{BB962C8B-B14F-4D97-AF65-F5344CB8AC3E}">
        <p14:creationId xmlns:p14="http://schemas.microsoft.com/office/powerpoint/2010/main" val="700871137"/>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244549" y="1038758"/>
            <a:ext cx="8270801" cy="5391303"/>
          </a:xfrm>
        </p:spPr>
        <p:txBody>
          <a:bodyPr>
            <a:noAutofit/>
          </a:bodyPr>
          <a:lstStyle/>
          <a:p>
            <a:pPr marL="0" indent="0">
              <a:lnSpc>
                <a:spcPct val="100000"/>
              </a:lnSpc>
              <a:spcBef>
                <a:spcPts val="0"/>
              </a:spcBef>
              <a:buNone/>
            </a:pPr>
            <a:r>
              <a:rPr lang="cs-CZ" sz="2400" b="1" dirty="0" smtClean="0">
                <a:latin typeface="Arial" panose="020B0604020202020204" pitchFamily="34" charset="0"/>
                <a:cs typeface="Arial" panose="020B0604020202020204" pitchFamily="34" charset="0"/>
              </a:rPr>
              <a:t>Nezpůsobilé </a:t>
            </a:r>
            <a:r>
              <a:rPr lang="cs-CZ" sz="2400" b="1" dirty="0">
                <a:latin typeface="Arial" panose="020B0604020202020204" pitchFamily="34" charset="0"/>
                <a:cs typeface="Arial" panose="020B0604020202020204" pitchFamily="34" charset="0"/>
              </a:rPr>
              <a:t>výdaje projektu:</a:t>
            </a:r>
          </a:p>
          <a:p>
            <a:pPr lvl="0">
              <a:lnSpc>
                <a:spcPct val="100000"/>
              </a:lnSpc>
              <a:spcBef>
                <a:spcPts val="0"/>
              </a:spcBef>
            </a:pPr>
            <a:r>
              <a:rPr lang="cs-CZ" sz="1900" dirty="0">
                <a:latin typeface="Arial" panose="020B0604020202020204" pitchFamily="34" charset="0"/>
                <a:cs typeface="Arial" panose="020B0604020202020204" pitchFamily="34" charset="0"/>
              </a:rPr>
              <a:t>výdaje na přípravu a zpracování žádosti o podporu, s výjimkou zpracování Podnikatelského plánu,</a:t>
            </a:r>
          </a:p>
          <a:p>
            <a:pPr lvl="0">
              <a:lnSpc>
                <a:spcPct val="100000"/>
              </a:lnSpc>
              <a:spcBef>
                <a:spcPts val="0"/>
              </a:spcBef>
            </a:pPr>
            <a:r>
              <a:rPr lang="cs-CZ" sz="1900" dirty="0">
                <a:latin typeface="Arial" panose="020B0604020202020204" pitchFamily="34" charset="0"/>
                <a:cs typeface="Arial" panose="020B0604020202020204" pitchFamily="34" charset="0"/>
              </a:rPr>
              <a:t>výdaje spojené s řízením a administrací projektu,</a:t>
            </a:r>
          </a:p>
          <a:p>
            <a:pPr lvl="0">
              <a:lnSpc>
                <a:spcPct val="100000"/>
              </a:lnSpc>
              <a:spcBef>
                <a:spcPts val="0"/>
              </a:spcBef>
            </a:pPr>
            <a:r>
              <a:rPr lang="cs-CZ" sz="1900" dirty="0">
                <a:latin typeface="Arial" panose="020B0604020202020204" pitchFamily="34" charset="0"/>
                <a:cs typeface="Arial" panose="020B0604020202020204" pitchFamily="34" charset="0"/>
              </a:rPr>
              <a:t>DPH s nárokem na odpočet nebo její část, pokud žadatel má nárok na odpočet DPH ve smyslu zákona č. 235/2004 Sb., o dani z přidané hodnoty, ve znění pozdějších předpisů,</a:t>
            </a:r>
          </a:p>
          <a:p>
            <a:pPr lvl="0">
              <a:lnSpc>
                <a:spcPct val="100000"/>
              </a:lnSpc>
              <a:spcBef>
                <a:spcPts val="0"/>
              </a:spcBef>
            </a:pPr>
            <a:r>
              <a:rPr lang="cs-CZ" sz="1900" dirty="0">
                <a:latin typeface="Arial" panose="020B0604020202020204" pitchFamily="34" charset="0"/>
                <a:cs typeface="Arial" panose="020B0604020202020204" pitchFamily="34" charset="0"/>
              </a:rPr>
              <a:t>úroky z úvěrů, půjček, splátky úvěrů a půjček,</a:t>
            </a:r>
          </a:p>
          <a:p>
            <a:pPr lvl="0">
              <a:lnSpc>
                <a:spcPct val="100000"/>
              </a:lnSpc>
              <a:spcBef>
                <a:spcPts val="0"/>
              </a:spcBef>
            </a:pPr>
            <a:r>
              <a:rPr lang="cs-CZ" sz="1900" dirty="0">
                <a:latin typeface="Arial" panose="020B0604020202020204" pitchFamily="34" charset="0"/>
                <a:cs typeface="Arial" panose="020B0604020202020204" pitchFamily="34" charset="0"/>
              </a:rPr>
              <a:t>pokuty, sankce, penále,</a:t>
            </a:r>
          </a:p>
          <a:p>
            <a:pPr lvl="0">
              <a:lnSpc>
                <a:spcPct val="100000"/>
              </a:lnSpc>
              <a:spcBef>
                <a:spcPts val="0"/>
              </a:spcBef>
            </a:pPr>
            <a:r>
              <a:rPr lang="cs-CZ" sz="1900" dirty="0">
                <a:latin typeface="Arial" panose="020B0604020202020204" pitchFamily="34" charset="0"/>
                <a:cs typeface="Arial" panose="020B0604020202020204" pitchFamily="34" charset="0"/>
              </a:rPr>
              <a:t>manka a škody,</a:t>
            </a:r>
          </a:p>
          <a:p>
            <a:pPr lvl="0">
              <a:lnSpc>
                <a:spcPct val="100000"/>
              </a:lnSpc>
              <a:spcBef>
                <a:spcPts val="0"/>
              </a:spcBef>
            </a:pPr>
            <a:r>
              <a:rPr lang="cs-CZ" sz="1900" dirty="0">
                <a:latin typeface="Arial" panose="020B0604020202020204" pitchFamily="34" charset="0"/>
                <a:cs typeface="Arial" panose="020B0604020202020204" pitchFamily="34" charset="0"/>
              </a:rPr>
              <a:t>výdaje na právní spory vzniklé v souvislosti s projektem, </a:t>
            </a:r>
          </a:p>
          <a:p>
            <a:pPr lvl="0">
              <a:lnSpc>
                <a:spcPct val="100000"/>
              </a:lnSpc>
              <a:spcBef>
                <a:spcPts val="0"/>
              </a:spcBef>
            </a:pPr>
            <a:r>
              <a:rPr lang="cs-CZ" sz="1900" dirty="0">
                <a:latin typeface="Arial" panose="020B0604020202020204" pitchFamily="34" charset="0"/>
                <a:cs typeface="Arial" panose="020B0604020202020204" pitchFamily="34" charset="0"/>
              </a:rPr>
              <a:t>běžné provozní a režijní výdaje</a:t>
            </a:r>
            <a:r>
              <a:rPr lang="cs-CZ" sz="1900" dirty="0" smtClean="0">
                <a:latin typeface="Arial" panose="020B0604020202020204" pitchFamily="34" charset="0"/>
                <a:cs typeface="Arial" panose="020B0604020202020204" pitchFamily="34" charset="0"/>
              </a:rPr>
              <a:t>,</a:t>
            </a:r>
          </a:p>
          <a:p>
            <a:pPr lvl="0">
              <a:lnSpc>
                <a:spcPct val="100000"/>
              </a:lnSpc>
              <a:spcBef>
                <a:spcPts val="0"/>
              </a:spcBef>
            </a:pPr>
            <a:r>
              <a:rPr lang="cs-CZ" sz="1900" dirty="0">
                <a:latin typeface="Arial" panose="020B0604020202020204" pitchFamily="34" charset="0"/>
                <a:cs typeface="Arial" panose="020B0604020202020204" pitchFamily="34" charset="0"/>
              </a:rPr>
              <a:t>náklady na mzdy, platy, náhrady mezd a platů, ostatní osobní náklady, povinné pojistné hrazené zaměstnavatelem</a:t>
            </a:r>
            <a:r>
              <a:rPr lang="cs-CZ" sz="1900" dirty="0" smtClean="0">
                <a:latin typeface="Arial" panose="020B0604020202020204" pitchFamily="34" charset="0"/>
                <a:cs typeface="Arial" panose="020B0604020202020204" pitchFamily="34" charset="0"/>
              </a:rPr>
              <a:t>,</a:t>
            </a:r>
          </a:p>
          <a:p>
            <a:pPr lvl="0">
              <a:lnSpc>
                <a:spcPct val="100000"/>
              </a:lnSpc>
              <a:spcBef>
                <a:spcPts val="0"/>
              </a:spcBef>
            </a:pPr>
            <a:r>
              <a:rPr lang="cs-CZ" sz="1900" dirty="0">
                <a:latin typeface="Arial" panose="020B0604020202020204" pitchFamily="34" charset="0"/>
                <a:cs typeface="Arial" panose="020B0604020202020204" pitchFamily="34" charset="0"/>
              </a:rPr>
              <a:t>cestovní náhrady,</a:t>
            </a:r>
          </a:p>
          <a:p>
            <a:pPr lvl="0">
              <a:lnSpc>
                <a:spcPct val="100000"/>
              </a:lnSpc>
              <a:spcBef>
                <a:spcPts val="0"/>
              </a:spcBef>
            </a:pPr>
            <a:r>
              <a:rPr lang="cs-CZ" sz="1900" dirty="0">
                <a:latin typeface="Arial" panose="020B0604020202020204" pitchFamily="34" charset="0"/>
                <a:cs typeface="Arial" panose="020B0604020202020204" pitchFamily="34" charset="0"/>
              </a:rPr>
              <a:t>provize,</a:t>
            </a:r>
          </a:p>
          <a:p>
            <a:pPr lvl="0">
              <a:lnSpc>
                <a:spcPct val="100000"/>
              </a:lnSpc>
              <a:spcBef>
                <a:spcPts val="0"/>
              </a:spcBef>
            </a:pPr>
            <a:r>
              <a:rPr lang="cs-CZ" sz="1900" dirty="0">
                <a:latin typeface="Arial" panose="020B0604020202020204" pitchFamily="34" charset="0"/>
                <a:cs typeface="Arial" panose="020B0604020202020204" pitchFamily="34" charset="0"/>
              </a:rPr>
              <a:t>rezervy na možné budoucí ztráty a </a:t>
            </a:r>
            <a:r>
              <a:rPr lang="cs-CZ" sz="1900" dirty="0" smtClean="0">
                <a:latin typeface="Arial" panose="020B0604020202020204" pitchFamily="34" charset="0"/>
                <a:cs typeface="Arial" panose="020B0604020202020204" pitchFamily="34" charset="0"/>
              </a:rPr>
              <a:t>dluhy.</a:t>
            </a:r>
            <a:endParaRPr lang="cs-CZ" sz="1900" dirty="0">
              <a:latin typeface="Arial" panose="020B0604020202020204" pitchFamily="34" charset="0"/>
              <a:cs typeface="Arial" panose="020B0604020202020204" pitchFamily="34" charset="0"/>
            </a:endParaRPr>
          </a:p>
          <a:p>
            <a:pPr marL="0" lvl="0" indent="0">
              <a:buNone/>
            </a:pPr>
            <a:endParaRPr lang="cs-CZ" sz="1600" dirty="0"/>
          </a:p>
          <a:p>
            <a:pPr marL="0" lvl="0" indent="0">
              <a:buNone/>
            </a:pPr>
            <a:endParaRPr lang="cs-CZ" sz="1800" dirty="0"/>
          </a:p>
          <a:p>
            <a:pPr marL="0" indent="0">
              <a:lnSpc>
                <a:spcPct val="100000"/>
              </a:lnSpc>
              <a:spcBef>
                <a:spcPts val="0"/>
              </a:spcBef>
              <a:buNone/>
            </a:pPr>
            <a:endParaRPr lang="cs-CZ" sz="1600" dirty="0"/>
          </a:p>
        </p:txBody>
      </p:sp>
    </p:spTree>
    <p:extLst>
      <p:ext uri="{BB962C8B-B14F-4D97-AF65-F5344CB8AC3E}">
        <p14:creationId xmlns:p14="http://schemas.microsoft.com/office/powerpoint/2010/main" val="3238908716"/>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20000" y="720000"/>
            <a:ext cx="7704000" cy="553998"/>
          </a:xfrm>
          <a:prstGeom prst="rect">
            <a:avLst/>
          </a:prstGeom>
          <a:noFill/>
        </p:spPr>
        <p:txBody>
          <a:bodyPr wrap="square" rtlCol="0">
            <a:spAutoFit/>
          </a:bodyPr>
          <a:lstStyle/>
          <a:p>
            <a:r>
              <a:rPr lang="cs-CZ" sz="3000" b="1" dirty="0">
                <a:solidFill>
                  <a:srgbClr val="1D70B8"/>
                </a:solidFill>
                <a:latin typeface="Arial" panose="020B0604020202020204" pitchFamily="34" charset="0"/>
                <a:cs typeface="Arial" panose="020B0604020202020204" pitchFamily="34" charset="0"/>
              </a:rPr>
              <a:t>Role MMR a CRR</a:t>
            </a:r>
          </a:p>
        </p:txBody>
      </p:sp>
      <p:sp>
        <p:nvSpPr>
          <p:cNvPr id="6" name="TextovéPole 5">
            <a:extLst>
              <a:ext uri="{FF2B5EF4-FFF2-40B4-BE49-F238E27FC236}">
                <a16:creationId xmlns:a16="http://schemas.microsoft.com/office/drawing/2014/main" id="{2F173DD9-077B-4C7B-84BB-77CB6F2E5781}"/>
              </a:ext>
            </a:extLst>
          </p:cNvPr>
          <p:cNvSpPr txBox="1"/>
          <p:nvPr/>
        </p:nvSpPr>
        <p:spPr>
          <a:xfrm>
            <a:off x="720000" y="1591220"/>
            <a:ext cx="7704000" cy="4662815"/>
          </a:xfrm>
          <a:prstGeom prst="rect">
            <a:avLst/>
          </a:prstGeom>
          <a:noFill/>
        </p:spPr>
        <p:txBody>
          <a:bodyPr wrap="square" rtlCol="0">
            <a:spAutoFit/>
          </a:bodyPr>
          <a:lstStyle/>
          <a:p>
            <a:pPr lvl="0" defTabSz="914400">
              <a:lnSpc>
                <a:spcPct val="150000"/>
              </a:lnSpc>
            </a:pPr>
            <a:r>
              <a:rPr lang="cs-CZ" b="1" dirty="0">
                <a:solidFill>
                  <a:prstClr val="black"/>
                </a:solidFill>
                <a:latin typeface="Arial"/>
              </a:rPr>
              <a:t>Ministerstvo pro místní rozvoj České republiky</a:t>
            </a:r>
          </a:p>
          <a:p>
            <a:pPr lvl="0" defTabSz="914400">
              <a:lnSpc>
                <a:spcPct val="150000"/>
              </a:lnSpc>
            </a:pPr>
            <a:r>
              <a:rPr lang="cs-CZ" dirty="0">
                <a:solidFill>
                  <a:prstClr val="black"/>
                </a:solidFill>
                <a:latin typeface="Arial"/>
              </a:rPr>
              <a:t>= Řídicí orgán IROP (ŘO IROP)</a:t>
            </a:r>
          </a:p>
          <a:p>
            <a:pPr marL="285750" lvl="0" indent="-285750" defTabSz="914400">
              <a:lnSpc>
                <a:spcPct val="150000"/>
              </a:lnSpc>
              <a:buFont typeface="Arial" panose="020B0604020202020204" pitchFamily="34" charset="0"/>
              <a:buChar char="•"/>
            </a:pPr>
            <a:r>
              <a:rPr lang="cs-CZ" dirty="0" smtClean="0">
                <a:solidFill>
                  <a:prstClr val="black"/>
                </a:solidFill>
                <a:latin typeface="Arial"/>
              </a:rPr>
              <a:t>řízení </a:t>
            </a:r>
            <a:r>
              <a:rPr lang="cs-CZ" dirty="0">
                <a:solidFill>
                  <a:prstClr val="black"/>
                </a:solidFill>
                <a:latin typeface="Arial"/>
              </a:rPr>
              <a:t>programu</a:t>
            </a:r>
          </a:p>
          <a:p>
            <a:pPr marL="285750" lvl="0" indent="-285750" defTabSz="914400">
              <a:lnSpc>
                <a:spcPct val="150000"/>
              </a:lnSpc>
              <a:buFont typeface="Arial" panose="020B0604020202020204" pitchFamily="34" charset="0"/>
              <a:buChar char="•"/>
            </a:pPr>
            <a:r>
              <a:rPr lang="cs-CZ" dirty="0" smtClean="0">
                <a:solidFill>
                  <a:prstClr val="black"/>
                </a:solidFill>
                <a:latin typeface="Arial"/>
              </a:rPr>
              <a:t>příprava </a:t>
            </a:r>
            <a:r>
              <a:rPr lang="cs-CZ" dirty="0">
                <a:solidFill>
                  <a:prstClr val="black"/>
                </a:solidFill>
                <a:latin typeface="Arial"/>
              </a:rPr>
              <a:t>výzev a pravidel pro žadatele a příjemce, </a:t>
            </a:r>
          </a:p>
          <a:p>
            <a:pPr marL="285750" lvl="0" indent="-285750" defTabSz="914400">
              <a:lnSpc>
                <a:spcPct val="150000"/>
              </a:lnSpc>
              <a:buFont typeface="Arial" panose="020B0604020202020204" pitchFamily="34" charset="0"/>
              <a:buChar char="•"/>
            </a:pPr>
            <a:r>
              <a:rPr lang="cs-CZ" dirty="0" smtClean="0">
                <a:solidFill>
                  <a:prstClr val="black"/>
                </a:solidFill>
                <a:latin typeface="Arial"/>
              </a:rPr>
              <a:t>poskytovatel </a:t>
            </a:r>
            <a:r>
              <a:rPr lang="cs-CZ" dirty="0">
                <a:solidFill>
                  <a:prstClr val="black"/>
                </a:solidFill>
                <a:latin typeface="Arial"/>
              </a:rPr>
              <a:t>dotace </a:t>
            </a:r>
          </a:p>
          <a:p>
            <a:pPr lvl="0" defTabSz="914400">
              <a:lnSpc>
                <a:spcPct val="150000"/>
              </a:lnSpc>
              <a:buFont typeface="Arial" panose="020B0604020202020204" pitchFamily="34" charset="0"/>
              <a:buChar char="•"/>
            </a:pPr>
            <a:endParaRPr lang="cs-CZ" dirty="0">
              <a:solidFill>
                <a:prstClr val="black"/>
              </a:solidFill>
              <a:latin typeface="Arial"/>
            </a:endParaRPr>
          </a:p>
          <a:p>
            <a:pPr lvl="0" algn="just" defTabSz="914400" eaLnBrk="0" fontAlgn="base" hangingPunct="0">
              <a:lnSpc>
                <a:spcPct val="150000"/>
              </a:lnSpc>
              <a:spcAft>
                <a:spcPct val="0"/>
              </a:spcAft>
            </a:pPr>
            <a:r>
              <a:rPr lang="cs-CZ" b="1" dirty="0">
                <a:solidFill>
                  <a:prstClr val="black"/>
                </a:solidFill>
                <a:latin typeface="Arial"/>
              </a:rPr>
              <a:t>Centrum pro regionální rozvoj České republiky</a:t>
            </a:r>
          </a:p>
          <a:p>
            <a:pPr lvl="0" algn="just" defTabSz="914400" eaLnBrk="0" fontAlgn="base" hangingPunct="0">
              <a:lnSpc>
                <a:spcPct val="150000"/>
              </a:lnSpc>
              <a:spcAft>
                <a:spcPct val="0"/>
              </a:spcAft>
            </a:pPr>
            <a:r>
              <a:rPr lang="cs-CZ" dirty="0">
                <a:solidFill>
                  <a:prstClr val="black"/>
                </a:solidFill>
                <a:latin typeface="Arial"/>
              </a:rPr>
              <a:t>= zprostředkující subjekt pro IROP</a:t>
            </a:r>
          </a:p>
          <a:p>
            <a:pPr marL="285750" lvl="0" indent="-285750" algn="just" defTabSz="914400" eaLnBrk="0" fontAlgn="base" hangingPunct="0">
              <a:lnSpc>
                <a:spcPct val="150000"/>
              </a:lnSpc>
              <a:spcAft>
                <a:spcPct val="0"/>
              </a:spcAft>
              <a:buFont typeface="Arial" panose="020B0604020202020204" pitchFamily="34" charset="0"/>
              <a:buChar char="•"/>
            </a:pPr>
            <a:r>
              <a:rPr lang="cs-CZ" dirty="0" smtClean="0">
                <a:solidFill>
                  <a:prstClr val="black"/>
                </a:solidFill>
                <a:latin typeface="Arial"/>
              </a:rPr>
              <a:t>konzultace</a:t>
            </a:r>
            <a:r>
              <a:rPr lang="cs-CZ" dirty="0">
                <a:solidFill>
                  <a:prstClr val="black"/>
                </a:solidFill>
                <a:latin typeface="Arial"/>
              </a:rPr>
              <a:t>, příjem a hodnocení žádostí o podporu, kontroly projektů, kontroly žádostí o platbu, administrace změn, zpracování podkladů pro certifikaci</a:t>
            </a:r>
          </a:p>
        </p:txBody>
      </p:sp>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3921403239"/>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122592" y="1111910"/>
            <a:ext cx="9021408" cy="5457140"/>
          </a:xfrm>
        </p:spPr>
        <p:txBody>
          <a:bodyPr>
            <a:noAutofit/>
          </a:bodyPr>
          <a:lstStyle/>
          <a:p>
            <a:pPr marL="0" indent="0">
              <a:lnSpc>
                <a:spcPct val="100000"/>
              </a:lnSpc>
              <a:spcBef>
                <a:spcPts val="0"/>
              </a:spcBef>
              <a:buNone/>
            </a:pPr>
            <a:r>
              <a:rPr lang="cs-CZ" sz="2400" b="1" dirty="0">
                <a:latin typeface="Arial" panose="020B0604020202020204" pitchFamily="34" charset="0"/>
                <a:cs typeface="Arial" panose="020B0604020202020204" pitchFamily="34" charset="0"/>
              </a:rPr>
              <a:t>Nezpůsobilé výdaje projektu:</a:t>
            </a:r>
          </a:p>
          <a:p>
            <a:pPr lvl="0"/>
            <a:r>
              <a:rPr lang="cs-CZ" sz="1800" dirty="0">
                <a:latin typeface="Arial" panose="020B0604020202020204" pitchFamily="34" charset="0"/>
                <a:cs typeface="Arial" panose="020B0604020202020204" pitchFamily="34" charset="0"/>
              </a:rPr>
              <a:t>kurzové ztráty,</a:t>
            </a:r>
          </a:p>
          <a:p>
            <a:pPr lvl="0"/>
            <a:r>
              <a:rPr lang="cs-CZ" sz="1800" dirty="0">
                <a:latin typeface="Arial" panose="020B0604020202020204" pitchFamily="34" charset="0"/>
                <a:cs typeface="Arial" panose="020B0604020202020204" pitchFamily="34" charset="0"/>
              </a:rPr>
              <a:t>odpisy dlouhodobého hmotného a nehmotného majetku,</a:t>
            </a:r>
          </a:p>
          <a:p>
            <a:pPr lvl="0"/>
            <a:r>
              <a:rPr lang="cs-CZ" sz="1800" dirty="0">
                <a:latin typeface="Arial" panose="020B0604020202020204" pitchFamily="34" charset="0"/>
                <a:cs typeface="Arial" panose="020B0604020202020204" pitchFamily="34" charset="0"/>
              </a:rPr>
              <a:t>výdaje na leasing,</a:t>
            </a:r>
          </a:p>
          <a:p>
            <a:pPr lvl="0"/>
            <a:r>
              <a:rPr lang="cs-CZ" sz="1800" dirty="0">
                <a:latin typeface="Arial" panose="020B0604020202020204" pitchFamily="34" charset="0"/>
                <a:cs typeface="Arial" panose="020B0604020202020204" pitchFamily="34" charset="0"/>
              </a:rPr>
              <a:t>výdaje na záruky, pojištění, bankovní poplatky,</a:t>
            </a:r>
          </a:p>
          <a:p>
            <a:pPr lvl="0"/>
            <a:r>
              <a:rPr lang="cs-CZ" sz="1800" dirty="0">
                <a:latin typeface="Arial" panose="020B0604020202020204" pitchFamily="34" charset="0"/>
                <a:cs typeface="Arial" panose="020B0604020202020204" pitchFamily="34" charset="0"/>
              </a:rPr>
              <a:t>jakýkoli výdaj, který zcela zřetelně nesouvisí s činností spolufinancovanou</a:t>
            </a:r>
            <a:br>
              <a:rPr lang="cs-CZ" sz="1800" dirty="0">
                <a:latin typeface="Arial" panose="020B0604020202020204" pitchFamily="34" charset="0"/>
                <a:cs typeface="Arial" panose="020B0604020202020204" pitchFamily="34" charset="0"/>
              </a:rPr>
            </a:br>
            <a:r>
              <a:rPr lang="cs-CZ" sz="1800" dirty="0">
                <a:latin typeface="Arial" panose="020B0604020202020204" pitchFamily="34" charset="0"/>
                <a:cs typeface="Arial" panose="020B0604020202020204" pitchFamily="34" charset="0"/>
              </a:rPr>
              <a:t>ze strukturálních fondů nebo který není možno doložit písemnými doklady,</a:t>
            </a:r>
          </a:p>
          <a:p>
            <a:pPr lvl="0"/>
            <a:r>
              <a:rPr lang="cs-CZ" sz="1800" dirty="0">
                <a:latin typeface="Arial" panose="020B0604020202020204" pitchFamily="34" charset="0"/>
                <a:cs typeface="Arial" panose="020B0604020202020204" pitchFamily="34" charset="0"/>
              </a:rPr>
              <a:t>výdaje na vzdělávání zaměstnanců (kromě nezbytného školení spojené </a:t>
            </a:r>
            <a:br>
              <a:rPr lang="cs-CZ" sz="1800" dirty="0">
                <a:latin typeface="Arial" panose="020B0604020202020204" pitchFamily="34" charset="0"/>
                <a:cs typeface="Arial" panose="020B0604020202020204" pitchFamily="34" charset="0"/>
              </a:rPr>
            </a:br>
            <a:r>
              <a:rPr lang="cs-CZ" sz="1800" dirty="0">
                <a:latin typeface="Arial" panose="020B0604020202020204" pitchFamily="34" charset="0"/>
                <a:cs typeface="Arial" panose="020B0604020202020204" pitchFamily="34" charset="0"/>
              </a:rPr>
              <a:t>s uváděním pořizovaného majetku do provozu),</a:t>
            </a:r>
          </a:p>
          <a:p>
            <a:pPr lvl="0"/>
            <a:r>
              <a:rPr lang="cs-CZ" sz="1800" dirty="0">
                <a:latin typeface="Arial" panose="020B0604020202020204" pitchFamily="34" charset="0"/>
                <a:cs typeface="Arial" panose="020B0604020202020204" pitchFamily="34" charset="0"/>
              </a:rPr>
              <a:t>případné vady díla, které je dodavatel povinen odstranit bez další náhrady,</a:t>
            </a:r>
          </a:p>
          <a:p>
            <a:pPr lvl="0"/>
            <a:r>
              <a:rPr lang="cs-CZ" sz="1800" dirty="0">
                <a:latin typeface="Arial" panose="020B0604020202020204" pitchFamily="34" charset="0"/>
                <a:cs typeface="Arial" panose="020B0604020202020204" pitchFamily="34" charset="0"/>
              </a:rPr>
              <a:t>výdaje na pořízení či obnovu prostor sloužících k bydlení,</a:t>
            </a:r>
          </a:p>
          <a:p>
            <a:pPr lvl="0"/>
            <a:r>
              <a:rPr lang="cs-CZ" sz="1800" dirty="0">
                <a:latin typeface="Arial" panose="020B0604020202020204" pitchFamily="34" charset="0"/>
                <a:cs typeface="Arial" panose="020B0604020202020204" pitchFamily="34" charset="0"/>
              </a:rPr>
              <a:t>výdaje spojené s poskytováním sociálních služeb podle zákona č. 108/2006 Sb., o sociálních službách, ve znění pozdějších předpisů,</a:t>
            </a:r>
          </a:p>
          <a:p>
            <a:pPr lvl="0"/>
            <a:r>
              <a:rPr lang="cs-CZ" sz="1800" dirty="0">
                <a:latin typeface="Arial" panose="020B0604020202020204" pitchFamily="34" charset="0"/>
                <a:cs typeface="Arial" panose="020B0604020202020204" pitchFamily="34" charset="0"/>
              </a:rPr>
              <a:t>výdaje na podporu zemědělské prvovýroby a na komerční turistická zařízení, jako jsou volnočasová zařízení, lázeňské provozy, ubytovací a stravovací </a:t>
            </a:r>
            <a:r>
              <a:rPr lang="cs-CZ" sz="1800" dirty="0" smtClean="0">
                <a:latin typeface="Arial" panose="020B0604020202020204" pitchFamily="34" charset="0"/>
                <a:cs typeface="Arial" panose="020B0604020202020204" pitchFamily="34" charset="0"/>
              </a:rPr>
              <a:t>zařízení</a:t>
            </a:r>
            <a:r>
              <a:rPr lang="cs-CZ" sz="1800" dirty="0">
                <a:latin typeface="Arial" panose="020B0604020202020204" pitchFamily="34" charset="0"/>
                <a:cs typeface="Arial" panose="020B0604020202020204" pitchFamily="34" charset="0"/>
              </a:rPr>
              <a:t>.</a:t>
            </a:r>
          </a:p>
          <a:p>
            <a:pPr marL="0" indent="0">
              <a:lnSpc>
                <a:spcPct val="120000"/>
              </a:lnSpc>
              <a:spcBef>
                <a:spcPts val="0"/>
              </a:spcBef>
              <a:buNone/>
            </a:pPr>
            <a:endParaRPr lang="cs-CZ" sz="1800" dirty="0"/>
          </a:p>
        </p:txBody>
      </p:sp>
    </p:spTree>
    <p:extLst>
      <p:ext uri="{BB962C8B-B14F-4D97-AF65-F5344CB8AC3E}">
        <p14:creationId xmlns:p14="http://schemas.microsoft.com/office/powerpoint/2010/main" val="2015325932"/>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122592" y="1275906"/>
            <a:ext cx="9021408" cy="5293144"/>
          </a:xfrm>
        </p:spPr>
        <p:txBody>
          <a:bodyPr>
            <a:noAutofit/>
          </a:bodyPr>
          <a:lstStyle/>
          <a:p>
            <a:pPr marL="0" indent="0">
              <a:lnSpc>
                <a:spcPct val="100000"/>
              </a:lnSpc>
              <a:spcBef>
                <a:spcPts val="0"/>
              </a:spcBef>
              <a:buNone/>
            </a:pPr>
            <a:r>
              <a:rPr lang="cs-CZ" sz="2400" b="1" dirty="0" smtClean="0">
                <a:latin typeface="Arial" panose="020B0604020202020204" pitchFamily="34" charset="0"/>
                <a:cs typeface="Arial" panose="020B0604020202020204" pitchFamily="34" charset="0"/>
              </a:rPr>
              <a:t>Nezpůsobilé </a:t>
            </a:r>
            <a:r>
              <a:rPr lang="cs-CZ" sz="2400" b="1" dirty="0">
                <a:latin typeface="Arial" panose="020B0604020202020204" pitchFamily="34" charset="0"/>
                <a:cs typeface="Arial" panose="020B0604020202020204" pitchFamily="34" charset="0"/>
              </a:rPr>
              <a:t>výdaje projektu</a:t>
            </a:r>
            <a:r>
              <a:rPr lang="cs-CZ" sz="2400" b="1" dirty="0" smtClean="0">
                <a:latin typeface="Arial" panose="020B0604020202020204" pitchFamily="34" charset="0"/>
                <a:cs typeface="Arial" panose="020B0604020202020204" pitchFamily="34" charset="0"/>
              </a:rPr>
              <a:t>:</a:t>
            </a:r>
            <a:endParaRPr lang="cs-CZ" sz="1600" b="1" dirty="0" smtClean="0"/>
          </a:p>
          <a:p>
            <a:pPr lvl="0"/>
            <a:r>
              <a:rPr lang="cs-CZ" sz="1950" dirty="0">
                <a:latin typeface="Arial" panose="020B0604020202020204" pitchFamily="34" charset="0"/>
                <a:cs typeface="Arial" panose="020B0604020202020204" pitchFamily="34" charset="0"/>
              </a:rPr>
              <a:t>výdaje nad limity uvedené v tabulce způsobilých výdajů,</a:t>
            </a:r>
          </a:p>
          <a:p>
            <a:pPr lvl="0"/>
            <a:r>
              <a:rPr lang="cs-CZ" sz="1950" dirty="0">
                <a:latin typeface="Arial" panose="020B0604020202020204" pitchFamily="34" charset="0"/>
                <a:cs typeface="Arial" panose="020B0604020202020204" pitchFamily="34" charset="0"/>
              </a:rPr>
              <a:t>výdaje na nákup nemovitostí nad cenu zjištěnou znaleckým posudkem,</a:t>
            </a:r>
          </a:p>
          <a:p>
            <a:pPr lvl="0"/>
            <a:r>
              <a:rPr lang="cs-CZ" sz="1950" dirty="0">
                <a:latin typeface="Arial" panose="020B0604020202020204" pitchFamily="34" charset="0"/>
                <a:cs typeface="Arial" panose="020B0604020202020204" pitchFamily="34" charset="0"/>
              </a:rPr>
              <a:t>výdaje na nákup pozemku nad stanovený limit 10 % celkových způsobilých výdajů,</a:t>
            </a:r>
          </a:p>
          <a:p>
            <a:pPr lvl="0"/>
            <a:r>
              <a:rPr lang="cs-CZ" sz="1950" dirty="0">
                <a:latin typeface="Arial" panose="020B0604020202020204" pitchFamily="34" charset="0"/>
                <a:cs typeface="Arial" panose="020B0604020202020204" pitchFamily="34" charset="0"/>
              </a:rPr>
              <a:t>výdaje na nákup stavby určené k demolici,</a:t>
            </a:r>
          </a:p>
          <a:p>
            <a:pPr lvl="0"/>
            <a:r>
              <a:rPr lang="cs-CZ" sz="1950" dirty="0">
                <a:latin typeface="Arial" panose="020B0604020202020204" pitchFamily="34" charset="0"/>
                <a:cs typeface="Arial" panose="020B0604020202020204" pitchFamily="34" charset="0"/>
              </a:rPr>
              <a:t>výdaje na nákup pozemku a stavby určené k demolici, pokud nejsou vykázány odděleně,</a:t>
            </a:r>
          </a:p>
          <a:p>
            <a:pPr lvl="0"/>
            <a:r>
              <a:rPr lang="cs-CZ" sz="1950" dirty="0">
                <a:latin typeface="Arial" panose="020B0604020202020204" pitchFamily="34" charset="0"/>
                <a:cs typeface="Arial" panose="020B0604020202020204" pitchFamily="34" charset="0"/>
              </a:rPr>
              <a:t>pořízení vozidla pro silniční nákladní dopravu pro cizí potřebu (při nákladní dopravě pro cizí potřebu vzniká mezi provozovatelem silniční dopravy a osobou, jejíž přepravní potřeba se uspokojuje, závazkový vztah pro přepravu zvířat nebo věcí).</a:t>
            </a:r>
          </a:p>
          <a:p>
            <a:pPr marL="0" indent="0">
              <a:lnSpc>
                <a:spcPct val="120000"/>
              </a:lnSpc>
              <a:spcBef>
                <a:spcPts val="0"/>
              </a:spcBef>
              <a:buNone/>
            </a:pPr>
            <a:endParaRPr lang="cs-CZ" sz="19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447765350"/>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287079" y="1046074"/>
            <a:ext cx="8228271" cy="5130889"/>
          </a:xfrm>
        </p:spPr>
        <p:txBody>
          <a:bodyPr>
            <a:normAutofit fontScale="25000" lnSpcReduction="20000"/>
          </a:bodyPr>
          <a:lstStyle/>
          <a:p>
            <a:pPr marL="0" indent="0">
              <a:buNone/>
            </a:pPr>
            <a:r>
              <a:rPr lang="cs-CZ" sz="9600" b="1" dirty="0">
                <a:latin typeface="Arial" panose="020B0604020202020204" pitchFamily="34" charset="0"/>
                <a:cs typeface="Arial" panose="020B0604020202020204" pitchFamily="34" charset="0"/>
              </a:rPr>
              <a:t>POVINNÉ PŘÍLOHY</a:t>
            </a:r>
          </a:p>
          <a:p>
            <a:pPr marL="0" indent="0">
              <a:buNone/>
            </a:pPr>
            <a:r>
              <a:rPr lang="cs-CZ" sz="6000" dirty="0">
                <a:latin typeface="Arial" panose="020B0604020202020204" pitchFamily="34" charset="0"/>
                <a:cs typeface="Arial" panose="020B0604020202020204" pitchFamily="34" charset="0"/>
              </a:rPr>
              <a:t>1. </a:t>
            </a:r>
            <a:r>
              <a:rPr lang="cs-CZ" sz="6000" dirty="0" smtClean="0">
                <a:latin typeface="Arial" panose="020B0604020202020204" pitchFamily="34" charset="0"/>
                <a:cs typeface="Arial" panose="020B0604020202020204" pitchFamily="34" charset="0"/>
              </a:rPr>
              <a:t>Plná </a:t>
            </a:r>
            <a:r>
              <a:rPr lang="cs-CZ" sz="6000" dirty="0">
                <a:latin typeface="Arial" panose="020B0604020202020204" pitchFamily="34" charset="0"/>
                <a:cs typeface="Arial" panose="020B0604020202020204" pitchFamily="34" charset="0"/>
              </a:rPr>
              <a:t>moc</a:t>
            </a:r>
          </a:p>
          <a:p>
            <a:pPr marL="0" indent="0">
              <a:buNone/>
            </a:pPr>
            <a:r>
              <a:rPr lang="cs-CZ" sz="6000" dirty="0" smtClean="0">
                <a:latin typeface="Arial" panose="020B0604020202020204" pitchFamily="34" charset="0"/>
                <a:cs typeface="Arial" panose="020B0604020202020204" pitchFamily="34" charset="0"/>
              </a:rPr>
              <a:t>2. Zadávací </a:t>
            </a:r>
            <a:r>
              <a:rPr lang="cs-CZ" sz="6000" dirty="0">
                <a:latin typeface="Arial" panose="020B0604020202020204" pitchFamily="34" charset="0"/>
                <a:cs typeface="Arial" panose="020B0604020202020204" pitchFamily="34" charset="0"/>
              </a:rPr>
              <a:t>a výběrová řízení</a:t>
            </a:r>
          </a:p>
          <a:p>
            <a:pPr marL="0" indent="0">
              <a:buNone/>
            </a:pPr>
            <a:r>
              <a:rPr lang="cs-CZ" sz="6000" dirty="0" smtClean="0">
                <a:latin typeface="Arial" panose="020B0604020202020204" pitchFamily="34" charset="0"/>
                <a:cs typeface="Arial" panose="020B0604020202020204" pitchFamily="34" charset="0"/>
              </a:rPr>
              <a:t>3. Doklady </a:t>
            </a:r>
            <a:r>
              <a:rPr lang="cs-CZ" sz="6000" dirty="0">
                <a:latin typeface="Arial" panose="020B0604020202020204" pitchFamily="34" charset="0"/>
                <a:cs typeface="Arial" panose="020B0604020202020204" pitchFamily="34" charset="0"/>
              </a:rPr>
              <a:t>o právní subjektivitě </a:t>
            </a:r>
          </a:p>
          <a:p>
            <a:pPr marL="0" indent="0">
              <a:buNone/>
            </a:pPr>
            <a:r>
              <a:rPr lang="cs-CZ" sz="6000" dirty="0">
                <a:latin typeface="Arial" panose="020B0604020202020204" pitchFamily="34" charset="0"/>
                <a:cs typeface="Arial" panose="020B0604020202020204" pitchFamily="34" charset="0"/>
              </a:rPr>
              <a:t>4</a:t>
            </a:r>
            <a:r>
              <a:rPr lang="cs-CZ" sz="6000" dirty="0" smtClean="0">
                <a:latin typeface="Arial" panose="020B0604020202020204" pitchFamily="34" charset="0"/>
                <a:cs typeface="Arial" panose="020B0604020202020204" pitchFamily="34" charset="0"/>
              </a:rPr>
              <a:t>. Doklad </a:t>
            </a:r>
            <a:r>
              <a:rPr lang="cs-CZ" sz="6000" dirty="0">
                <a:latin typeface="Arial" panose="020B0604020202020204" pitchFamily="34" charset="0"/>
                <a:cs typeface="Arial" panose="020B0604020202020204" pitchFamily="34" charset="0"/>
              </a:rPr>
              <a:t>o prokázání právních vztahů k majetku, který je předmětem </a:t>
            </a:r>
            <a:r>
              <a:rPr lang="cs-CZ" sz="6000" dirty="0" smtClean="0">
                <a:latin typeface="Arial" panose="020B0604020202020204" pitchFamily="34" charset="0"/>
                <a:cs typeface="Arial" panose="020B0604020202020204" pitchFamily="34" charset="0"/>
              </a:rPr>
              <a:t>projektu</a:t>
            </a:r>
          </a:p>
          <a:p>
            <a:pPr marL="0" indent="0">
              <a:buNone/>
            </a:pPr>
            <a:r>
              <a:rPr lang="cs-CZ" sz="6000" dirty="0" smtClean="0">
                <a:latin typeface="Arial" panose="020B0604020202020204" pitchFamily="34" charset="0"/>
                <a:cs typeface="Arial" panose="020B0604020202020204" pitchFamily="34" charset="0"/>
              </a:rPr>
              <a:t>5. Podnikatelský plán</a:t>
            </a:r>
          </a:p>
          <a:p>
            <a:pPr marL="0" indent="0">
              <a:buNone/>
            </a:pPr>
            <a:r>
              <a:rPr lang="cs-CZ" sz="6000" dirty="0" smtClean="0">
                <a:latin typeface="Arial" panose="020B0604020202020204" pitchFamily="34" charset="0"/>
                <a:cs typeface="Arial" panose="020B0604020202020204" pitchFamily="34" charset="0"/>
              </a:rPr>
              <a:t>6. Územní rozhodnutí nebo územní souhlas nebo veřejnoprávní smlouva nahrazující územní </a:t>
            </a:r>
          </a:p>
          <a:p>
            <a:pPr marL="0" indent="0">
              <a:buNone/>
            </a:pPr>
            <a:r>
              <a:rPr lang="cs-CZ" sz="6000" dirty="0">
                <a:latin typeface="Arial" panose="020B0604020202020204" pitchFamily="34" charset="0"/>
                <a:cs typeface="Arial" panose="020B0604020202020204" pitchFamily="34" charset="0"/>
              </a:rPr>
              <a:t> </a:t>
            </a:r>
            <a:r>
              <a:rPr lang="cs-CZ" sz="6000" dirty="0" smtClean="0">
                <a:latin typeface="Arial" panose="020B0604020202020204" pitchFamily="34" charset="0"/>
                <a:cs typeface="Arial" panose="020B0604020202020204" pitchFamily="34" charset="0"/>
              </a:rPr>
              <a:t>   řízení nebo společné řízení</a:t>
            </a:r>
            <a:endParaRPr lang="cs-CZ" sz="6000" dirty="0">
              <a:latin typeface="Arial" panose="020B0604020202020204" pitchFamily="34" charset="0"/>
              <a:cs typeface="Arial" panose="020B0604020202020204" pitchFamily="34" charset="0"/>
            </a:endParaRPr>
          </a:p>
          <a:p>
            <a:pPr marL="0" indent="0">
              <a:buNone/>
            </a:pPr>
            <a:r>
              <a:rPr lang="cs-CZ" sz="6000" dirty="0">
                <a:latin typeface="Arial" panose="020B0604020202020204" pitchFamily="34" charset="0"/>
                <a:cs typeface="Arial" panose="020B0604020202020204" pitchFamily="34" charset="0"/>
              </a:rPr>
              <a:t>7</a:t>
            </a:r>
            <a:r>
              <a:rPr lang="cs-CZ" sz="6000" dirty="0" smtClean="0">
                <a:latin typeface="Arial" panose="020B0604020202020204" pitchFamily="34" charset="0"/>
                <a:cs typeface="Arial" panose="020B0604020202020204" pitchFamily="34" charset="0"/>
              </a:rPr>
              <a:t>. Žádost </a:t>
            </a:r>
            <a:r>
              <a:rPr lang="cs-CZ" sz="6000" dirty="0">
                <a:latin typeface="Arial" panose="020B0604020202020204" pitchFamily="34" charset="0"/>
                <a:cs typeface="Arial" panose="020B0604020202020204" pitchFamily="34" charset="0"/>
              </a:rPr>
              <a:t>o stavební povolení nebo ohlášení, případně stavební povolení nebo souhlas s </a:t>
            </a:r>
            <a:endParaRPr lang="cs-CZ" sz="6000" dirty="0" smtClean="0">
              <a:latin typeface="Arial" panose="020B0604020202020204" pitchFamily="34" charset="0"/>
              <a:cs typeface="Arial" panose="020B0604020202020204" pitchFamily="34" charset="0"/>
            </a:endParaRPr>
          </a:p>
          <a:p>
            <a:pPr marL="0" indent="0">
              <a:buNone/>
            </a:pPr>
            <a:r>
              <a:rPr lang="cs-CZ" sz="6000" dirty="0">
                <a:latin typeface="Arial" panose="020B0604020202020204" pitchFamily="34" charset="0"/>
                <a:cs typeface="Arial" panose="020B0604020202020204" pitchFamily="34" charset="0"/>
              </a:rPr>
              <a:t> </a:t>
            </a:r>
            <a:r>
              <a:rPr lang="cs-CZ" sz="6000" dirty="0" smtClean="0">
                <a:latin typeface="Arial" panose="020B0604020202020204" pitchFamily="34" charset="0"/>
                <a:cs typeface="Arial" panose="020B0604020202020204" pitchFamily="34" charset="0"/>
              </a:rPr>
              <a:t>   provedením </a:t>
            </a:r>
            <a:r>
              <a:rPr lang="cs-CZ" sz="6000" dirty="0">
                <a:latin typeface="Arial" panose="020B0604020202020204" pitchFamily="34" charset="0"/>
                <a:cs typeface="Arial" panose="020B0604020202020204" pitchFamily="34" charset="0"/>
              </a:rPr>
              <a:t>ohlášeného stavebního záměru nebo veřejnoprávní smlouva nahrazující </a:t>
            </a:r>
            <a:endParaRPr lang="cs-CZ" sz="6000" dirty="0" smtClean="0">
              <a:latin typeface="Arial" panose="020B0604020202020204" pitchFamily="34" charset="0"/>
              <a:cs typeface="Arial" panose="020B0604020202020204" pitchFamily="34" charset="0"/>
            </a:endParaRPr>
          </a:p>
          <a:p>
            <a:pPr marL="0" indent="0">
              <a:buNone/>
            </a:pPr>
            <a:r>
              <a:rPr lang="cs-CZ" sz="6000" dirty="0">
                <a:latin typeface="Arial" panose="020B0604020202020204" pitchFamily="34" charset="0"/>
                <a:cs typeface="Arial" panose="020B0604020202020204" pitchFamily="34" charset="0"/>
              </a:rPr>
              <a:t> </a:t>
            </a:r>
            <a:r>
              <a:rPr lang="cs-CZ" sz="6000" dirty="0" smtClean="0">
                <a:latin typeface="Arial" panose="020B0604020202020204" pitchFamily="34" charset="0"/>
                <a:cs typeface="Arial" panose="020B0604020202020204" pitchFamily="34" charset="0"/>
              </a:rPr>
              <a:t>   stavební povolení nebo společné řízení</a:t>
            </a:r>
            <a:endParaRPr lang="cs-CZ" sz="6000" dirty="0">
              <a:latin typeface="Arial" panose="020B0604020202020204" pitchFamily="34" charset="0"/>
              <a:cs typeface="Arial" panose="020B0604020202020204" pitchFamily="34" charset="0"/>
            </a:endParaRPr>
          </a:p>
          <a:p>
            <a:pPr marL="0" indent="0">
              <a:buNone/>
            </a:pPr>
            <a:r>
              <a:rPr lang="cs-CZ" sz="6000" dirty="0">
                <a:latin typeface="Arial" panose="020B0604020202020204" pitchFamily="34" charset="0"/>
                <a:cs typeface="Arial" panose="020B0604020202020204" pitchFamily="34" charset="0"/>
              </a:rPr>
              <a:t>8</a:t>
            </a:r>
            <a:r>
              <a:rPr lang="cs-CZ" sz="6000" dirty="0" smtClean="0">
                <a:latin typeface="Arial" panose="020B0604020202020204" pitchFamily="34" charset="0"/>
                <a:cs typeface="Arial" panose="020B0604020202020204" pitchFamily="34" charset="0"/>
              </a:rPr>
              <a:t>. Projektová </a:t>
            </a:r>
            <a:r>
              <a:rPr lang="cs-CZ" sz="6000" dirty="0">
                <a:latin typeface="Arial" panose="020B0604020202020204" pitchFamily="34" charset="0"/>
                <a:cs typeface="Arial" panose="020B0604020202020204" pitchFamily="34" charset="0"/>
              </a:rPr>
              <a:t>dokumentace pro vydání stavebního povolení nebo pro ohlášení </a:t>
            </a:r>
            <a:r>
              <a:rPr lang="cs-CZ" sz="6000" dirty="0" smtClean="0">
                <a:latin typeface="Arial" panose="020B0604020202020204" pitchFamily="34" charset="0"/>
                <a:cs typeface="Arial" panose="020B0604020202020204" pitchFamily="34" charset="0"/>
              </a:rPr>
              <a:t>stavby nebo</a:t>
            </a:r>
          </a:p>
          <a:p>
            <a:pPr marL="0" indent="0">
              <a:buNone/>
            </a:pPr>
            <a:r>
              <a:rPr lang="cs-CZ" sz="6000" dirty="0">
                <a:latin typeface="Arial" panose="020B0604020202020204" pitchFamily="34" charset="0"/>
                <a:cs typeface="Arial" panose="020B0604020202020204" pitchFamily="34" charset="0"/>
              </a:rPr>
              <a:t> </a:t>
            </a:r>
            <a:r>
              <a:rPr lang="cs-CZ" sz="6000" dirty="0" smtClean="0">
                <a:latin typeface="Arial" panose="020B0604020202020204" pitchFamily="34" charset="0"/>
                <a:cs typeface="Arial" panose="020B0604020202020204" pitchFamily="34" charset="0"/>
              </a:rPr>
              <a:t>   společné povolení</a:t>
            </a:r>
            <a:endParaRPr lang="cs-CZ" sz="6000" dirty="0">
              <a:latin typeface="Arial" panose="020B0604020202020204" pitchFamily="34" charset="0"/>
              <a:cs typeface="Arial" panose="020B0604020202020204" pitchFamily="34" charset="0"/>
            </a:endParaRPr>
          </a:p>
          <a:p>
            <a:pPr marL="0" indent="0">
              <a:buNone/>
            </a:pPr>
            <a:r>
              <a:rPr lang="cs-CZ" sz="6000" dirty="0">
                <a:latin typeface="Arial" panose="020B0604020202020204" pitchFamily="34" charset="0"/>
                <a:cs typeface="Arial" panose="020B0604020202020204" pitchFamily="34" charset="0"/>
              </a:rPr>
              <a:t>9</a:t>
            </a:r>
            <a:r>
              <a:rPr lang="cs-CZ" sz="6000" dirty="0" smtClean="0">
                <a:latin typeface="Arial" panose="020B0604020202020204" pitchFamily="34" charset="0"/>
                <a:cs typeface="Arial" panose="020B0604020202020204" pitchFamily="34" charset="0"/>
              </a:rPr>
              <a:t>. Položkový </a:t>
            </a:r>
            <a:r>
              <a:rPr lang="cs-CZ" sz="6000" dirty="0">
                <a:latin typeface="Arial" panose="020B0604020202020204" pitchFamily="34" charset="0"/>
                <a:cs typeface="Arial" panose="020B0604020202020204" pitchFamily="34" charset="0"/>
              </a:rPr>
              <a:t>rozpočet stavby</a:t>
            </a:r>
          </a:p>
          <a:p>
            <a:pPr marL="0" indent="0">
              <a:buNone/>
            </a:pPr>
            <a:r>
              <a:rPr lang="cs-CZ" sz="6000" dirty="0" smtClean="0">
                <a:latin typeface="Arial" panose="020B0604020202020204" pitchFamily="34" charset="0"/>
                <a:cs typeface="Arial" panose="020B0604020202020204" pitchFamily="34" charset="0"/>
              </a:rPr>
              <a:t>10. Doklady potvrzující, že OSVČ spadá do cílové skupiny</a:t>
            </a:r>
            <a:endParaRPr lang="cs-CZ" sz="6000" dirty="0">
              <a:latin typeface="Arial" panose="020B0604020202020204" pitchFamily="34" charset="0"/>
              <a:cs typeface="Arial" panose="020B0604020202020204" pitchFamily="34" charset="0"/>
            </a:endParaRPr>
          </a:p>
          <a:p>
            <a:pPr marL="0" indent="0">
              <a:buNone/>
            </a:pPr>
            <a:r>
              <a:rPr lang="cs-CZ" sz="6000" dirty="0">
                <a:latin typeface="Arial" panose="020B0604020202020204" pitchFamily="34" charset="0"/>
                <a:cs typeface="Arial" panose="020B0604020202020204" pitchFamily="34" charset="0"/>
              </a:rPr>
              <a:t>11</a:t>
            </a:r>
            <a:r>
              <a:rPr lang="cs-CZ" sz="6000" dirty="0" smtClean="0">
                <a:latin typeface="Arial" panose="020B0604020202020204" pitchFamily="34" charset="0"/>
                <a:cs typeface="Arial" panose="020B0604020202020204" pitchFamily="34" charset="0"/>
              </a:rPr>
              <a:t>. Potvrzení Agentury pro sociální začleňování o souladu projektu předkládaného do výzvy </a:t>
            </a:r>
          </a:p>
          <a:p>
            <a:pPr marL="0" indent="0">
              <a:buNone/>
            </a:pPr>
            <a:r>
              <a:rPr lang="cs-CZ" sz="6000" dirty="0">
                <a:latin typeface="Arial" panose="020B0604020202020204" pitchFamily="34" charset="0"/>
                <a:cs typeface="Arial" panose="020B0604020202020204" pitchFamily="34" charset="0"/>
              </a:rPr>
              <a:t> </a:t>
            </a:r>
            <a:r>
              <a:rPr lang="cs-CZ" sz="6000" dirty="0" smtClean="0">
                <a:latin typeface="Arial" panose="020B0604020202020204" pitchFamily="34" charset="0"/>
                <a:cs typeface="Arial" panose="020B0604020202020204" pitchFamily="34" charset="0"/>
              </a:rPr>
              <a:t>    IROP se schváleným Strategickým plánem sociálního začleňování nebo Tematickým</a:t>
            </a:r>
          </a:p>
          <a:p>
            <a:pPr marL="0" indent="0">
              <a:buNone/>
            </a:pPr>
            <a:r>
              <a:rPr lang="cs-CZ" sz="6000" dirty="0">
                <a:latin typeface="Arial" panose="020B0604020202020204" pitchFamily="34" charset="0"/>
                <a:cs typeface="Arial" panose="020B0604020202020204" pitchFamily="34" charset="0"/>
              </a:rPr>
              <a:t> </a:t>
            </a:r>
            <a:r>
              <a:rPr lang="cs-CZ" sz="6000" dirty="0" smtClean="0">
                <a:latin typeface="Arial" panose="020B0604020202020204" pitchFamily="34" charset="0"/>
                <a:cs typeface="Arial" panose="020B0604020202020204" pitchFamily="34" charset="0"/>
              </a:rPr>
              <a:t>    akčním plánem</a:t>
            </a:r>
            <a:endParaRPr lang="cs-CZ" sz="6000" dirty="0">
              <a:latin typeface="Arial" panose="020B0604020202020204" pitchFamily="34" charset="0"/>
              <a:cs typeface="Arial" panose="020B0604020202020204" pitchFamily="34" charset="0"/>
            </a:endParaRPr>
          </a:p>
          <a:p>
            <a:pPr marL="0" indent="0">
              <a:buNone/>
            </a:pPr>
            <a:endParaRPr lang="cs-CZ" sz="6000" dirty="0"/>
          </a:p>
        </p:txBody>
      </p:sp>
    </p:spTree>
    <p:extLst>
      <p:ext uri="{BB962C8B-B14F-4D97-AF65-F5344CB8AC3E}">
        <p14:creationId xmlns:p14="http://schemas.microsoft.com/office/powerpoint/2010/main" val="339133701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
        <p:nvSpPr>
          <p:cNvPr id="8" name="TextovéPole 7">
            <a:extLst>
              <a:ext uri="{FF2B5EF4-FFF2-40B4-BE49-F238E27FC236}">
                <a16:creationId xmlns:a16="http://schemas.microsoft.com/office/drawing/2014/main" id="{6DB45F6E-7C5C-4CCF-889A-9E0300EF88F4}"/>
              </a:ext>
            </a:extLst>
          </p:cNvPr>
          <p:cNvSpPr txBox="1"/>
          <p:nvPr/>
        </p:nvSpPr>
        <p:spPr>
          <a:xfrm>
            <a:off x="122592" y="491245"/>
            <a:ext cx="7704000" cy="461665"/>
          </a:xfrm>
          <a:prstGeom prst="rect">
            <a:avLst/>
          </a:prstGeom>
          <a:noFill/>
        </p:spPr>
        <p:txBody>
          <a:bodyPr wrap="square" rtlCol="0">
            <a:spAutoFit/>
          </a:bodyPr>
          <a:lstStyle/>
          <a:p>
            <a:r>
              <a:rPr lang="cs-CZ" sz="2400" b="1" dirty="0" smtClean="0">
                <a:solidFill>
                  <a:srgbClr val="1D70B8"/>
                </a:solidFill>
                <a:latin typeface="Arial" panose="020B0604020202020204" pitchFamily="34" charset="0"/>
                <a:cs typeface="Arial" panose="020B0604020202020204" pitchFamily="34" charset="0"/>
              </a:rPr>
              <a:t>   90</a:t>
            </a:r>
            <a:r>
              <a:rPr lang="cs-CZ" sz="2400" b="1" dirty="0">
                <a:solidFill>
                  <a:srgbClr val="1D70B8"/>
                </a:solidFill>
                <a:latin typeface="Arial" panose="020B0604020202020204" pitchFamily="34" charset="0"/>
                <a:cs typeface="Arial" panose="020B0604020202020204" pitchFamily="34" charset="0"/>
              </a:rPr>
              <a:t>. výzva IROP – Sociální podnikání pro KPSVL</a:t>
            </a:r>
          </a:p>
        </p:txBody>
      </p:sp>
      <p:sp>
        <p:nvSpPr>
          <p:cNvPr id="3" name="Zástupný symbol pro obsah 2"/>
          <p:cNvSpPr>
            <a:spLocks noGrp="1"/>
          </p:cNvSpPr>
          <p:nvPr>
            <p:ph idx="1"/>
          </p:nvPr>
        </p:nvSpPr>
        <p:spPr>
          <a:xfrm>
            <a:off x="287079" y="1133855"/>
            <a:ext cx="8228271" cy="5043107"/>
          </a:xfrm>
        </p:spPr>
        <p:txBody>
          <a:bodyPr>
            <a:normAutofit/>
          </a:bodyPr>
          <a:lstStyle/>
          <a:p>
            <a:pPr marL="0" indent="0">
              <a:lnSpc>
                <a:spcPct val="70000"/>
              </a:lnSpc>
              <a:buNone/>
            </a:pPr>
            <a:r>
              <a:rPr lang="cs-CZ" sz="2400" b="1" dirty="0" smtClean="0">
                <a:latin typeface="Arial" panose="020B0604020202020204" pitchFamily="34" charset="0"/>
                <a:cs typeface="Arial" panose="020B0604020202020204" pitchFamily="34" charset="0"/>
              </a:rPr>
              <a:t>PODNIKATELSKÝ </a:t>
            </a:r>
            <a:r>
              <a:rPr lang="cs-CZ" sz="2400" b="1" dirty="0">
                <a:latin typeface="Arial" panose="020B0604020202020204" pitchFamily="34" charset="0"/>
                <a:cs typeface="Arial" panose="020B0604020202020204" pitchFamily="34" charset="0"/>
              </a:rPr>
              <a:t>PLÁN – příloha č. 5 Specifických pravidel:</a:t>
            </a:r>
          </a:p>
          <a:p>
            <a:pPr marL="0" indent="0">
              <a:buNone/>
            </a:pPr>
            <a:r>
              <a:rPr lang="cs-CZ" sz="2000" dirty="0" smtClean="0">
                <a:latin typeface="Arial" panose="020B0604020202020204" pitchFamily="34" charset="0"/>
                <a:cs typeface="Arial" panose="020B0604020202020204" pitchFamily="34" charset="0"/>
              </a:rPr>
              <a:t>1. Obsah</a:t>
            </a:r>
            <a:endParaRPr lang="cs-CZ" sz="2000" dirty="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2. Informace o podniku, charakteristika žadatele</a:t>
            </a:r>
            <a:endParaRPr lang="cs-CZ" sz="2000" dirty="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3. Popis současné nabídky a analýza trhu </a:t>
            </a: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4</a:t>
            </a:r>
            <a:r>
              <a:rPr lang="cs-CZ" sz="2000" dirty="0" smtClean="0">
                <a:latin typeface="Arial" panose="020B0604020202020204" pitchFamily="34" charset="0"/>
                <a:cs typeface="Arial" panose="020B0604020202020204" pitchFamily="34" charset="0"/>
              </a:rPr>
              <a:t>. Principy sociálního podnikání</a:t>
            </a:r>
          </a:p>
          <a:p>
            <a:pPr marL="0" indent="0">
              <a:buNone/>
            </a:pPr>
            <a:r>
              <a:rPr lang="cs-CZ" sz="2000" dirty="0" smtClean="0">
                <a:latin typeface="Arial" panose="020B0604020202020204" pitchFamily="34" charset="0"/>
                <a:cs typeface="Arial" panose="020B0604020202020204" pitchFamily="34" charset="0"/>
              </a:rPr>
              <a:t>5. Podrobný popis projektu</a:t>
            </a:r>
          </a:p>
          <a:p>
            <a:pPr marL="0" indent="0">
              <a:buNone/>
            </a:pPr>
            <a:r>
              <a:rPr lang="cs-CZ" sz="2000" dirty="0" smtClean="0">
                <a:latin typeface="Arial" panose="020B0604020202020204" pitchFamily="34" charset="0"/>
                <a:cs typeface="Arial" panose="020B0604020202020204" pitchFamily="34" charset="0"/>
              </a:rPr>
              <a:t>6. Management projektu a řízení lidských zdrojů</a:t>
            </a: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7</a:t>
            </a:r>
            <a:r>
              <a:rPr lang="cs-CZ" sz="2000" dirty="0" smtClean="0">
                <a:latin typeface="Arial" panose="020B0604020202020204" pitchFamily="34" charset="0"/>
                <a:cs typeface="Arial" panose="020B0604020202020204" pitchFamily="34" charset="0"/>
              </a:rPr>
              <a:t>. Způsob stanovení cen do rozpočtu projektu</a:t>
            </a: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8</a:t>
            </a:r>
            <a:r>
              <a:rPr lang="cs-CZ" sz="2000" dirty="0" smtClean="0">
                <a:latin typeface="Arial" panose="020B0604020202020204" pitchFamily="34" charset="0"/>
                <a:cs typeface="Arial" panose="020B0604020202020204" pitchFamily="34" charset="0"/>
              </a:rPr>
              <a:t>. Finanční plán</a:t>
            </a:r>
            <a:endParaRPr lang="cs-CZ" sz="2000" dirty="0">
              <a:latin typeface="Arial" panose="020B0604020202020204" pitchFamily="34" charset="0"/>
              <a:cs typeface="Arial" panose="020B0604020202020204" pitchFamily="34" charset="0"/>
            </a:endParaRPr>
          </a:p>
          <a:p>
            <a:pPr marL="0" indent="0">
              <a:buNone/>
            </a:pPr>
            <a:r>
              <a:rPr lang="cs-CZ" sz="2000" dirty="0">
                <a:latin typeface="Arial" panose="020B0604020202020204" pitchFamily="34" charset="0"/>
                <a:cs typeface="Arial" panose="020B0604020202020204" pitchFamily="34" charset="0"/>
              </a:rPr>
              <a:t>9</a:t>
            </a:r>
            <a:r>
              <a:rPr lang="cs-CZ" sz="2000" dirty="0" smtClean="0">
                <a:latin typeface="Arial" panose="020B0604020202020204" pitchFamily="34" charset="0"/>
                <a:cs typeface="Arial" panose="020B0604020202020204" pitchFamily="34" charset="0"/>
              </a:rPr>
              <a:t>. Analýza a řízení rizik</a:t>
            </a:r>
            <a:endParaRPr lang="cs-CZ" sz="2000" dirty="0">
              <a:latin typeface="Arial" panose="020B0604020202020204" pitchFamily="34" charset="0"/>
              <a:cs typeface="Arial" panose="020B0604020202020204" pitchFamily="34" charset="0"/>
            </a:endParaRPr>
          </a:p>
          <a:p>
            <a:pPr marL="0" indent="0">
              <a:buNone/>
            </a:pPr>
            <a:r>
              <a:rPr lang="cs-CZ" sz="2000" dirty="0" smtClean="0">
                <a:latin typeface="Arial" panose="020B0604020202020204" pitchFamily="34" charset="0"/>
                <a:cs typeface="Arial" panose="020B0604020202020204" pitchFamily="34" charset="0"/>
              </a:rPr>
              <a:t>10. Závěrečné hodnocení efektivity a udržitelnosti projektu</a:t>
            </a:r>
            <a:endParaRPr lang="cs-CZ" sz="2000" dirty="0">
              <a:latin typeface="Arial" panose="020B0604020202020204" pitchFamily="34" charset="0"/>
              <a:cs typeface="Arial" panose="020B0604020202020204" pitchFamily="34" charset="0"/>
            </a:endParaRPr>
          </a:p>
          <a:p>
            <a:pPr marL="0" indent="0">
              <a:buNone/>
            </a:pPr>
            <a:endParaRPr lang="cs-CZ" sz="2000" dirty="0">
              <a:latin typeface="Arial" panose="020B0604020202020204" pitchFamily="34" charset="0"/>
              <a:cs typeface="Arial" panose="020B0604020202020204" pitchFamily="34" charset="0"/>
            </a:endParaRPr>
          </a:p>
        </p:txBody>
      </p:sp>
    </p:spTree>
    <p:extLst>
      <p:ext uri="{BB962C8B-B14F-4D97-AF65-F5344CB8AC3E}">
        <p14:creationId xmlns:p14="http://schemas.microsoft.com/office/powerpoint/2010/main" val="155624945"/>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 name="TextovéPole 8">
            <a:extLst>
              <a:ext uri="{FF2B5EF4-FFF2-40B4-BE49-F238E27FC236}">
                <a16:creationId xmlns:a16="http://schemas.microsoft.com/office/drawing/2014/main" id="{A43E6383-5D61-495C-A034-7F3FD91FB32D}"/>
              </a:ext>
            </a:extLst>
          </p:cNvPr>
          <p:cNvSpPr txBox="1"/>
          <p:nvPr/>
        </p:nvSpPr>
        <p:spPr>
          <a:xfrm>
            <a:off x="0" y="2767280"/>
            <a:ext cx="9144000" cy="861774"/>
          </a:xfrm>
          <a:prstGeom prst="rect">
            <a:avLst/>
          </a:prstGeom>
          <a:noFill/>
        </p:spPr>
        <p:txBody>
          <a:bodyPr wrap="square" rtlCol="0">
            <a:spAutoFit/>
          </a:bodyPr>
          <a:lstStyle/>
          <a:p>
            <a:pPr algn="ctr"/>
            <a:r>
              <a:rPr lang="cs-CZ" sz="5000" b="1" dirty="0" smtClean="0">
                <a:solidFill>
                  <a:srgbClr val="1D70B8"/>
                </a:solidFill>
                <a:latin typeface="Arial" panose="020B0604020202020204" pitchFamily="34" charset="0"/>
                <a:cs typeface="Arial" panose="020B0604020202020204" pitchFamily="34" charset="0"/>
              </a:rPr>
              <a:t>Děkujeme za pozornost</a:t>
            </a:r>
            <a:endParaRPr lang="cs-CZ" sz="5000" b="1" dirty="0">
              <a:solidFill>
                <a:srgbClr val="1D70B8"/>
              </a:solidFill>
              <a:latin typeface="Arial" panose="020B0604020202020204" pitchFamily="34" charset="0"/>
              <a:cs typeface="Arial" panose="020B0604020202020204" pitchFamily="34" charset="0"/>
            </a:endParaRPr>
          </a:p>
        </p:txBody>
      </p:sp>
      <p:pic>
        <p:nvPicPr>
          <p:cNvPr id="2" name="Obrázek 1"/>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1138799" y="4135831"/>
            <a:ext cx="7085403" cy="801929"/>
          </a:xfrm>
          <a:prstGeom prst="rect">
            <a:avLst/>
          </a:prstGeom>
        </p:spPr>
      </p:pic>
      <p:pic>
        <p:nvPicPr>
          <p:cNvPr id="4" name="Obrázek 3"/>
          <p:cNvPicPr>
            <a:picLocks noChangeAspect="1"/>
          </p:cNvPicPr>
          <p:nvPr/>
        </p:nvPicPr>
        <p:blipFill>
          <a:blip r:embed="rId4"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876563078"/>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ovéPole 3">
            <a:extLst>
              <a:ext uri="{FF2B5EF4-FFF2-40B4-BE49-F238E27FC236}">
                <a16:creationId xmlns:a16="http://schemas.microsoft.com/office/drawing/2014/main" id="{6DB45F6E-7C5C-4CCF-889A-9E0300EF88F4}"/>
              </a:ext>
            </a:extLst>
          </p:cNvPr>
          <p:cNvSpPr txBox="1"/>
          <p:nvPr/>
        </p:nvSpPr>
        <p:spPr>
          <a:xfrm>
            <a:off x="720000" y="720000"/>
            <a:ext cx="7704000" cy="553998"/>
          </a:xfrm>
          <a:prstGeom prst="rect">
            <a:avLst/>
          </a:prstGeom>
          <a:noFill/>
        </p:spPr>
        <p:txBody>
          <a:bodyPr wrap="square" rtlCol="0">
            <a:spAutoFit/>
          </a:bodyPr>
          <a:lstStyle/>
          <a:p>
            <a:r>
              <a:rPr lang="it-IT" sz="3000" b="1" dirty="0">
                <a:solidFill>
                  <a:srgbClr val="1D70B8"/>
                </a:solidFill>
                <a:latin typeface="Arial" panose="020B0604020202020204" pitchFamily="34" charset="0"/>
                <a:cs typeface="Arial" panose="020B0604020202020204" pitchFamily="34" charset="0"/>
              </a:rPr>
              <a:t>Pravidla pro žadatele a příjemce</a:t>
            </a:r>
          </a:p>
        </p:txBody>
      </p:sp>
      <p:sp>
        <p:nvSpPr>
          <p:cNvPr id="6" name="TextovéPole 5">
            <a:extLst>
              <a:ext uri="{FF2B5EF4-FFF2-40B4-BE49-F238E27FC236}">
                <a16:creationId xmlns:a16="http://schemas.microsoft.com/office/drawing/2014/main" id="{2F173DD9-077B-4C7B-84BB-77CB6F2E5781}"/>
              </a:ext>
            </a:extLst>
          </p:cNvPr>
          <p:cNvSpPr txBox="1"/>
          <p:nvPr/>
        </p:nvSpPr>
        <p:spPr>
          <a:xfrm>
            <a:off x="720000" y="1774100"/>
            <a:ext cx="7704000" cy="3801041"/>
          </a:xfrm>
          <a:prstGeom prst="rect">
            <a:avLst/>
          </a:prstGeom>
          <a:noFill/>
        </p:spPr>
        <p:txBody>
          <a:bodyPr wrap="square" rtlCol="0">
            <a:spAutoFit/>
          </a:bodyPr>
          <a:lstStyle/>
          <a:p>
            <a:pPr marL="400050" lvl="1" defTabSz="914400">
              <a:spcAft>
                <a:spcPts val="600"/>
              </a:spcAft>
              <a:defRPr/>
            </a:pPr>
            <a:r>
              <a:rPr lang="cs-CZ" sz="2400" b="1" dirty="0">
                <a:solidFill>
                  <a:prstClr val="black"/>
                </a:solidFill>
                <a:latin typeface="Arial"/>
                <a:cs typeface="Arial" charset="0"/>
              </a:rPr>
              <a:t>Obecná pravidla</a:t>
            </a:r>
          </a:p>
          <a:p>
            <a:pPr marL="400050" lvl="1" defTabSz="914400">
              <a:spcAft>
                <a:spcPts val="600"/>
              </a:spcAft>
              <a:defRPr/>
            </a:pPr>
            <a:r>
              <a:rPr lang="cs-CZ" sz="2400" i="1" dirty="0">
                <a:solidFill>
                  <a:prstClr val="black"/>
                </a:solidFill>
                <a:latin typeface="Arial"/>
                <a:cs typeface="Arial" charset="0"/>
              </a:rPr>
              <a:t>(závazná pro všechny specifické cíle a výzvy)</a:t>
            </a:r>
            <a:endParaRPr lang="cs-CZ" sz="2400" i="1" u="sng" dirty="0">
              <a:solidFill>
                <a:prstClr val="black"/>
              </a:solidFill>
              <a:latin typeface="Arial"/>
              <a:cs typeface="Arial" charset="0"/>
            </a:endParaRPr>
          </a:p>
          <a:p>
            <a:pPr lvl="1" defTabSz="914400">
              <a:defRPr/>
            </a:pPr>
            <a:r>
              <a:rPr lang="cs-CZ" sz="2400" dirty="0">
                <a:solidFill>
                  <a:prstClr val="black"/>
                </a:solidFill>
                <a:latin typeface="Arial"/>
                <a:hlinkClick r:id="rId2"/>
              </a:rPr>
              <a:t>www.dotaceEU.cz/IROP</a:t>
            </a:r>
            <a:endParaRPr lang="cs-CZ" sz="2400" dirty="0">
              <a:solidFill>
                <a:prstClr val="black"/>
              </a:solidFill>
              <a:latin typeface="Arial"/>
            </a:endParaRPr>
          </a:p>
          <a:p>
            <a:pPr lvl="1" defTabSz="914400">
              <a:defRPr/>
            </a:pPr>
            <a:endParaRPr lang="cs-CZ" sz="2400" dirty="0">
              <a:solidFill>
                <a:prstClr val="black"/>
              </a:solidFill>
              <a:latin typeface="Arial"/>
            </a:endParaRPr>
          </a:p>
          <a:p>
            <a:pPr marL="400050" lvl="1" defTabSz="914400">
              <a:spcAft>
                <a:spcPts val="600"/>
              </a:spcAft>
              <a:defRPr/>
            </a:pPr>
            <a:r>
              <a:rPr lang="cs-CZ" sz="2400" b="1" dirty="0">
                <a:solidFill>
                  <a:prstClr val="black"/>
                </a:solidFill>
                <a:latin typeface="Arial"/>
                <a:cs typeface="Arial" charset="0"/>
              </a:rPr>
              <a:t>Specifická pravidla</a:t>
            </a:r>
          </a:p>
          <a:p>
            <a:pPr marL="400050" lvl="1" defTabSz="914400">
              <a:spcAft>
                <a:spcPts val="600"/>
              </a:spcAft>
              <a:defRPr/>
            </a:pPr>
            <a:r>
              <a:rPr lang="cs-CZ" sz="2400" i="1" dirty="0">
                <a:solidFill>
                  <a:prstClr val="black"/>
                </a:solidFill>
                <a:latin typeface="Arial"/>
                <a:cs typeface="Arial" charset="0"/>
              </a:rPr>
              <a:t>(pro každou výzvu samostatný dokument)</a:t>
            </a:r>
            <a:r>
              <a:rPr lang="cs-CZ" sz="2400" i="1" u="sng" dirty="0">
                <a:solidFill>
                  <a:prstClr val="black"/>
                </a:solidFill>
                <a:latin typeface="Arial"/>
                <a:cs typeface="Arial" charset="0"/>
              </a:rPr>
              <a:t> </a:t>
            </a:r>
          </a:p>
          <a:p>
            <a:pPr marL="400050" lvl="1" defTabSz="914400">
              <a:spcAft>
                <a:spcPts val="600"/>
              </a:spcAft>
              <a:defRPr/>
            </a:pPr>
            <a:r>
              <a:rPr lang="cs-CZ" sz="2400" dirty="0">
                <a:solidFill>
                  <a:prstClr val="black"/>
                </a:solidFill>
                <a:latin typeface="Arial"/>
                <a:cs typeface="Arial" charset="0"/>
                <a:hlinkClick r:id="rId2"/>
              </a:rPr>
              <a:t>www.dotaceEU.cz/IROP</a:t>
            </a:r>
            <a:endParaRPr lang="cs-CZ" sz="2400" dirty="0">
              <a:solidFill>
                <a:prstClr val="black"/>
              </a:solidFill>
              <a:latin typeface="Arial"/>
              <a:cs typeface="Arial" charset="0"/>
            </a:endParaRPr>
          </a:p>
          <a:p>
            <a:pPr lvl="1" indent="-342900" defTabSz="914400">
              <a:spcAft>
                <a:spcPts val="600"/>
              </a:spcAft>
              <a:buFont typeface="Arial" panose="020B0604020202020204" pitchFamily="34" charset="0"/>
              <a:buChar char="•"/>
              <a:defRPr/>
            </a:pPr>
            <a:r>
              <a:rPr lang="cs-CZ" sz="2400" dirty="0">
                <a:solidFill>
                  <a:prstClr val="black"/>
                </a:solidFill>
                <a:latin typeface="Arial"/>
                <a:cs typeface="Arial" charset="0"/>
              </a:rPr>
              <a:t>podporované aktivity, způsobilé výdaje, hodnoticí kritéria, povinné přílohy</a:t>
            </a:r>
          </a:p>
        </p:txBody>
      </p:sp>
      <p:pic>
        <p:nvPicPr>
          <p:cNvPr id="5" name="Obrázek 4"/>
          <p:cNvPicPr>
            <a:picLocks noChangeAspect="1"/>
          </p:cNvPicPr>
          <p:nvPr/>
        </p:nvPicPr>
        <p:blipFill>
          <a:blip r:embed="rId3"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165221145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0"/>
            <a:ext cx="7886700" cy="1325563"/>
          </a:xfrm>
        </p:spPr>
        <p:txBody>
          <a:bodyPr>
            <a:normAutofit/>
          </a:bodyPr>
          <a:lstStyle/>
          <a:p>
            <a:pPr lvl="0" defTabSz="457200">
              <a:lnSpc>
                <a:spcPct val="100000"/>
              </a:lnSpc>
              <a:spcBef>
                <a:spcPts val="0"/>
              </a:spcBef>
            </a:pPr>
            <a:r>
              <a:rPr lang="it-IT" sz="2400" b="1" dirty="0">
                <a:solidFill>
                  <a:srgbClr val="1D70B8"/>
                </a:solidFill>
                <a:latin typeface="Arial" panose="020B0604020202020204" pitchFamily="34" charset="0"/>
                <a:ea typeface="+mn-ea"/>
                <a:cs typeface="Arial" panose="020B0604020202020204" pitchFamily="34" charset="0"/>
              </a:rPr>
              <a:t>Pravidla pro žadatele a </a:t>
            </a:r>
            <a:r>
              <a:rPr lang="it-IT" sz="2400" b="1" dirty="0" smtClean="0">
                <a:solidFill>
                  <a:srgbClr val="1D70B8"/>
                </a:solidFill>
                <a:latin typeface="Arial" panose="020B0604020202020204" pitchFamily="34" charset="0"/>
                <a:ea typeface="+mn-ea"/>
                <a:cs typeface="Arial" panose="020B0604020202020204" pitchFamily="34" charset="0"/>
              </a:rPr>
              <a:t>příjemce</a:t>
            </a:r>
            <a:endParaRPr lang="cs-CZ" sz="2400" dirty="0"/>
          </a:p>
        </p:txBody>
      </p:sp>
      <p:sp>
        <p:nvSpPr>
          <p:cNvPr id="3" name="Zástupný symbol pro obsah 2"/>
          <p:cNvSpPr>
            <a:spLocks noGrp="1"/>
          </p:cNvSpPr>
          <p:nvPr>
            <p:ph idx="1"/>
          </p:nvPr>
        </p:nvSpPr>
        <p:spPr/>
        <p:txBody>
          <a:bodyPr/>
          <a:lstStyle/>
          <a:p>
            <a:endParaRPr lang="cs-CZ"/>
          </a:p>
        </p:txBody>
      </p:sp>
      <p:graphicFrame>
        <p:nvGraphicFramePr>
          <p:cNvPr id="4" name="Zástupný symbol pro obsah 4"/>
          <p:cNvGraphicFramePr>
            <a:graphicFrameLocks/>
          </p:cNvGraphicFramePr>
          <p:nvPr>
            <p:extLst>
              <p:ext uri="{D42A27DB-BD31-4B8C-83A1-F6EECF244321}">
                <p14:modId xmlns:p14="http://schemas.microsoft.com/office/powerpoint/2010/main" val="60675915"/>
              </p:ext>
            </p:extLst>
          </p:nvPr>
        </p:nvGraphicFramePr>
        <p:xfrm>
          <a:off x="524256" y="1111188"/>
          <a:ext cx="8162544" cy="5065775"/>
        </p:xfrm>
        <a:graphic>
          <a:graphicData uri="http://schemas.openxmlformats.org/drawingml/2006/table">
            <a:tbl>
              <a:tblPr firstRow="1" bandRow="1">
                <a:tableStyleId>{5C22544A-7EE6-4342-B048-85BDC9FD1C3A}</a:tableStyleId>
              </a:tblPr>
              <a:tblGrid>
                <a:gridCol w="4081272">
                  <a:extLst>
                    <a:ext uri="{9D8B030D-6E8A-4147-A177-3AD203B41FA5}">
                      <a16:colId xmlns:a16="http://schemas.microsoft.com/office/drawing/2014/main" val="20000"/>
                    </a:ext>
                  </a:extLst>
                </a:gridCol>
                <a:gridCol w="4081272">
                  <a:extLst>
                    <a:ext uri="{9D8B030D-6E8A-4147-A177-3AD203B41FA5}">
                      <a16:colId xmlns:a16="http://schemas.microsoft.com/office/drawing/2014/main" val="20001"/>
                    </a:ext>
                  </a:extLst>
                </a:gridCol>
              </a:tblGrid>
              <a:tr h="368420">
                <a:tc gridSpan="2">
                  <a:txBody>
                    <a:bodyPr/>
                    <a:lstStyle/>
                    <a:p>
                      <a:pPr algn="ctr"/>
                      <a:r>
                        <a:rPr lang="cs-CZ" dirty="0" smtClean="0">
                          <a:latin typeface="Arial" panose="020B0604020202020204" pitchFamily="34" charset="0"/>
                          <a:cs typeface="Arial" panose="020B0604020202020204" pitchFamily="34" charset="0"/>
                        </a:rPr>
                        <a:t>Kapitoly</a:t>
                      </a:r>
                      <a:r>
                        <a:rPr lang="cs-CZ" baseline="0" dirty="0" smtClean="0">
                          <a:latin typeface="Arial" panose="020B0604020202020204" pitchFamily="34" charset="0"/>
                          <a:cs typeface="Arial" panose="020B0604020202020204" pitchFamily="34" charset="0"/>
                        </a:rPr>
                        <a:t> Obecných pravidel</a:t>
                      </a:r>
                      <a:endParaRPr lang="cs-CZ" dirty="0">
                        <a:latin typeface="Arial" panose="020B0604020202020204" pitchFamily="34" charset="0"/>
                        <a:cs typeface="Arial" panose="020B0604020202020204" pitchFamily="34" charset="0"/>
                      </a:endParaRPr>
                    </a:p>
                  </a:txBody>
                  <a:tcPr/>
                </a:tc>
                <a:tc hMerge="1">
                  <a:txBody>
                    <a:bodyPr/>
                    <a:lstStyle/>
                    <a:p>
                      <a:endParaRPr lang="cs-CZ" dirty="0"/>
                    </a:p>
                  </a:txBody>
                  <a:tcPr/>
                </a:tc>
                <a:extLst>
                  <a:ext uri="{0D108BD9-81ED-4DB2-BD59-A6C34878D82A}">
                    <a16:rowId xmlns:a16="http://schemas.microsoft.com/office/drawing/2014/main" val="10000"/>
                  </a:ext>
                </a:extLst>
              </a:tr>
              <a:tr h="368420">
                <a:tc>
                  <a:txBody>
                    <a:bodyPr/>
                    <a:lstStyle/>
                    <a:p>
                      <a:r>
                        <a:rPr lang="cs-CZ" dirty="0" smtClean="0">
                          <a:latin typeface="Arial" panose="020B0604020202020204" pitchFamily="34" charset="0"/>
                          <a:cs typeface="Arial" panose="020B0604020202020204" pitchFamily="34" charset="0"/>
                        </a:rPr>
                        <a:t>Vyhlášení výzvy a předkládání žádostí</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Publicita</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1"/>
                  </a:ext>
                </a:extLst>
              </a:tr>
              <a:tr h="368420">
                <a:tc>
                  <a:txBody>
                    <a:bodyPr/>
                    <a:lstStyle/>
                    <a:p>
                      <a:r>
                        <a:rPr lang="cs-CZ" dirty="0" smtClean="0">
                          <a:latin typeface="Arial" panose="020B0604020202020204" pitchFamily="34" charset="0"/>
                          <a:cs typeface="Arial" panose="020B0604020202020204" pitchFamily="34" charset="0"/>
                        </a:rPr>
                        <a:t>Hodnocení a výběr projektů</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Sankce</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2"/>
                  </a:ext>
                </a:extLst>
              </a:tr>
              <a:tr h="368420">
                <a:tc>
                  <a:txBody>
                    <a:bodyPr/>
                    <a:lstStyle/>
                    <a:p>
                      <a:r>
                        <a:rPr lang="cs-CZ" dirty="0" smtClean="0">
                          <a:latin typeface="Arial" panose="020B0604020202020204" pitchFamily="34" charset="0"/>
                          <a:cs typeface="Arial" panose="020B0604020202020204" pitchFamily="34" charset="0"/>
                        </a:rPr>
                        <a:t>Příprava</a:t>
                      </a:r>
                      <a:r>
                        <a:rPr lang="cs-CZ" baseline="0" dirty="0" smtClean="0">
                          <a:latin typeface="Arial" panose="020B0604020202020204" pitchFamily="34" charset="0"/>
                          <a:cs typeface="Arial" panose="020B0604020202020204" pitchFamily="34" charset="0"/>
                        </a:rPr>
                        <a:t> a realizace projektu</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Monitorování projektů</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3"/>
                  </a:ext>
                </a:extLst>
              </a:tr>
              <a:tr h="368420">
                <a:tc>
                  <a:txBody>
                    <a:bodyPr/>
                    <a:lstStyle/>
                    <a:p>
                      <a:r>
                        <a:rPr lang="cs-CZ" dirty="0" smtClean="0">
                          <a:latin typeface="Arial" panose="020B0604020202020204" pitchFamily="34" charset="0"/>
                          <a:cs typeface="Arial" panose="020B0604020202020204" pitchFamily="34" charset="0"/>
                        </a:rPr>
                        <a:t>Investiční</a:t>
                      </a:r>
                      <a:r>
                        <a:rPr lang="cs-CZ" baseline="0" dirty="0" smtClean="0">
                          <a:latin typeface="Arial" panose="020B0604020202020204" pitchFamily="34" charset="0"/>
                          <a:cs typeface="Arial" panose="020B0604020202020204" pitchFamily="34" charset="0"/>
                        </a:rPr>
                        <a:t> plánování  </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Indikátory</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4"/>
                  </a:ext>
                </a:extLst>
              </a:tr>
              <a:tr h="368420">
                <a:tc>
                  <a:txBody>
                    <a:bodyPr/>
                    <a:lstStyle/>
                    <a:p>
                      <a:r>
                        <a:rPr lang="cs-CZ" dirty="0" smtClean="0">
                          <a:latin typeface="Arial" panose="020B0604020202020204" pitchFamily="34" charset="0"/>
                          <a:cs typeface="Arial" panose="020B0604020202020204" pitchFamily="34" charset="0"/>
                        </a:rPr>
                        <a:t>Dodatečné stavební práce</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Změny v projektu</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5"/>
                  </a:ext>
                </a:extLst>
              </a:tr>
              <a:tr h="644735">
                <a:tc>
                  <a:txBody>
                    <a:bodyPr/>
                    <a:lstStyle/>
                    <a:p>
                      <a:pPr marL="0" marR="0" indent="0" algn="l" defTabSz="457200" rtl="0" eaLnBrk="1" fontAlgn="auto" latinLnBrk="0" hangingPunct="1">
                        <a:lnSpc>
                          <a:spcPct val="100000"/>
                        </a:lnSpc>
                        <a:spcBef>
                          <a:spcPts val="0"/>
                        </a:spcBef>
                        <a:spcAft>
                          <a:spcPts val="0"/>
                        </a:spcAft>
                        <a:buClrTx/>
                        <a:buSzTx/>
                        <a:buFontTx/>
                        <a:buNone/>
                        <a:tabLst/>
                        <a:defRPr/>
                      </a:pPr>
                      <a:r>
                        <a:rPr lang="cs-CZ" dirty="0" smtClean="0">
                          <a:latin typeface="Arial" panose="020B0604020202020204" pitchFamily="34" charset="0"/>
                          <a:cs typeface="Arial" panose="020B0604020202020204" pitchFamily="34" charset="0"/>
                        </a:rPr>
                        <a:t>Odstoupení, ukončení realizace projektu</a:t>
                      </a:r>
                    </a:p>
                  </a:txBody>
                  <a:tcPr/>
                </a:tc>
                <a:tc>
                  <a:txBody>
                    <a:bodyPr/>
                    <a:lstStyle/>
                    <a:p>
                      <a:r>
                        <a:rPr lang="cs-CZ" dirty="0" smtClean="0">
                          <a:latin typeface="Arial" panose="020B0604020202020204" pitchFamily="34" charset="0"/>
                          <a:cs typeface="Arial" panose="020B0604020202020204" pitchFamily="34" charset="0"/>
                        </a:rPr>
                        <a:t>Nesrovnalosti,</a:t>
                      </a:r>
                      <a:r>
                        <a:rPr lang="cs-CZ" baseline="0" dirty="0" smtClean="0">
                          <a:latin typeface="Arial" panose="020B0604020202020204" pitchFamily="34" charset="0"/>
                          <a:cs typeface="Arial" panose="020B0604020202020204" pitchFamily="34" charset="0"/>
                        </a:rPr>
                        <a:t> porušení rozpočtové kázně, porušení právního aktu</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6"/>
                  </a:ext>
                </a:extLst>
              </a:tr>
              <a:tr h="368420">
                <a:tc>
                  <a:txBody>
                    <a:bodyPr/>
                    <a:lstStyle/>
                    <a:p>
                      <a:r>
                        <a:rPr lang="cs-CZ" dirty="0" smtClean="0">
                          <a:latin typeface="Arial" panose="020B0604020202020204" pitchFamily="34" charset="0"/>
                          <a:cs typeface="Arial" panose="020B0604020202020204" pitchFamily="34" charset="0"/>
                        </a:rPr>
                        <a:t>Veřejná podpora</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Financování</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7"/>
                  </a:ext>
                </a:extLst>
              </a:tr>
              <a:tr h="368420">
                <a:tc>
                  <a:txBody>
                    <a:bodyPr/>
                    <a:lstStyle/>
                    <a:p>
                      <a:r>
                        <a:rPr lang="cs-CZ" dirty="0" smtClean="0">
                          <a:latin typeface="Arial" panose="020B0604020202020204" pitchFamily="34" charset="0"/>
                          <a:cs typeface="Arial" panose="020B0604020202020204" pitchFamily="34" charset="0"/>
                        </a:rPr>
                        <a:t>Účetnictví</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Příjmy</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8"/>
                  </a:ext>
                </a:extLst>
              </a:tr>
              <a:tr h="368420">
                <a:tc>
                  <a:txBody>
                    <a:bodyPr/>
                    <a:lstStyle/>
                    <a:p>
                      <a:r>
                        <a:rPr lang="cs-CZ" dirty="0" smtClean="0">
                          <a:latin typeface="Arial" panose="020B0604020202020204" pitchFamily="34" charset="0"/>
                          <a:cs typeface="Arial" panose="020B0604020202020204" pitchFamily="34" charset="0"/>
                        </a:rPr>
                        <a:t>Způsobilé výdaje</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Udržitelnost</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09"/>
                  </a:ext>
                </a:extLst>
              </a:tr>
              <a:tr h="368420">
                <a:tc>
                  <a:txBody>
                    <a:bodyPr/>
                    <a:lstStyle/>
                    <a:p>
                      <a:r>
                        <a:rPr lang="cs-CZ" dirty="0" smtClean="0">
                          <a:latin typeface="Arial" panose="020B0604020202020204" pitchFamily="34" charset="0"/>
                          <a:cs typeface="Arial" panose="020B0604020202020204" pitchFamily="34" charset="0"/>
                        </a:rPr>
                        <a:t>Přenesená daňová povinnost</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Námitky a stížnosti</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0"/>
                  </a:ext>
                </a:extLst>
              </a:tr>
              <a:tr h="368420">
                <a:tc>
                  <a:txBody>
                    <a:bodyPr/>
                    <a:lstStyle/>
                    <a:p>
                      <a:r>
                        <a:rPr lang="cs-CZ" dirty="0" smtClean="0">
                          <a:latin typeface="Arial" panose="020B0604020202020204" pitchFamily="34" charset="0"/>
                          <a:cs typeface="Arial" panose="020B0604020202020204" pitchFamily="34" charset="0"/>
                        </a:rPr>
                        <a:t>Archivace</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Kontroly a audity</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1"/>
                  </a:ext>
                </a:extLst>
              </a:tr>
              <a:tr h="368420">
                <a:tc>
                  <a:txBody>
                    <a:bodyPr/>
                    <a:lstStyle/>
                    <a:p>
                      <a:r>
                        <a:rPr lang="cs-CZ" dirty="0" smtClean="0">
                          <a:latin typeface="Arial" panose="020B0604020202020204" pitchFamily="34" charset="0"/>
                          <a:cs typeface="Arial" panose="020B0604020202020204" pitchFamily="34" charset="0"/>
                        </a:rPr>
                        <a:t>Vazba</a:t>
                      </a:r>
                      <a:r>
                        <a:rPr lang="cs-CZ" baseline="0" dirty="0" smtClean="0">
                          <a:latin typeface="Arial" panose="020B0604020202020204" pitchFamily="34" charset="0"/>
                          <a:cs typeface="Arial" panose="020B0604020202020204" pitchFamily="34" charset="0"/>
                        </a:rPr>
                        <a:t> na integrované nástroje</a:t>
                      </a:r>
                      <a:endParaRPr lang="cs-CZ" dirty="0">
                        <a:latin typeface="Arial" panose="020B0604020202020204" pitchFamily="34" charset="0"/>
                        <a:cs typeface="Arial" panose="020B0604020202020204" pitchFamily="34" charset="0"/>
                      </a:endParaRPr>
                    </a:p>
                  </a:txBody>
                  <a:tcPr/>
                </a:tc>
                <a:tc>
                  <a:txBody>
                    <a:bodyPr/>
                    <a:lstStyle/>
                    <a:p>
                      <a:r>
                        <a:rPr lang="cs-CZ" dirty="0" smtClean="0">
                          <a:latin typeface="Arial" panose="020B0604020202020204" pitchFamily="34" charset="0"/>
                          <a:cs typeface="Arial" panose="020B0604020202020204" pitchFamily="34" charset="0"/>
                        </a:rPr>
                        <a:t>Právní a metodický rámec</a:t>
                      </a:r>
                      <a:endParaRPr lang="cs-CZ" dirty="0">
                        <a:latin typeface="Arial" panose="020B0604020202020204" pitchFamily="34" charset="0"/>
                        <a:cs typeface="Arial" panose="020B0604020202020204" pitchFamily="34" charset="0"/>
                      </a:endParaRPr>
                    </a:p>
                  </a:txBody>
                  <a:tcPr/>
                </a:tc>
                <a:extLst>
                  <a:ext uri="{0D108BD9-81ED-4DB2-BD59-A6C34878D82A}">
                    <a16:rowId xmlns:a16="http://schemas.microsoft.com/office/drawing/2014/main" val="10012"/>
                  </a:ext>
                </a:extLst>
              </a:tr>
            </a:tbl>
          </a:graphicData>
        </a:graphic>
      </p:graphicFrame>
      <p:pic>
        <p:nvPicPr>
          <p:cNvPr id="5" name="Obrázek 4"/>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723024063"/>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849197"/>
          </a:xfrm>
        </p:spPr>
        <p:txBody>
          <a:bodyPr>
            <a:normAutofit fontScale="90000"/>
          </a:bodyPr>
          <a:lstStyle/>
          <a:p>
            <a:r>
              <a:rPr lang="cs-CZ" sz="3600" b="1" cap="all" dirty="0">
                <a:solidFill>
                  <a:srgbClr val="0070C0"/>
                </a:solidFill>
                <a:latin typeface="Myriad Pro"/>
              </a:rPr>
              <a:t/>
            </a:r>
            <a:br>
              <a:rPr lang="cs-CZ" sz="3600" b="1" cap="all" dirty="0">
                <a:solidFill>
                  <a:srgbClr val="0070C0"/>
                </a:solidFill>
                <a:latin typeface="Myriad Pro"/>
              </a:rPr>
            </a:br>
            <a:r>
              <a:rPr lang="cs-CZ" sz="2700" b="1" dirty="0">
                <a:solidFill>
                  <a:srgbClr val="1D70B8"/>
                </a:solidFill>
                <a:latin typeface="Arial" panose="020B0604020202020204" pitchFamily="34" charset="0"/>
                <a:ea typeface="+mn-ea"/>
                <a:cs typeface="Arial" panose="020B0604020202020204" pitchFamily="34" charset="0"/>
              </a:rPr>
              <a:t>IROP 2014 - 2020</a:t>
            </a:r>
            <a:r>
              <a:rPr lang="cs-CZ" sz="2700" b="1" cap="all" dirty="0">
                <a:solidFill>
                  <a:srgbClr val="0070C0"/>
                </a:solidFill>
                <a:latin typeface="Arial" panose="020B0604020202020204" pitchFamily="34" charset="0"/>
                <a:cs typeface="Arial" panose="020B0604020202020204" pitchFamily="34" charset="0"/>
              </a:rPr>
              <a:t/>
            </a:r>
            <a:br>
              <a:rPr lang="cs-CZ" sz="2700" b="1" cap="all" dirty="0">
                <a:solidFill>
                  <a:srgbClr val="0070C0"/>
                </a:solidFill>
                <a:latin typeface="Arial" panose="020B0604020202020204" pitchFamily="34" charset="0"/>
                <a:cs typeface="Arial" panose="020B0604020202020204" pitchFamily="34" charset="0"/>
              </a:rPr>
            </a:br>
            <a:endParaRPr lang="cs-CZ" sz="2700" dirty="0">
              <a:latin typeface="Arial" panose="020B0604020202020204" pitchFamily="34" charset="0"/>
              <a:cs typeface="Arial" panose="020B0604020202020204" pitchFamily="34" charset="0"/>
            </a:endParaRPr>
          </a:p>
        </p:txBody>
      </p:sp>
      <p:sp>
        <p:nvSpPr>
          <p:cNvPr id="3" name="Zástupný symbol pro obsah 2"/>
          <p:cNvSpPr>
            <a:spLocks noGrp="1"/>
          </p:cNvSpPr>
          <p:nvPr>
            <p:ph idx="1"/>
          </p:nvPr>
        </p:nvSpPr>
        <p:spPr>
          <a:xfrm>
            <a:off x="628650" y="1360627"/>
            <a:ext cx="7886700" cy="4816336"/>
          </a:xfrm>
        </p:spPr>
        <p:txBody>
          <a:bodyPr>
            <a:normAutofit/>
          </a:bodyPr>
          <a:lstStyle/>
          <a:p>
            <a:pPr>
              <a:lnSpc>
                <a:spcPct val="150000"/>
              </a:lnSpc>
            </a:pPr>
            <a:r>
              <a:rPr lang="cs-CZ" sz="2200" dirty="0">
                <a:latin typeface="Arial" panose="020B0604020202020204" pitchFamily="34" charset="0"/>
                <a:cs typeface="Arial" panose="020B0604020202020204" pitchFamily="34" charset="0"/>
              </a:rPr>
              <a:t>Financování z Evropského fondu pro regionální rozvoj</a:t>
            </a:r>
          </a:p>
          <a:p>
            <a:pPr>
              <a:lnSpc>
                <a:spcPct val="150000"/>
              </a:lnSpc>
            </a:pPr>
            <a:r>
              <a:rPr lang="cs-CZ" sz="2200" dirty="0">
                <a:latin typeface="Arial" panose="020B0604020202020204" pitchFamily="34" charset="0"/>
                <a:cs typeface="Arial" panose="020B0604020202020204" pitchFamily="34" charset="0"/>
              </a:rPr>
              <a:t>Alokace: 4,64 mld. EUR = 122 mld. Kč </a:t>
            </a:r>
          </a:p>
          <a:p>
            <a:pPr>
              <a:lnSpc>
                <a:spcPct val="150000"/>
              </a:lnSpc>
            </a:pPr>
            <a:r>
              <a:rPr lang="cs-CZ" sz="2200" dirty="0">
                <a:latin typeface="Arial" panose="020B0604020202020204" pitchFamily="34" charset="0"/>
                <a:cs typeface="Arial" panose="020B0604020202020204" pitchFamily="34" charset="0"/>
              </a:rPr>
              <a:t>Kofinancování:  až 85 % z EFRR a 15 % (příjemce + státní rozpočet – podle Pravidel </a:t>
            </a:r>
            <a:r>
              <a:rPr lang="cs-CZ" sz="2200" dirty="0" smtClean="0">
                <a:latin typeface="Arial" panose="020B0604020202020204" pitchFamily="34" charset="0"/>
                <a:cs typeface="Arial" panose="020B0604020202020204" pitchFamily="34" charset="0"/>
              </a:rPr>
              <a:t>spolufinancování)    </a:t>
            </a:r>
          </a:p>
          <a:p>
            <a:pPr>
              <a:lnSpc>
                <a:spcPct val="150000"/>
              </a:lnSpc>
            </a:pPr>
            <a:r>
              <a:rPr lang="cs-CZ" altLang="cs-CZ" sz="2200" dirty="0">
                <a:latin typeface="Arial" panose="020B0604020202020204" pitchFamily="34" charset="0"/>
                <a:cs typeface="Arial" panose="020B0604020202020204" pitchFamily="34" charset="0"/>
              </a:rPr>
              <a:t>Projekty realizované prostřednictvím CLLD</a:t>
            </a:r>
            <a:r>
              <a:rPr lang="cs-CZ" sz="2200" dirty="0">
                <a:latin typeface="Arial" panose="020B0604020202020204" pitchFamily="34" charset="0"/>
                <a:cs typeface="Arial" panose="020B0604020202020204" pitchFamily="34" charset="0"/>
              </a:rPr>
              <a:t>: </a:t>
            </a:r>
            <a:r>
              <a:rPr lang="cs-CZ" altLang="cs-CZ" sz="2200" dirty="0">
                <a:latin typeface="Arial" panose="020B0604020202020204" pitchFamily="34" charset="0"/>
                <a:cs typeface="Arial" panose="020B0604020202020204" pitchFamily="34" charset="0"/>
              </a:rPr>
              <a:t>95 % EFRR </a:t>
            </a:r>
            <a:r>
              <a:rPr lang="cs-CZ" altLang="cs-CZ" sz="2200" dirty="0" smtClean="0">
                <a:latin typeface="Arial" panose="020B0604020202020204" pitchFamily="34" charset="0"/>
                <a:cs typeface="Arial" panose="020B0604020202020204" pitchFamily="34" charset="0"/>
              </a:rPr>
              <a:t/>
            </a:r>
            <a:br>
              <a:rPr lang="cs-CZ" altLang="cs-CZ" sz="2200" dirty="0" smtClean="0">
                <a:latin typeface="Arial" panose="020B0604020202020204" pitchFamily="34" charset="0"/>
                <a:cs typeface="Arial" panose="020B0604020202020204" pitchFamily="34" charset="0"/>
              </a:rPr>
            </a:br>
            <a:r>
              <a:rPr lang="cs-CZ" altLang="cs-CZ" sz="2200" dirty="0" smtClean="0">
                <a:latin typeface="Arial" panose="020B0604020202020204" pitchFamily="34" charset="0"/>
                <a:cs typeface="Arial" panose="020B0604020202020204" pitchFamily="34" charset="0"/>
              </a:rPr>
              <a:t>a </a:t>
            </a:r>
            <a:r>
              <a:rPr lang="cs-CZ" altLang="cs-CZ" sz="2200" dirty="0">
                <a:latin typeface="Arial" panose="020B0604020202020204" pitchFamily="34" charset="0"/>
                <a:cs typeface="Arial" panose="020B0604020202020204" pitchFamily="34" charset="0"/>
              </a:rPr>
              <a:t>5 % příjemce</a:t>
            </a:r>
          </a:p>
          <a:p>
            <a:endParaRPr lang="cs-CZ" dirty="0"/>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1999776963"/>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849197"/>
          </a:xfrm>
        </p:spPr>
        <p:txBody>
          <a:bodyPr>
            <a:normAutofit/>
          </a:bodyPr>
          <a:lstStyle/>
          <a:p>
            <a:r>
              <a:rPr lang="cs-CZ" sz="2400" b="1" dirty="0">
                <a:solidFill>
                  <a:srgbClr val="1D70B8"/>
                </a:solidFill>
                <a:latin typeface="Arial" panose="020B0604020202020204" pitchFamily="34" charset="0"/>
                <a:ea typeface="+mn-ea"/>
                <a:cs typeface="Arial" panose="020B0604020202020204" pitchFamily="34" charset="0"/>
              </a:rPr>
              <a:t>Průběžný stav IROP k </a:t>
            </a:r>
            <a:r>
              <a:rPr lang="cs-CZ" sz="2400" b="1" dirty="0" smtClean="0">
                <a:solidFill>
                  <a:srgbClr val="1D70B8"/>
                </a:solidFill>
                <a:latin typeface="Arial" panose="020B0604020202020204" pitchFamily="34" charset="0"/>
                <a:ea typeface="+mn-ea"/>
                <a:cs typeface="Arial" panose="020B0604020202020204" pitchFamily="34" charset="0"/>
              </a:rPr>
              <a:t>2. </a:t>
            </a:r>
            <a:r>
              <a:rPr lang="cs-CZ" sz="2400" b="1" dirty="0">
                <a:solidFill>
                  <a:srgbClr val="1D70B8"/>
                </a:solidFill>
                <a:latin typeface="Arial" panose="020B0604020202020204" pitchFamily="34" charset="0"/>
                <a:ea typeface="+mn-ea"/>
                <a:cs typeface="Arial" panose="020B0604020202020204" pitchFamily="34" charset="0"/>
              </a:rPr>
              <a:t>9</a:t>
            </a:r>
            <a:r>
              <a:rPr lang="cs-CZ" sz="2400" b="1" dirty="0" smtClean="0">
                <a:solidFill>
                  <a:srgbClr val="1D70B8"/>
                </a:solidFill>
                <a:latin typeface="Arial" panose="020B0604020202020204" pitchFamily="34" charset="0"/>
                <a:ea typeface="+mn-ea"/>
                <a:cs typeface="Arial" panose="020B0604020202020204" pitchFamily="34" charset="0"/>
              </a:rPr>
              <a:t>. 2019</a:t>
            </a:r>
            <a:endParaRPr lang="cs-CZ" sz="2400" b="1" dirty="0">
              <a:solidFill>
                <a:srgbClr val="1D70B8"/>
              </a:solidFill>
              <a:latin typeface="Arial" panose="020B0604020202020204" pitchFamily="34" charset="0"/>
              <a:ea typeface="+mn-ea"/>
              <a:cs typeface="Arial" panose="020B0604020202020204" pitchFamily="34" charset="0"/>
            </a:endParaRPr>
          </a:p>
        </p:txBody>
      </p:sp>
      <p:sp>
        <p:nvSpPr>
          <p:cNvPr id="3" name="Zástupný symbol pro obsah 2"/>
          <p:cNvSpPr>
            <a:spLocks noGrp="1"/>
          </p:cNvSpPr>
          <p:nvPr>
            <p:ph idx="1"/>
          </p:nvPr>
        </p:nvSpPr>
        <p:spPr>
          <a:xfrm>
            <a:off x="628650" y="1324051"/>
            <a:ext cx="7886700" cy="4852912"/>
          </a:xfrm>
        </p:spPr>
        <p:txBody>
          <a:bodyPr>
            <a:normAutofit fontScale="77500" lnSpcReduction="20000"/>
          </a:bodyPr>
          <a:lstStyle/>
          <a:p>
            <a:pPr lvl="0">
              <a:lnSpc>
                <a:spcPct val="150000"/>
              </a:lnSpc>
              <a:spcBef>
                <a:spcPts val="0"/>
              </a:spcBef>
              <a:spcAft>
                <a:spcPts val="600"/>
              </a:spcAft>
              <a:defRPr/>
            </a:pPr>
            <a:r>
              <a:rPr lang="cs-CZ" dirty="0">
                <a:latin typeface="Arial" panose="020B0604020202020204" pitchFamily="34" charset="0"/>
                <a:cs typeface="Arial" panose="020B0604020202020204" pitchFamily="34" charset="0"/>
              </a:rPr>
              <a:t>Vyhlášeno </a:t>
            </a:r>
            <a:r>
              <a:rPr lang="cs-CZ" dirty="0" smtClean="0">
                <a:latin typeface="Arial" panose="020B0604020202020204" pitchFamily="34" charset="0"/>
                <a:cs typeface="Arial" panose="020B0604020202020204" pitchFamily="34" charset="0"/>
              </a:rPr>
              <a:t>90 </a:t>
            </a:r>
            <a:r>
              <a:rPr lang="cs-CZ" dirty="0">
                <a:latin typeface="Arial" panose="020B0604020202020204" pitchFamily="34" charset="0"/>
                <a:cs typeface="Arial" panose="020B0604020202020204" pitchFamily="34" charset="0"/>
              </a:rPr>
              <a:t>výzev v objemu </a:t>
            </a:r>
            <a:r>
              <a:rPr lang="cs-CZ" dirty="0" smtClean="0">
                <a:latin typeface="Arial" panose="020B0604020202020204" pitchFamily="34" charset="0"/>
                <a:cs typeface="Arial" panose="020B0604020202020204" pitchFamily="34" charset="0"/>
              </a:rPr>
              <a:t>cca 127 </a:t>
            </a:r>
            <a:r>
              <a:rPr lang="cs-CZ" dirty="0">
                <a:latin typeface="Arial" panose="020B0604020202020204" pitchFamily="34" charset="0"/>
                <a:cs typeface="Arial" panose="020B0604020202020204" pitchFamily="34" charset="0"/>
              </a:rPr>
              <a:t>mld. Kč z EFRR</a:t>
            </a:r>
          </a:p>
          <a:p>
            <a:pPr lvl="0">
              <a:lnSpc>
                <a:spcPct val="150000"/>
              </a:lnSpc>
              <a:spcBef>
                <a:spcPts val="0"/>
              </a:spcBef>
              <a:spcAft>
                <a:spcPts val="600"/>
              </a:spcAft>
              <a:defRPr/>
            </a:pPr>
            <a:r>
              <a:rPr lang="cs-CZ" dirty="0">
                <a:latin typeface="Arial" panose="020B0604020202020204" pitchFamily="34" charset="0"/>
                <a:cs typeface="Arial" panose="020B0604020202020204" pitchFamily="34" charset="0"/>
              </a:rPr>
              <a:t>Předloženo </a:t>
            </a:r>
            <a:r>
              <a:rPr lang="cs-CZ" dirty="0" smtClean="0">
                <a:latin typeface="Arial" panose="020B0604020202020204" pitchFamily="34" charset="0"/>
                <a:cs typeface="Arial" panose="020B0604020202020204" pitchFamily="34" charset="0"/>
              </a:rPr>
              <a:t>více než 12 </a:t>
            </a:r>
            <a:r>
              <a:rPr lang="cs-CZ" dirty="0">
                <a:latin typeface="Arial" panose="020B0604020202020204" pitchFamily="34" charset="0"/>
                <a:cs typeface="Arial" panose="020B0604020202020204" pitchFamily="34" charset="0"/>
              </a:rPr>
              <a:t>tis. projektů za cca </a:t>
            </a:r>
            <a:r>
              <a:rPr lang="cs-CZ" dirty="0" smtClean="0">
                <a:latin typeface="Arial" panose="020B0604020202020204" pitchFamily="34" charset="0"/>
                <a:cs typeface="Arial" panose="020B0604020202020204" pitchFamily="34" charset="0"/>
              </a:rPr>
              <a:t>160 </a:t>
            </a:r>
            <a:r>
              <a:rPr lang="cs-CZ" dirty="0">
                <a:latin typeface="Arial" panose="020B0604020202020204" pitchFamily="34" charset="0"/>
                <a:cs typeface="Arial" panose="020B0604020202020204" pitchFamily="34" charset="0"/>
              </a:rPr>
              <a:t>mld. Kč</a:t>
            </a:r>
          </a:p>
          <a:p>
            <a:pPr lvl="0">
              <a:lnSpc>
                <a:spcPct val="150000"/>
              </a:lnSpc>
              <a:spcBef>
                <a:spcPts val="0"/>
              </a:spcBef>
              <a:spcAft>
                <a:spcPts val="600"/>
              </a:spcAft>
              <a:defRPr/>
            </a:pPr>
            <a:r>
              <a:rPr lang="cs-CZ" dirty="0">
                <a:latin typeface="Arial" panose="020B0604020202020204" pitchFamily="34" charset="0"/>
                <a:cs typeface="Arial" panose="020B0604020202020204" pitchFamily="34" charset="0"/>
              </a:rPr>
              <a:t>Z toho v „pozitivních“ stavech cca </a:t>
            </a:r>
            <a:r>
              <a:rPr lang="cs-CZ" dirty="0" smtClean="0">
                <a:latin typeface="Arial" panose="020B0604020202020204" pitchFamily="34" charset="0"/>
                <a:cs typeface="Arial" panose="020B0604020202020204" pitchFamily="34" charset="0"/>
              </a:rPr>
              <a:t>9,3 </a:t>
            </a:r>
            <a:r>
              <a:rPr lang="cs-CZ" dirty="0">
                <a:latin typeface="Arial" panose="020B0604020202020204" pitchFamily="34" charset="0"/>
                <a:cs typeface="Arial" panose="020B0604020202020204" pitchFamily="34" charset="0"/>
              </a:rPr>
              <a:t>tis. projektů za cca </a:t>
            </a:r>
            <a:br>
              <a:rPr lang="cs-CZ" dirty="0">
                <a:latin typeface="Arial" panose="020B0604020202020204" pitchFamily="34" charset="0"/>
                <a:cs typeface="Arial" panose="020B0604020202020204" pitchFamily="34" charset="0"/>
              </a:rPr>
            </a:br>
            <a:r>
              <a:rPr lang="cs-CZ" dirty="0" smtClean="0">
                <a:latin typeface="Arial" panose="020B0604020202020204" pitchFamily="34" charset="0"/>
                <a:cs typeface="Arial" panose="020B0604020202020204" pitchFamily="34" charset="0"/>
              </a:rPr>
              <a:t>127 </a:t>
            </a:r>
            <a:r>
              <a:rPr lang="cs-CZ" dirty="0">
                <a:latin typeface="Arial" panose="020B0604020202020204" pitchFamily="34" charset="0"/>
                <a:cs typeface="Arial" panose="020B0604020202020204" pitchFamily="34" charset="0"/>
              </a:rPr>
              <a:t>mld. Kč </a:t>
            </a:r>
          </a:p>
          <a:p>
            <a:pPr lvl="0">
              <a:lnSpc>
                <a:spcPct val="150000"/>
              </a:lnSpc>
              <a:spcBef>
                <a:spcPts val="0"/>
              </a:spcBef>
              <a:spcAft>
                <a:spcPts val="600"/>
              </a:spcAft>
              <a:buClr>
                <a:schemeClr val="tx1"/>
              </a:buClr>
              <a:defRPr/>
            </a:pPr>
            <a:r>
              <a:rPr lang="cs-CZ" dirty="0">
                <a:latin typeface="Arial" panose="020B0604020202020204" pitchFamily="34" charset="0"/>
                <a:cs typeface="Arial" panose="020B0604020202020204" pitchFamily="34" charset="0"/>
              </a:rPr>
              <a:t>Schváleno k financování cca 7</a:t>
            </a:r>
            <a:r>
              <a:rPr lang="cs-CZ" dirty="0" smtClean="0">
                <a:latin typeface="Arial" panose="020B0604020202020204" pitchFamily="34" charset="0"/>
                <a:cs typeface="Arial" panose="020B0604020202020204" pitchFamily="34" charset="0"/>
              </a:rPr>
              <a:t> </a:t>
            </a:r>
            <a:r>
              <a:rPr lang="cs-CZ" dirty="0">
                <a:latin typeface="Arial" panose="020B0604020202020204" pitchFamily="34" charset="0"/>
                <a:cs typeface="Arial" panose="020B0604020202020204" pitchFamily="34" charset="0"/>
              </a:rPr>
              <a:t>tis. projektů za </a:t>
            </a:r>
            <a:r>
              <a:rPr lang="cs-CZ" dirty="0" smtClean="0">
                <a:latin typeface="Arial" panose="020B0604020202020204" pitchFamily="34" charset="0"/>
                <a:cs typeface="Arial" panose="020B0604020202020204" pitchFamily="34" charset="0"/>
              </a:rPr>
              <a:t>96 </a:t>
            </a:r>
            <a:r>
              <a:rPr lang="cs-CZ" dirty="0">
                <a:latin typeface="Arial" panose="020B0604020202020204" pitchFamily="34" charset="0"/>
                <a:cs typeface="Arial" panose="020B0604020202020204" pitchFamily="34" charset="0"/>
              </a:rPr>
              <a:t>mld. </a:t>
            </a:r>
            <a:r>
              <a:rPr lang="cs-CZ" dirty="0" smtClean="0">
                <a:latin typeface="Arial" panose="020B0604020202020204" pitchFamily="34" charset="0"/>
                <a:cs typeface="Arial" panose="020B0604020202020204" pitchFamily="34" charset="0"/>
              </a:rPr>
              <a:t>Kč</a:t>
            </a:r>
          </a:p>
          <a:p>
            <a:pPr lvl="0">
              <a:lnSpc>
                <a:spcPct val="150000"/>
              </a:lnSpc>
              <a:spcBef>
                <a:spcPts val="0"/>
              </a:spcBef>
              <a:spcAft>
                <a:spcPts val="600"/>
              </a:spcAft>
              <a:buClr>
                <a:schemeClr val="tx1"/>
              </a:buClr>
              <a:defRPr/>
            </a:pPr>
            <a:r>
              <a:rPr lang="cs-CZ" dirty="0" smtClean="0">
                <a:latin typeface="Arial" panose="020B0604020202020204" pitchFamily="34" charset="0"/>
                <a:cs typeface="Arial" panose="020B0604020202020204" pitchFamily="34" charset="0"/>
              </a:rPr>
              <a:t>Ukončeno cca 3 800 projektů za 34 mld. Kč z EFRR</a:t>
            </a:r>
            <a:endParaRPr lang="cs-CZ" dirty="0">
              <a:latin typeface="Arial" panose="020B0604020202020204" pitchFamily="34" charset="0"/>
              <a:cs typeface="Arial" panose="020B0604020202020204" pitchFamily="34" charset="0"/>
            </a:endParaRPr>
          </a:p>
          <a:p>
            <a:pPr marL="0" lvl="0" indent="0">
              <a:lnSpc>
                <a:spcPct val="150000"/>
              </a:lnSpc>
              <a:spcBef>
                <a:spcPts val="0"/>
              </a:spcBef>
              <a:spcAft>
                <a:spcPts val="600"/>
              </a:spcAft>
              <a:buClr>
                <a:schemeClr val="tx1"/>
              </a:buClr>
              <a:buNone/>
              <a:defRPr/>
            </a:pPr>
            <a:r>
              <a:rPr lang="cs-CZ" dirty="0"/>
              <a:t>   	</a:t>
            </a:r>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738889909"/>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p:txBody>
          <a:bodyPr>
            <a:normAutofit/>
          </a:bodyPr>
          <a:lstStyle/>
          <a:p>
            <a:r>
              <a:rPr lang="cs-CZ" sz="3000" b="1" dirty="0">
                <a:solidFill>
                  <a:srgbClr val="1D70B8"/>
                </a:solidFill>
                <a:latin typeface="Arial" panose="020B0604020202020204" pitchFamily="34" charset="0"/>
                <a:ea typeface="+mn-ea"/>
                <a:cs typeface="Arial" panose="020B0604020202020204" pitchFamily="34" charset="0"/>
              </a:rPr>
              <a:t>Struktura IROP</a:t>
            </a:r>
          </a:p>
        </p:txBody>
      </p:sp>
      <p:sp>
        <p:nvSpPr>
          <p:cNvPr id="3" name="Zástupný symbol pro obsah 2"/>
          <p:cNvSpPr>
            <a:spLocks noGrp="1"/>
          </p:cNvSpPr>
          <p:nvPr>
            <p:ph idx="1"/>
          </p:nvPr>
        </p:nvSpPr>
        <p:spPr/>
        <p:txBody>
          <a:bodyPr/>
          <a:lstStyle/>
          <a:p>
            <a:endParaRPr lang="cs-CZ"/>
          </a:p>
        </p:txBody>
      </p:sp>
      <p:graphicFrame>
        <p:nvGraphicFramePr>
          <p:cNvPr id="4" name="Zástupný symbol pro obsah 3"/>
          <p:cNvGraphicFramePr>
            <a:graphicFrameLocks/>
          </p:cNvGraphicFramePr>
          <p:nvPr>
            <p:extLst>
              <p:ext uri="{D42A27DB-BD31-4B8C-83A1-F6EECF244321}">
                <p14:modId xmlns:p14="http://schemas.microsoft.com/office/powerpoint/2010/main" val="936188214"/>
              </p:ext>
            </p:extLst>
          </p:nvPr>
        </p:nvGraphicFramePr>
        <p:xfrm>
          <a:off x="457200" y="1690689"/>
          <a:ext cx="8229600" cy="452596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pic>
        <p:nvPicPr>
          <p:cNvPr id="5" name="Obrázek 4"/>
          <p:cNvPicPr>
            <a:picLocks noChangeAspect="1"/>
          </p:cNvPicPr>
          <p:nvPr/>
        </p:nvPicPr>
        <p:blipFill>
          <a:blip r:embed="rId7"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1235632738"/>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Nadpis 1"/>
          <p:cNvSpPr>
            <a:spLocks noGrp="1"/>
          </p:cNvSpPr>
          <p:nvPr>
            <p:ph type="title"/>
          </p:nvPr>
        </p:nvSpPr>
        <p:spPr>
          <a:xfrm>
            <a:off x="628650" y="365126"/>
            <a:ext cx="7886700" cy="812621"/>
          </a:xfrm>
        </p:spPr>
        <p:txBody>
          <a:bodyPr>
            <a:normAutofit/>
          </a:bodyPr>
          <a:lstStyle/>
          <a:p>
            <a:r>
              <a:rPr lang="cs-CZ" sz="2400" b="1" dirty="0">
                <a:solidFill>
                  <a:srgbClr val="1D70B8"/>
                </a:solidFill>
                <a:latin typeface="Arial" panose="020B0604020202020204" pitchFamily="34" charset="0"/>
                <a:ea typeface="+mn-ea"/>
                <a:cs typeface="Arial" panose="020B0604020202020204" pitchFamily="34" charset="0"/>
              </a:rPr>
              <a:t>Prioritní osa </a:t>
            </a:r>
            <a:r>
              <a:rPr lang="cs-CZ" sz="2400" b="1" dirty="0" smtClean="0">
                <a:solidFill>
                  <a:srgbClr val="1D70B8"/>
                </a:solidFill>
                <a:latin typeface="Arial" panose="020B0604020202020204" pitchFamily="34" charset="0"/>
                <a:ea typeface="+mn-ea"/>
                <a:cs typeface="Arial" panose="020B0604020202020204" pitchFamily="34" charset="0"/>
              </a:rPr>
              <a:t>2 - Lidé</a:t>
            </a:r>
            <a:endParaRPr lang="cs-CZ" sz="2400" b="1" dirty="0">
              <a:solidFill>
                <a:srgbClr val="1D70B8"/>
              </a:solidFill>
              <a:latin typeface="Arial" panose="020B0604020202020204" pitchFamily="34" charset="0"/>
              <a:ea typeface="+mn-ea"/>
              <a:cs typeface="Arial" panose="020B0604020202020204" pitchFamily="34" charset="0"/>
            </a:endParaRPr>
          </a:p>
        </p:txBody>
      </p:sp>
      <p:sp>
        <p:nvSpPr>
          <p:cNvPr id="3" name="Zástupný symbol pro obsah 2"/>
          <p:cNvSpPr>
            <a:spLocks noGrp="1"/>
          </p:cNvSpPr>
          <p:nvPr>
            <p:ph idx="1"/>
          </p:nvPr>
        </p:nvSpPr>
        <p:spPr>
          <a:xfrm>
            <a:off x="628650" y="1543507"/>
            <a:ext cx="7886700" cy="4633456"/>
          </a:xfrm>
        </p:spPr>
        <p:txBody>
          <a:bodyPr>
            <a:normAutofit/>
          </a:bodyPr>
          <a:lstStyle/>
          <a:p>
            <a:pPr>
              <a:spcBef>
                <a:spcPts val="1200"/>
              </a:spcBef>
            </a:pPr>
            <a:r>
              <a:rPr lang="cs-CZ" sz="2200" dirty="0">
                <a:latin typeface="Arial" panose="020B0604020202020204" pitchFamily="34" charset="0"/>
                <a:cs typeface="Arial" panose="020B0604020202020204" pitchFamily="34" charset="0"/>
              </a:rPr>
              <a:t>SC 2.1 Zvýšení kvality a dostupnosti služeb vedoucí k sociální inkluzi</a:t>
            </a:r>
          </a:p>
          <a:p>
            <a:pPr>
              <a:spcBef>
                <a:spcPts val="1800"/>
              </a:spcBef>
            </a:pPr>
            <a:r>
              <a:rPr lang="cs-CZ" sz="2200" b="1" dirty="0">
                <a:latin typeface="Arial" panose="020B0604020202020204" pitchFamily="34" charset="0"/>
                <a:cs typeface="Arial" panose="020B0604020202020204" pitchFamily="34" charset="0"/>
              </a:rPr>
              <a:t>SC 2.2 Vznik nových a rozvoj existujících podnikatelských </a:t>
            </a:r>
            <a:r>
              <a:rPr lang="cs-CZ" sz="2200" b="1" dirty="0" smtClean="0">
                <a:latin typeface="Arial" panose="020B0604020202020204" pitchFamily="34" charset="0"/>
                <a:cs typeface="Arial" panose="020B0604020202020204" pitchFamily="34" charset="0"/>
              </a:rPr>
              <a:t>aktivit </a:t>
            </a:r>
            <a:r>
              <a:rPr lang="cs-CZ" sz="2200" b="1" dirty="0">
                <a:latin typeface="Arial" panose="020B0604020202020204" pitchFamily="34" charset="0"/>
                <a:cs typeface="Arial" panose="020B0604020202020204" pitchFamily="34" charset="0"/>
              </a:rPr>
              <a:t>v oblasti sociálního podnikání</a:t>
            </a:r>
          </a:p>
          <a:p>
            <a:pPr>
              <a:spcBef>
                <a:spcPts val="1800"/>
              </a:spcBef>
            </a:pPr>
            <a:r>
              <a:rPr lang="cs-CZ" sz="2200" dirty="0">
                <a:latin typeface="Arial" panose="020B0604020202020204" pitchFamily="34" charset="0"/>
                <a:cs typeface="Arial" panose="020B0604020202020204" pitchFamily="34" charset="0"/>
              </a:rPr>
              <a:t>SC 2.3 Rozvoj infrastruktury pro poskytování zdravotních služeb a  péče o zdraví</a:t>
            </a:r>
          </a:p>
          <a:p>
            <a:pPr>
              <a:spcBef>
                <a:spcPts val="1800"/>
              </a:spcBef>
            </a:pPr>
            <a:r>
              <a:rPr lang="cs-CZ" sz="2200" dirty="0">
                <a:latin typeface="Arial" panose="020B0604020202020204" pitchFamily="34" charset="0"/>
                <a:cs typeface="Arial" panose="020B0604020202020204" pitchFamily="34" charset="0"/>
              </a:rPr>
              <a:t>SC 2.4 Zvýšení kvality a dostupnosti infrastruktury pro vzdělávání a celoživotní učení</a:t>
            </a:r>
          </a:p>
          <a:p>
            <a:pPr>
              <a:spcBef>
                <a:spcPts val="1800"/>
              </a:spcBef>
            </a:pPr>
            <a:r>
              <a:rPr lang="cs-CZ" sz="2200" dirty="0">
                <a:latin typeface="Arial" panose="020B0604020202020204" pitchFamily="34" charset="0"/>
                <a:cs typeface="Arial" panose="020B0604020202020204" pitchFamily="34" charset="0"/>
              </a:rPr>
              <a:t>SC 2.5 Snížení energetické náročnosti v sektoru bydlení</a:t>
            </a:r>
          </a:p>
        </p:txBody>
      </p:sp>
      <p:pic>
        <p:nvPicPr>
          <p:cNvPr id="4" name="Obrázek 3"/>
          <p:cNvPicPr>
            <a:picLocks noChangeAspect="1"/>
          </p:cNvPicPr>
          <p:nvPr/>
        </p:nvPicPr>
        <p:blipFill>
          <a:blip r:embed="rId2" cstate="hqprint">
            <a:extLst>
              <a:ext uri="{28A0092B-C50C-407E-A947-70E740481C1C}">
                <a14:useLocalDpi xmlns:a14="http://schemas.microsoft.com/office/drawing/2010/main" val="0"/>
              </a:ext>
            </a:extLst>
          </a:blip>
          <a:stretch>
            <a:fillRect/>
          </a:stretch>
        </p:blipFill>
        <p:spPr>
          <a:xfrm>
            <a:off x="7614373" y="102711"/>
            <a:ext cx="1172100" cy="1331067"/>
          </a:xfrm>
          <a:prstGeom prst="rect">
            <a:avLst/>
          </a:prstGeom>
        </p:spPr>
      </p:pic>
    </p:spTree>
    <p:extLst>
      <p:ext uri="{BB962C8B-B14F-4D97-AF65-F5344CB8AC3E}">
        <p14:creationId xmlns:p14="http://schemas.microsoft.com/office/powerpoint/2010/main" val="659375665"/>
      </p:ext>
    </p:extLst>
  </p:cSld>
  <p:clrMapOvr>
    <a:masterClrMapping/>
  </p:clrMapOvr>
  <p:timing>
    <p:tnLst>
      <p:par>
        <p:cTn id="1" dur="indefinite" restart="never" nodeType="tmRoot"/>
      </p:par>
    </p:tnLst>
  </p:timing>
</p:sld>
</file>

<file path=ppt/theme/theme1.xml><?xml version="1.0" encoding="utf-8"?>
<a:theme xmlns:a="http://schemas.openxmlformats.org/drawingml/2006/main" name="Motiv Office">
  <a:themeElements>
    <a:clrScheme name="Motiv 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Motiv 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Motiv 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Motiv Offic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Office Theme</Template>
  <TotalTime>2584</TotalTime>
  <Words>1686</Words>
  <Application>Microsoft Office PowerPoint</Application>
  <PresentationFormat>Předvádění na obrazovce (4:3)</PresentationFormat>
  <Paragraphs>335</Paragraphs>
  <Slides>34</Slides>
  <Notes>0</Notes>
  <HiddenSlides>0</HiddenSlides>
  <MMClips>0</MMClips>
  <ScaleCrop>false</ScaleCrop>
  <HeadingPairs>
    <vt:vector size="6" baseType="variant">
      <vt:variant>
        <vt:lpstr>Použitá písma</vt:lpstr>
      </vt:variant>
      <vt:variant>
        <vt:i4>5</vt:i4>
      </vt:variant>
      <vt:variant>
        <vt:lpstr>Motiv</vt:lpstr>
      </vt:variant>
      <vt:variant>
        <vt:i4>1</vt:i4>
      </vt:variant>
      <vt:variant>
        <vt:lpstr>Nadpisy snímků</vt:lpstr>
      </vt:variant>
      <vt:variant>
        <vt:i4>34</vt:i4>
      </vt:variant>
    </vt:vector>
  </HeadingPairs>
  <TitlesOfParts>
    <vt:vector size="40" baseType="lpstr">
      <vt:lpstr>Arial</vt:lpstr>
      <vt:lpstr>Calibri</vt:lpstr>
      <vt:lpstr>Calibri Light</vt:lpstr>
      <vt:lpstr>Myriad Pro</vt:lpstr>
      <vt:lpstr>Times New Roman</vt:lpstr>
      <vt:lpstr>Motiv Office</vt:lpstr>
      <vt:lpstr>Prezentace aplikace PowerPoint</vt:lpstr>
      <vt:lpstr>Prezentace aplikace PowerPoint</vt:lpstr>
      <vt:lpstr>Prezentace aplikace PowerPoint</vt:lpstr>
      <vt:lpstr>Prezentace aplikace PowerPoint</vt:lpstr>
      <vt:lpstr>Pravidla pro žadatele a příjemce</vt:lpstr>
      <vt:lpstr> IROP 2014 - 2020 </vt:lpstr>
      <vt:lpstr>Průběžný stav IROP k 2. 9. 2019</vt:lpstr>
      <vt:lpstr>Struktura IROP</vt:lpstr>
      <vt:lpstr>Prioritní osa 2 - Lidé</vt:lpstr>
      <vt:lpstr>SPECIFICKÝ CÍL 2.2: Vznik nových a rozvoj existujících podnikatelských aktivit v oblasti sociálního podnikání</vt:lpstr>
      <vt:lpstr>    Výzvy IROP SC 2.2 Individuální projekty   </vt:lpstr>
      <vt:lpstr>Výzvy IROP SC 2.2 (4.1) Integrované nástroje</vt:lpstr>
      <vt:lpstr>Prezentace aplikace PowerPoint</vt:lpstr>
      <vt:lpstr>Integrované nástroje</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lpstr>Prezentace aplikace PowerPoint</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Prezentace aplikace PowerPoint</dc:title>
  <dc:creator>M S</dc:creator>
  <cp:lastModifiedBy>Moravcová Ľubica</cp:lastModifiedBy>
  <cp:revision>165</cp:revision>
  <dcterms:created xsi:type="dcterms:W3CDTF">2018-01-10T11:40:26Z</dcterms:created>
  <dcterms:modified xsi:type="dcterms:W3CDTF">2019-09-03T16:53:24Z</dcterms:modified>
</cp:coreProperties>
</file>