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1"/>
  </p:notesMasterIdLst>
  <p:handoutMasterIdLst>
    <p:handoutMasterId r:id="rId42"/>
  </p:handoutMasterIdLst>
  <p:sldIdLst>
    <p:sldId id="256" r:id="rId3"/>
    <p:sldId id="257" r:id="rId4"/>
    <p:sldId id="258" r:id="rId5"/>
    <p:sldId id="329" r:id="rId6"/>
    <p:sldId id="259" r:id="rId7"/>
    <p:sldId id="370" r:id="rId8"/>
    <p:sldId id="371" r:id="rId9"/>
    <p:sldId id="309" r:id="rId10"/>
    <p:sldId id="344" r:id="rId11"/>
    <p:sldId id="363" r:id="rId12"/>
    <p:sldId id="364" r:id="rId13"/>
    <p:sldId id="365" r:id="rId14"/>
    <p:sldId id="366" r:id="rId15"/>
    <p:sldId id="346" r:id="rId16"/>
    <p:sldId id="347" r:id="rId17"/>
    <p:sldId id="348" r:id="rId18"/>
    <p:sldId id="349" r:id="rId19"/>
    <p:sldId id="367" r:id="rId20"/>
    <p:sldId id="368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62" r:id="rId30"/>
    <p:sldId id="342" r:id="rId31"/>
    <p:sldId id="350" r:id="rId32"/>
    <p:sldId id="343" r:id="rId33"/>
    <p:sldId id="351" r:id="rId34"/>
    <p:sldId id="352" r:id="rId35"/>
    <p:sldId id="353" r:id="rId36"/>
    <p:sldId id="354" r:id="rId37"/>
    <p:sldId id="355" r:id="rId38"/>
    <p:sldId id="357" r:id="rId39"/>
    <p:sldId id="304" r:id="rId40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71" userDrawn="1">
          <p15:clr>
            <a:srgbClr val="A4A3A4"/>
          </p15:clr>
        </p15:guide>
        <p15:guide id="2" pos="3194" userDrawn="1">
          <p15:clr>
            <a:srgbClr val="A4A3A4"/>
          </p15:clr>
        </p15:guide>
        <p15:guide id="3" orient="horz" pos="2969" userDrawn="1">
          <p15:clr>
            <a:srgbClr val="A4A3A4"/>
          </p15:clr>
        </p15:guide>
        <p15:guide id="4" pos="225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Řičica Marek" initials="ŘM" lastIdx="16" clrIdx="0">
    <p:extLst>
      <p:ext uri="{19B8F6BF-5375-455C-9EA6-DF929625EA0E}">
        <p15:presenceInfo xmlns:p15="http://schemas.microsoft.com/office/powerpoint/2012/main" userId="S-1-5-21-682003330-1788223648-725345543-246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108" d="100"/>
          <a:sy n="108" d="100"/>
        </p:scale>
        <p:origin x="171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171"/>
        <p:guide pos="3194"/>
        <p:guide orient="horz" pos="2969"/>
        <p:guide pos="22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7137" cy="51230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7" y="2"/>
            <a:ext cx="3077137" cy="51230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28F0416-34A2-4B84-A0AA-A75D6A9EB55F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0674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7" y="9720674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C55B7B91-6EB3-4349-974F-F267CCDCB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794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839788"/>
            <a:ext cx="5507037" cy="412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89179" y="5235972"/>
            <a:ext cx="6315095" cy="495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2" y="1"/>
            <a:ext cx="3425304" cy="549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5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468152" y="1"/>
            <a:ext cx="3425304" cy="549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5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" y="10471941"/>
            <a:ext cx="3425304" cy="549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5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468152" y="10471941"/>
            <a:ext cx="3425304" cy="549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500" smtClean="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fld id="{3846C228-979D-43C9-977C-E4056251D4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3074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D75197A9-EC4F-4A84-B58C-E4FFFF2B60C9}" type="slidenum">
              <a:rPr lang="cs-CZ" altLang="cs-CZ" sz="1500"/>
              <a:pPr>
                <a:spcBef>
                  <a:spcPct val="0"/>
                </a:spcBef>
              </a:pPr>
              <a:t>1</a:t>
            </a:fld>
            <a:endParaRPr lang="cs-CZ" altLang="cs-CZ" sz="1500" dirty="0"/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921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10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94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11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891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12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81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13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635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14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2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15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2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16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28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17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28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18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2709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19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514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CF1FFBA7-5A11-4DE1-9F20-DE0E3D4FF9A5}" type="slidenum">
              <a:rPr lang="cs-CZ" altLang="cs-CZ" sz="1500"/>
              <a:pPr>
                <a:spcBef>
                  <a:spcPct val="0"/>
                </a:spcBef>
              </a:pPr>
              <a:t>2</a:t>
            </a:fld>
            <a:endParaRPr lang="cs-CZ" altLang="cs-CZ" sz="150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5666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06998E3-0FC1-4FD6-9055-022F32A09D43}" type="slidenum">
              <a:rPr lang="cs-CZ" altLang="cs-CZ" sz="1500"/>
              <a:pPr>
                <a:spcBef>
                  <a:spcPct val="0"/>
                </a:spcBef>
              </a:pPr>
              <a:t>20</a:t>
            </a:fld>
            <a:endParaRPr lang="cs-CZ" altLang="cs-CZ" sz="150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941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06998E3-0FC1-4FD6-9055-022F32A09D43}" type="slidenum">
              <a:rPr lang="cs-CZ" altLang="cs-CZ" sz="1500"/>
              <a:pPr>
                <a:spcBef>
                  <a:spcPct val="0"/>
                </a:spcBef>
              </a:pPr>
              <a:t>21</a:t>
            </a:fld>
            <a:endParaRPr lang="cs-CZ" altLang="cs-CZ" sz="150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941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06998E3-0FC1-4FD6-9055-022F32A09D43}" type="slidenum">
              <a:rPr lang="cs-CZ" altLang="cs-CZ" sz="1500"/>
              <a:pPr>
                <a:spcBef>
                  <a:spcPct val="0"/>
                </a:spcBef>
              </a:pPr>
              <a:t>22</a:t>
            </a:fld>
            <a:endParaRPr lang="cs-CZ" altLang="cs-CZ" sz="150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941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06998E3-0FC1-4FD6-9055-022F32A09D43}" type="slidenum">
              <a:rPr lang="cs-CZ" altLang="cs-CZ" sz="1500"/>
              <a:pPr>
                <a:spcBef>
                  <a:spcPct val="0"/>
                </a:spcBef>
              </a:pPr>
              <a:t>23</a:t>
            </a:fld>
            <a:endParaRPr lang="cs-CZ" altLang="cs-CZ" sz="150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941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06998E3-0FC1-4FD6-9055-022F32A09D43}" type="slidenum">
              <a:rPr lang="cs-CZ" altLang="cs-CZ" sz="1500"/>
              <a:pPr>
                <a:spcBef>
                  <a:spcPct val="0"/>
                </a:spcBef>
              </a:pPr>
              <a:t>24</a:t>
            </a:fld>
            <a:endParaRPr lang="cs-CZ" altLang="cs-CZ" sz="150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941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06998E3-0FC1-4FD6-9055-022F32A09D43}" type="slidenum">
              <a:rPr lang="cs-CZ" altLang="cs-CZ" sz="1500"/>
              <a:pPr>
                <a:spcBef>
                  <a:spcPct val="0"/>
                </a:spcBef>
              </a:pPr>
              <a:t>25</a:t>
            </a:fld>
            <a:endParaRPr lang="cs-CZ" altLang="cs-CZ" sz="150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941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06998E3-0FC1-4FD6-9055-022F32A09D43}" type="slidenum">
              <a:rPr lang="cs-CZ" altLang="cs-CZ" sz="1500"/>
              <a:pPr>
                <a:spcBef>
                  <a:spcPct val="0"/>
                </a:spcBef>
              </a:pPr>
              <a:t>26</a:t>
            </a:fld>
            <a:endParaRPr lang="cs-CZ" altLang="cs-CZ" sz="150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941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06998E3-0FC1-4FD6-9055-022F32A09D43}" type="slidenum">
              <a:rPr lang="cs-CZ" altLang="cs-CZ" sz="1500"/>
              <a:pPr>
                <a:spcBef>
                  <a:spcPct val="0"/>
                </a:spcBef>
              </a:pPr>
              <a:t>27</a:t>
            </a:fld>
            <a:endParaRPr lang="cs-CZ" altLang="cs-CZ" sz="150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941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06998E3-0FC1-4FD6-9055-022F32A09D43}" type="slidenum">
              <a:rPr lang="cs-CZ" altLang="cs-CZ" sz="1500"/>
              <a:pPr>
                <a:spcBef>
                  <a:spcPct val="0"/>
                </a:spcBef>
              </a:pPr>
              <a:t>28</a:t>
            </a:fld>
            <a:endParaRPr lang="cs-CZ" altLang="cs-CZ" sz="150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922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06998E3-0FC1-4FD6-9055-022F32A09D43}" type="slidenum">
              <a:rPr lang="cs-CZ" altLang="cs-CZ" sz="1500"/>
              <a:pPr>
                <a:spcBef>
                  <a:spcPct val="0"/>
                </a:spcBef>
              </a:pPr>
              <a:t>29</a:t>
            </a:fld>
            <a:endParaRPr lang="cs-CZ" altLang="cs-CZ" sz="150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94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A88787BF-9314-45EA-B08B-A83430B2C623}" type="slidenum">
              <a:rPr lang="cs-CZ" altLang="cs-CZ" sz="1500"/>
              <a:pPr>
                <a:spcBef>
                  <a:spcPct val="0"/>
                </a:spcBef>
              </a:pPr>
              <a:t>3</a:t>
            </a:fld>
            <a:endParaRPr lang="cs-CZ" altLang="cs-CZ" sz="1500" dirty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3053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30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28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06998E3-0FC1-4FD6-9055-022F32A09D43}" type="slidenum">
              <a:rPr lang="cs-CZ" altLang="cs-CZ" sz="1500"/>
              <a:pPr>
                <a:spcBef>
                  <a:spcPct val="0"/>
                </a:spcBef>
              </a:pPr>
              <a:t>31</a:t>
            </a:fld>
            <a:endParaRPr lang="cs-CZ" altLang="cs-CZ" sz="150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941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32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28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33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28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34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28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35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28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36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28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37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28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defTabSz="947684" hangingPunct="1">
              <a:lnSpc>
                <a:spcPct val="100000"/>
              </a:lnSpc>
              <a:spcBef>
                <a:spcPct val="0"/>
              </a:spcBef>
            </a:pPr>
            <a:fld id="{BB8B2257-A756-4F2C-B845-F8F2FD0B7562}" type="slidenum">
              <a:rPr lang="cs-CZ" altLang="cs-CZ" sz="1500"/>
              <a:pPr defTabSz="947684" hangingPunct="1">
                <a:lnSpc>
                  <a:spcPct val="100000"/>
                </a:lnSpc>
                <a:spcBef>
                  <a:spcPct val="0"/>
                </a:spcBef>
              </a:pPr>
              <a:t>38</a:t>
            </a:fld>
            <a:endParaRPr lang="cs-CZ" altLang="cs-CZ" sz="1500"/>
          </a:p>
        </p:txBody>
      </p:sp>
      <p:sp>
        <p:nvSpPr>
          <p:cNvPr id="1024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683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A88787BF-9314-45EA-B08B-A83430B2C623}" type="slidenum">
              <a:rPr lang="cs-CZ" altLang="cs-CZ" sz="1500"/>
              <a:pPr>
                <a:spcBef>
                  <a:spcPct val="0"/>
                </a:spcBef>
              </a:pPr>
              <a:t>4</a:t>
            </a:fld>
            <a:endParaRPr lang="cs-CZ" altLang="cs-CZ" sz="1500" dirty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305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06998E3-0FC1-4FD6-9055-022F32A09D43}" type="slidenum">
              <a:rPr lang="cs-CZ" altLang="cs-CZ" sz="1500"/>
              <a:pPr>
                <a:spcBef>
                  <a:spcPct val="0"/>
                </a:spcBef>
              </a:pPr>
              <a:t>5</a:t>
            </a:fld>
            <a:endParaRPr lang="cs-CZ" altLang="cs-CZ" sz="150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94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06998E3-0FC1-4FD6-9055-022F32A09D43}" type="slidenum">
              <a:rPr lang="cs-CZ" altLang="cs-CZ" sz="1500"/>
              <a:pPr>
                <a:spcBef>
                  <a:spcPct val="0"/>
                </a:spcBef>
              </a:pPr>
              <a:t>6</a:t>
            </a:fld>
            <a:endParaRPr lang="cs-CZ" altLang="cs-CZ" sz="150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984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06998E3-0FC1-4FD6-9055-022F32A09D43}" type="slidenum">
              <a:rPr lang="cs-CZ" altLang="cs-CZ" sz="1500"/>
              <a:pPr>
                <a:spcBef>
                  <a:spcPct val="0"/>
                </a:spcBef>
              </a:pPr>
              <a:t>7</a:t>
            </a:fld>
            <a:endParaRPr lang="cs-CZ" altLang="cs-CZ" sz="150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079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8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2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606131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3079974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553816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4027658" indent="-236921" defTabSz="46561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5616" algn="l"/>
                <a:tab pos="931231" algn="l"/>
                <a:tab pos="1396847" algn="l"/>
                <a:tab pos="1862463" algn="l"/>
                <a:tab pos="2328079" algn="l"/>
                <a:tab pos="2793694" algn="l"/>
                <a:tab pos="325931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500"/>
              <a:pPr>
                <a:spcBef>
                  <a:spcPct val="0"/>
                </a:spcBef>
              </a:pPr>
              <a:t>9</a:t>
            </a:fld>
            <a:endParaRPr lang="cs-CZ" altLang="cs-CZ" sz="15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839788"/>
            <a:ext cx="5508625" cy="4130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9181" y="5235971"/>
            <a:ext cx="6316752" cy="496099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2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416532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539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714375"/>
            <a:ext cx="1941513" cy="40465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714375"/>
            <a:ext cx="5676900" cy="40465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457849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9AE02-D9BC-4790-A6C3-6CA3968BAA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4654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BAA92-DE0A-41D8-98D6-EC3FE4B490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4202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81F3C-374F-41AA-9473-FBF4750F14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1910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85838" y="1306513"/>
            <a:ext cx="3771900" cy="481806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0138" y="1306513"/>
            <a:ext cx="3773487" cy="481806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7119E-4C62-44C0-AFD9-D8680C7076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0514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908B3-3444-4F91-8532-618FAE7BEF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689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03FEA-18B1-49A4-AB5B-74665CC9DF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4164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6B8F7-CBAD-445F-B516-BD2CFDEA08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1890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22AE8-875F-427E-9B49-8453FB9788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983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090546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2A7C8-FAF6-4BE8-8775-EB68EE73E50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8877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45079-DF28-4E20-ADDE-710FA871A4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3055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1938"/>
            <a:ext cx="2055813" cy="586263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1938"/>
            <a:ext cx="6019800" cy="58626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3DA00-EA3A-44D4-95A4-C0C84087B7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428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7284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3309938"/>
            <a:ext cx="3238500" cy="145097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076700" y="3309938"/>
            <a:ext cx="3240088" cy="145097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2009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0171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44730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593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493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0278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14375"/>
            <a:ext cx="7770813" cy="199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309938"/>
            <a:ext cx="6630988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5838" y="1306513"/>
            <a:ext cx="7697787" cy="481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0"/>
            <a:r>
              <a:rPr lang="en-GB" altLang="cs-CZ"/>
              <a:t>Sedmá úroveňClick to edit Master text styles</a:t>
            </a:r>
          </a:p>
          <a:p>
            <a:pPr lvl="1"/>
            <a:r>
              <a:rPr lang="en-GB" altLang="cs-CZ"/>
              <a:t>Second level</a:t>
            </a:r>
          </a:p>
          <a:p>
            <a:pPr lvl="2"/>
            <a:r>
              <a:rPr lang="en-GB" altLang="cs-CZ"/>
              <a:t>Third level</a:t>
            </a:r>
          </a:p>
          <a:p>
            <a:pPr lvl="3"/>
            <a:r>
              <a:rPr lang="en-GB" altLang="cs-CZ"/>
              <a:t>Fourth level</a:t>
            </a:r>
          </a:p>
          <a:p>
            <a:pPr lvl="4"/>
            <a:r>
              <a:rPr lang="en-GB" altLang="cs-CZ"/>
              <a:t>Fifth level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1938"/>
            <a:ext cx="8228013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182563" y="6356350"/>
            <a:ext cx="498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49263" algn="l"/>
              </a:tabLst>
              <a:defRPr sz="1200" smtClean="0">
                <a:solidFill>
                  <a:srgbClr val="00529C"/>
                </a:solidFill>
                <a:latin typeface="Calibri" charset="0"/>
                <a:cs typeface="Segoe UI" charset="0"/>
              </a:defRPr>
            </a:lvl1pPr>
          </a:lstStyle>
          <a:p>
            <a:pPr>
              <a:defRPr/>
            </a:pPr>
            <a:fld id="{C9499BFB-A719-464D-BCE2-253C06184C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67544" y="3717032"/>
            <a:ext cx="8204448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cs-CZ" altLang="cs-CZ" sz="4000" b="1" dirty="0">
                <a:solidFill>
                  <a:srgbClr val="FFFFFF"/>
                </a:solidFill>
              </a:rPr>
              <a:t>HODNOCENÍ ŽÁDOSTÍ O PODPORU</a:t>
            </a:r>
            <a:endParaRPr lang="en-US" altLang="cs-CZ" sz="4000" b="1" dirty="0">
              <a:solidFill>
                <a:srgbClr val="FFFFFF"/>
              </a:solidFill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685800" y="5224463"/>
            <a:ext cx="64008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</a:pPr>
            <a:r>
              <a:rPr lang="cs-CZ" altLang="cs-CZ" b="1" dirty="0">
                <a:solidFill>
                  <a:srgbClr val="5FA4E5"/>
                </a:solidFill>
              </a:rPr>
              <a:t>Ing. Jitka Zdvíhalová</a:t>
            </a: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</a:pPr>
            <a:r>
              <a:rPr lang="cs-CZ" altLang="cs-CZ" b="1" dirty="0">
                <a:solidFill>
                  <a:srgbClr val="5FA4E5"/>
                </a:solidFill>
              </a:rPr>
              <a:t>Ing. Marek Řičica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57163" y="6356350"/>
            <a:ext cx="2006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</a:pPr>
            <a:r>
              <a:rPr lang="cs-CZ" altLang="cs-CZ" dirty="0"/>
              <a:t>15.2.2018</a:t>
            </a:r>
            <a:endParaRPr lang="en-US" altLang="cs-CZ" dirty="0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67544" y="830615"/>
            <a:ext cx="8204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FFFF"/>
                </a:solidFill>
                <a:latin typeface="+mj-lt"/>
              </a:rPr>
              <a:t>SEMINÁŘ PRO ŽADATELE </a:t>
            </a:r>
          </a:p>
          <a:p>
            <a:pPr algn="ctr"/>
            <a:r>
              <a:rPr lang="cs-CZ" sz="4000" b="1" dirty="0">
                <a:solidFill>
                  <a:srgbClr val="FFFFFF"/>
                </a:solidFill>
                <a:latin typeface="+mj-lt"/>
              </a:rPr>
              <a:t>VÝZVY IROP č. 78</a:t>
            </a:r>
            <a:endParaRPr lang="cs-CZ" sz="4000" dirty="0">
              <a:latin typeface="+mj-lt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67544" y="2132856"/>
            <a:ext cx="820444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</a:pPr>
            <a:br>
              <a:rPr lang="cs-CZ" altLang="cs-CZ" sz="2800" b="1" dirty="0">
                <a:solidFill>
                  <a:srgbClr val="FFFFFF"/>
                </a:solidFill>
              </a:rPr>
            </a:br>
            <a:r>
              <a:rPr lang="en-US" altLang="cs-CZ" sz="3200" b="1" dirty="0">
                <a:solidFill>
                  <a:srgbClr val="FFFFFF"/>
                </a:solidFill>
              </a:rPr>
              <a:t>ENERGETICKÉ ÚSPORY V BYTOVÝCH DOMECH II</a:t>
            </a:r>
            <a:r>
              <a:rPr lang="cs-CZ" altLang="cs-CZ" sz="3200" b="1" dirty="0">
                <a:solidFill>
                  <a:srgbClr val="FFFFFF"/>
                </a:solidFill>
              </a:rPr>
              <a:t>I</a:t>
            </a:r>
            <a:endParaRPr lang="en-US" altLang="cs-CZ" sz="3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33780" y="1315094"/>
            <a:ext cx="8226897" cy="4963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41338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7100" indent="0" algn="just" eaLnBrk="1" hangingPunct="1">
              <a:spcAft>
                <a:spcPts val="600"/>
              </a:spcAft>
              <a:defRPr/>
            </a:pPr>
            <a: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3.3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doloženy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povinné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přílohy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obsahově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splňují</a:t>
            </a:r>
            <a: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náležitosti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požadované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b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v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dokumentaci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 k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</a:t>
            </a:r>
            <a: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ě</a:t>
            </a:r>
            <a:endParaRPr lang="en-US" altLang="cs-CZ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Stavební řízení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stavební povolení s nabytím právní moci / bez nabytí právní moci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žádost o stavební povolení potvrzená stavebním úřadem (podatelna) včetně příloh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ohlášení potvrzené stavebním úřadem včetně příloh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Souhlas s provedením ohlášeného stavebního záměru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veřejnoprávní smlouva nahrazující stavební povolení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i="1" dirty="0">
                <a:solidFill>
                  <a:schemeClr val="tx1"/>
                </a:solidFill>
                <a:latin typeface="Calibri" panose="020F0502020204030204" pitchFamily="34" charset="0"/>
              </a:rPr>
              <a:t>V Podkladech pro hodnocení uvedeno, že stavební povolení/ohlášení není vyžadováno</a:t>
            </a:r>
            <a:endParaRPr lang="en-US" altLang="cs-CZ" sz="16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>
              <a:spcAft>
                <a:spcPts val="200"/>
              </a:spcAft>
              <a:defRPr/>
            </a:pPr>
            <a:endParaRPr lang="cs-CZ" altLang="cs-CZ" sz="600" dirty="0">
              <a:latin typeface="Calibri" panose="020F0502020204030204" pitchFamily="34" charset="0"/>
            </a:endParaRPr>
          </a:p>
          <a:p>
            <a:pPr eaLnBrk="1" hangingPunct="1">
              <a:spcAft>
                <a:spcPts val="200"/>
              </a:spcAft>
              <a:defRPr/>
            </a:pPr>
            <a:endParaRPr lang="en-US" altLang="cs-CZ" sz="600" dirty="0"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600"/>
              </a:spcAft>
              <a:defRPr/>
            </a:pPr>
            <a:r>
              <a:rPr lang="cs-CZ" altLang="cs-CZ" sz="1400" dirty="0">
                <a:latin typeface="+mn-lt"/>
              </a:rPr>
              <a:t>Upozornění: Nejpozději do vydání Rozhodnutí/Stanovení výdajů musí žadatel doložit platné stavební povolení s nabytím právní moci nebo souhlas s provedením ohlášeného stavebního záměru nebo účinnou veřejnoprávní smlouvu. Dokument žadatel dokládá formou Žádosti o změnu nejpozději do jednoho roku od podání žádosti o podporu (viz kap. 16 Obecných pravidel). </a:t>
            </a:r>
            <a:endParaRPr lang="en-US" altLang="cs-CZ" sz="1400" dirty="0">
              <a:latin typeface="+mn-lt"/>
            </a:endParaRPr>
          </a:p>
          <a:p>
            <a:pPr marL="534988" indent="-360363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7175" indent="0" eaLnBrk="1" hangingPunct="1"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</p:spTree>
    <p:extLst>
      <p:ext uri="{BB962C8B-B14F-4D97-AF65-F5344CB8AC3E}">
        <p14:creationId xmlns:p14="http://schemas.microsoft.com/office/powerpoint/2010/main" val="3460675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33780" y="1371525"/>
            <a:ext cx="8226897" cy="493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41338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7100" indent="0" algn="just" eaLnBrk="1" hangingPunct="1">
              <a:spcAft>
                <a:spcPts val="600"/>
              </a:spcAft>
              <a:defRPr/>
            </a:pPr>
            <a: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3.3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doloženy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povinné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přílohy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obsahově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splňují</a:t>
            </a:r>
            <a: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náležitosti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požadované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b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v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dokumentaci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k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</a:t>
            </a:r>
            <a: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ě</a:t>
            </a:r>
            <a:endParaRPr lang="en-US" altLang="cs-CZ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Projektová</a:t>
            </a:r>
            <a:r>
              <a:rPr lang="en-US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dokumentace</a:t>
            </a:r>
            <a:endParaRPr lang="cs-CZ" altLang="cs-CZ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PD v podrobnosti pro vydání stavebního povolení, která je součástí žádosti o stavební povolení nebo ověřená stavebním úřadem ve stavebním řízení 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PD pro ohlášení stavby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PD v podrobnosti dle přílohy č.9 Specifických pravidel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zpracovaná autorizovaným projektantem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i="1" dirty="0">
                <a:solidFill>
                  <a:schemeClr val="tx1"/>
                </a:solidFill>
                <a:latin typeface="Calibri" panose="020F0502020204030204" pitchFamily="34" charset="0"/>
              </a:rPr>
              <a:t>PD pro provádění stavby (pokud byla zpracovaná)</a:t>
            </a:r>
            <a:endParaRPr lang="en-US" altLang="cs-CZ" sz="16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Položkový</a:t>
            </a:r>
            <a:r>
              <a:rPr lang="en-US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rozpočet</a:t>
            </a:r>
            <a:r>
              <a:rPr lang="en-US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stavby</a:t>
            </a:r>
            <a:endParaRPr lang="cs-CZ" altLang="cs-CZ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Vymezení hlavních a vedlejších aktivit a způsobilých a nezpůsobilých výdajů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cs-CZ" altLang="cs-CZ" dirty="0">
              <a:latin typeface="+mn-lt"/>
            </a:endParaRPr>
          </a:p>
          <a:p>
            <a:pPr algn="just" eaLnBrk="1" hangingPunct="1">
              <a:spcBef>
                <a:spcPts val="125"/>
              </a:spcBef>
              <a:spcAft>
                <a:spcPts val="200"/>
              </a:spcAft>
              <a:defRPr/>
            </a:pPr>
            <a:endParaRPr lang="en-US" altLang="cs-CZ" sz="600" dirty="0">
              <a:solidFill>
                <a:srgbClr val="00B050"/>
              </a:solidFill>
              <a:latin typeface="+mn-lt"/>
            </a:endParaRPr>
          </a:p>
          <a:p>
            <a:pPr marL="0" indent="0" eaLnBrk="1" hangingPunct="1">
              <a:spcAft>
                <a:spcPts val="2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Aft>
                <a:spcPts val="200"/>
              </a:spcAft>
              <a:defRPr/>
            </a:pPr>
            <a:endParaRPr lang="en-US" altLang="cs-CZ" sz="600" dirty="0"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534988" indent="-360363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7175" indent="0" eaLnBrk="1" hangingPunct="1"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</p:spTree>
    <p:extLst>
      <p:ext uri="{BB962C8B-B14F-4D97-AF65-F5344CB8AC3E}">
        <p14:creationId xmlns:p14="http://schemas.microsoft.com/office/powerpoint/2010/main" val="24547162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33780" y="1392882"/>
            <a:ext cx="8226897" cy="488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41338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7100" indent="0" algn="just" eaLnBrk="1" hangingPunct="1">
              <a:spcAft>
                <a:spcPts val="600"/>
              </a:spcAft>
              <a:defRPr/>
            </a:pPr>
            <a: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3.3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doloženy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povinné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přílohy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obsahově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splňují</a:t>
            </a:r>
            <a: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náležitosti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požadované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b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v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dokumentaci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k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</a:t>
            </a:r>
            <a: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ě</a:t>
            </a:r>
            <a:endParaRPr lang="en-US" altLang="cs-CZ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Energetické</a:t>
            </a:r>
            <a:r>
              <a:rPr lang="en-US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hodnocení</a:t>
            </a:r>
            <a:r>
              <a:rPr lang="cs-CZ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(Průkaz energetické náročnosti budovy)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PENB pro stav před a po realizaci navrhovaných opatření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všechny požadované části zpracované dle vyhlášky č. 78/2013 Sb., o energetické náročnosti budov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v části „Doporučení k realizaci a zdůvodnění“ nebo příloze jednoznačně uveden rozsah prováděných opatření + uvedení nezbytných parametrů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u="sng" dirty="0">
                <a:solidFill>
                  <a:schemeClr val="tx1"/>
                </a:solidFill>
                <a:latin typeface="Calibri" panose="020F0502020204030204" pitchFamily="34" charset="0"/>
              </a:rPr>
              <a:t>zateplení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: typ, hodnota součinitele tepelné vodivost a mocnost navrhovaného izolantu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u="sng" dirty="0">
                <a:solidFill>
                  <a:schemeClr val="tx1"/>
                </a:solidFill>
                <a:latin typeface="Calibri" panose="020F0502020204030204" pitchFamily="34" charset="0"/>
              </a:rPr>
              <a:t>výměna výplní otvorů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: hodnota součinitele prostupu tepla a hodnota činitele prostupu solárního záření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i="1" dirty="0">
                <a:solidFill>
                  <a:schemeClr val="tx1"/>
                </a:solidFill>
                <a:latin typeface="Calibri" panose="020F0502020204030204" pitchFamily="34" charset="0"/>
              </a:rPr>
              <a:t>Protokoly (u vybraných aktivit)</a:t>
            </a:r>
            <a:endParaRPr lang="en-US" altLang="cs-CZ" sz="16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cs-CZ" altLang="cs-CZ" dirty="0">
              <a:latin typeface="+mn-lt"/>
            </a:endParaRPr>
          </a:p>
          <a:p>
            <a:pPr algn="just" eaLnBrk="1" hangingPunct="1">
              <a:spcBef>
                <a:spcPts val="125"/>
              </a:spcBef>
              <a:spcAft>
                <a:spcPts val="200"/>
              </a:spcAft>
              <a:defRPr/>
            </a:pPr>
            <a:endParaRPr lang="en-US" altLang="cs-CZ" sz="600" dirty="0">
              <a:solidFill>
                <a:srgbClr val="00B050"/>
              </a:solidFill>
              <a:latin typeface="+mn-lt"/>
            </a:endParaRPr>
          </a:p>
          <a:p>
            <a:pPr marL="0" indent="0" eaLnBrk="1" hangingPunct="1">
              <a:spcAft>
                <a:spcPts val="2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Aft>
                <a:spcPts val="200"/>
              </a:spcAft>
              <a:defRPr/>
            </a:pPr>
            <a:endParaRPr lang="en-US" altLang="cs-CZ" sz="600" dirty="0"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534988" indent="-360363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7175" indent="0" eaLnBrk="1" hangingPunct="1"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</p:spTree>
    <p:extLst>
      <p:ext uri="{BB962C8B-B14F-4D97-AF65-F5344CB8AC3E}">
        <p14:creationId xmlns:p14="http://schemas.microsoft.com/office/powerpoint/2010/main" val="36246648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33780" y="1392882"/>
            <a:ext cx="8226897" cy="488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41338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7100" indent="0" algn="just" eaLnBrk="1" hangingPunct="1">
              <a:spcAft>
                <a:spcPts val="600"/>
              </a:spcAft>
              <a:defRPr/>
            </a:pPr>
            <a: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3.3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doloženy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povinné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přílohy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obsahově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splňují</a:t>
            </a:r>
            <a: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náležitosti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požadované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b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v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dokumentaci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k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</a:t>
            </a:r>
            <a: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ě</a:t>
            </a:r>
            <a:endParaRPr lang="en-US" altLang="cs-CZ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Čestné prohlášení o skutečném majiteli</a:t>
            </a:r>
          </a:p>
          <a:p>
            <a:pPr marL="846138" lvl="2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veřejnoprávní právnická osoba nemusí dokládat</a:t>
            </a:r>
          </a:p>
          <a:p>
            <a:pPr marL="846138" lvl="2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příloha č.30 Obecných pravidel</a:t>
            </a:r>
            <a:endParaRPr lang="en-US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cs-CZ" altLang="cs-CZ" dirty="0">
              <a:latin typeface="+mn-lt"/>
            </a:endParaRPr>
          </a:p>
          <a:p>
            <a:pPr algn="just" eaLnBrk="1" hangingPunct="1">
              <a:spcBef>
                <a:spcPts val="125"/>
              </a:spcBef>
              <a:spcAft>
                <a:spcPts val="200"/>
              </a:spcAft>
              <a:defRPr/>
            </a:pPr>
            <a:endParaRPr lang="en-US" altLang="cs-CZ" sz="600" dirty="0">
              <a:solidFill>
                <a:srgbClr val="00B050"/>
              </a:solidFill>
              <a:latin typeface="+mn-lt"/>
            </a:endParaRPr>
          </a:p>
          <a:p>
            <a:pPr marL="0" indent="0" eaLnBrk="1" hangingPunct="1">
              <a:spcAft>
                <a:spcPts val="2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Aft>
                <a:spcPts val="200"/>
              </a:spcAft>
              <a:defRPr/>
            </a:pPr>
            <a:endParaRPr lang="en-US" altLang="cs-CZ" sz="600" dirty="0"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534988" indent="-360363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7175" indent="0" eaLnBrk="1" hangingPunct="1"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</p:spTree>
    <p:extLst>
      <p:ext uri="{BB962C8B-B14F-4D97-AF65-F5344CB8AC3E}">
        <p14:creationId xmlns:p14="http://schemas.microsoft.com/office/powerpoint/2010/main" val="3010944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33780" y="1392882"/>
            <a:ext cx="8226897" cy="4885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41338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1.1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Projekt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je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svým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zaměřením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v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souladu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s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cíli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podporovanými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aktivitami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výzvy</a:t>
            </a:r>
            <a:endParaRPr lang="en-US" altLang="cs-CZ" b="1" dirty="0">
              <a:solidFill>
                <a:srgbClr val="00B050"/>
              </a:solidFill>
              <a:latin typeface="+mn-lt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z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popisu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projektu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v žádosti o podporu a Podkladů pro hodnocení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musí být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zřejmé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že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se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jedná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o 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aktivit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u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kter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á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přispív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á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k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energetickým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úsporám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v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bytovém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domě</a:t>
            </a:r>
            <a:endParaRPr lang="en-US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a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ktivity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popsané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v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žádosti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o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dotaci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a 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P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odkladech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hodnocení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v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souladu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b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s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podporovanými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aktivitami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dle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Specifických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pravidel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kapitola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2.2 „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Podporované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aktivity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“</a:t>
            </a: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1.2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Projekt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je v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souladu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s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podmínkami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výzvy</a:t>
            </a:r>
            <a:endParaRPr lang="en-US" altLang="cs-CZ" b="1" dirty="0">
              <a:solidFill>
                <a:srgbClr val="00B050"/>
              </a:solidFill>
              <a:latin typeface="+mn-lt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zahájení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/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ukončení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realizace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projektu</a:t>
            </a: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 musí být v rozmezí mezi 1. 1. 2014 a 30. 9. 2021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cílové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skupiny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(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obyvatelé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byt</a:t>
            </a: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.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domů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majitelé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byt</a:t>
            </a: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.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domů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obyvatelé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obcí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a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měst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)</a:t>
            </a: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 – v žádosti o podporu</a:t>
            </a:r>
            <a:endParaRPr lang="en-US" altLang="cs-CZ" sz="1600" dirty="0">
              <a:solidFill>
                <a:schemeClr val="tx1"/>
              </a:solidFill>
              <a:latin typeface="+mn-lt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dodržení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procentní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míry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podpory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z E</a:t>
            </a: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FRR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, SR,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podílu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žadatele</a:t>
            </a:r>
            <a:endParaRPr lang="cs-CZ" altLang="cs-CZ" sz="1600" dirty="0">
              <a:solidFill>
                <a:schemeClr val="tx1"/>
              </a:solidFill>
              <a:latin typeface="+mn-lt"/>
            </a:endParaRPr>
          </a:p>
          <a:p>
            <a:pPr marL="182563" lvl="1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+mn-lt"/>
            </a:endParaRPr>
          </a:p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1.4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Projekt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respektuje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minimální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maximální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hranici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celkových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způsobilých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výdajů</a:t>
            </a:r>
            <a:endParaRPr lang="en-US" altLang="cs-CZ" b="1" dirty="0">
              <a:solidFill>
                <a:srgbClr val="00B050"/>
              </a:solidFill>
              <a:latin typeface="+mn-lt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600" b="1" dirty="0" err="1">
                <a:solidFill>
                  <a:schemeClr val="tx1"/>
                </a:solidFill>
                <a:latin typeface="+mn-lt"/>
              </a:rPr>
              <a:t>minimální</a:t>
            </a:r>
            <a:r>
              <a:rPr lang="en-US" altLang="cs-CZ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b="1" dirty="0" err="1">
                <a:solidFill>
                  <a:schemeClr val="tx1"/>
                </a:solidFill>
                <a:latin typeface="+mn-lt"/>
              </a:rPr>
              <a:t>výše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celkových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způsobilých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výdajů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300 000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Kč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,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600" b="1" dirty="0" err="1">
                <a:solidFill>
                  <a:schemeClr val="tx1"/>
                </a:solidFill>
                <a:latin typeface="+mn-lt"/>
              </a:rPr>
              <a:t>maximální</a:t>
            </a:r>
            <a:r>
              <a:rPr lang="en-US" altLang="cs-CZ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b="1" dirty="0" err="1">
                <a:solidFill>
                  <a:schemeClr val="tx1"/>
                </a:solidFill>
                <a:latin typeface="+mn-lt"/>
              </a:rPr>
              <a:t>výše</a:t>
            </a:r>
            <a:r>
              <a:rPr lang="en-US" altLang="cs-CZ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celkových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způsobilých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výdajů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90 000 000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Kč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.</a:t>
            </a:r>
            <a:endParaRPr lang="cs-CZ" altLang="cs-CZ" sz="1600" dirty="0">
              <a:solidFill>
                <a:schemeClr val="tx1"/>
              </a:solidFill>
              <a:latin typeface="+mn-lt"/>
            </a:endParaRPr>
          </a:p>
          <a:p>
            <a:pPr marL="182563" lvl="1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en-US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82563" lvl="1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en-US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en-US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2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Aft>
                <a:spcPts val="200"/>
              </a:spcAft>
              <a:defRPr/>
            </a:pPr>
            <a:endParaRPr lang="en-US" altLang="cs-CZ" sz="600" dirty="0"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534988" indent="-360363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7175" indent="0" eaLnBrk="1" hangingPunct="1"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</p:spTree>
    <p:extLst>
      <p:ext uri="{BB962C8B-B14F-4D97-AF65-F5344CB8AC3E}">
        <p14:creationId xmlns:p14="http://schemas.microsoft.com/office/powerpoint/2010/main" val="847444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32594" y="1392882"/>
            <a:ext cx="8226897" cy="4963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41338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1.6 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Výsledky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projektu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jsou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udržitelné</a:t>
            </a:r>
            <a:endParaRPr lang="en-US" altLang="cs-CZ" b="1" dirty="0">
              <a:solidFill>
                <a:srgbClr val="00B050"/>
              </a:solidFill>
              <a:latin typeface="+mn-lt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v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kapitole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 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Podkladů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hodnocení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projektu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– zajištění provozní, finanční </a:t>
            </a:r>
            <a:b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a administrativní udržitelnosti po dobu 5 let</a:t>
            </a:r>
          </a:p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1.7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Projekt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nemá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negativní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vliv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žádnou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z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horizontálních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priorit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IROP (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udržitelný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rozvoj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rovné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příležitosti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zákaz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diskriminace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rovnost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mužů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žen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)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ozitivní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nebo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neutrální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vliv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na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horizontální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priority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v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žádosti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o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podporu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musí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být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u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pozitivního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vlivu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uveden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popis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vlivu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na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horizontální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priorit</a:t>
            </a: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u</a:t>
            </a:r>
          </a:p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1.8 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Potřebnost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realizace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projektu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je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odůvodněná</a:t>
            </a:r>
            <a:endParaRPr lang="en-US" altLang="cs-CZ" b="1" dirty="0">
              <a:solidFill>
                <a:srgbClr val="00B050"/>
              </a:solidFill>
              <a:latin typeface="+mn-lt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odůvodnění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potřebnosti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projektu</a:t>
            </a: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 s vazbou na specifický cíl 2.5 – 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v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kapitole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Podkladů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pro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hodnocení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projektu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.</a:t>
            </a:r>
            <a:endParaRPr lang="cs-CZ" altLang="cs-CZ" sz="1600" dirty="0">
              <a:solidFill>
                <a:schemeClr val="tx1"/>
              </a:solidFill>
              <a:latin typeface="+mn-lt"/>
            </a:endParaRPr>
          </a:p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2.1.1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Žadatel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má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zajištěnou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administrativní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finanční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provozní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kapacitu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k 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realizaci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projektu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k 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jeho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udržitelnosti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uvedeno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v 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Podkladech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pro 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hodnocení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 (</a:t>
            </a:r>
            <a:r>
              <a:rPr lang="en-US" altLang="cs-CZ" sz="1600" dirty="0" err="1">
                <a:solidFill>
                  <a:schemeClr val="tx1"/>
                </a:solidFill>
                <a:latin typeface="+mn-lt"/>
              </a:rPr>
              <a:t>kapitol</a:t>
            </a: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a 6</a:t>
            </a:r>
            <a:r>
              <a:rPr lang="en-US" altLang="cs-CZ" sz="1600" dirty="0">
                <a:solidFill>
                  <a:schemeClr val="tx1"/>
                </a:solidFill>
                <a:latin typeface="+mn-lt"/>
              </a:rPr>
              <a:t>)</a:t>
            </a:r>
            <a:endParaRPr lang="cs-CZ" altLang="cs-CZ" sz="1600" dirty="0">
              <a:solidFill>
                <a:schemeClr val="tx1"/>
              </a:solidFill>
              <a:latin typeface="+mn-lt"/>
            </a:endParaRPr>
          </a:p>
          <a:p>
            <a:pPr marL="182563" lvl="1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82563" lvl="1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82563" lvl="1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en-US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en-US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2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Aft>
                <a:spcPts val="200"/>
              </a:spcAft>
              <a:defRPr/>
            </a:pPr>
            <a:endParaRPr lang="en-US" altLang="cs-CZ" sz="600" dirty="0"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534988" indent="-360363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7175" indent="0" eaLnBrk="1" hangingPunct="1"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</p:spTree>
    <p:extLst>
      <p:ext uri="{BB962C8B-B14F-4D97-AF65-F5344CB8AC3E}">
        <p14:creationId xmlns:p14="http://schemas.microsoft.com/office/powerpoint/2010/main" val="6949989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471970" y="1392882"/>
            <a:ext cx="8226897" cy="4885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41338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2.1.2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Minimálně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85%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způsobilých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výdajů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projektu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je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zaměřeno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hlavní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aktivitu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projektu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z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 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celkového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rozpočtu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projektu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a 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tabulky v Podkladech pro hodnocení – krycím listu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2.1.3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Harmonogram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realizace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projektu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je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reálný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proveditelný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etapy projektu - min. délka 3 měsíce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etapy na sebe musí časově navazovat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harmonogram projektu (zahájení/ukončení projektu) odpovídat zahájení/ukončení etapy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+mn-lt"/>
            </a:endParaRPr>
          </a:p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2.1.4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Cílové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hodnoty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indikátorů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odpovídají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cílům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projektu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zvolené indikátory odpovídají aktivitám projektu 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3 24 0* – odpovídají počty domácností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3 23 00 – výchozí a cílová hodnota dle PENB – tabulka e) řádek č. 7 přepočet na GJ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+mn-lt"/>
              </a:rPr>
              <a:t>datum cílové hodnoty indikátoru ke dni ukončení realizace projektu</a:t>
            </a:r>
          </a:p>
          <a:p>
            <a:pPr marL="182563" lvl="1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82563" lvl="1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en-US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2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Aft>
                <a:spcPts val="200"/>
              </a:spcAft>
              <a:defRPr/>
            </a:pPr>
            <a:endParaRPr lang="en-US" altLang="cs-CZ" sz="600" dirty="0"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534988" indent="-360363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7175" indent="0" eaLnBrk="1" hangingPunct="1"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193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17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58316" y="1840001"/>
            <a:ext cx="8226897" cy="4110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41338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cs-CZ" altLang="cs-CZ" sz="1700" b="1" dirty="0">
                <a:solidFill>
                  <a:srgbClr val="00B050"/>
                </a:solidFill>
                <a:latin typeface="+mn-lt"/>
              </a:rPr>
              <a:t>2.2.1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Projekt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zohledňuje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nároky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volně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žijících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živočichů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planě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rostoucích</a:t>
            </a:r>
            <a:r>
              <a:rPr lang="cs-CZ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rostlin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,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kteří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by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mohli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být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průběhem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prací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ovlivněni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. V 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případě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zjištění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hnízdících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druhů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ptáků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budou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práce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prováděny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mimo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hnízdní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sezonu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dirty="0">
                <a:solidFill>
                  <a:srgbClr val="00B050"/>
                </a:solidFill>
                <a:latin typeface="+mn-lt"/>
              </a:rPr>
              <a:t>(</a:t>
            </a:r>
            <a:r>
              <a:rPr lang="en-US" altLang="cs-CZ" sz="1700" dirty="0" err="1">
                <a:solidFill>
                  <a:srgbClr val="00B050"/>
                </a:solidFill>
                <a:latin typeface="+mn-lt"/>
              </a:rPr>
              <a:t>zvláštní</a:t>
            </a:r>
            <a:r>
              <a:rPr lang="en-US" altLang="cs-CZ" sz="17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dirty="0" err="1">
                <a:solidFill>
                  <a:srgbClr val="00B050"/>
                </a:solidFill>
                <a:latin typeface="+mn-lt"/>
              </a:rPr>
              <a:t>zřetel</a:t>
            </a:r>
            <a:r>
              <a:rPr lang="en-US" altLang="cs-CZ" sz="17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dirty="0" err="1">
                <a:solidFill>
                  <a:srgbClr val="00B050"/>
                </a:solidFill>
                <a:latin typeface="+mn-lt"/>
              </a:rPr>
              <a:t>bude</a:t>
            </a:r>
            <a:r>
              <a:rPr lang="en-US" altLang="cs-CZ" sz="17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dirty="0" err="1">
                <a:solidFill>
                  <a:srgbClr val="00B050"/>
                </a:solidFill>
                <a:latin typeface="+mn-lt"/>
              </a:rPr>
              <a:t>kladen</a:t>
            </a:r>
            <a:r>
              <a:rPr lang="en-US" altLang="cs-CZ" sz="17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sz="17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dirty="0" err="1">
                <a:solidFill>
                  <a:srgbClr val="00B050"/>
                </a:solidFill>
                <a:latin typeface="+mn-lt"/>
              </a:rPr>
              <a:t>zachování</a:t>
            </a:r>
            <a:r>
              <a:rPr lang="en-US" altLang="cs-CZ" sz="17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dirty="0" err="1">
                <a:solidFill>
                  <a:srgbClr val="00B050"/>
                </a:solidFill>
                <a:latin typeface="+mn-lt"/>
              </a:rPr>
              <a:t>hnízdních</a:t>
            </a:r>
            <a:r>
              <a:rPr lang="en-US" altLang="cs-CZ" sz="17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dirty="0" err="1">
                <a:solidFill>
                  <a:srgbClr val="00B050"/>
                </a:solidFill>
                <a:latin typeface="+mn-lt"/>
              </a:rPr>
              <a:t>příležitostí</a:t>
            </a:r>
            <a:r>
              <a:rPr lang="en-US" altLang="cs-CZ" sz="17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dirty="0" err="1">
                <a:solidFill>
                  <a:srgbClr val="00B050"/>
                </a:solidFill>
                <a:latin typeface="+mn-lt"/>
              </a:rPr>
              <a:t>rorýse</a:t>
            </a:r>
            <a:r>
              <a:rPr lang="en-US" altLang="cs-CZ" sz="17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dirty="0" err="1">
                <a:solidFill>
                  <a:srgbClr val="00B050"/>
                </a:solidFill>
                <a:latin typeface="+mn-lt"/>
              </a:rPr>
              <a:t>obecného</a:t>
            </a:r>
            <a:r>
              <a:rPr lang="en-US" altLang="cs-CZ" sz="1700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sz="1700" dirty="0" err="1">
                <a:solidFill>
                  <a:srgbClr val="00B050"/>
                </a:solidFill>
                <a:latin typeface="+mn-lt"/>
              </a:rPr>
              <a:t>úkrytů</a:t>
            </a:r>
            <a:r>
              <a:rPr lang="en-US" altLang="cs-CZ" sz="17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dirty="0" err="1">
                <a:solidFill>
                  <a:srgbClr val="00B050"/>
                </a:solidFill>
                <a:latin typeface="+mn-lt"/>
              </a:rPr>
              <a:t>netopýrů</a:t>
            </a:r>
            <a:r>
              <a:rPr lang="en-US" altLang="cs-CZ" sz="1700" dirty="0">
                <a:solidFill>
                  <a:srgbClr val="00B050"/>
                </a:solidFill>
                <a:latin typeface="+mn-lt"/>
              </a:rPr>
              <a:t>)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.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500" dirty="0">
                <a:solidFill>
                  <a:schemeClr val="tx1"/>
                </a:solidFill>
                <a:latin typeface="Calibri" panose="020F0502020204030204" pitchFamily="34" charset="0"/>
              </a:rPr>
              <a:t>v </a:t>
            </a:r>
            <a:r>
              <a:rPr lang="cs-CZ" altLang="cs-CZ" sz="1500" dirty="0">
                <a:solidFill>
                  <a:schemeClr val="tx1"/>
                </a:solidFill>
                <a:latin typeface="Calibri" panose="020F0502020204030204" pitchFamily="34" charset="0"/>
              </a:rPr>
              <a:t>PD / Podkladech pro hodnocení / vyjádření orgánů ochrany přírody – vyhodnocení výskytu chráněných druhů organismů (uvedení zda byl potvrzen výskyt či nikoli) nebo je uveden závazek k provedení zjištění výskytu chráněných druhů organismů před zahájením prací včetně uvedení, jakým způsobem žadatel zohlední jejich nároky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500" dirty="0">
                <a:solidFill>
                  <a:schemeClr val="tx1"/>
                </a:solidFill>
                <a:latin typeface="Calibri" panose="020F0502020204030204" pitchFamily="34" charset="0"/>
              </a:rPr>
              <a:t>Pokud je na budově zachovalé odvětrávání – zachování ventilačních otvorů/</a:t>
            </a:r>
            <a:r>
              <a:rPr lang="cs-CZ" altLang="cs-CZ" sz="1500" dirty="0" err="1">
                <a:solidFill>
                  <a:schemeClr val="tx1"/>
                </a:solidFill>
                <a:latin typeface="Calibri" panose="020F0502020204030204" pitchFamily="34" charset="0"/>
              </a:rPr>
              <a:t>provětrávacích</a:t>
            </a:r>
            <a:r>
              <a:rPr lang="cs-CZ" altLang="cs-CZ" sz="1500" dirty="0">
                <a:solidFill>
                  <a:schemeClr val="tx1"/>
                </a:solidFill>
                <a:latin typeface="Calibri" panose="020F0502020204030204" pitchFamily="34" charset="0"/>
              </a:rPr>
              <a:t> štěrbin o průměru větším než 45 mm, resp. o rozměrech větších než 25 x 60 mm =&gt; případně náhrada v odpovídajícím rozsahu</a:t>
            </a: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r>
              <a:rPr lang="cs-CZ" altLang="cs-CZ" sz="1700" b="1" dirty="0">
                <a:solidFill>
                  <a:srgbClr val="00B050"/>
                </a:solidFill>
                <a:latin typeface="+mn-lt"/>
              </a:rPr>
              <a:t>2.2.3 Projekt dosáhne min. 20 % úspory celkové dodané energie po realizaci zateplení obvodových konstrukcí a/nebo výměně výplní otvorů na obálce budovy. </a:t>
            </a:r>
            <a:r>
              <a:rPr lang="cs-CZ" altLang="cs-CZ" sz="1700" dirty="0">
                <a:solidFill>
                  <a:srgbClr val="00B050"/>
                </a:solidFill>
                <a:latin typeface="+mn-lt"/>
              </a:rPr>
              <a:t>Netýká se památkově chráněných budov.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500" dirty="0">
                <a:latin typeface="+mn-lt"/>
              </a:rPr>
              <a:t>rozdíl hodnot z PENB ve stavu „před realizací“ a ve stavu „po realizaci“ (část PENB s názvem Energetická náročnost hodnocené budovy, písmeno e), řádek č. 7)</a:t>
            </a:r>
          </a:p>
          <a:p>
            <a:pPr marL="182563" lvl="1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2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Aft>
                <a:spcPts val="200"/>
              </a:spcAft>
              <a:defRPr/>
            </a:pPr>
            <a:endParaRPr lang="en-US" altLang="cs-CZ" sz="600" dirty="0"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534988" indent="-360363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7175" indent="0" eaLnBrk="1" hangingPunct="1"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58316" y="139288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latin typeface="+mn-lt"/>
              </a:rPr>
              <a:t>Aktivita – Zateplení obvodových konstrukcí a výměna výplní otvorů</a:t>
            </a:r>
          </a:p>
        </p:txBody>
      </p:sp>
    </p:spTree>
    <p:extLst>
      <p:ext uri="{BB962C8B-B14F-4D97-AF65-F5344CB8AC3E}">
        <p14:creationId xmlns:p14="http://schemas.microsoft.com/office/powerpoint/2010/main" val="4995631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18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58316" y="139288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latin typeface="+mn-lt"/>
              </a:rPr>
              <a:t>Aktivita – Zateplení obvodových konstrukcí a výměna výplní otvorů</a:t>
            </a: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58316" y="1840001"/>
            <a:ext cx="8254206" cy="4207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2.2.3 Projekt dosáhne nákladově optimální úrovně energetické náročnosti budovy po realizaci zateplení obvodových konstrukcí a/nebo výměně výplní otvorů podle požadavku platné vyhlášky č. 78/2013 Sb., o energetické náročnosti budov, § 6, </a:t>
            </a:r>
            <a:br>
              <a:rPr lang="cs-CZ" altLang="cs-CZ" b="1" dirty="0">
                <a:solidFill>
                  <a:srgbClr val="00B050"/>
                </a:solidFill>
                <a:latin typeface="+mn-lt"/>
              </a:rPr>
            </a:b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odst. 2, písm. a) nebo b) NEBO dosáhne 0,95 násobku doporučené hodnoty součinitele prostupu tepla pro jednotlivé zateplované konstrukce nebo měněné výplně otvorů na obálce budovy podle ČSN 73 0540-2:2011. </a:t>
            </a:r>
            <a:r>
              <a:rPr lang="cs-CZ" altLang="cs-CZ" dirty="0">
                <a:solidFill>
                  <a:srgbClr val="00B050"/>
                </a:solidFill>
                <a:latin typeface="+mn-lt"/>
              </a:rPr>
              <a:t>Netýká se památkově chráněných budov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PENB „po realizaci“ (část Závěrečné hodnocení energetického specialisty – část Větší změna dokončené budovy nebo jiná změna dokončené budovy – splnění požadavku podle § 6, odst. 2 písm. a) NEBO písm. b) </a:t>
            </a:r>
            <a:r>
              <a:rPr lang="cs-CZ" altLang="cs-CZ" sz="1600" b="1" dirty="0">
                <a:latin typeface="+mn-lt"/>
              </a:rPr>
              <a:t>(hladina podpory 1a nebo 1b)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PENB „po realizaci“ – vypočtená hodnota </a:t>
            </a:r>
            <a:r>
              <a:rPr lang="cs-CZ" altLang="cs-CZ" sz="1600" dirty="0" err="1">
                <a:latin typeface="+mn-lt"/>
              </a:rPr>
              <a:t>Uj</a:t>
            </a:r>
            <a:r>
              <a:rPr lang="cs-CZ" altLang="cs-CZ" sz="1600" dirty="0">
                <a:latin typeface="+mn-lt"/>
              </a:rPr>
              <a:t> zateplovaných konstrukcí nebo měněných výplní otvorů zahrnutých do způsobilých výdajů nesmí být vyšší než 0,95 násobku doporučené hodnoty pro jednotlivé zateplované konstrukce nebo měněné výplně otvorů – vychází se z PENB „po realizaci“ - část A) stavební prvky a konstrukce – tabulka a.1) </a:t>
            </a:r>
            <a:r>
              <a:rPr lang="cs-CZ" altLang="cs-CZ" sz="1600" b="1" dirty="0">
                <a:latin typeface="+mn-lt"/>
              </a:rPr>
              <a:t>(hladina podpory 1c)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12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19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58316" y="140219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latin typeface="+mn-lt"/>
              </a:rPr>
              <a:t>Aktivita – Zateplení obvodových konstrukcí a výměna výplní otvorů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458316" y="1771528"/>
            <a:ext cx="8254206" cy="458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2.2.4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Dosažení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hodnot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ukazatelů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energetické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náročnosti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u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měněných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prvků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(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požadované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hodnoty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součinitele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prostupu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tepla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U</a:t>
            </a:r>
            <a:r>
              <a:rPr lang="en-US" altLang="cs-CZ" b="1" baseline="-25000" dirty="0">
                <a:solidFill>
                  <a:srgbClr val="00B050"/>
                </a:solidFill>
                <a:latin typeface="+mn-lt"/>
              </a:rPr>
              <a:t>N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</a:t>
            </a:r>
            <a:r>
              <a:rPr lang="en-US" altLang="cs-CZ" b="1" baseline="-25000" dirty="0">
                <a:solidFill>
                  <a:srgbClr val="00B050"/>
                </a:solidFill>
                <a:latin typeface="+mn-lt"/>
              </a:rPr>
              <a:t>20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) u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památkově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chráněných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budov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budovy, které jsou kulturní památkou nebo se nachází v památkové rezervaci nebo památkové zóně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V PENB „po realizaci“ – vypočtená hodnota </a:t>
            </a:r>
            <a:r>
              <a:rPr lang="cs-CZ" altLang="cs-CZ" sz="1600" dirty="0" err="1">
                <a:latin typeface="+mn-lt"/>
              </a:rPr>
              <a:t>U</a:t>
            </a:r>
            <a:r>
              <a:rPr lang="cs-CZ" altLang="cs-CZ" sz="1600" baseline="-25000" dirty="0" err="1">
                <a:latin typeface="+mn-lt"/>
              </a:rPr>
              <a:t>j</a:t>
            </a:r>
            <a:r>
              <a:rPr lang="cs-CZ" altLang="cs-CZ" sz="1600" dirty="0">
                <a:latin typeface="+mn-lt"/>
              </a:rPr>
              <a:t> není vyšší než referenční hodnota podle ČSN 73 0540-2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385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7201" y="1306513"/>
            <a:ext cx="822960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podání</a:t>
            </a:r>
            <a:r>
              <a:rPr lang="en-US" altLang="cs-CZ" dirty="0">
                <a:latin typeface="+mn-lt"/>
              </a:rPr>
              <a:t> </a:t>
            </a:r>
            <a:r>
              <a:rPr lang="cs-CZ" altLang="cs-CZ" dirty="0">
                <a:latin typeface="+mn-lt"/>
              </a:rPr>
              <a:t>žádostí</a:t>
            </a:r>
            <a:r>
              <a:rPr lang="en-US" altLang="cs-CZ" dirty="0">
                <a:latin typeface="+mn-lt"/>
              </a:rPr>
              <a:t> POUZE </a:t>
            </a:r>
            <a:r>
              <a:rPr lang="cs-CZ" altLang="cs-CZ" dirty="0">
                <a:latin typeface="+mn-lt"/>
              </a:rPr>
              <a:t>elektronicky přes</a:t>
            </a:r>
            <a:r>
              <a:rPr lang="en-US" altLang="cs-CZ" dirty="0">
                <a:latin typeface="+mn-lt"/>
              </a:rPr>
              <a:t> MS2014+</a:t>
            </a:r>
          </a:p>
          <a:p>
            <a:pPr marL="3600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dirty="0">
                <a:latin typeface="+mn-lt"/>
              </a:rPr>
              <a:t>automatická registrace žádosti po podpisu statutárního zástupce/oprávněné osoby </a:t>
            </a:r>
          </a:p>
          <a:p>
            <a:pPr marL="18000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dirty="0">
              <a:latin typeface="+mn-lt"/>
            </a:endParaRPr>
          </a:p>
          <a:p>
            <a:pPr marL="3600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dirty="0">
              <a:latin typeface="+mn-lt"/>
            </a:endParaRP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automatické</a:t>
            </a:r>
            <a:r>
              <a:rPr lang="en-US" altLang="cs-CZ" dirty="0">
                <a:latin typeface="+mn-lt"/>
              </a:rPr>
              <a:t> </a:t>
            </a:r>
            <a:r>
              <a:rPr lang="cs-CZ" altLang="cs-CZ" dirty="0">
                <a:latin typeface="+mn-lt"/>
              </a:rPr>
              <a:t>předložení</a:t>
            </a:r>
            <a:r>
              <a:rPr lang="en-US" altLang="cs-CZ" dirty="0">
                <a:latin typeface="+mn-lt"/>
              </a:rPr>
              <a:t> </a:t>
            </a:r>
            <a:r>
              <a:rPr lang="cs-CZ" altLang="cs-CZ" dirty="0">
                <a:latin typeface="+mn-lt"/>
              </a:rPr>
              <a:t>na</a:t>
            </a:r>
            <a:r>
              <a:rPr lang="en-US" altLang="cs-CZ" dirty="0">
                <a:latin typeface="+mn-lt"/>
              </a:rPr>
              <a:t> </a:t>
            </a:r>
            <a:r>
              <a:rPr lang="cs-CZ" altLang="cs-CZ" dirty="0">
                <a:latin typeface="+mn-lt"/>
              </a:rPr>
              <a:t>příslušné</a:t>
            </a:r>
            <a:r>
              <a:rPr lang="en-US" altLang="cs-CZ" dirty="0">
                <a:latin typeface="+mn-lt"/>
              </a:rPr>
              <a:t> </a:t>
            </a:r>
            <a:r>
              <a:rPr lang="cs-CZ" altLang="cs-CZ" dirty="0">
                <a:latin typeface="+mn-lt"/>
              </a:rPr>
              <a:t>krajské</a:t>
            </a:r>
            <a:r>
              <a:rPr lang="en-US" altLang="cs-CZ" dirty="0">
                <a:latin typeface="+mn-lt"/>
              </a:rPr>
              <a:t> </a:t>
            </a:r>
            <a:r>
              <a:rPr lang="cs-CZ" altLang="cs-CZ" dirty="0">
                <a:latin typeface="+mn-lt"/>
              </a:rPr>
              <a:t>oddělení Centra pro regionální rozvoj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žadatel bude depeší informován o přidělených manažerech projektu, kteří budou mít na starosti další administraci projektu a komunikaci se žadatelem</a:t>
            </a: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b="1" dirty="0">
              <a:solidFill>
                <a:srgbClr val="00529C"/>
              </a:solidFill>
              <a:latin typeface="+mn-lt"/>
            </a:endParaRP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informace o stavu hodnocení žádostí </a:t>
            </a:r>
          </a:p>
          <a:p>
            <a:pPr marL="76005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prostřednictvím depeší z MS2014+</a:t>
            </a:r>
            <a:endParaRPr lang="cs-CZ" altLang="cs-CZ" b="1" dirty="0">
              <a:latin typeface="+mn-lt"/>
            </a:endParaRPr>
          </a:p>
          <a:p>
            <a:pPr marL="76005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sám žadatel na: http://www.crr.cz/cs/irop/stav-zadosti/</a:t>
            </a: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1000" dirty="0">
              <a:latin typeface="+mn-lt"/>
            </a:endParaRP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HODNOCENÍ PROBÍHÁ PRŮBĚŽNĚ</a:t>
            </a:r>
            <a:endParaRPr lang="en-US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82563" y="6411913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A4B3134-6D73-4F3F-9C63-DEFC9454CD82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7200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+mn-lt"/>
              </a:rPr>
              <a:t>PŘEDLOŽENÍ A HODNOCENÍ ŽÁDOSTÍ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572001" y="61261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899132" y="2060848"/>
            <a:ext cx="771520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lvl="1" indent="0" algn="just"/>
            <a:r>
              <a:rPr lang="cs-CZ" sz="1600" b="1" dirty="0">
                <a:solidFill>
                  <a:srgbClr val="0070C0"/>
                </a:solidFill>
                <a:latin typeface="+mn-lt"/>
              </a:rPr>
              <a:t>POZOR </a:t>
            </a:r>
            <a:r>
              <a:rPr lang="cs-CZ" sz="1600" dirty="0">
                <a:latin typeface="+mn-lt"/>
              </a:rPr>
              <a:t> v případě tzv. </a:t>
            </a:r>
            <a:r>
              <a:rPr lang="cs-CZ" sz="1600" b="1" dirty="0">
                <a:solidFill>
                  <a:srgbClr val="0070C0"/>
                </a:solidFill>
                <a:latin typeface="+mn-lt"/>
              </a:rPr>
              <a:t>„ručního podání“ </a:t>
            </a:r>
            <a:r>
              <a:rPr lang="cs-CZ" sz="1600" dirty="0">
                <a:latin typeface="+mn-lt"/>
              </a:rPr>
              <a:t>je nutné žádost o podporu po podpisu ještě odeslat k registraci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799752A-81CD-45E0-A5B1-FFC614AAD19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20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30352" y="139288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latin typeface="+mn-lt"/>
              </a:rPr>
              <a:t>Aktivita – Instalace technologií</a:t>
            </a: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430352" y="1762214"/>
            <a:ext cx="8254206" cy="451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2.3.1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Při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instalaci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některé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technologie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(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systému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nuceného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větrání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se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zpětným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získáváním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tepla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kotle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biomasu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plynového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kondenzačního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kotle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tepelného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čerpadla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jednotky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pro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kombinovanou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výrobu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elektřiny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tepla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fotovoltaického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systému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nebo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při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napojení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bytového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domu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soustavu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zásobování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tepelnou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energií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) bez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současně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provedeného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zateplení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stavebních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konstrukcí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a/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nebo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výměny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výplní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otvorů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podle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podmínek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uvedených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v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hodnotících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kritériích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v SC 2.5 IROP je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průměrný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součinitele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prostupu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tepla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Uem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nejvýše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roven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1,5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násobku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Uem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 R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podle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vyhlášky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č. 78/2013 Sb., o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energetické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náročnosti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budov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 </a:t>
            </a: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Netýká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se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budov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které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jsou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kulturní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památkou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anebo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nejsou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kulturní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památkou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 ale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nacházejí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se v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památkové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rezervaci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nebo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v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památkové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zóně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</a:t>
            </a:r>
            <a:endParaRPr lang="cs-CZ" altLang="cs-CZ" b="1" dirty="0">
              <a:solidFill>
                <a:srgbClr val="00B050"/>
              </a:solidFill>
              <a:latin typeface="+mn-lt"/>
            </a:endParaRPr>
          </a:p>
          <a:p>
            <a:pPr marL="303750" indent="-28575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Calibri" panose="020F0502020204030204" pitchFamily="34" charset="0"/>
              <a:buChar char="−"/>
              <a:defRPr/>
            </a:pPr>
            <a:r>
              <a:rPr lang="cs-CZ" altLang="cs-CZ" sz="1600" dirty="0">
                <a:latin typeface="+mn-lt"/>
              </a:rPr>
              <a:t>vypočtená hodnota průměrného součinitele prostupu tepla nesmí být vyšší než 1,5 násobek referenční hodnoty průměrného součinitele tepla budovy</a:t>
            </a:r>
          </a:p>
          <a:p>
            <a:pPr marL="182563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65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799752A-81CD-45E0-A5B1-FFC614AAD19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21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58316" y="139288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latin typeface="+mn-lt"/>
              </a:rPr>
              <a:t>Aktivita – Instalace jednotky pro kombinovanou výrobu elektřiny a tepla</a:t>
            </a: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430352" y="1840001"/>
            <a:ext cx="8254206" cy="4438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2.3.2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Jednotka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pro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kombinovanou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výrobu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elektřiny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tepla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splňuje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parametry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definované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Nařízením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Komise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(EU) č. 813/2013,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kterým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se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provádí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Směrnice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Evropského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parlamentu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Rady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2009/125/ES,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pokud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jde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o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požadavky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ekodesign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ohřívačů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pro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vytápění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vnitřních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prostorů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kombinovaných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ohřívačů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(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požadavky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od 26. 9. 2018). 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PENB v Doporučení k realizaci a zdůvodnění – doporučení instalovat zařízení s max. emisními limity oxidu dusíku (v případě, že zařízení je na plynná paliva):</a:t>
            </a:r>
          </a:p>
          <a:p>
            <a:pPr marL="846138" lvl="2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Zařízení s motorem s vnějším spalováním 70 mg/kWh</a:t>
            </a:r>
          </a:p>
          <a:p>
            <a:pPr marL="846138" lvl="2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Zařízení s motorem s vnitřním spalováním 240 mg/kWh</a:t>
            </a:r>
          </a:p>
          <a:p>
            <a:pPr marL="442913" lvl="2" indent="-261938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Může být také doporučení instalovat jednotku pro kombinovanou výrobu elektřiny a tepla splňující požadavky </a:t>
            </a:r>
            <a:r>
              <a:rPr lang="cs-CZ" altLang="cs-CZ" sz="1600" dirty="0" err="1">
                <a:latin typeface="+mn-lt"/>
              </a:rPr>
              <a:t>ekodesignu</a:t>
            </a:r>
            <a:r>
              <a:rPr lang="cs-CZ" altLang="cs-CZ" sz="1600" dirty="0">
                <a:latin typeface="+mn-lt"/>
              </a:rPr>
              <a:t> podle Nařízení 813/2013 platné od 26.9.2018</a:t>
            </a:r>
          </a:p>
          <a:p>
            <a:pPr marL="182563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9798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799752A-81CD-45E0-A5B1-FFC614AAD19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22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58316" y="139288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latin typeface="+mn-lt"/>
              </a:rPr>
              <a:t>Aktivita – Instalace jednotky pro kombinovanou výrobu elektřiny a tepla</a:t>
            </a: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430352" y="1762215"/>
            <a:ext cx="8254206" cy="4516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2.3.3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Projekt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dosahuje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úspory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celkové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primární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energie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oproti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samostatné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výrobě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elektřiny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tepla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v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Protokolu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výpočtu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úspor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primární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energie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při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kombinované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výrobě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elektřiny</a:t>
            </a:r>
            <a:r>
              <a:rPr lang="en-US" altLang="cs-CZ" sz="1600" dirty="0">
                <a:latin typeface="+mn-lt"/>
              </a:rPr>
              <a:t> a </a:t>
            </a:r>
            <a:r>
              <a:rPr lang="en-US" altLang="cs-CZ" sz="1600" dirty="0" err="1">
                <a:latin typeface="+mn-lt"/>
              </a:rPr>
              <a:t>tepla</a:t>
            </a:r>
            <a:r>
              <a:rPr lang="en-US" altLang="cs-CZ" sz="1600" dirty="0">
                <a:latin typeface="+mn-lt"/>
              </a:rPr>
              <a:t> </a:t>
            </a:r>
            <a:br>
              <a:rPr lang="cs-CZ" altLang="cs-CZ" sz="1600" dirty="0">
                <a:latin typeface="+mn-lt"/>
              </a:rPr>
            </a:br>
            <a:r>
              <a:rPr lang="en-US" altLang="cs-CZ" sz="1600" dirty="0">
                <a:latin typeface="+mn-lt"/>
              </a:rPr>
              <a:t>je </a:t>
            </a:r>
            <a:r>
              <a:rPr lang="en-US" altLang="cs-CZ" sz="1600" dirty="0" err="1">
                <a:latin typeface="+mn-lt"/>
              </a:rPr>
              <a:t>jednoznačně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uvedeno</a:t>
            </a:r>
            <a:r>
              <a:rPr lang="en-US" altLang="cs-CZ" sz="1600" dirty="0">
                <a:latin typeface="+mn-lt"/>
              </a:rPr>
              <a:t>, </a:t>
            </a:r>
            <a:r>
              <a:rPr lang="en-US" altLang="cs-CZ" sz="1600" dirty="0" err="1">
                <a:latin typeface="+mn-lt"/>
              </a:rPr>
              <a:t>že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bude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dosaženo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úspory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primární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energie</a:t>
            </a:r>
            <a:r>
              <a:rPr lang="en-US" altLang="cs-CZ" sz="1600" dirty="0">
                <a:latin typeface="+mn-lt"/>
              </a:rPr>
              <a:t> min. 10 % </a:t>
            </a:r>
            <a:r>
              <a:rPr lang="en-US" altLang="cs-CZ" sz="1600" dirty="0" err="1">
                <a:latin typeface="+mn-lt"/>
              </a:rPr>
              <a:t>oproti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samostatné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výrobě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elektřiny</a:t>
            </a:r>
            <a:r>
              <a:rPr lang="en-US" altLang="cs-CZ" sz="1600" dirty="0">
                <a:latin typeface="+mn-lt"/>
              </a:rPr>
              <a:t> a </a:t>
            </a:r>
            <a:r>
              <a:rPr lang="en-US" altLang="cs-CZ" sz="1600" dirty="0" err="1">
                <a:latin typeface="+mn-lt"/>
              </a:rPr>
              <a:t>tepla</a:t>
            </a:r>
            <a:r>
              <a:rPr lang="en-US" altLang="cs-CZ" sz="1600" dirty="0">
                <a:latin typeface="+mn-lt"/>
              </a:rPr>
              <a:t>.</a:t>
            </a:r>
            <a:endParaRPr lang="cs-CZ" altLang="cs-CZ" sz="1600" dirty="0">
              <a:latin typeface="+mn-lt"/>
            </a:endParaRPr>
          </a:p>
          <a:p>
            <a:pPr marL="182563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2.3.4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Energie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vyrobená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jednotkou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pro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kombinovanou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výrobu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elektřiny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tepla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bude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využita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zejména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pro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potřeby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bytového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domu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Množství dodávky energie do budovy převažuje nad množstvím dodávky mimo budovu</a:t>
            </a:r>
          </a:p>
          <a:p>
            <a:pPr marL="182563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49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799752A-81CD-45E0-A5B1-FFC614AAD19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23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30352" y="1395463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latin typeface="+mn-lt"/>
              </a:rPr>
              <a:t>Aktivita – Instalace nového zdroje tepla</a:t>
            </a: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430352" y="1842583"/>
            <a:ext cx="8254206" cy="443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2.3.5 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V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případě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realizace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zdroje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tepla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vytápění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musí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dojít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k min.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úspoře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30 %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emisí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CO</a:t>
            </a:r>
            <a:r>
              <a:rPr lang="en-US" altLang="cs-CZ" sz="1400" b="1" baseline="-25000" dirty="0">
                <a:solidFill>
                  <a:srgbClr val="00B050"/>
                </a:solidFill>
                <a:latin typeface="+mn-lt"/>
              </a:rPr>
              <a:t>2</a:t>
            </a:r>
            <a:r>
              <a:rPr lang="en-US" altLang="cs-CZ" sz="14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oproti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původnímu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stavu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pokud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dochází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změně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paliva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en-US" altLang="cs-CZ" sz="1600" dirty="0" err="1">
                <a:latin typeface="+mn-lt"/>
              </a:rPr>
              <a:t>Protokol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výpočtu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úspory</a:t>
            </a:r>
            <a:r>
              <a:rPr lang="en-US" altLang="cs-CZ" sz="1600" dirty="0">
                <a:latin typeface="+mn-lt"/>
              </a:rPr>
              <a:t> CO</a:t>
            </a:r>
            <a:r>
              <a:rPr lang="en-US" altLang="cs-CZ" sz="1600" baseline="-25000" dirty="0">
                <a:latin typeface="+mn-lt"/>
              </a:rPr>
              <a:t>2</a:t>
            </a:r>
            <a:r>
              <a:rPr lang="cs-CZ" altLang="cs-CZ" sz="1600" baseline="-25000" dirty="0">
                <a:latin typeface="+mn-lt"/>
              </a:rPr>
              <a:t> </a:t>
            </a:r>
            <a:r>
              <a:rPr lang="en-US" altLang="cs-CZ" sz="1600" dirty="0">
                <a:latin typeface="+mn-lt"/>
              </a:rPr>
              <a:t>–</a:t>
            </a:r>
            <a:r>
              <a:rPr lang="cs-CZ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musí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být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úspora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minimálně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ve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výši</a:t>
            </a:r>
            <a:r>
              <a:rPr lang="en-US" altLang="cs-CZ" sz="1600" dirty="0">
                <a:latin typeface="+mn-lt"/>
              </a:rPr>
              <a:t> 30 %</a:t>
            </a:r>
            <a:r>
              <a:rPr lang="cs-CZ" altLang="cs-CZ" sz="1600" dirty="0">
                <a:latin typeface="+mn-lt"/>
              </a:rPr>
              <a:t> - v případech, kdy je instalován kotel na biomasu, plynový kondenzační kotel nebo jednotka pro kombinovanou výrobu elektřiny a tepla.</a:t>
            </a:r>
          </a:p>
          <a:p>
            <a:pPr marL="182563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2.3.6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Spalovací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zdroj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nebo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jednotka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pro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kombinovanou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výrobu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elektřiny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tepla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není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určen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spalování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fosilních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paliv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s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výjimkou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spalování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zemního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plynu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 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en-US" altLang="cs-CZ" sz="1600" dirty="0">
                <a:latin typeface="+mn-lt"/>
              </a:rPr>
              <a:t>PENB v </a:t>
            </a:r>
            <a:r>
              <a:rPr lang="en-US" altLang="cs-CZ" sz="1600" dirty="0" err="1">
                <a:latin typeface="+mn-lt"/>
              </a:rPr>
              <a:t>Doporučení</a:t>
            </a:r>
            <a:r>
              <a:rPr lang="en-US" altLang="cs-CZ" sz="1600" dirty="0">
                <a:latin typeface="+mn-lt"/>
              </a:rPr>
              <a:t> k </a:t>
            </a:r>
            <a:r>
              <a:rPr lang="en-US" altLang="cs-CZ" sz="1600" dirty="0" err="1">
                <a:latin typeface="+mn-lt"/>
              </a:rPr>
              <a:t>realizaci</a:t>
            </a:r>
            <a:r>
              <a:rPr lang="en-US" altLang="cs-CZ" sz="1600" dirty="0">
                <a:latin typeface="+mn-lt"/>
              </a:rPr>
              <a:t> a </a:t>
            </a:r>
            <a:r>
              <a:rPr lang="en-US" altLang="cs-CZ" sz="1600" dirty="0" err="1">
                <a:latin typeface="+mn-lt"/>
              </a:rPr>
              <a:t>zdůvodnění</a:t>
            </a:r>
            <a:r>
              <a:rPr lang="en-US" altLang="cs-CZ" sz="1600" dirty="0">
                <a:latin typeface="+mn-lt"/>
              </a:rPr>
              <a:t>: V </a:t>
            </a:r>
            <a:r>
              <a:rPr lang="en-US" altLang="cs-CZ" sz="1600" dirty="0" err="1">
                <a:latin typeface="+mn-lt"/>
              </a:rPr>
              <a:t>případě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pořízení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nového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spalovacího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zdroje</a:t>
            </a:r>
            <a:r>
              <a:rPr lang="en-US" altLang="cs-CZ" sz="1600" dirty="0">
                <a:latin typeface="+mn-lt"/>
              </a:rPr>
              <a:t> je </a:t>
            </a:r>
            <a:r>
              <a:rPr lang="en-US" altLang="cs-CZ" sz="1600" dirty="0" err="1">
                <a:latin typeface="+mn-lt"/>
              </a:rPr>
              <a:t>zde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doporučení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instalovat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zdroj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na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biomasu</a:t>
            </a:r>
            <a:r>
              <a:rPr lang="en-US" altLang="cs-CZ" sz="1600" dirty="0">
                <a:latin typeface="+mn-lt"/>
              </a:rPr>
              <a:t> </a:t>
            </a:r>
            <a:r>
              <a:rPr lang="cs-CZ" altLang="cs-CZ" sz="1600" dirty="0">
                <a:latin typeface="+mn-lt"/>
              </a:rPr>
              <a:t>(kusové dřevo, dřevní </a:t>
            </a:r>
            <a:r>
              <a:rPr lang="cs-CZ" altLang="cs-CZ" sz="1600" dirty="0" err="1">
                <a:latin typeface="+mn-lt"/>
              </a:rPr>
              <a:t>peletky</a:t>
            </a:r>
            <a:r>
              <a:rPr lang="cs-CZ" altLang="cs-CZ" sz="1600" dirty="0">
                <a:latin typeface="+mn-lt"/>
              </a:rPr>
              <a:t>, sláma) </a:t>
            </a:r>
            <a:r>
              <a:rPr lang="en-US" altLang="cs-CZ" sz="1600" dirty="0" err="1">
                <a:latin typeface="+mn-lt"/>
              </a:rPr>
              <a:t>nebo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plynový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kondenzační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kotel</a:t>
            </a:r>
            <a:r>
              <a:rPr lang="en-US" altLang="cs-CZ" sz="1600" dirty="0">
                <a:latin typeface="+mn-lt"/>
              </a:rPr>
              <a:t>.</a:t>
            </a:r>
          </a:p>
          <a:p>
            <a:pPr marL="182563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5632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799752A-81CD-45E0-A5B1-FFC614AAD19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24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430352" y="1842582"/>
            <a:ext cx="8254206" cy="4250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2.3.7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Instalovaný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spalovací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zdroj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biomasu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splňuje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požadavky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dané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Nařízením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Komise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(EU) 2015/1189,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kterým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se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provádí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Směrnice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Evropského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parlamentu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Rady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2009/125/ES,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pokud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jde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o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požadavky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ekodesign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kotlů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tuhá</a:t>
            </a: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 paliva </a:t>
            </a:r>
            <a:r>
              <a:rPr lang="cs-CZ" altLang="cs-CZ" dirty="0">
                <a:solidFill>
                  <a:srgbClr val="00B050"/>
                </a:solidFill>
                <a:latin typeface="+mn-lt"/>
              </a:rPr>
              <a:t>(požadavky od 1.1.2020). Pozn. Nové kotle o tepelném výkonu nižším než 500 kW</a:t>
            </a:r>
            <a:endParaRPr lang="en-US" altLang="cs-CZ" dirty="0">
              <a:solidFill>
                <a:srgbClr val="00B050"/>
              </a:solidFill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V PENB doporučení instalovat zdroj na pevná paliva s max. emisními limity:</a:t>
            </a:r>
          </a:p>
          <a:p>
            <a:pPr marL="1080000" indent="-342000" algn="just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cs-CZ" sz="1400" dirty="0" err="1">
                <a:latin typeface="Calibri" panose="020F0502020204030204" pitchFamily="34" charset="0"/>
              </a:rPr>
              <a:t>Sezónní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energetická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účinnost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kotlů</a:t>
            </a:r>
            <a:r>
              <a:rPr lang="en-US" altLang="cs-CZ" sz="1400" dirty="0">
                <a:latin typeface="Calibri" panose="020F0502020204030204" pitchFamily="34" charset="0"/>
              </a:rPr>
              <a:t> se </a:t>
            </a:r>
            <a:r>
              <a:rPr lang="en-US" altLang="cs-CZ" sz="1400" dirty="0" err="1">
                <a:latin typeface="Calibri" panose="020F0502020204030204" pitchFamily="34" charset="0"/>
              </a:rPr>
              <a:t>jmenovitým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tepelným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výkonem</a:t>
            </a:r>
            <a:r>
              <a:rPr lang="en-US" altLang="cs-CZ" sz="1400" dirty="0">
                <a:latin typeface="Calibri" panose="020F0502020204030204" pitchFamily="34" charset="0"/>
              </a:rPr>
              <a:t> 20 kW </a:t>
            </a:r>
            <a:r>
              <a:rPr lang="en-US" altLang="cs-CZ" sz="1400" dirty="0" err="1">
                <a:latin typeface="Calibri" panose="020F0502020204030204" pitchFamily="34" charset="0"/>
              </a:rPr>
              <a:t>nebo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menším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nesmí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být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menší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než</a:t>
            </a:r>
            <a:r>
              <a:rPr lang="en-US" altLang="cs-CZ" sz="1400" dirty="0">
                <a:latin typeface="Calibri" panose="020F0502020204030204" pitchFamily="34" charset="0"/>
              </a:rPr>
              <a:t> 75 %.</a:t>
            </a:r>
          </a:p>
          <a:p>
            <a:pPr marL="1080000" indent="-342000" algn="just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cs-CZ" sz="1400" dirty="0" err="1">
                <a:latin typeface="Calibri" panose="020F0502020204030204" pitchFamily="34" charset="0"/>
              </a:rPr>
              <a:t>Sezónní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energetická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účinnost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kotlů</a:t>
            </a:r>
            <a:r>
              <a:rPr lang="en-US" altLang="cs-CZ" sz="1400" dirty="0">
                <a:latin typeface="Calibri" panose="020F0502020204030204" pitchFamily="34" charset="0"/>
              </a:rPr>
              <a:t> se </a:t>
            </a:r>
            <a:r>
              <a:rPr lang="en-US" altLang="cs-CZ" sz="1400" dirty="0" err="1">
                <a:latin typeface="Calibri" panose="020F0502020204030204" pitchFamily="34" charset="0"/>
              </a:rPr>
              <a:t>jmenovitým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tepelným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výkonem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větším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než</a:t>
            </a:r>
            <a:r>
              <a:rPr lang="en-US" altLang="cs-CZ" sz="1400" dirty="0">
                <a:latin typeface="Calibri" panose="020F0502020204030204" pitchFamily="34" charset="0"/>
              </a:rPr>
              <a:t> 20 kW </a:t>
            </a:r>
            <a:r>
              <a:rPr lang="en-US" altLang="cs-CZ" sz="1400" dirty="0" err="1">
                <a:latin typeface="Calibri" panose="020F0502020204030204" pitchFamily="34" charset="0"/>
              </a:rPr>
              <a:t>nesmí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být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menší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než</a:t>
            </a:r>
            <a:r>
              <a:rPr lang="en-US" altLang="cs-CZ" sz="1400" dirty="0">
                <a:latin typeface="Calibri" panose="020F0502020204030204" pitchFamily="34" charset="0"/>
              </a:rPr>
              <a:t> 77 %.</a:t>
            </a:r>
          </a:p>
          <a:p>
            <a:pPr marL="1080000" indent="-342000" algn="just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cs-CZ" sz="1400" dirty="0" err="1">
                <a:latin typeface="Calibri" panose="020F0502020204030204" pitchFamily="34" charset="0"/>
              </a:rPr>
              <a:t>Sezónní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emise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části</a:t>
            </a:r>
            <a:r>
              <a:rPr lang="cs-CZ" altLang="cs-CZ" sz="1400" dirty="0" err="1">
                <a:latin typeface="Calibri" panose="020F0502020204030204" pitchFamily="34" charset="0"/>
              </a:rPr>
              <a:t>ce</a:t>
            </a:r>
            <a:r>
              <a:rPr lang="en-US" altLang="cs-CZ" sz="1400" dirty="0">
                <a:latin typeface="Calibri" panose="020F0502020204030204" pitchFamily="34" charset="0"/>
              </a:rPr>
              <a:t> z </a:t>
            </a:r>
            <a:r>
              <a:rPr lang="en-US" altLang="cs-CZ" sz="1400" dirty="0" err="1">
                <a:latin typeface="Calibri" panose="020F0502020204030204" pitchFamily="34" charset="0"/>
              </a:rPr>
              <a:t>vytápění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vnitřních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prostorů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nesmí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být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vyšší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než</a:t>
            </a:r>
            <a:r>
              <a:rPr lang="en-US" altLang="cs-CZ" sz="1400" dirty="0">
                <a:latin typeface="Calibri" panose="020F0502020204030204" pitchFamily="34" charset="0"/>
              </a:rPr>
              <a:t> 40 mg/m3 u </a:t>
            </a:r>
            <a:r>
              <a:rPr lang="en-US" altLang="cs-CZ" sz="1400" dirty="0" err="1">
                <a:latin typeface="Calibri" panose="020F0502020204030204" pitchFamily="34" charset="0"/>
              </a:rPr>
              <a:t>kotlů</a:t>
            </a:r>
            <a:r>
              <a:rPr lang="en-US" altLang="cs-CZ" sz="1400" dirty="0">
                <a:latin typeface="Calibri" panose="020F0502020204030204" pitchFamily="34" charset="0"/>
              </a:rPr>
              <a:t> s </a:t>
            </a:r>
            <a:r>
              <a:rPr lang="en-US" altLang="cs-CZ" sz="1400" dirty="0" err="1">
                <a:latin typeface="Calibri" panose="020F0502020204030204" pitchFamily="34" charset="0"/>
              </a:rPr>
              <a:t>automatickým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přikládáním</a:t>
            </a:r>
            <a:r>
              <a:rPr lang="en-US" altLang="cs-CZ" sz="1400" dirty="0">
                <a:latin typeface="Calibri" panose="020F0502020204030204" pitchFamily="34" charset="0"/>
              </a:rPr>
              <a:t> a </a:t>
            </a:r>
            <a:r>
              <a:rPr lang="en-US" altLang="cs-CZ" sz="1400" dirty="0" err="1">
                <a:latin typeface="Calibri" panose="020F0502020204030204" pitchFamily="34" charset="0"/>
              </a:rPr>
              <a:t>vyšší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než</a:t>
            </a:r>
            <a:r>
              <a:rPr lang="en-US" altLang="cs-CZ" sz="1400" dirty="0">
                <a:latin typeface="Calibri" panose="020F0502020204030204" pitchFamily="34" charset="0"/>
              </a:rPr>
              <a:t> 60 mg/m3 u </a:t>
            </a:r>
            <a:r>
              <a:rPr lang="en-US" altLang="cs-CZ" sz="1400" dirty="0" err="1">
                <a:latin typeface="Calibri" panose="020F0502020204030204" pitchFamily="34" charset="0"/>
              </a:rPr>
              <a:t>kotlů</a:t>
            </a:r>
            <a:r>
              <a:rPr lang="en-US" altLang="cs-CZ" sz="1400" dirty="0">
                <a:latin typeface="Calibri" panose="020F0502020204030204" pitchFamily="34" charset="0"/>
              </a:rPr>
              <a:t> s </a:t>
            </a:r>
            <a:r>
              <a:rPr lang="en-US" altLang="cs-CZ" sz="1400" dirty="0" err="1">
                <a:latin typeface="Calibri" panose="020F0502020204030204" pitchFamily="34" charset="0"/>
              </a:rPr>
              <a:t>ručním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přikládáním</a:t>
            </a:r>
            <a:r>
              <a:rPr lang="en-US" altLang="cs-CZ" sz="1400" dirty="0">
                <a:latin typeface="Calibri" panose="020F0502020204030204" pitchFamily="34" charset="0"/>
              </a:rPr>
              <a:t>.</a:t>
            </a:r>
          </a:p>
          <a:p>
            <a:pPr marL="1080000" indent="-342000" algn="just" eaLnBrk="1" hangingPunct="1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cs-CZ" sz="1400" dirty="0" err="1">
                <a:latin typeface="Calibri" panose="020F0502020204030204" pitchFamily="34" charset="0"/>
              </a:rPr>
              <a:t>Sezónní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emise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organických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plynných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sloučenin</a:t>
            </a:r>
            <a:r>
              <a:rPr lang="en-US" altLang="cs-CZ" sz="1400" dirty="0">
                <a:latin typeface="Calibri" panose="020F0502020204030204" pitchFamily="34" charset="0"/>
              </a:rPr>
              <a:t> z </a:t>
            </a:r>
            <a:r>
              <a:rPr lang="en-US" altLang="cs-CZ" sz="1400" dirty="0" err="1">
                <a:latin typeface="Calibri" panose="020F0502020204030204" pitchFamily="34" charset="0"/>
              </a:rPr>
              <a:t>vytápění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vnitřních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prostorů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nesmí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být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vyšší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než</a:t>
            </a:r>
            <a:r>
              <a:rPr lang="en-US" altLang="cs-CZ" sz="1400" dirty="0">
                <a:latin typeface="Calibri" panose="020F0502020204030204" pitchFamily="34" charset="0"/>
              </a:rPr>
              <a:t> 20 mg/m3 u </a:t>
            </a:r>
            <a:r>
              <a:rPr lang="en-US" altLang="cs-CZ" sz="1400" dirty="0" err="1">
                <a:latin typeface="Calibri" panose="020F0502020204030204" pitchFamily="34" charset="0"/>
              </a:rPr>
              <a:t>kotlů</a:t>
            </a:r>
            <a:r>
              <a:rPr lang="en-US" altLang="cs-CZ" sz="1400" dirty="0">
                <a:latin typeface="Calibri" panose="020F0502020204030204" pitchFamily="34" charset="0"/>
              </a:rPr>
              <a:t> s </a:t>
            </a:r>
            <a:r>
              <a:rPr lang="en-US" altLang="cs-CZ" sz="1400" dirty="0" err="1">
                <a:latin typeface="Calibri" panose="020F0502020204030204" pitchFamily="34" charset="0"/>
              </a:rPr>
              <a:t>automatickým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přikládáním</a:t>
            </a:r>
            <a:r>
              <a:rPr lang="en-US" altLang="cs-CZ" sz="1400" dirty="0">
                <a:latin typeface="Calibri" panose="020F0502020204030204" pitchFamily="34" charset="0"/>
              </a:rPr>
              <a:t> a </a:t>
            </a:r>
            <a:r>
              <a:rPr lang="en-US" altLang="cs-CZ" sz="1400" dirty="0" err="1">
                <a:latin typeface="Calibri" panose="020F0502020204030204" pitchFamily="34" charset="0"/>
              </a:rPr>
              <a:t>vyšší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než</a:t>
            </a:r>
            <a:r>
              <a:rPr lang="en-US" altLang="cs-CZ" sz="1400" dirty="0">
                <a:latin typeface="Calibri" panose="020F0502020204030204" pitchFamily="34" charset="0"/>
              </a:rPr>
              <a:t> 30 mg/m3 u </a:t>
            </a:r>
            <a:r>
              <a:rPr lang="en-US" altLang="cs-CZ" sz="1400" dirty="0" err="1">
                <a:latin typeface="Calibri" panose="020F0502020204030204" pitchFamily="34" charset="0"/>
              </a:rPr>
              <a:t>kotlů</a:t>
            </a:r>
            <a:r>
              <a:rPr lang="en-US" altLang="cs-CZ" sz="1400" dirty="0">
                <a:latin typeface="Calibri" panose="020F0502020204030204" pitchFamily="34" charset="0"/>
              </a:rPr>
              <a:t> s </a:t>
            </a:r>
            <a:r>
              <a:rPr lang="en-US" altLang="cs-CZ" sz="1400" dirty="0" err="1">
                <a:latin typeface="Calibri" panose="020F0502020204030204" pitchFamily="34" charset="0"/>
              </a:rPr>
              <a:t>ručním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přikládáním</a:t>
            </a:r>
            <a:r>
              <a:rPr lang="en-US" altLang="cs-CZ" sz="1400" dirty="0">
                <a:latin typeface="Calibri" panose="020F0502020204030204" pitchFamily="34" charset="0"/>
              </a:rPr>
              <a:t>.</a:t>
            </a:r>
          </a:p>
          <a:p>
            <a:pPr marL="1080000" indent="-342000" algn="just" eaLnBrk="1" hangingPunct="1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cs-CZ" sz="1400" dirty="0" err="1">
                <a:latin typeface="Calibri" panose="020F0502020204030204" pitchFamily="34" charset="0"/>
              </a:rPr>
              <a:t>Sezónní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emise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oxidu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uhelnatého</a:t>
            </a:r>
            <a:r>
              <a:rPr lang="en-US" altLang="cs-CZ" sz="1400" dirty="0">
                <a:latin typeface="Calibri" panose="020F0502020204030204" pitchFamily="34" charset="0"/>
              </a:rPr>
              <a:t> z </a:t>
            </a:r>
            <a:r>
              <a:rPr lang="en-US" altLang="cs-CZ" sz="1400" dirty="0" err="1">
                <a:latin typeface="Calibri" panose="020F0502020204030204" pitchFamily="34" charset="0"/>
              </a:rPr>
              <a:t>vytápění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vnitřních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prostorů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nesmí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být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vyšší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než</a:t>
            </a:r>
            <a:r>
              <a:rPr lang="en-US" altLang="cs-CZ" sz="1400" dirty="0">
                <a:latin typeface="Calibri" panose="020F0502020204030204" pitchFamily="34" charset="0"/>
              </a:rPr>
              <a:t> 500 mg/m3 u </a:t>
            </a:r>
            <a:r>
              <a:rPr lang="en-US" altLang="cs-CZ" sz="1400" dirty="0" err="1">
                <a:latin typeface="Calibri" panose="020F0502020204030204" pitchFamily="34" charset="0"/>
              </a:rPr>
              <a:t>kotlů</a:t>
            </a:r>
            <a:r>
              <a:rPr lang="en-US" altLang="cs-CZ" sz="1400" dirty="0">
                <a:latin typeface="Calibri" panose="020F0502020204030204" pitchFamily="34" charset="0"/>
              </a:rPr>
              <a:t> s </a:t>
            </a:r>
            <a:r>
              <a:rPr lang="en-US" altLang="cs-CZ" sz="1400" dirty="0" err="1">
                <a:latin typeface="Calibri" panose="020F0502020204030204" pitchFamily="34" charset="0"/>
              </a:rPr>
              <a:t>automatickým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přikládáním</a:t>
            </a:r>
            <a:r>
              <a:rPr lang="en-US" altLang="cs-CZ" sz="1400" dirty="0">
                <a:latin typeface="Calibri" panose="020F0502020204030204" pitchFamily="34" charset="0"/>
              </a:rPr>
              <a:t> a </a:t>
            </a:r>
            <a:r>
              <a:rPr lang="en-US" altLang="cs-CZ" sz="1400" dirty="0" err="1">
                <a:latin typeface="Calibri" panose="020F0502020204030204" pitchFamily="34" charset="0"/>
              </a:rPr>
              <a:t>vyšší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než</a:t>
            </a:r>
            <a:r>
              <a:rPr lang="en-US" altLang="cs-CZ" sz="1400" dirty="0">
                <a:latin typeface="Calibri" panose="020F0502020204030204" pitchFamily="34" charset="0"/>
              </a:rPr>
              <a:t> 700 mg/m3 u </a:t>
            </a:r>
            <a:r>
              <a:rPr lang="en-US" altLang="cs-CZ" sz="1400" dirty="0" err="1">
                <a:latin typeface="Calibri" panose="020F0502020204030204" pitchFamily="34" charset="0"/>
              </a:rPr>
              <a:t>kotlů</a:t>
            </a:r>
            <a:r>
              <a:rPr lang="en-US" altLang="cs-CZ" sz="1400" dirty="0">
                <a:latin typeface="Calibri" panose="020F0502020204030204" pitchFamily="34" charset="0"/>
              </a:rPr>
              <a:t> s </a:t>
            </a:r>
            <a:r>
              <a:rPr lang="en-US" altLang="cs-CZ" sz="1400" dirty="0" err="1">
                <a:latin typeface="Calibri" panose="020F0502020204030204" pitchFamily="34" charset="0"/>
              </a:rPr>
              <a:t>ručním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přikládáním</a:t>
            </a:r>
            <a:r>
              <a:rPr lang="en-US" altLang="cs-CZ" sz="1400" dirty="0">
                <a:latin typeface="Calibri" panose="020F0502020204030204" pitchFamily="34" charset="0"/>
              </a:rPr>
              <a:t>.</a:t>
            </a:r>
          </a:p>
          <a:p>
            <a:pPr marL="1080000" indent="-342000" algn="just" eaLnBrk="1" hangingPunct="1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cs-CZ" sz="1400" dirty="0" err="1">
                <a:latin typeface="Calibri" panose="020F0502020204030204" pitchFamily="34" charset="0"/>
              </a:rPr>
              <a:t>Sezónní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emise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oxidů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dusíku</a:t>
            </a:r>
            <a:r>
              <a:rPr lang="en-US" altLang="cs-CZ" sz="1400" dirty="0">
                <a:latin typeface="Calibri" panose="020F0502020204030204" pitchFamily="34" charset="0"/>
              </a:rPr>
              <a:t> z </a:t>
            </a:r>
            <a:r>
              <a:rPr lang="en-US" altLang="cs-CZ" sz="1400" dirty="0" err="1">
                <a:latin typeface="Calibri" panose="020F0502020204030204" pitchFamily="34" charset="0"/>
              </a:rPr>
              <a:t>vytápění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vnitřních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prostorů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vyjádřené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ekvivalentem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oxidu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dusičitého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nesmí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být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vyšší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než</a:t>
            </a:r>
            <a:r>
              <a:rPr lang="en-US" altLang="cs-CZ" sz="1400" dirty="0">
                <a:latin typeface="Calibri" panose="020F0502020204030204" pitchFamily="34" charset="0"/>
              </a:rPr>
              <a:t> 200 mg/m3 u </a:t>
            </a:r>
            <a:r>
              <a:rPr lang="en-US" altLang="cs-CZ" sz="1400" dirty="0" err="1">
                <a:latin typeface="Calibri" panose="020F0502020204030204" pitchFamily="34" charset="0"/>
              </a:rPr>
              <a:t>kotlů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na</a:t>
            </a:r>
            <a:r>
              <a:rPr lang="en-US" altLang="cs-CZ" sz="1400" dirty="0">
                <a:latin typeface="Calibri" panose="020F0502020204030204" pitchFamily="34" charset="0"/>
              </a:rPr>
              <a:t> </a:t>
            </a:r>
            <a:r>
              <a:rPr lang="en-US" altLang="cs-CZ" sz="1400" dirty="0" err="1">
                <a:latin typeface="Calibri" panose="020F0502020204030204" pitchFamily="34" charset="0"/>
              </a:rPr>
              <a:t>biomasu</a:t>
            </a:r>
            <a:r>
              <a:rPr lang="en-US" altLang="cs-CZ" sz="1400" dirty="0">
                <a:latin typeface="Calibri" panose="020F0502020204030204" pitchFamily="34" charset="0"/>
              </a:rPr>
              <a:t>.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j-lt"/>
              </a:rPr>
              <a:t>V PENB může být doporučeno instalovat spalovací zdroj na biomasu splňující požadavky </a:t>
            </a:r>
            <a:r>
              <a:rPr lang="cs-CZ" altLang="cs-CZ" sz="1600" dirty="0" err="1">
                <a:latin typeface="+mj-lt"/>
              </a:rPr>
              <a:t>ekodesignu</a:t>
            </a:r>
            <a:r>
              <a:rPr lang="cs-CZ" altLang="cs-CZ" sz="1600" dirty="0">
                <a:latin typeface="+mj-lt"/>
              </a:rPr>
              <a:t> podle Nařízení 2015/1189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30352" y="1395463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latin typeface="+mn-lt"/>
              </a:rPr>
              <a:t>Aktivita – Instalace nového zdroje tepla</a:t>
            </a:r>
          </a:p>
        </p:txBody>
      </p:sp>
    </p:spTree>
    <p:extLst>
      <p:ext uri="{BB962C8B-B14F-4D97-AF65-F5344CB8AC3E}">
        <p14:creationId xmlns:p14="http://schemas.microsoft.com/office/powerpoint/2010/main" val="1796338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799752A-81CD-45E0-A5B1-FFC614AAD19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25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430352" y="1764796"/>
            <a:ext cx="8254206" cy="4591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2.3.8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Instalovaný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spalovací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zdroj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biomasu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splňuje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mezní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hodnoty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emisí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uvedené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v 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tabulce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1.1,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část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II,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Příloh</a:t>
            </a: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č. 2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vyhlášky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č. 415/2012 Sb., o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přípustné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úrovni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znečišťování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ovzduší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jejím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zjišťování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(pro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zdroje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o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tepelném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příkonu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0,3 – 1 MW).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V PENB doporučení instalovat zdroj na pevná paliva s max. emisními limity:</a:t>
            </a:r>
          </a:p>
          <a:p>
            <a:pPr marL="1080000" indent="-342000" algn="just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cs-CZ" sz="1400" dirty="0" err="1">
                <a:latin typeface="+mn-lt"/>
              </a:rPr>
              <a:t>Mezní</a:t>
            </a:r>
            <a:r>
              <a:rPr lang="en-US" altLang="cs-CZ" sz="1400" dirty="0">
                <a:latin typeface="+mn-lt"/>
              </a:rPr>
              <a:t> limit </a:t>
            </a:r>
            <a:r>
              <a:rPr lang="en-US" altLang="cs-CZ" sz="1400" dirty="0" err="1">
                <a:latin typeface="+mn-lt"/>
              </a:rPr>
              <a:t>emisí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oxidů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dusíku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nesmí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být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vyšší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než</a:t>
            </a:r>
            <a:r>
              <a:rPr lang="en-US" altLang="cs-CZ" sz="1400" dirty="0">
                <a:latin typeface="+mn-lt"/>
              </a:rPr>
              <a:t> 600 mg/m</a:t>
            </a:r>
            <a:r>
              <a:rPr lang="en-US" altLang="cs-CZ" sz="1400" baseline="30000" dirty="0">
                <a:latin typeface="+mn-lt"/>
              </a:rPr>
              <a:t>3</a:t>
            </a:r>
          </a:p>
          <a:p>
            <a:pPr marL="1080000" indent="-342000" algn="just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cs-CZ" sz="1400" dirty="0" err="1">
                <a:latin typeface="+mn-lt"/>
              </a:rPr>
              <a:t>Mezní</a:t>
            </a:r>
            <a:r>
              <a:rPr lang="en-US" altLang="cs-CZ" sz="1400" dirty="0">
                <a:latin typeface="+mn-lt"/>
              </a:rPr>
              <a:t> limit </a:t>
            </a:r>
            <a:r>
              <a:rPr lang="en-US" altLang="cs-CZ" sz="1400" dirty="0" err="1">
                <a:latin typeface="+mn-lt"/>
              </a:rPr>
              <a:t>emisí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tuhých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znečišťujících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látek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nesmí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být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vyšší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než</a:t>
            </a:r>
            <a:r>
              <a:rPr lang="en-US" altLang="cs-CZ" sz="1400" dirty="0">
                <a:latin typeface="+mn-lt"/>
              </a:rPr>
              <a:t> 100 mg/m</a:t>
            </a:r>
            <a:r>
              <a:rPr lang="en-US" altLang="cs-CZ" sz="1400" baseline="30000" dirty="0">
                <a:latin typeface="+mn-lt"/>
              </a:rPr>
              <a:t>3</a:t>
            </a:r>
          </a:p>
          <a:p>
            <a:pPr marL="1080000" indent="-342000" algn="just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cs-CZ" sz="1400" dirty="0" err="1">
                <a:latin typeface="+mn-lt"/>
              </a:rPr>
              <a:t>Mezní</a:t>
            </a:r>
            <a:r>
              <a:rPr lang="en-US" altLang="cs-CZ" sz="1400" dirty="0">
                <a:latin typeface="+mn-lt"/>
              </a:rPr>
              <a:t> limit </a:t>
            </a:r>
            <a:r>
              <a:rPr lang="en-US" altLang="cs-CZ" sz="1400" dirty="0" err="1">
                <a:latin typeface="+mn-lt"/>
              </a:rPr>
              <a:t>emisí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oxidu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uhelnatého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nesmí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být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vyšší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než</a:t>
            </a:r>
            <a:r>
              <a:rPr lang="en-US" altLang="cs-CZ" sz="1400" dirty="0">
                <a:latin typeface="+mn-lt"/>
              </a:rPr>
              <a:t> 400 mg/m</a:t>
            </a:r>
            <a:r>
              <a:rPr lang="en-US" altLang="cs-CZ" sz="1400" baseline="30000" dirty="0">
                <a:latin typeface="+mn-lt"/>
              </a:rPr>
              <a:t>3</a:t>
            </a:r>
            <a:endParaRPr lang="cs-CZ" altLang="cs-CZ" sz="1400" baseline="30000" dirty="0">
              <a:latin typeface="+mn-lt"/>
            </a:endParaRPr>
          </a:p>
          <a:p>
            <a:pPr marL="738000" indent="0"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cs-CZ" altLang="cs-CZ" sz="1400" baseline="30000" dirty="0">
              <a:latin typeface="+mn-lt"/>
            </a:endParaRPr>
          </a:p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2.3.9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Projekt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není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zaměřen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náhradu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zdroje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kapalná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paliva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nový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zdroj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pevná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paliva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p</a:t>
            </a:r>
            <a:r>
              <a:rPr lang="en-US" altLang="cs-CZ" sz="1600" dirty="0" err="1">
                <a:latin typeface="+mn-lt"/>
              </a:rPr>
              <a:t>okud</a:t>
            </a:r>
            <a:r>
              <a:rPr lang="en-US" altLang="cs-CZ" sz="1600" dirty="0">
                <a:latin typeface="+mn-lt"/>
              </a:rPr>
              <a:t> je </a:t>
            </a:r>
            <a:r>
              <a:rPr lang="en-US" altLang="cs-CZ" sz="1600" dirty="0" err="1">
                <a:latin typeface="+mn-lt"/>
              </a:rPr>
              <a:t>původní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zdroj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tepla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na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kapalné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palivo</a:t>
            </a:r>
            <a:r>
              <a:rPr lang="en-US" altLang="cs-CZ" sz="1600" dirty="0">
                <a:latin typeface="+mn-lt"/>
              </a:rPr>
              <a:t> </a:t>
            </a:r>
            <a:r>
              <a:rPr lang="cs-CZ" altLang="cs-CZ" sz="1600" dirty="0">
                <a:latin typeface="+mn-lt"/>
              </a:rPr>
              <a:t>(topný olej, mazut, nafta) </a:t>
            </a:r>
            <a:r>
              <a:rPr lang="en-US" altLang="cs-CZ" sz="1600" dirty="0" err="1">
                <a:latin typeface="+mn-lt"/>
              </a:rPr>
              <a:t>nesmí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být</a:t>
            </a:r>
            <a:r>
              <a:rPr lang="en-US" altLang="cs-CZ" sz="1600" dirty="0">
                <a:latin typeface="+mn-lt"/>
              </a:rPr>
              <a:t> v PENB v </a:t>
            </a:r>
            <a:r>
              <a:rPr lang="en-US" altLang="cs-CZ" sz="1600" dirty="0" err="1">
                <a:latin typeface="+mn-lt"/>
              </a:rPr>
              <a:t>Doporučení</a:t>
            </a:r>
            <a:r>
              <a:rPr lang="en-US" altLang="cs-CZ" sz="1600" dirty="0">
                <a:latin typeface="+mn-lt"/>
              </a:rPr>
              <a:t> k </a:t>
            </a:r>
            <a:r>
              <a:rPr lang="en-US" altLang="cs-CZ" sz="1600" dirty="0" err="1">
                <a:latin typeface="+mn-lt"/>
              </a:rPr>
              <a:t>realizaci</a:t>
            </a:r>
            <a:r>
              <a:rPr lang="cs-CZ" altLang="cs-CZ" sz="1600" dirty="0">
                <a:latin typeface="+mn-lt"/>
              </a:rPr>
              <a:t> </a:t>
            </a:r>
            <a:r>
              <a:rPr lang="en-US" altLang="cs-CZ" sz="1600" dirty="0">
                <a:latin typeface="+mn-lt"/>
              </a:rPr>
              <a:t>a </a:t>
            </a:r>
            <a:r>
              <a:rPr lang="en-US" altLang="cs-CZ" sz="1600" dirty="0" err="1">
                <a:latin typeface="+mn-lt"/>
              </a:rPr>
              <a:t>zdůvodnění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uveden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nový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zdroj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na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pevná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paliva</a:t>
            </a:r>
            <a:r>
              <a:rPr lang="cs-CZ" altLang="cs-CZ" sz="1600" dirty="0">
                <a:latin typeface="+mn-lt"/>
              </a:rPr>
              <a:t> (kusové dřevo, </a:t>
            </a:r>
            <a:r>
              <a:rPr lang="cs-CZ" altLang="cs-CZ" sz="1600" dirty="0" err="1">
                <a:latin typeface="+mn-lt"/>
              </a:rPr>
              <a:t>peletky</a:t>
            </a:r>
            <a:r>
              <a:rPr lang="cs-CZ" altLang="cs-CZ" sz="1600" dirty="0">
                <a:latin typeface="+mn-lt"/>
              </a:rPr>
              <a:t>, sláma)</a:t>
            </a:r>
          </a:p>
          <a:p>
            <a:pPr marL="738000" indent="0"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altLang="cs-CZ" sz="1400" baseline="300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30352" y="1395463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latin typeface="+mn-lt"/>
              </a:rPr>
              <a:t>Aktivita – Instalace nového zdroje tepla</a:t>
            </a:r>
          </a:p>
        </p:txBody>
      </p:sp>
    </p:spTree>
    <p:extLst>
      <p:ext uri="{BB962C8B-B14F-4D97-AF65-F5344CB8AC3E}">
        <p14:creationId xmlns:p14="http://schemas.microsoft.com/office/powerpoint/2010/main" val="2224895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799752A-81CD-45E0-A5B1-FFC614AAD19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26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458316" y="1842582"/>
            <a:ext cx="8254206" cy="4513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2.3.10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Kotel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biomasu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je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instalován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výměnou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původní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hlavní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spalovací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zdroj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pevná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fosilní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paliva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en-US" altLang="cs-CZ" sz="1600" dirty="0">
                <a:latin typeface="+mn-lt"/>
              </a:rPr>
              <a:t>PENB </a:t>
            </a:r>
            <a:r>
              <a:rPr lang="en-US" altLang="cs-CZ" sz="1600" dirty="0" err="1">
                <a:latin typeface="+mn-lt"/>
              </a:rPr>
              <a:t>ve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stavu</a:t>
            </a:r>
            <a:r>
              <a:rPr lang="en-US" altLang="cs-CZ" sz="1600" dirty="0">
                <a:latin typeface="+mn-lt"/>
              </a:rPr>
              <a:t> </a:t>
            </a:r>
            <a:r>
              <a:rPr lang="cs-CZ" altLang="cs-CZ" sz="1600" dirty="0">
                <a:latin typeface="+mn-lt"/>
              </a:rPr>
              <a:t>„</a:t>
            </a:r>
            <a:r>
              <a:rPr lang="en-US" altLang="cs-CZ" sz="1600" dirty="0" err="1">
                <a:latin typeface="+mn-lt"/>
              </a:rPr>
              <a:t>před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realizací</a:t>
            </a:r>
            <a:r>
              <a:rPr lang="cs-CZ" altLang="cs-CZ" sz="1600" dirty="0">
                <a:latin typeface="+mn-lt"/>
              </a:rPr>
              <a:t>“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musí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být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zaškrtnuto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některé</a:t>
            </a:r>
            <a:r>
              <a:rPr lang="en-US" altLang="cs-CZ" sz="1600" dirty="0">
                <a:latin typeface="+mn-lt"/>
              </a:rPr>
              <a:t> </a:t>
            </a:r>
            <a:r>
              <a:rPr lang="cs-CZ" altLang="cs-CZ" sz="1600" dirty="0">
                <a:latin typeface="+mn-lt"/>
              </a:rPr>
              <a:t>z pevných </a:t>
            </a:r>
            <a:r>
              <a:rPr lang="en-US" altLang="cs-CZ" sz="1600" dirty="0" err="1">
                <a:latin typeface="+mn-lt"/>
              </a:rPr>
              <a:t>fosilních</a:t>
            </a:r>
            <a:r>
              <a:rPr lang="cs-CZ" altLang="cs-CZ" sz="1600" dirty="0">
                <a:latin typeface="+mn-lt"/>
              </a:rPr>
              <a:t> paliv</a:t>
            </a:r>
          </a:p>
          <a:p>
            <a:pPr marL="182563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b="1" dirty="0">
              <a:solidFill>
                <a:srgbClr val="00B050"/>
              </a:solidFill>
              <a:latin typeface="+mn-lt"/>
            </a:endParaRPr>
          </a:p>
          <a:p>
            <a:pPr marL="18000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2.3.11 Plynový kondenzační kotel je instalován výměnou za původní hlavní spalovací zdroj na fosilní paliva. </a:t>
            </a:r>
          </a:p>
          <a:p>
            <a:pPr marL="446400" lvl="1" indent="-2628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Calibri" panose="020F0502020204030204" pitchFamily="34" charset="0"/>
              <a:buChar char="−"/>
              <a:defRPr/>
            </a:pPr>
            <a:r>
              <a:rPr lang="en-US" altLang="cs-CZ" sz="1600" dirty="0" err="1">
                <a:latin typeface="+mn-lt"/>
              </a:rPr>
              <a:t>ve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stávajícím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stavu</a:t>
            </a:r>
            <a:r>
              <a:rPr lang="en-US" altLang="cs-CZ" sz="1600" dirty="0">
                <a:latin typeface="+mn-lt"/>
              </a:rPr>
              <a:t> v PENB </a:t>
            </a:r>
            <a:r>
              <a:rPr lang="en-US" altLang="cs-CZ" sz="1600" dirty="0" err="1">
                <a:latin typeface="+mn-lt"/>
              </a:rPr>
              <a:t>ve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sloupci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energositel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bude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uvedeno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některé</a:t>
            </a:r>
            <a:r>
              <a:rPr lang="en-US" altLang="cs-CZ" sz="1600" dirty="0">
                <a:latin typeface="+mn-lt"/>
              </a:rPr>
              <a:t> z </a:t>
            </a:r>
            <a:r>
              <a:rPr lang="en-US" altLang="cs-CZ" sz="1600" dirty="0" err="1">
                <a:latin typeface="+mn-lt"/>
              </a:rPr>
              <a:t>fosilních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paliv</a:t>
            </a:r>
            <a:endParaRPr lang="en-US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18000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2.3.12 Tepelné čerpadlo je instalováno výměnou za původní hlavní zdroj využívající fosilní paliva nebo elektrickou energii. 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en-US" altLang="cs-CZ" sz="1600" dirty="0" err="1">
                <a:latin typeface="+mn-lt"/>
              </a:rPr>
              <a:t>ve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stávajícím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stavu</a:t>
            </a:r>
            <a:r>
              <a:rPr lang="en-US" altLang="cs-CZ" sz="1600" dirty="0">
                <a:latin typeface="+mn-lt"/>
              </a:rPr>
              <a:t> v PENB </a:t>
            </a:r>
            <a:r>
              <a:rPr lang="en-US" altLang="cs-CZ" sz="1600" dirty="0" err="1">
                <a:latin typeface="+mn-lt"/>
              </a:rPr>
              <a:t>ve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sloupci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energositel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bude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uvedeno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některé</a:t>
            </a:r>
            <a:r>
              <a:rPr lang="en-US" altLang="cs-CZ" sz="1600" dirty="0">
                <a:latin typeface="+mn-lt"/>
              </a:rPr>
              <a:t> z </a:t>
            </a:r>
            <a:r>
              <a:rPr lang="en-US" altLang="cs-CZ" sz="1600" dirty="0" err="1">
                <a:latin typeface="+mn-lt"/>
              </a:rPr>
              <a:t>fosilních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paliv</a:t>
            </a:r>
            <a:r>
              <a:rPr lang="cs-CZ" altLang="cs-CZ" sz="1600" dirty="0">
                <a:latin typeface="+mn-lt"/>
              </a:rPr>
              <a:t> nebo elektřina</a:t>
            </a:r>
            <a:endParaRPr lang="en-US" altLang="cs-CZ" sz="1600" dirty="0">
              <a:latin typeface="+mn-lt"/>
            </a:endParaRPr>
          </a:p>
          <a:p>
            <a:pPr marL="182563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1600" dirty="0">
              <a:latin typeface="+mn-lt"/>
            </a:endParaRPr>
          </a:p>
          <a:p>
            <a:pPr marL="182563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30352" y="1395463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latin typeface="+mn-lt"/>
              </a:rPr>
              <a:t>Aktivita – Instalace nového zdroje tepla</a:t>
            </a:r>
          </a:p>
        </p:txBody>
      </p:sp>
    </p:spTree>
    <p:extLst>
      <p:ext uri="{BB962C8B-B14F-4D97-AF65-F5344CB8AC3E}">
        <p14:creationId xmlns:p14="http://schemas.microsoft.com/office/powerpoint/2010/main" val="2455853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799752A-81CD-45E0-A5B1-FFC614AAD19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27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477816" y="3388051"/>
            <a:ext cx="8254206" cy="133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77816" y="1764795"/>
            <a:ext cx="8254206" cy="4591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spcBef>
                <a:spcPts val="0"/>
              </a:spcBef>
              <a:spcAft>
                <a:spcPts val="300"/>
              </a:spcAft>
              <a:buClr>
                <a:srgbClr val="FF0000"/>
              </a:buClr>
              <a:defRPr/>
            </a:pPr>
            <a:r>
              <a:rPr lang="cs-CZ" altLang="cs-CZ" sz="1700" b="1" dirty="0">
                <a:solidFill>
                  <a:srgbClr val="00B050"/>
                </a:solidFill>
                <a:latin typeface="+mn-lt"/>
              </a:rPr>
              <a:t>2.3.13 Jednotka pro kombinovanou výrobu elektřiny a tepla je instalována náhradou za původní hlavní spalovací zdroj na fosilní paliva.</a:t>
            </a:r>
            <a:endParaRPr lang="en-US" altLang="cs-CZ" sz="1700" b="1" dirty="0">
              <a:solidFill>
                <a:srgbClr val="00B050"/>
              </a:solidFill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en-US" altLang="cs-CZ" sz="1600" dirty="0" err="1">
                <a:latin typeface="+mn-lt"/>
              </a:rPr>
              <a:t>ve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stávajícím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stavu</a:t>
            </a:r>
            <a:r>
              <a:rPr lang="en-US" altLang="cs-CZ" sz="1600" dirty="0">
                <a:latin typeface="+mn-lt"/>
              </a:rPr>
              <a:t> v PENB </a:t>
            </a:r>
            <a:r>
              <a:rPr lang="en-US" altLang="cs-CZ" sz="1600" dirty="0" err="1">
                <a:latin typeface="+mn-lt"/>
              </a:rPr>
              <a:t>ve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sloupci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energositel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bude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uvedeno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některé</a:t>
            </a:r>
            <a:r>
              <a:rPr lang="en-US" altLang="cs-CZ" sz="1600" dirty="0">
                <a:latin typeface="+mn-lt"/>
              </a:rPr>
              <a:t> z </a:t>
            </a:r>
            <a:r>
              <a:rPr lang="en-US" altLang="cs-CZ" sz="1600" dirty="0" err="1">
                <a:latin typeface="+mn-lt"/>
              </a:rPr>
              <a:t>fosilních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paliv</a:t>
            </a: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cs-CZ" altLang="cs-CZ" sz="1700" b="1" dirty="0">
                <a:solidFill>
                  <a:srgbClr val="00B050"/>
                </a:solidFill>
                <a:latin typeface="+mn-lt"/>
              </a:rPr>
              <a:t>2.3.14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Tepelné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čerpadlo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splňuje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parametry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definované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Nařízením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Komise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(EU) č. 813/2013,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týkající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se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ekodesignu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tepelných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sz="1700" b="1" dirty="0" err="1">
                <a:solidFill>
                  <a:srgbClr val="00B050"/>
                </a:solidFill>
                <a:latin typeface="+mn-lt"/>
              </a:rPr>
              <a:t>čerpadel</a:t>
            </a:r>
            <a:r>
              <a:rPr lang="en-US" altLang="cs-CZ" sz="1700" b="1" dirty="0">
                <a:solidFill>
                  <a:srgbClr val="00B050"/>
                </a:solidFill>
                <a:latin typeface="+mn-lt"/>
              </a:rPr>
              <a:t>.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V PENB doporučení instalovat TČ s následujícími parametry:</a:t>
            </a:r>
          </a:p>
          <a:p>
            <a:pPr marL="715963" lvl="1" indent="-2628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tabLst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400" dirty="0" err="1">
                <a:latin typeface="+mn-lt"/>
              </a:rPr>
              <a:t>Sezónní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energetická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účinnost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vytápění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ohřívače</a:t>
            </a:r>
            <a:r>
              <a:rPr lang="en-US" altLang="cs-CZ" sz="1400" dirty="0">
                <a:latin typeface="+mn-lt"/>
              </a:rPr>
              <a:t> pro </a:t>
            </a:r>
            <a:r>
              <a:rPr lang="en-US" altLang="cs-CZ" sz="1400" dirty="0" err="1">
                <a:latin typeface="+mn-lt"/>
              </a:rPr>
              <a:t>vytápění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vnitřních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prostorů</a:t>
            </a:r>
            <a:r>
              <a:rPr lang="en-US" altLang="cs-CZ" sz="1400" dirty="0">
                <a:latin typeface="+mn-lt"/>
              </a:rPr>
              <a:t> s </a:t>
            </a:r>
            <a:r>
              <a:rPr lang="cs-CZ" altLang="cs-CZ" sz="1400" dirty="0">
                <a:latin typeface="+mn-lt"/>
              </a:rPr>
              <a:t>TČ </a:t>
            </a:r>
            <a:r>
              <a:rPr lang="en-US" altLang="cs-CZ" sz="1400" dirty="0">
                <a:latin typeface="+mn-lt"/>
              </a:rPr>
              <a:t>a </a:t>
            </a:r>
            <a:r>
              <a:rPr lang="en-US" altLang="cs-CZ" sz="1400" dirty="0" err="1">
                <a:latin typeface="+mn-lt"/>
              </a:rPr>
              <a:t>kombinovaného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ohřívače</a:t>
            </a:r>
            <a:r>
              <a:rPr lang="en-US" altLang="cs-CZ" sz="1400" dirty="0">
                <a:latin typeface="+mn-lt"/>
              </a:rPr>
              <a:t> s </a:t>
            </a:r>
            <a:r>
              <a:rPr lang="cs-CZ" altLang="cs-CZ" sz="1400" dirty="0">
                <a:latin typeface="+mn-lt"/>
              </a:rPr>
              <a:t>TČ</a:t>
            </a:r>
            <a:r>
              <a:rPr lang="en-US" altLang="cs-CZ" sz="1400" dirty="0">
                <a:latin typeface="+mn-lt"/>
              </a:rPr>
              <a:t>, s </a:t>
            </a:r>
            <a:r>
              <a:rPr lang="en-US" altLang="cs-CZ" sz="1400" dirty="0" err="1">
                <a:latin typeface="+mn-lt"/>
              </a:rPr>
              <a:t>výjimkou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nízkotepl</a:t>
            </a:r>
            <a:r>
              <a:rPr lang="cs-CZ" altLang="cs-CZ" sz="1400" dirty="0">
                <a:latin typeface="+mn-lt"/>
              </a:rPr>
              <a:t>.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tepelných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čerpadel</a:t>
            </a:r>
            <a:r>
              <a:rPr lang="en-US" altLang="cs-CZ" sz="1400" dirty="0">
                <a:latin typeface="+mn-lt"/>
              </a:rPr>
              <a:t>, </a:t>
            </a:r>
            <a:r>
              <a:rPr lang="en-US" altLang="cs-CZ" sz="1400" dirty="0" err="1">
                <a:latin typeface="+mn-lt"/>
              </a:rPr>
              <a:t>nesmí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být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nižší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než</a:t>
            </a:r>
            <a:r>
              <a:rPr lang="en-US" altLang="cs-CZ" sz="1400" dirty="0">
                <a:latin typeface="+mn-lt"/>
              </a:rPr>
              <a:t> 110 %.</a:t>
            </a:r>
          </a:p>
          <a:p>
            <a:pPr marL="715963" lvl="1" indent="-2628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tabLst>
                <a:tab pos="7159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400" dirty="0" err="1">
                <a:latin typeface="+mn-lt"/>
              </a:rPr>
              <a:t>Sezónní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energetická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účinnost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vytápění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nízkoteplotními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tepelnými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čerpadly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nesmí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být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nižší</a:t>
            </a:r>
            <a:r>
              <a:rPr lang="en-US" altLang="cs-CZ" sz="1400" dirty="0">
                <a:latin typeface="+mn-lt"/>
              </a:rPr>
              <a:t> </a:t>
            </a:r>
            <a:r>
              <a:rPr lang="en-US" altLang="cs-CZ" sz="1400" dirty="0" err="1">
                <a:latin typeface="+mn-lt"/>
              </a:rPr>
              <a:t>než</a:t>
            </a:r>
            <a:r>
              <a:rPr lang="en-US" altLang="cs-CZ" sz="1400" dirty="0">
                <a:latin typeface="+mn-lt"/>
              </a:rPr>
              <a:t> 125 %.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U plynových tepelných čerpadel je nutné splnit parametry definované Nařízením Komise (EU) č. 813/2013:</a:t>
            </a:r>
          </a:p>
          <a:p>
            <a:pPr marL="716400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400" dirty="0">
                <a:latin typeface="+mn-lt"/>
              </a:rPr>
              <a:t>ohřívače pro vytápění vnitřních prostorů s tepelným čerpadlem a kombinované ohřívače s tepelným čerpadlem vybavené vnějším spalováním využívající plynná paliva: 70 mg/kWh spotřebovaného paliva, vztaženo k jednotkám spalného tepla,</a:t>
            </a:r>
          </a:p>
          <a:p>
            <a:pPr marL="716400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400" dirty="0">
                <a:latin typeface="+mn-lt"/>
              </a:rPr>
              <a:t>ohřívače pro vytápění vnitřních prostorů s tepelným čerpadlem a kombinované ohřívače s tepelným čerpadlem vybavené motorem s vnitřním spalováním využívající plynná paliva: 240 mg/kWh spotřebovaného paliva, vztaženo k jednotkám spalného tepla</a:t>
            </a:r>
            <a:r>
              <a:rPr lang="cs-CZ" altLang="cs-CZ" sz="1600" dirty="0">
                <a:latin typeface="+mn-lt"/>
              </a:rPr>
              <a:t>.</a:t>
            </a:r>
          </a:p>
          <a:p>
            <a:pPr marL="182563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en-US" altLang="cs-CZ" sz="1600" dirty="0">
              <a:latin typeface="+mn-lt"/>
            </a:endParaRPr>
          </a:p>
          <a:p>
            <a:pPr marL="182563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32594" y="136126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latin typeface="+mn-lt"/>
              </a:rPr>
              <a:t>Aktivita – Instalace nového zdroje tepla</a:t>
            </a:r>
          </a:p>
        </p:txBody>
      </p:sp>
    </p:spTree>
    <p:extLst>
      <p:ext uri="{BB962C8B-B14F-4D97-AF65-F5344CB8AC3E}">
        <p14:creationId xmlns:p14="http://schemas.microsoft.com/office/powerpoint/2010/main" val="961430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799752A-81CD-45E0-A5B1-FFC614AAD19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28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58316" y="1776758"/>
            <a:ext cx="8400276" cy="457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2.3.15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Plynový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kondenzační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kotel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splňuje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parametry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definované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Nařízením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Komise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(EU) č. 813/2013,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kterým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se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provádí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Směrnice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Evropského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parlamentu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Rady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2009/125/ES,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pokud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jde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o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požadavky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ekodesign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ohřívačů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pro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vytápění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vnitřních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prostorů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kombinovaných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ohřívačů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(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požadavky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od 26. 9. 2018).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V PENB doporučení instalovat plynový kondenzační kotel, jehož emise </a:t>
            </a:r>
            <a:r>
              <a:rPr lang="en-US" altLang="cs-CZ" sz="1600" dirty="0" err="1">
                <a:latin typeface="+mn-lt"/>
              </a:rPr>
              <a:t>oxidů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dusíku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nesmí</a:t>
            </a:r>
            <a:r>
              <a:rPr lang="en-US" altLang="cs-CZ" sz="1600" dirty="0">
                <a:latin typeface="+mn-lt"/>
              </a:rPr>
              <a:t> </a:t>
            </a:r>
            <a:r>
              <a:rPr lang="cs-CZ" altLang="cs-CZ" sz="1600" dirty="0">
                <a:latin typeface="+mn-lt"/>
              </a:rPr>
              <a:t>přesáhnout </a:t>
            </a:r>
            <a:r>
              <a:rPr lang="en-US" altLang="cs-CZ" sz="1600" dirty="0" err="1">
                <a:latin typeface="+mn-lt"/>
              </a:rPr>
              <a:t>hodnotu</a:t>
            </a:r>
            <a:r>
              <a:rPr lang="en-US" altLang="cs-CZ" sz="1600" dirty="0">
                <a:latin typeface="+mn-lt"/>
              </a:rPr>
              <a:t> 56 mg/kWh </a:t>
            </a:r>
            <a:r>
              <a:rPr lang="en-US" altLang="cs-CZ" sz="1600" dirty="0" err="1">
                <a:latin typeface="+mn-lt"/>
              </a:rPr>
              <a:t>spotřebovaného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paliva</a:t>
            </a:r>
            <a:r>
              <a:rPr lang="en-US" altLang="cs-CZ" sz="1600" dirty="0">
                <a:latin typeface="+mn-lt"/>
              </a:rPr>
              <a:t>, </a:t>
            </a:r>
            <a:r>
              <a:rPr lang="en-US" altLang="cs-CZ" sz="1600" dirty="0" err="1">
                <a:latin typeface="+mn-lt"/>
              </a:rPr>
              <a:t>vztaženo</a:t>
            </a:r>
            <a:r>
              <a:rPr lang="en-US" altLang="cs-CZ" sz="1600" dirty="0">
                <a:latin typeface="+mn-lt"/>
              </a:rPr>
              <a:t> k </a:t>
            </a:r>
            <a:r>
              <a:rPr lang="en-US" altLang="cs-CZ" sz="1600" dirty="0" err="1">
                <a:latin typeface="+mn-lt"/>
              </a:rPr>
              <a:t>jednotkám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spalného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paliva</a:t>
            </a: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V PENB může být doporučení instalovat plynový kondenzační kotel splňující požadavky </a:t>
            </a:r>
            <a:r>
              <a:rPr lang="cs-CZ" altLang="cs-CZ" sz="1600" dirty="0" err="1">
                <a:latin typeface="+mn-lt"/>
              </a:rPr>
              <a:t>ekodesignu</a:t>
            </a:r>
            <a:r>
              <a:rPr lang="cs-CZ" altLang="cs-CZ" sz="1600" dirty="0">
                <a:latin typeface="+mn-lt"/>
              </a:rPr>
              <a:t> podle Nařízení 813/2013</a:t>
            </a:r>
            <a:endParaRPr lang="en-US" altLang="cs-CZ" sz="1600" dirty="0">
              <a:latin typeface="+mn-lt"/>
            </a:endParaRPr>
          </a:p>
          <a:p>
            <a:pPr marL="182563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en-US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32594" y="136126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latin typeface="+mn-lt"/>
              </a:rPr>
              <a:t>Aktivita – Instalace nového zdroje tepla</a:t>
            </a:r>
          </a:p>
        </p:txBody>
      </p:sp>
    </p:spTree>
    <p:extLst>
      <p:ext uri="{BB962C8B-B14F-4D97-AF65-F5344CB8AC3E}">
        <p14:creationId xmlns:p14="http://schemas.microsoft.com/office/powerpoint/2010/main" val="41437492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799752A-81CD-45E0-A5B1-FFC614AAD19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29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84351" y="1776757"/>
            <a:ext cx="8254206" cy="457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2.3.16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Projekt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instalace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nového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zdroje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tepla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v 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bytovém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domě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kterém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před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realizací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opatření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neexistovalo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ústřední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vytápění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, je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zaměřen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vybudování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systému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ústředního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vytápění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ohřevu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teplé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užitkové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vody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 V 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rámci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projektu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budou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k 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systému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připojeny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všechny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bytové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jednotky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V PENB uvedeno - </a:t>
            </a:r>
            <a:r>
              <a:rPr lang="en-US" altLang="cs-CZ" sz="1600" dirty="0" err="1">
                <a:latin typeface="+mn-lt"/>
              </a:rPr>
              <a:t>na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nové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ústřední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vytápěn</a:t>
            </a:r>
            <a:r>
              <a:rPr lang="cs-CZ" altLang="cs-CZ" sz="1600" dirty="0">
                <a:latin typeface="+mn-lt"/>
              </a:rPr>
              <a:t>í n</a:t>
            </a:r>
            <a:r>
              <a:rPr lang="en-US" altLang="cs-CZ" sz="1600" dirty="0" err="1">
                <a:latin typeface="+mn-lt"/>
              </a:rPr>
              <a:t>apojeny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všechny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bytové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jednotky</a:t>
            </a: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2.3.17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Projekt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není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zaměřen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instalaci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nového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kotle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o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příkonu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vyšším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než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1 MW.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en-US" altLang="cs-CZ" sz="1600" dirty="0">
                <a:latin typeface="+mn-lt"/>
              </a:rPr>
              <a:t>PENB v </a:t>
            </a:r>
            <a:r>
              <a:rPr lang="en-US" altLang="cs-CZ" sz="1600" dirty="0" err="1">
                <a:latin typeface="+mn-lt"/>
              </a:rPr>
              <a:t>Doporučení</a:t>
            </a:r>
            <a:r>
              <a:rPr lang="en-US" altLang="cs-CZ" sz="1600" dirty="0">
                <a:latin typeface="+mn-lt"/>
              </a:rPr>
              <a:t> k </a:t>
            </a:r>
            <a:r>
              <a:rPr lang="en-US" altLang="cs-CZ" sz="1600" dirty="0" err="1">
                <a:latin typeface="+mn-lt"/>
              </a:rPr>
              <a:t>realizaci</a:t>
            </a:r>
            <a:r>
              <a:rPr lang="en-US" altLang="cs-CZ" sz="1600" dirty="0">
                <a:latin typeface="+mn-lt"/>
              </a:rPr>
              <a:t> a </a:t>
            </a:r>
            <a:r>
              <a:rPr lang="en-US" altLang="cs-CZ" sz="1600" dirty="0" err="1">
                <a:latin typeface="+mn-lt"/>
              </a:rPr>
              <a:t>zdůvodnění</a:t>
            </a:r>
            <a:r>
              <a:rPr lang="en-US" altLang="cs-CZ" sz="1600" dirty="0">
                <a:latin typeface="+mn-lt"/>
              </a:rPr>
              <a:t> – </a:t>
            </a:r>
            <a:r>
              <a:rPr lang="en-US" altLang="cs-CZ" sz="1600" dirty="0" err="1">
                <a:latin typeface="+mn-lt"/>
              </a:rPr>
              <a:t>zde</a:t>
            </a:r>
            <a:r>
              <a:rPr lang="en-US" altLang="cs-CZ" sz="1600" dirty="0">
                <a:latin typeface="+mn-lt"/>
              </a:rPr>
              <a:t> je </a:t>
            </a:r>
            <a:r>
              <a:rPr lang="en-US" altLang="cs-CZ" sz="1600" dirty="0" err="1">
                <a:latin typeface="+mn-lt"/>
              </a:rPr>
              <a:t>jednoznačně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uvedeno</a:t>
            </a:r>
            <a:r>
              <a:rPr lang="en-US" altLang="cs-CZ" sz="1600" dirty="0">
                <a:latin typeface="+mn-lt"/>
              </a:rPr>
              <a:t>, </a:t>
            </a:r>
            <a:r>
              <a:rPr lang="en-US" altLang="cs-CZ" sz="1600" dirty="0" err="1">
                <a:latin typeface="+mn-lt"/>
              </a:rPr>
              <a:t>že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nebude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instalován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nový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kotel</a:t>
            </a:r>
            <a:r>
              <a:rPr lang="en-US" altLang="cs-CZ" sz="1600" dirty="0">
                <a:latin typeface="+mn-lt"/>
              </a:rPr>
              <a:t> o </a:t>
            </a:r>
            <a:r>
              <a:rPr lang="en-US" altLang="cs-CZ" sz="1600" dirty="0" err="1">
                <a:latin typeface="+mn-lt"/>
              </a:rPr>
              <a:t>příkonu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vyšším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než</a:t>
            </a:r>
            <a:r>
              <a:rPr lang="en-US" altLang="cs-CZ" sz="1600" dirty="0">
                <a:latin typeface="+mn-lt"/>
              </a:rPr>
              <a:t> 1 MW.</a:t>
            </a:r>
          </a:p>
          <a:p>
            <a:pPr marL="182563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en-US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en-US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32594" y="136126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latin typeface="+mn-lt"/>
              </a:rPr>
              <a:t>Aktivita – Instalace nového zdroje tepla</a:t>
            </a:r>
          </a:p>
        </p:txBody>
      </p:sp>
    </p:spTree>
    <p:extLst>
      <p:ext uri="{BB962C8B-B14F-4D97-AF65-F5344CB8AC3E}">
        <p14:creationId xmlns:p14="http://schemas.microsoft.com/office/powerpoint/2010/main" val="3873983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8315" y="2084566"/>
            <a:ext cx="5587206" cy="3401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 marL="250825" indent="-250825"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 marL="503238" indent="-250825"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marL="18000" lvl="1" indent="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529C"/>
              </a:buClr>
            </a:pPr>
            <a:r>
              <a:rPr lang="cs-CZ" altLang="cs-CZ" sz="2000" b="1" dirty="0">
                <a:solidFill>
                  <a:srgbClr val="00529C"/>
                </a:solidFill>
                <a:latin typeface="+mn-lt"/>
              </a:rPr>
              <a:t>HODNOCENÍ PROJEKTŮ </a:t>
            </a:r>
            <a:r>
              <a:rPr lang="en-US" altLang="cs-CZ" sz="2000" b="1" dirty="0">
                <a:solidFill>
                  <a:srgbClr val="00529C"/>
                </a:solidFill>
                <a:latin typeface="+mn-lt"/>
              </a:rPr>
              <a:t>(</a:t>
            </a:r>
            <a:r>
              <a:rPr lang="en-US" altLang="cs-CZ" sz="2000" b="1" dirty="0" err="1">
                <a:solidFill>
                  <a:srgbClr val="00529C"/>
                </a:solidFill>
                <a:latin typeface="+mn-lt"/>
              </a:rPr>
              <a:t>provádí</a:t>
            </a:r>
            <a:r>
              <a:rPr lang="en-US" altLang="cs-CZ" sz="2000" b="1" dirty="0">
                <a:solidFill>
                  <a:srgbClr val="00529C"/>
                </a:solidFill>
                <a:latin typeface="+mn-lt"/>
              </a:rPr>
              <a:t> Centrum)</a:t>
            </a:r>
          </a:p>
          <a:p>
            <a:pPr marL="720000" lvl="2" indent="-34200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cs-CZ" sz="1800" dirty="0" err="1">
                <a:latin typeface="+mn-lt"/>
              </a:rPr>
              <a:t>kontrola</a:t>
            </a:r>
            <a:r>
              <a:rPr lang="en-US" altLang="cs-CZ" sz="1800" dirty="0">
                <a:latin typeface="+mn-lt"/>
              </a:rPr>
              <a:t> </a:t>
            </a:r>
            <a:r>
              <a:rPr lang="en-US" altLang="cs-CZ" sz="1800" dirty="0" err="1">
                <a:latin typeface="+mn-lt"/>
              </a:rPr>
              <a:t>přijatelnosti</a:t>
            </a:r>
            <a:r>
              <a:rPr lang="en-US" altLang="cs-CZ" sz="1800" dirty="0">
                <a:latin typeface="+mn-lt"/>
              </a:rPr>
              <a:t> a </a:t>
            </a:r>
            <a:r>
              <a:rPr lang="en-US" altLang="cs-CZ" sz="1800" dirty="0" err="1">
                <a:latin typeface="+mn-lt"/>
              </a:rPr>
              <a:t>formálních</a:t>
            </a:r>
            <a:r>
              <a:rPr lang="en-US" altLang="cs-CZ" sz="1800" dirty="0">
                <a:latin typeface="+mn-lt"/>
              </a:rPr>
              <a:t> </a:t>
            </a:r>
            <a:r>
              <a:rPr lang="en-US" altLang="cs-CZ" sz="1800" dirty="0" err="1">
                <a:latin typeface="+mn-lt"/>
              </a:rPr>
              <a:t>náležitostí</a:t>
            </a:r>
            <a:endParaRPr lang="en-US" altLang="cs-CZ" sz="1800" dirty="0">
              <a:latin typeface="+mn-lt"/>
            </a:endParaRPr>
          </a:p>
          <a:p>
            <a:pPr marL="720000" lvl="2" indent="-34200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cs-CZ" sz="1800" i="1" dirty="0" err="1">
                <a:latin typeface="+mn-lt"/>
              </a:rPr>
              <a:t>věcné</a:t>
            </a:r>
            <a:r>
              <a:rPr lang="en-US" altLang="cs-CZ" sz="1800" i="1" dirty="0">
                <a:latin typeface="+mn-lt"/>
              </a:rPr>
              <a:t> </a:t>
            </a:r>
            <a:r>
              <a:rPr lang="en-US" altLang="cs-CZ" sz="1800" i="1" dirty="0" err="1">
                <a:latin typeface="+mn-lt"/>
              </a:rPr>
              <a:t>hodnocení</a:t>
            </a:r>
            <a:r>
              <a:rPr lang="en-US" altLang="cs-CZ" sz="1800" i="1" dirty="0">
                <a:latin typeface="+mn-lt"/>
              </a:rPr>
              <a:t> se v </a:t>
            </a:r>
            <a:r>
              <a:rPr lang="cs-CZ" altLang="cs-CZ" sz="1800" i="1" dirty="0">
                <a:latin typeface="+mn-lt"/>
              </a:rPr>
              <a:t>78</a:t>
            </a:r>
            <a:r>
              <a:rPr lang="en-US" altLang="cs-CZ" sz="1800" i="1" dirty="0">
                <a:latin typeface="+mn-lt"/>
              </a:rPr>
              <a:t>. </a:t>
            </a:r>
            <a:r>
              <a:rPr lang="en-US" altLang="cs-CZ" sz="1800" i="1" dirty="0" err="1">
                <a:latin typeface="+mn-lt"/>
              </a:rPr>
              <a:t>výzvě</a:t>
            </a:r>
            <a:r>
              <a:rPr lang="en-US" altLang="cs-CZ" sz="1800" i="1" dirty="0">
                <a:latin typeface="+mn-lt"/>
              </a:rPr>
              <a:t> </a:t>
            </a:r>
            <a:r>
              <a:rPr lang="en-US" altLang="cs-CZ" sz="1800" i="1" dirty="0" err="1">
                <a:latin typeface="+mn-lt"/>
              </a:rPr>
              <a:t>neprovádí</a:t>
            </a:r>
            <a:endParaRPr lang="en-US" altLang="cs-CZ" sz="1800" i="1" dirty="0">
              <a:latin typeface="+mn-lt"/>
            </a:endParaRPr>
          </a:p>
          <a:p>
            <a:pPr marL="720000" lvl="2" indent="-34200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cs-CZ" sz="1800" dirty="0">
                <a:latin typeface="+mn-lt"/>
              </a:rPr>
              <a:t>ex-ante </a:t>
            </a:r>
            <a:r>
              <a:rPr lang="en-US" altLang="cs-CZ" sz="1800" dirty="0" err="1">
                <a:latin typeface="+mn-lt"/>
              </a:rPr>
              <a:t>analýza</a:t>
            </a:r>
            <a:r>
              <a:rPr lang="en-US" altLang="cs-CZ" sz="1800" dirty="0">
                <a:latin typeface="+mn-lt"/>
              </a:rPr>
              <a:t> </a:t>
            </a:r>
            <a:r>
              <a:rPr lang="en-US" altLang="cs-CZ" sz="1800" dirty="0" err="1">
                <a:latin typeface="+mn-lt"/>
              </a:rPr>
              <a:t>rizik</a:t>
            </a:r>
            <a:endParaRPr lang="en-US" altLang="cs-CZ" sz="1800" dirty="0">
              <a:latin typeface="+mn-lt"/>
            </a:endParaRPr>
          </a:p>
          <a:p>
            <a:pPr marL="720000" lvl="2" indent="-34200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cs-CZ" sz="1800" dirty="0">
                <a:latin typeface="+mn-lt"/>
              </a:rPr>
              <a:t>ex-ante </a:t>
            </a:r>
            <a:r>
              <a:rPr lang="en-US" altLang="cs-CZ" sz="1800" dirty="0" err="1">
                <a:latin typeface="+mn-lt"/>
              </a:rPr>
              <a:t>kontrola</a:t>
            </a:r>
            <a:endParaRPr lang="en-US" altLang="cs-CZ" sz="1800" dirty="0">
              <a:latin typeface="+mn-lt"/>
            </a:endParaRPr>
          </a:p>
          <a:p>
            <a:pPr marL="18000" lvl="1" indent="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529C"/>
              </a:buClr>
            </a:pPr>
            <a:r>
              <a:rPr lang="cs-CZ" altLang="cs-CZ" sz="2000" b="1" dirty="0">
                <a:solidFill>
                  <a:srgbClr val="00529C"/>
                </a:solidFill>
                <a:latin typeface="+mn-lt"/>
              </a:rPr>
              <a:t>VÝBĚR PROJEKTŮ </a:t>
            </a:r>
            <a:r>
              <a:rPr lang="en-US" altLang="cs-CZ" sz="2000" b="1" dirty="0">
                <a:solidFill>
                  <a:srgbClr val="00529C"/>
                </a:solidFill>
                <a:latin typeface="+mn-lt"/>
              </a:rPr>
              <a:t>(</a:t>
            </a:r>
            <a:r>
              <a:rPr lang="en-US" altLang="cs-CZ" sz="2000" b="1" dirty="0" err="1">
                <a:solidFill>
                  <a:srgbClr val="00529C"/>
                </a:solidFill>
                <a:latin typeface="+mn-lt"/>
              </a:rPr>
              <a:t>provádí</a:t>
            </a:r>
            <a:r>
              <a:rPr lang="en-US" altLang="cs-CZ" sz="2000" b="1" dirty="0">
                <a:solidFill>
                  <a:srgbClr val="00529C"/>
                </a:solidFill>
                <a:latin typeface="+mn-lt"/>
              </a:rPr>
              <a:t> ŘO IROP)</a:t>
            </a:r>
          </a:p>
          <a:p>
            <a:pPr marL="720000" lvl="2" indent="-34200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cs-CZ" sz="1800" dirty="0" err="1">
                <a:latin typeface="+mn-lt"/>
              </a:rPr>
              <a:t>výběr</a:t>
            </a:r>
            <a:r>
              <a:rPr lang="en-US" altLang="cs-CZ" sz="1800" dirty="0">
                <a:latin typeface="+mn-lt"/>
              </a:rPr>
              <a:t> </a:t>
            </a:r>
            <a:r>
              <a:rPr lang="en-US" altLang="cs-CZ" sz="1800" dirty="0" err="1">
                <a:latin typeface="+mn-lt"/>
              </a:rPr>
              <a:t>projektu</a:t>
            </a:r>
            <a:endParaRPr lang="en-US" altLang="cs-CZ" sz="1800" dirty="0">
              <a:latin typeface="+mn-lt"/>
            </a:endParaRPr>
          </a:p>
          <a:p>
            <a:pPr marL="720000" lvl="2" indent="-34200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cs-CZ" sz="1800" dirty="0" err="1">
                <a:latin typeface="+mn-lt"/>
              </a:rPr>
              <a:t>příprava</a:t>
            </a:r>
            <a:r>
              <a:rPr lang="en-US" altLang="cs-CZ" sz="1800" dirty="0">
                <a:latin typeface="+mn-lt"/>
              </a:rPr>
              <a:t> a </a:t>
            </a:r>
            <a:r>
              <a:rPr lang="en-US" altLang="cs-CZ" sz="1800" dirty="0" err="1">
                <a:latin typeface="+mn-lt"/>
              </a:rPr>
              <a:t>vydání</a:t>
            </a:r>
            <a:r>
              <a:rPr lang="en-US" altLang="cs-CZ" sz="1800" dirty="0">
                <a:latin typeface="+mn-lt"/>
              </a:rPr>
              <a:t> </a:t>
            </a:r>
            <a:r>
              <a:rPr lang="en-US" altLang="cs-CZ" sz="1800" dirty="0" err="1">
                <a:latin typeface="+mn-lt"/>
              </a:rPr>
              <a:t>právního</a:t>
            </a:r>
            <a:r>
              <a:rPr lang="en-US" altLang="cs-CZ" sz="1800" dirty="0">
                <a:latin typeface="+mn-lt"/>
              </a:rPr>
              <a:t> </a:t>
            </a:r>
            <a:r>
              <a:rPr lang="en-US" altLang="cs-CZ" sz="1800" dirty="0" err="1">
                <a:latin typeface="+mn-lt"/>
              </a:rPr>
              <a:t>aktu</a:t>
            </a:r>
            <a:endParaRPr lang="en-US" altLang="cs-CZ" sz="1800" dirty="0">
              <a:latin typeface="+mn-lt"/>
            </a:endParaRPr>
          </a:p>
          <a:p>
            <a:pPr lvl="0"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</a:pPr>
            <a:endParaRPr lang="cs-CZ" dirty="0"/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</a:pPr>
            <a:endParaRPr lang="en-US" altLang="cs-CZ" dirty="0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B7F1263-CA75-4290-81DB-D3368CFE16D4}" type="slidenum">
              <a:rPr lang="cs-CZ" altLang="cs-CZ" sz="1200">
                <a:solidFill>
                  <a:srgbClr val="0070C0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cs-CZ" altLang="cs-CZ" sz="1200">
              <a:solidFill>
                <a:srgbClr val="0070C0"/>
              </a:solidFill>
              <a:cs typeface="Segoe UI" charset="0"/>
            </a:endParaRPr>
          </a:p>
        </p:txBody>
      </p:sp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+mn-lt"/>
              </a:rPr>
              <a:t>PROCES ADMINISTRACE</a:t>
            </a:r>
          </a:p>
        </p:txBody>
      </p:sp>
      <p:sp>
        <p:nvSpPr>
          <p:cNvPr id="2" name="Obdélník 1"/>
          <p:cNvSpPr/>
          <p:nvPr/>
        </p:nvSpPr>
        <p:spPr>
          <a:xfrm>
            <a:off x="458316" y="1084292"/>
            <a:ext cx="8229599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 algn="just" eaLnBrk="1" hangingPunct="1">
              <a:spcAft>
                <a:spcPts val="600"/>
              </a:spcAft>
            </a:pPr>
            <a:r>
              <a:rPr lang="en-US" altLang="cs-CZ" b="1" dirty="0">
                <a:latin typeface="+mn-lt"/>
              </a:rPr>
              <a:t>Postup hodnocení a výběru projektů probíhá v souladu s kapitolou 3 Obecných pravidel pro žadatele a </a:t>
            </a:r>
            <a:r>
              <a:rPr lang="en-US" altLang="cs-CZ" b="1" dirty="0" err="1">
                <a:latin typeface="+mn-lt"/>
              </a:rPr>
              <a:t>příjemce</a:t>
            </a:r>
            <a:r>
              <a:rPr lang="en-US" altLang="cs-CZ" b="1" dirty="0">
                <a:latin typeface="+mn-lt"/>
              </a:rPr>
              <a:t>.</a:t>
            </a:r>
            <a:endParaRPr lang="cs-CZ" altLang="cs-CZ" b="1" dirty="0">
              <a:latin typeface="+mn-lt"/>
            </a:endParaRPr>
          </a:p>
          <a:p>
            <a:pPr marL="0" lvl="2" indent="0" algn="just" eaLnBrk="1" hangingPunct="1">
              <a:spcAft>
                <a:spcPts val="600"/>
              </a:spcAft>
            </a:pPr>
            <a:endParaRPr lang="en-US" altLang="cs-CZ" b="1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30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58316" y="1388905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latin typeface="+mn-lt"/>
              </a:rPr>
              <a:t>Aktivita – Instalace solárních termických kolektorů</a:t>
            </a: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420688" y="1832047"/>
            <a:ext cx="8226897" cy="438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41338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2.3.18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Instalované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solární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termické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kolektory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dosahují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minimální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hodnoty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celkového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využitelného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solárního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zisku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v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protokolu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Bilance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solárních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kolektorů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je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uvedena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hodnota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„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Celkový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využitelný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zisk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ze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solárního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systému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Qss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u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1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b.j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.“. Tato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hodnota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nesmí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být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nižší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než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600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kWh/rok na 1b.j.</a:t>
            </a:r>
          </a:p>
          <a:p>
            <a:pPr marL="18000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b="1" dirty="0">
              <a:latin typeface="+mn-lt"/>
            </a:endParaRPr>
          </a:p>
          <a:p>
            <a:pPr marL="18000" lvl="1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b="1" dirty="0">
                <a:solidFill>
                  <a:srgbClr val="00B050"/>
                </a:solidFill>
                <a:latin typeface="+mn-lt"/>
              </a:rPr>
              <a:t>2.3.19 Solární termické kolektory jsou napojeny na akumulační nádrž o min. objemu 25 l/ m2 vztažné plochy kolektoru. </a:t>
            </a:r>
          </a:p>
          <a:p>
            <a:pPr marL="446400" lvl="1" indent="-262800" algn="just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Calibri" panose="020F0502020204030204" pitchFamily="34" charset="0"/>
              <a:buChar char="−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sz="1600" dirty="0">
                <a:solidFill>
                  <a:schemeClr val="tx1"/>
                </a:solidFill>
                <a:latin typeface="+mn-lt"/>
              </a:rPr>
              <a:t>v protokolu výpočtu solárních zisků/ protokol bilance solárních zisků (termických systémů), případně v </a:t>
            </a:r>
            <a:r>
              <a:rPr lang="cs-CZ" sz="1600" dirty="0" err="1">
                <a:solidFill>
                  <a:schemeClr val="tx1"/>
                </a:solidFill>
                <a:latin typeface="+mn-lt"/>
              </a:rPr>
              <a:t>tech.zprávě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 musí být uvedeno, že solární termické kolektory budou napojeny na akumulační nádrž o </a:t>
            </a:r>
            <a:r>
              <a:rPr lang="cs-CZ" sz="1600" dirty="0" err="1">
                <a:solidFill>
                  <a:schemeClr val="tx1"/>
                </a:solidFill>
                <a:latin typeface="+mn-lt"/>
              </a:rPr>
              <a:t>min.objemu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 25 l/m2</a:t>
            </a:r>
          </a:p>
          <a:p>
            <a:pPr marL="182563" lvl="1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en-US" altLang="cs-CZ" sz="1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2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Aft>
                <a:spcPts val="200"/>
              </a:spcAft>
              <a:defRPr/>
            </a:pPr>
            <a:endParaRPr lang="en-US" altLang="cs-CZ" sz="600" dirty="0"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534988" indent="-360363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7175" indent="0" eaLnBrk="1" hangingPunct="1"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033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799752A-81CD-45E0-A5B1-FFC614AAD19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31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430352" y="1392881"/>
            <a:ext cx="8254206" cy="4826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cs-CZ" b="1" u="sng" dirty="0">
                <a:latin typeface="+mn-lt"/>
              </a:rPr>
              <a:t>Aktivita – Instalace </a:t>
            </a:r>
            <a:r>
              <a:rPr lang="cs-CZ" b="1" u="sng" dirty="0" err="1">
                <a:latin typeface="+mn-lt"/>
              </a:rPr>
              <a:t>fotovoltaického</a:t>
            </a:r>
            <a:r>
              <a:rPr lang="cs-CZ" b="1" u="sng" dirty="0">
                <a:latin typeface="+mn-lt"/>
              </a:rPr>
              <a:t> systému</a:t>
            </a:r>
          </a:p>
          <a:p>
            <a:pPr marL="18000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2.3.20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Energie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získaná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z 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fotovoltaického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systému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bude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využita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zejména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pro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potřeby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bytového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domu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.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Množství dodávky elektřiny do budovy převažuje nad množstvím dodávky mimo budovu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18000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2.3.21 </a:t>
            </a:r>
            <a:r>
              <a:rPr lang="cs-CZ" altLang="cs-CZ" b="1" dirty="0" err="1">
                <a:solidFill>
                  <a:srgbClr val="00B050"/>
                </a:solidFill>
                <a:latin typeface="+mn-lt"/>
              </a:rPr>
              <a:t>Fotovoltaický</a:t>
            </a: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 systém musí být umístěn pouze na bytovém domě, ve kterém bude využívána vyrobená elektrická energie. </a:t>
            </a:r>
          </a:p>
          <a:p>
            <a:pPr marL="446400" lvl="1" indent="-2628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Calibri" panose="020F0502020204030204" pitchFamily="34" charset="0"/>
              <a:buChar char="−"/>
              <a:defRPr/>
            </a:pPr>
            <a:r>
              <a:rPr lang="cs-CZ" altLang="cs-CZ" sz="1600" dirty="0">
                <a:latin typeface="+mn-lt"/>
              </a:rPr>
              <a:t>V Podkladech pro hodnocení nebo v PD musí být uvedeno, že </a:t>
            </a:r>
            <a:r>
              <a:rPr lang="cs-CZ" altLang="cs-CZ" sz="1600" dirty="0" err="1">
                <a:latin typeface="+mn-lt"/>
              </a:rPr>
              <a:t>fotovoltaický</a:t>
            </a:r>
            <a:r>
              <a:rPr lang="cs-CZ" altLang="cs-CZ" sz="1600" dirty="0">
                <a:latin typeface="+mn-lt"/>
              </a:rPr>
              <a:t> systém bude umístěn na bytovém domě, který je předmětem projektu</a:t>
            </a:r>
          </a:p>
          <a:p>
            <a:pPr marL="18000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b="1" dirty="0">
              <a:solidFill>
                <a:srgbClr val="00B050"/>
              </a:solidFill>
              <a:latin typeface="+mn-lt"/>
            </a:endParaRPr>
          </a:p>
          <a:p>
            <a:pPr marL="18000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b="1" dirty="0">
              <a:solidFill>
                <a:srgbClr val="00B050"/>
              </a:solidFill>
              <a:latin typeface="+mn-lt"/>
            </a:endParaRPr>
          </a:p>
          <a:p>
            <a:pPr marL="18000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2.3.22 Součástí způsobilých výdajů projektu není výměna zdroje vytápění, která by vedla k odpojení od soustavy zásobování tepelnou energií či k náhradě dodávek energií z této soustavy. Netýká se solárních termických kolektorů</a:t>
            </a:r>
            <a:endParaRPr lang="en-US" altLang="cs-CZ" b="1" dirty="0">
              <a:solidFill>
                <a:srgbClr val="00B050"/>
              </a:solidFill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19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32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30941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>
                <a:solidFill>
                  <a:srgbClr val="0070C0"/>
                </a:solidFill>
              </a:rPr>
              <a:t>EX-ANTE ANALÝZA RIZIK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635694" y="1268760"/>
            <a:ext cx="7958138" cy="5009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provedena do </a:t>
            </a:r>
            <a:r>
              <a:rPr lang="cs-CZ" altLang="cs-CZ" b="1" dirty="0">
                <a:latin typeface="+mn-lt"/>
              </a:rPr>
              <a:t>8 pracovních dnů </a:t>
            </a:r>
            <a:r>
              <a:rPr lang="cs-CZ" altLang="cs-CZ" dirty="0">
                <a:latin typeface="+mn-lt"/>
              </a:rPr>
              <a:t>od ukončení kontroly formálních náležitostí </a:t>
            </a:r>
            <a:br>
              <a:rPr lang="cs-CZ" altLang="cs-CZ" dirty="0">
                <a:latin typeface="+mn-lt"/>
              </a:rPr>
            </a:br>
            <a:r>
              <a:rPr lang="cs-CZ" altLang="cs-CZ" dirty="0">
                <a:latin typeface="+mn-lt"/>
              </a:rPr>
              <a:t>a hodnocení přijatelnosti projektu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u="sng" dirty="0">
                <a:latin typeface="+mn-lt"/>
              </a:rPr>
              <a:t>kritéria hodnocení – riziko: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realizovatelnosti projektu po věcné a finanční stránce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nezpůsobilosti výdajů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podvodů a korupčního jednání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ve veřejných zakázkách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v udržitelnosti projektu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v nedovolené veřejné podpoře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nehospodárných a neefektivních aktivit a výdajů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dvojího financování</a:t>
            </a:r>
          </a:p>
          <a:p>
            <a:pPr marL="475200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4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marL="360000" indent="-342000" eaLnBrk="1" hangingPunct="1">
              <a:lnSpc>
                <a:spcPct val="100000"/>
              </a:lnSpc>
              <a:spcBef>
                <a:spcPts val="1425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lang="en-US" altLang="cs-CZ" sz="20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5938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33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>
                <a:solidFill>
                  <a:srgbClr val="0070C0"/>
                </a:solidFill>
              </a:rPr>
              <a:t>EX-ANTE KONTROLA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386914" y="1315094"/>
            <a:ext cx="8254206" cy="4904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u projektů vybraných na základě ex-ante analýzy rizik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kontrola se zaměřuje na oblasti, které byly vyhodnoceny jako rizikové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u="sng" dirty="0">
                <a:latin typeface="+mn-lt"/>
              </a:rPr>
              <a:t>probíhá v režimu 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b="1" dirty="0">
                <a:latin typeface="+mn-lt"/>
              </a:rPr>
              <a:t>veřejnosprávní kontroly </a:t>
            </a:r>
            <a:r>
              <a:rPr lang="cs-CZ" altLang="cs-CZ" dirty="0">
                <a:latin typeface="+mn-lt"/>
              </a:rPr>
              <a:t>– řídí se </a:t>
            </a:r>
            <a:r>
              <a:rPr lang="cs-CZ" dirty="0">
                <a:latin typeface="+mn-lt"/>
              </a:rPr>
              <a:t>zákonem č. 320/2001 Sb., 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o finanční kontrole, a zákonem č. 255/2012 Sb., kontrolní řád</a:t>
            </a:r>
          </a:p>
          <a:p>
            <a:pPr marL="1077913" indent="-18097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j-lt"/>
              </a:rPr>
              <a:t>Protokol</a:t>
            </a:r>
            <a:r>
              <a:rPr lang="cs-CZ" altLang="cs-CZ" sz="1600" b="1" dirty="0">
                <a:latin typeface="+mj-lt"/>
              </a:rPr>
              <a:t> o veřejnosprávní kontrole </a:t>
            </a:r>
            <a:r>
              <a:rPr lang="cs-CZ" altLang="cs-CZ" sz="1600" dirty="0">
                <a:latin typeface="+mj-lt"/>
              </a:rPr>
              <a:t>– opatření k nápravě (právo podat námitky)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b="1" dirty="0">
                <a:latin typeface="+mn-lt"/>
              </a:rPr>
              <a:t>administrativního ověření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b="1" dirty="0">
                <a:latin typeface="+mn-lt"/>
              </a:rPr>
              <a:t>komunikace</a:t>
            </a:r>
            <a:r>
              <a:rPr lang="cs-CZ" dirty="0">
                <a:latin typeface="+mn-lt"/>
              </a:rPr>
              <a:t>: datová schránka, pošta, MS2014+</a:t>
            </a: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70496" y="4509120"/>
            <a:ext cx="8182804" cy="33855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8000" algn="ctr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cs-CZ" sz="1600" b="1" dirty="0">
                <a:latin typeface="+mj-lt"/>
              </a:rPr>
              <a:t>Nezpůsobilé výdaje ve výši nad 5 % celkových způsobilých výdajů (resp. nad 100 000 Kč). </a:t>
            </a:r>
          </a:p>
        </p:txBody>
      </p:sp>
    </p:spTree>
    <p:extLst>
      <p:ext uri="{BB962C8B-B14F-4D97-AF65-F5344CB8AC3E}">
        <p14:creationId xmlns:p14="http://schemas.microsoft.com/office/powerpoint/2010/main" val="23658257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34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</a:rPr>
              <a:t>VÝBĚR PROJEKTŮ</a:t>
            </a:r>
            <a:endParaRPr lang="cs-CZ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631160" y="1162049"/>
            <a:ext cx="7958138" cy="3779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provádí vedení řídícího orgánů IROP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probíhá u projektů, které úspěšně prošly všemi fázemi hodnocení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žádosti jsou seřazeny podle data a času podání žádosti v MS2014+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 err="1">
                <a:latin typeface="+mn-lt"/>
              </a:rPr>
              <a:t>p</a:t>
            </a:r>
            <a:r>
              <a:rPr lang="en-US" altLang="cs-CZ" dirty="0" err="1">
                <a:latin typeface="+mn-lt"/>
              </a:rPr>
              <a:t>očet</a:t>
            </a:r>
            <a:r>
              <a:rPr lang="en-US" altLang="cs-CZ" dirty="0">
                <a:latin typeface="+mn-lt"/>
              </a:rPr>
              <a:t> </a:t>
            </a:r>
            <a:r>
              <a:rPr lang="en-US" altLang="cs-CZ" dirty="0" err="1">
                <a:latin typeface="+mn-lt"/>
              </a:rPr>
              <a:t>podpořených</a:t>
            </a:r>
            <a:r>
              <a:rPr lang="en-US" altLang="cs-CZ" dirty="0">
                <a:latin typeface="+mn-lt"/>
              </a:rPr>
              <a:t> </a:t>
            </a:r>
            <a:r>
              <a:rPr lang="en-US" altLang="cs-CZ" dirty="0" err="1">
                <a:latin typeface="+mn-lt"/>
              </a:rPr>
              <a:t>projektů</a:t>
            </a:r>
            <a:r>
              <a:rPr lang="en-US" altLang="cs-CZ" dirty="0">
                <a:latin typeface="+mn-lt"/>
              </a:rPr>
              <a:t> je </a:t>
            </a:r>
            <a:r>
              <a:rPr lang="en-US" altLang="cs-CZ" dirty="0" err="1">
                <a:latin typeface="+mn-lt"/>
              </a:rPr>
              <a:t>limitován</a:t>
            </a:r>
            <a:r>
              <a:rPr lang="en-US" altLang="cs-CZ" dirty="0">
                <a:latin typeface="+mn-lt"/>
              </a:rPr>
              <a:t> </a:t>
            </a:r>
            <a:r>
              <a:rPr lang="en-US" altLang="cs-CZ" dirty="0" err="1">
                <a:latin typeface="+mn-lt"/>
              </a:rPr>
              <a:t>výší</a:t>
            </a:r>
            <a:r>
              <a:rPr lang="en-US" altLang="cs-CZ" dirty="0">
                <a:latin typeface="+mn-lt"/>
              </a:rPr>
              <a:t> </a:t>
            </a:r>
            <a:r>
              <a:rPr lang="en-US" altLang="cs-CZ" dirty="0" err="1">
                <a:latin typeface="+mn-lt"/>
              </a:rPr>
              <a:t>alokace</a:t>
            </a:r>
            <a:r>
              <a:rPr lang="en-US" altLang="cs-CZ" dirty="0">
                <a:latin typeface="+mn-lt"/>
              </a:rPr>
              <a:t> </a:t>
            </a:r>
            <a:r>
              <a:rPr lang="en-US" altLang="cs-CZ" dirty="0" err="1">
                <a:latin typeface="+mn-lt"/>
              </a:rPr>
              <a:t>na</a:t>
            </a:r>
            <a:r>
              <a:rPr lang="en-US" altLang="cs-CZ" dirty="0">
                <a:latin typeface="+mn-lt"/>
              </a:rPr>
              <a:t> </a:t>
            </a:r>
            <a:r>
              <a:rPr lang="en-US" altLang="cs-CZ" dirty="0" err="1">
                <a:latin typeface="+mn-lt"/>
              </a:rPr>
              <a:t>výzvu</a:t>
            </a:r>
            <a:endParaRPr lang="cs-CZ" altLang="cs-CZ" dirty="0">
              <a:latin typeface="+mn-lt"/>
            </a:endParaRP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výsledkem je vydání </a:t>
            </a:r>
            <a:r>
              <a:rPr lang="cs-CZ" altLang="cs-CZ" b="1" dirty="0">
                <a:latin typeface="+mn-lt"/>
              </a:rPr>
              <a:t>právního aktu (Registrace akce a Rozhodnutí o poskytnutí dotace)</a:t>
            </a:r>
            <a:r>
              <a:rPr lang="cs-CZ" altLang="cs-CZ" dirty="0">
                <a:latin typeface="+mn-lt"/>
              </a:rPr>
              <a:t>, který obsahuje minimálně tyto oblasti: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informace o příjemci dotace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informace o projektu (účel projektu, výše dotace, výstupy a výsledky projektu)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povinnosti  a práva příjemce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povinnosti a práva ŘO IROP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sankce za neplnění povinností</a:t>
            </a:r>
            <a:endParaRPr lang="en-US" altLang="cs-CZ" sz="1600" dirty="0">
              <a:latin typeface="+mn-lt"/>
            </a:endParaRP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en-US" altLang="cs-CZ" dirty="0">
              <a:latin typeface="+mn-lt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31160" y="4993465"/>
            <a:ext cx="8137847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latin typeface="+mj-lt"/>
              </a:rPr>
              <a:t>Na chybně uvedené údaje v Podmínkách příjemce upozorní ŘO IROP depeší nebo prostřednictvím Žádosti o změnu, kterou podá v MS2014+ (viz kap. č. 16 těchto Pravidel). </a:t>
            </a:r>
            <a:r>
              <a:rPr lang="cs-CZ" sz="1600" b="1" dirty="0">
                <a:latin typeface="+mj-lt"/>
              </a:rPr>
              <a:t>Pokud se příjemce k Podmínkám do 5 pracovních dnů od zaslání depeše o vydání právního aktu nevyjádří, má se za to, že se zněním Podmínek souhlasí</a:t>
            </a:r>
            <a:r>
              <a:rPr lang="cs-CZ" sz="1600" dirty="0">
                <a:latin typeface="+mj-lt"/>
              </a:rPr>
              <a:t>. 	</a:t>
            </a:r>
          </a:p>
        </p:txBody>
      </p:sp>
    </p:spTree>
    <p:extLst>
      <p:ext uri="{BB962C8B-B14F-4D97-AF65-F5344CB8AC3E}">
        <p14:creationId xmlns:p14="http://schemas.microsoft.com/office/powerpoint/2010/main" val="1313191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35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+mn-lt"/>
              </a:rPr>
              <a:t>ŽÁDOST O PŘEZKUM VÝSLEDKŮ HODNOCENÍ</a:t>
            </a:r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631160" y="1162050"/>
            <a:ext cx="7958138" cy="5116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Žadatel může podat žádost o přezkum výsledků </a:t>
            </a:r>
            <a:r>
              <a:rPr lang="cs-CZ" altLang="cs-CZ" b="1" dirty="0">
                <a:latin typeface="+mn-lt"/>
              </a:rPr>
              <a:t>každé části hodnocení žádosti o podporu</a:t>
            </a:r>
            <a:r>
              <a:rPr lang="cs-CZ" altLang="cs-CZ" dirty="0">
                <a:latin typeface="+mn-lt"/>
              </a:rPr>
              <a:t>, ve které neuspěl – kontrola přijatelnosti a formálních náležitostí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podání do </a:t>
            </a:r>
            <a:r>
              <a:rPr lang="cs-CZ" altLang="cs-CZ" b="1" dirty="0">
                <a:latin typeface="+mn-lt"/>
              </a:rPr>
              <a:t>15 kalendářních dní </a:t>
            </a:r>
            <a:r>
              <a:rPr lang="cs-CZ" altLang="cs-CZ" dirty="0">
                <a:latin typeface="+mn-lt"/>
              </a:rPr>
              <a:t>ode dne doručení depeše s oznámením </a:t>
            </a:r>
            <a:br>
              <a:rPr lang="cs-CZ" altLang="cs-CZ" dirty="0">
                <a:latin typeface="+mn-lt"/>
              </a:rPr>
            </a:br>
            <a:r>
              <a:rPr lang="cs-CZ" altLang="cs-CZ" dirty="0">
                <a:latin typeface="+mn-lt"/>
              </a:rPr>
              <a:t>o nesplnění podmínek v jednotlivých fázích hodnotícího procesu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u="sng" dirty="0">
                <a:latin typeface="+mn-lt"/>
              </a:rPr>
              <a:t>možnosti podání: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elektronicky v MS2014+ (viz příloha č. 19 Obecných pravidel)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písemně – formulář na www.dotaceeu.cz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uvést část hodnocení a vybrat kritéria, ke kterým se odvolává s popisem odůvodnění žádosti o přezkum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přezkumné řízení provádí </a:t>
            </a:r>
            <a:r>
              <a:rPr lang="cs-CZ" altLang="cs-CZ" b="1" dirty="0">
                <a:latin typeface="+mn-lt"/>
              </a:rPr>
              <a:t>Přezkumná komise ŘO IROP </a:t>
            </a:r>
            <a:r>
              <a:rPr lang="cs-CZ" altLang="cs-CZ" dirty="0">
                <a:latin typeface="+mn-lt"/>
              </a:rPr>
              <a:t>– rozhodne do 30 kal. dní od doručení žádosti o přezkum (ve složitějších případech do 60 kal. dní) =&gt; na základě výsledků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žádost je vrácena k opakovanému hodnocení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žádost je vyřazena z dalšího procesu hodnocení (nevrátí se k opravnému hodnocení)</a:t>
            </a:r>
          </a:p>
          <a:p>
            <a:pPr marL="475200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en-US" alt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1683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36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+mn-lt"/>
              </a:rPr>
              <a:t>MONITOROVÁNÍ PROJEKTŮ</a:t>
            </a:r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458316" y="1162049"/>
            <a:ext cx="8228484" cy="4931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probíhá prostřednictvím zpráv o realizaci/udržitelnosti projektu</a:t>
            </a: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10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r>
              <a:rPr lang="cs-CZ" altLang="cs-CZ" b="1" u="sng" dirty="0">
                <a:solidFill>
                  <a:srgbClr val="0070C0"/>
                </a:solidFill>
                <a:latin typeface="+mn-lt"/>
              </a:rPr>
              <a:t>Závěrečná Zpráva o realizaci projektu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předložit: do </a:t>
            </a:r>
            <a:r>
              <a:rPr lang="cs-CZ" altLang="cs-CZ" b="1" dirty="0">
                <a:latin typeface="+mn-lt"/>
              </a:rPr>
              <a:t>20 pracovních dní </a:t>
            </a:r>
            <a:r>
              <a:rPr lang="cs-CZ" altLang="cs-CZ" dirty="0">
                <a:latin typeface="+mn-lt"/>
              </a:rPr>
              <a:t>od ukončení realizace projektu 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fotodokumentaci výstupů projektu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Protokol o předání a převzetí díla</a:t>
            </a:r>
            <a:r>
              <a:rPr lang="cs-CZ" altLang="cs-CZ" sz="1600" dirty="0">
                <a:latin typeface="+mn-lt"/>
              </a:rPr>
              <a:t> a odstranění vad a nedodělků bránících užívání díla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i="1" dirty="0">
                <a:latin typeface="+mn-lt"/>
              </a:rPr>
              <a:t>pokud je vydán Kolaudační souhlas nebo Souhlas s užíváním stavby doložit (jinak nejpozději s první </a:t>
            </a:r>
            <a:r>
              <a:rPr lang="cs-CZ" altLang="cs-CZ" i="1" dirty="0" err="1">
                <a:latin typeface="+mn-lt"/>
              </a:rPr>
              <a:t>ZoU</a:t>
            </a:r>
            <a:endParaRPr lang="cs-CZ" altLang="cs-CZ" i="1" dirty="0">
              <a:latin typeface="+mn-lt"/>
            </a:endParaRP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společně předkládá </a:t>
            </a:r>
            <a:r>
              <a:rPr lang="cs-CZ" altLang="cs-CZ" b="1" dirty="0">
                <a:latin typeface="+mn-lt"/>
              </a:rPr>
              <a:t>Zjednodušenou žádost o platbu </a:t>
            </a:r>
            <a:r>
              <a:rPr lang="cs-CZ" altLang="cs-CZ" dirty="0">
                <a:latin typeface="+mn-lt"/>
              </a:rPr>
              <a:t>– kap. 18.5 Obecná pravidla</a:t>
            </a: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12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r>
              <a:rPr lang="cs-CZ" altLang="cs-CZ" b="1" u="sng" dirty="0">
                <a:solidFill>
                  <a:srgbClr val="0070C0"/>
                </a:solidFill>
                <a:latin typeface="+mn-lt"/>
              </a:rPr>
              <a:t>Zpráva o udržitelnosti projektu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předložit: do </a:t>
            </a:r>
            <a:r>
              <a:rPr lang="cs-CZ" altLang="cs-CZ" b="1" dirty="0">
                <a:latin typeface="+mn-lt"/>
              </a:rPr>
              <a:t>10 pracovních dní </a:t>
            </a:r>
            <a:r>
              <a:rPr lang="cs-CZ" altLang="cs-CZ" dirty="0">
                <a:latin typeface="+mn-lt"/>
              </a:rPr>
              <a:t>od konce ročního monitorovacího období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doba udržitelnosti - 5 let od provedení poslední platby příjemci ze strany ŘO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jedna z povinností příjemce – užívat budovy jako bytové domy</a:t>
            </a:r>
          </a:p>
        </p:txBody>
      </p:sp>
    </p:spTree>
    <p:extLst>
      <p:ext uri="{BB962C8B-B14F-4D97-AF65-F5344CB8AC3E}">
        <p14:creationId xmlns:p14="http://schemas.microsoft.com/office/powerpoint/2010/main" val="2268831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37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+mn-lt"/>
              </a:rPr>
              <a:t>ZMĚNY V PROJEKTU</a:t>
            </a:r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458316" y="980728"/>
            <a:ext cx="8229600" cy="5375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prostřednictvím </a:t>
            </a:r>
            <a:r>
              <a:rPr lang="cs-CZ" altLang="cs-CZ" b="1" dirty="0">
                <a:latin typeface="+mn-lt"/>
              </a:rPr>
              <a:t>Žádosti o změnu</a:t>
            </a:r>
            <a:r>
              <a:rPr lang="cs-CZ" altLang="cs-CZ" dirty="0">
                <a:latin typeface="+mn-lt"/>
              </a:rPr>
              <a:t> podané v MS2014+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nahlášení neprodleně</a:t>
            </a: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1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r>
              <a:rPr lang="cs-CZ" altLang="cs-CZ" b="1" u="sng" dirty="0">
                <a:solidFill>
                  <a:srgbClr val="0070C0"/>
                </a:solidFill>
                <a:latin typeface="+mn-lt"/>
              </a:rPr>
              <a:t>Změny podle iniciátora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b="1" dirty="0">
                <a:latin typeface="+mn-lt"/>
              </a:rPr>
              <a:t>žadatel/příjemce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b="1" dirty="0">
                <a:latin typeface="+mn-lt"/>
              </a:rPr>
              <a:t>ŘO IROP/CRR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latin typeface="+mn-lt"/>
              </a:rPr>
              <a:t>pokud je změna v zájmu příjemce nebo po zjištění formální chyby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latin typeface="+mn-lt"/>
              </a:rPr>
              <a:t>informace žadateli je zaslána depeší</a:t>
            </a: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3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r>
              <a:rPr lang="cs-CZ" altLang="cs-CZ" b="1" u="sng" dirty="0">
                <a:solidFill>
                  <a:srgbClr val="0070C0"/>
                </a:solidFill>
                <a:latin typeface="+mn-lt"/>
              </a:rPr>
              <a:t>Změny podle data – vydání právního aktu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b="1" dirty="0">
                <a:latin typeface="+mn-lt"/>
              </a:rPr>
              <a:t>před schválením právního aktu </a:t>
            </a:r>
            <a:r>
              <a:rPr lang="cs-CZ" altLang="cs-CZ" dirty="0">
                <a:latin typeface="+mn-lt"/>
              </a:rPr>
              <a:t>– rozhoduje CRR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změny nesmějí mít vliv na hodnocení projektu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i="1" dirty="0">
                <a:latin typeface="+mn-lt"/>
              </a:rPr>
              <a:t>např. doložení pravomocného stavebního povolení/souhlasu s provedením ohlášeného stavebního záměru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b="1" dirty="0">
                <a:latin typeface="+mn-lt"/>
              </a:rPr>
              <a:t>po schválení právního aktu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nezakládá změnu právního aktu – rozhoduje CRR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zakládá změnu právního aktu – rozhoduje ŘO IROP – před realizací změny</a:t>
            </a:r>
          </a:p>
        </p:txBody>
      </p:sp>
    </p:spTree>
    <p:extLst>
      <p:ext uri="{BB962C8B-B14F-4D97-AF65-F5344CB8AC3E}">
        <p14:creationId xmlns:p14="http://schemas.microsoft.com/office/powerpoint/2010/main" val="2582936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685800" y="714375"/>
            <a:ext cx="7772400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91440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en-US" altLang="cs-CZ" sz="4400" b="1" kern="0" dirty="0">
              <a:solidFill>
                <a:srgbClr val="FFFFFF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0" y="5229225"/>
            <a:ext cx="87852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defTabSz="914400" eaLnBrk="1" fontAlgn="auto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defRPr/>
            </a:pPr>
            <a:endParaRPr lang="cs-CZ" altLang="cs-CZ" b="1" kern="0" dirty="0">
              <a:solidFill>
                <a:srgbClr val="5FA4E5"/>
              </a:solidFill>
            </a:endParaRPr>
          </a:p>
          <a:p>
            <a:pPr defTabSz="914400" eaLnBrk="1" fontAlgn="auto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defRPr/>
            </a:pPr>
            <a:endParaRPr lang="cs-CZ" altLang="cs-CZ" sz="1200" b="1" kern="0" dirty="0">
              <a:solidFill>
                <a:schemeClr val="bg1"/>
              </a:solidFill>
            </a:endParaRPr>
          </a:p>
          <a:p>
            <a:pPr defTabSz="914400" eaLnBrk="1" fontAlgn="auto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defRPr/>
            </a:pPr>
            <a:r>
              <a:rPr lang="cs-CZ" altLang="cs-CZ" sz="1300" b="1" kern="0" dirty="0">
                <a:solidFill>
                  <a:schemeClr val="bg1"/>
                </a:solidFill>
              </a:rPr>
              <a:t>   Centrum pro regionální rozvoj České republiky           U nákladového nádraží 3144/4, 130 03 Praha 3                      www.crr.cz</a:t>
            </a: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685800" y="1196975"/>
            <a:ext cx="77724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/>
            <a:endParaRPr lang="cs-CZ" altLang="cs-CZ" sz="3200" b="1" dirty="0">
              <a:solidFill>
                <a:srgbClr val="FFFFFF"/>
              </a:solidFill>
            </a:endParaRPr>
          </a:p>
          <a:p>
            <a:pPr algn="ctr" eaLnBrk="1" hangingPunct="1"/>
            <a:r>
              <a:rPr lang="en-US" altLang="cs-CZ" sz="3200" b="1" dirty="0" err="1">
                <a:solidFill>
                  <a:srgbClr val="FFFFFF"/>
                </a:solidFill>
              </a:rPr>
              <a:t>Děkuj</a:t>
            </a:r>
            <a:r>
              <a:rPr lang="cs-CZ" altLang="cs-CZ" sz="3200" b="1" dirty="0" err="1">
                <a:solidFill>
                  <a:srgbClr val="FFFFFF"/>
                </a:solidFill>
              </a:rPr>
              <a:t>eme</a:t>
            </a:r>
            <a:r>
              <a:rPr lang="en-US" altLang="cs-CZ" sz="3200" b="1" dirty="0">
                <a:solidFill>
                  <a:srgbClr val="FFFFFF"/>
                </a:solidFill>
              </a:rPr>
              <a:t> </a:t>
            </a:r>
            <a:r>
              <a:rPr lang="en-US" altLang="cs-CZ" sz="3200" b="1" dirty="0" err="1">
                <a:solidFill>
                  <a:srgbClr val="FFFFFF"/>
                </a:solidFill>
              </a:rPr>
              <a:t>Vám</a:t>
            </a:r>
            <a:r>
              <a:rPr lang="en-US" altLang="cs-CZ" sz="3200" b="1" dirty="0">
                <a:solidFill>
                  <a:srgbClr val="FFFFFF"/>
                </a:solidFill>
              </a:rPr>
              <a:t> </a:t>
            </a:r>
            <a:r>
              <a:rPr lang="en-US" altLang="cs-CZ" sz="3200" b="1" dirty="0" err="1">
                <a:solidFill>
                  <a:srgbClr val="FFFFFF"/>
                </a:solidFill>
              </a:rPr>
              <a:t>za</a:t>
            </a:r>
            <a:r>
              <a:rPr lang="en-US" altLang="cs-CZ" sz="3200" b="1" dirty="0">
                <a:solidFill>
                  <a:srgbClr val="FFFFFF"/>
                </a:solidFill>
              </a:rPr>
              <a:t> </a:t>
            </a:r>
            <a:r>
              <a:rPr lang="en-US" altLang="cs-CZ" sz="3200" b="1" dirty="0" err="1">
                <a:solidFill>
                  <a:srgbClr val="FFFFFF"/>
                </a:solidFill>
              </a:rPr>
              <a:t>pozornost</a:t>
            </a:r>
            <a:r>
              <a:rPr lang="en-US" altLang="cs-CZ" sz="3200" b="1" dirty="0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B7F1263-CA75-4290-81DB-D3368CFE16D4}" type="slidenum">
              <a:rPr lang="cs-CZ" altLang="cs-CZ" sz="1200">
                <a:solidFill>
                  <a:srgbClr val="0070C0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cs-CZ" altLang="cs-CZ" sz="1200">
              <a:solidFill>
                <a:srgbClr val="0070C0"/>
              </a:solidFill>
              <a:cs typeface="Segoe UI" charset="0"/>
            </a:endParaRPr>
          </a:p>
        </p:txBody>
      </p:sp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635694" y="1340768"/>
            <a:ext cx="795813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probíhá elektronicky v MS2014+</a:t>
            </a: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400" dirty="0">
              <a:latin typeface="+mn-lt"/>
            </a:endParaRP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b="1" dirty="0">
                <a:latin typeface="+mn-lt"/>
              </a:rPr>
              <a:t>kritéria formálních náležitostí </a:t>
            </a:r>
            <a:r>
              <a:rPr lang="cs-CZ" altLang="cs-CZ" dirty="0">
                <a:latin typeface="+mn-lt"/>
              </a:rPr>
              <a:t>– vždy </a:t>
            </a: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NAPRAVITELNÁ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v případně nesplnění je žadatel </a:t>
            </a:r>
            <a:r>
              <a:rPr lang="cs-CZ" altLang="cs-CZ" sz="1600" b="1" dirty="0">
                <a:latin typeface="+mn-lt"/>
              </a:rPr>
              <a:t>vyzván</a:t>
            </a:r>
            <a:r>
              <a:rPr lang="cs-CZ" altLang="cs-CZ" sz="1600" dirty="0">
                <a:latin typeface="+mn-lt"/>
              </a:rPr>
              <a:t> k doplnění</a:t>
            </a: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b="1" dirty="0">
                <a:latin typeface="+mn-lt"/>
              </a:rPr>
              <a:t>kritéria přijatelnosti </a:t>
            </a:r>
            <a:r>
              <a:rPr lang="cs-CZ" altLang="cs-CZ" dirty="0">
                <a:latin typeface="+mn-lt"/>
              </a:rPr>
              <a:t>– </a:t>
            </a: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NAPRAVITELNÁ</a:t>
            </a:r>
            <a:r>
              <a:rPr lang="cs-CZ" altLang="cs-CZ" dirty="0">
                <a:latin typeface="+mn-lt"/>
              </a:rPr>
              <a:t> a </a:t>
            </a:r>
            <a:r>
              <a:rPr lang="cs-CZ" altLang="cs-CZ" b="1" dirty="0">
                <a:solidFill>
                  <a:srgbClr val="800000"/>
                </a:solidFill>
                <a:latin typeface="+mn-lt"/>
              </a:rPr>
              <a:t>NENAPRAVITELNÁ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nejprve se vyhodnocují NENAPRAVITELNÁ kritéria 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v případě nesplnění alespoň jednoho kritéria s příznakem NENAPRAVITELNÉ, je žádost o podporu </a:t>
            </a:r>
            <a:r>
              <a:rPr lang="cs-CZ" altLang="cs-CZ" sz="1600" b="1" dirty="0">
                <a:latin typeface="+mn-lt"/>
              </a:rPr>
              <a:t>vyloučena</a:t>
            </a:r>
            <a:r>
              <a:rPr lang="cs-CZ" altLang="cs-CZ" sz="1600" dirty="0">
                <a:latin typeface="+mn-lt"/>
              </a:rPr>
              <a:t> z dalšího procesu hodnocení a napravitelná kritéria nejsou dále hodnocena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v případně nesplnění jakéhokoli kritéria s příznakem NAPRAVITELNÉ, je žadatel </a:t>
            </a:r>
            <a:r>
              <a:rPr lang="cs-CZ" altLang="cs-CZ" sz="1600" b="1" dirty="0">
                <a:latin typeface="+mn-lt"/>
              </a:rPr>
              <a:t>vyzván</a:t>
            </a:r>
            <a:r>
              <a:rPr lang="cs-CZ" altLang="cs-CZ" sz="1600" dirty="0">
                <a:latin typeface="+mn-lt"/>
              </a:rPr>
              <a:t> k doplnění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sz="1600" dirty="0">
              <a:latin typeface="+mn-lt"/>
            </a:endParaRP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dirty="0">
                <a:latin typeface="+mn-lt"/>
              </a:rPr>
              <a:t>vyhodnocení kritérií: „vyhověl“; „nevyhověl“; „nehodnoceno“; „nerelevantní“</a:t>
            </a: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marL="360000" indent="-342000" eaLnBrk="1" hangingPunct="1">
              <a:lnSpc>
                <a:spcPct val="100000"/>
              </a:lnSpc>
              <a:spcBef>
                <a:spcPts val="1425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lang="en-US" altLang="cs-CZ" sz="20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8084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799752A-81CD-45E0-A5B1-FFC614AAD19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594047" y="1412776"/>
            <a:ext cx="795813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b="1" dirty="0">
                <a:latin typeface="+mn-lt"/>
              </a:rPr>
              <a:t>výzva k doplnění 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zaslána formou depeše v MS2014+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dojde k zpřístupnění určité části žádosti k editaci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po doplnění požadovaných informací/dokladů je nutné provést finalizaci a žádost elektronicky </a:t>
            </a:r>
            <a:r>
              <a:rPr lang="cs-CZ" altLang="cs-CZ" sz="1600" b="1" dirty="0">
                <a:latin typeface="+mn-lt"/>
              </a:rPr>
              <a:t>podepsat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lhůty pro hodnocení projektu se do doby doplnění na výzvu pozastavují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na doplnění je stanovena lhůta </a:t>
            </a:r>
            <a:r>
              <a:rPr lang="cs-CZ" altLang="cs-CZ" sz="1600" b="1" dirty="0">
                <a:latin typeface="+mn-lt"/>
              </a:rPr>
              <a:t>max. 5 pracovních dnů </a:t>
            </a:r>
            <a:r>
              <a:rPr lang="cs-CZ" altLang="cs-CZ" sz="1600" dirty="0">
                <a:latin typeface="+mn-lt"/>
              </a:rPr>
              <a:t>od data doručení depeše </a:t>
            </a:r>
            <a:br>
              <a:rPr lang="cs-CZ" altLang="cs-CZ" sz="1600" dirty="0">
                <a:latin typeface="+mn-lt"/>
              </a:rPr>
            </a:br>
            <a:r>
              <a:rPr lang="cs-CZ" altLang="cs-CZ" sz="1600" dirty="0">
                <a:latin typeface="+mn-lt"/>
              </a:rPr>
              <a:t>v MS2014+ </a:t>
            </a:r>
          </a:p>
          <a:p>
            <a:pPr marL="1217250" lvl="2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400" dirty="0">
                <a:latin typeface="+mn-lt"/>
              </a:rPr>
              <a:t>V MS2014+ nastavení přeposlání informace o depeši do e-mailu, nebo upozornění SMS</a:t>
            </a:r>
          </a:p>
          <a:p>
            <a:pPr marL="817200" lvl="1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celkově je možné žadatele vyzvat k doplnění </a:t>
            </a:r>
            <a:r>
              <a:rPr lang="cs-CZ" altLang="cs-CZ" sz="1600" b="1" dirty="0">
                <a:latin typeface="+mn-lt"/>
              </a:rPr>
              <a:t>maximálně dvakrát</a:t>
            </a:r>
          </a:p>
          <a:p>
            <a:pPr marL="475200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94048" y="5112063"/>
            <a:ext cx="769766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latin typeface="+mj-lt"/>
              </a:rPr>
              <a:t>Kontrolní listy budou zveřejněné na stránkách CRR: </a:t>
            </a:r>
          </a:p>
          <a:p>
            <a:r>
              <a:rPr lang="cs-CZ" dirty="0">
                <a:latin typeface="+mj-lt"/>
              </a:rPr>
              <a:t>http://www.crr.cz/cs/irop/kontrolni-listy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799752A-81CD-45E0-A5B1-FFC614AAD19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32594" y="1412777"/>
            <a:ext cx="8254206" cy="4943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r>
              <a:rPr lang="cs-CZ" altLang="cs-CZ" b="1" dirty="0">
                <a:solidFill>
                  <a:srgbClr val="800000"/>
                </a:solidFill>
                <a:latin typeface="+mn-lt"/>
              </a:rPr>
              <a:t>1.3 Žadatel splňuje definici oprávněného příjemce pro příslušný specifický cíl a výzvu.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oprávněný příjemce – vlastník bytového domu (mimo FO nepodnikajících a a.s. s listinnými akciemi na majitele), společenství vlastníků bytových jednotek nebo bytové družstvo jako správce bytových domů podle zákona č. 311/2013 Sb.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předmětem projektu – bytový dům, který odpovídá definici bytového domu podle písm. a), § 2 vyhlášky č. 501 / 2006 Sb. o obecných požadavcích na využívání území </a:t>
            </a:r>
            <a:r>
              <a:rPr lang="cs-CZ" altLang="cs-CZ" sz="1600" i="1" dirty="0">
                <a:latin typeface="+mn-lt"/>
              </a:rPr>
              <a:t>(rozhodující je způsob využití uvedený ve Výpisu z katastru nemovitostí)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realizace projektu – mimo území hl. město Praha</a:t>
            </a:r>
          </a:p>
          <a:p>
            <a:pPr marL="182563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1600" dirty="0">
              <a:latin typeface="+mn-lt"/>
            </a:endParaRPr>
          </a:p>
          <a:p>
            <a:pPr marL="475200" lvl="1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074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799752A-81CD-45E0-A5B1-FFC614AAD19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</a:t>
            </a: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460906" y="1340768"/>
            <a:ext cx="8197582" cy="50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r>
              <a:rPr lang="cs-CZ" altLang="cs-CZ" b="1" dirty="0">
                <a:solidFill>
                  <a:srgbClr val="800000"/>
                </a:solidFill>
                <a:latin typeface="+mn-lt"/>
              </a:rPr>
              <a:t>1.9 Projekt je v souladu s pravidly veřejné podpory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v MS2014+ - čestné prohlášení, že žadatel nesplňuje definici podniku v obtížích </a:t>
            </a:r>
            <a:r>
              <a:rPr lang="cs-CZ" altLang="cs-CZ" sz="1600" i="1" dirty="0">
                <a:latin typeface="+mn-lt"/>
              </a:rPr>
              <a:t>(kód č. 81)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„Bloková výjimka“ - dodržení Nařízení č. 651/2014 – motivační účinek</a:t>
            </a:r>
          </a:p>
          <a:p>
            <a:pPr marL="446088" lvl="1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"Podpora de </a:t>
            </a:r>
            <a:r>
              <a:rPr lang="cs-CZ" altLang="cs-CZ" sz="1600" dirty="0" err="1">
                <a:latin typeface="+mn-lt"/>
              </a:rPr>
              <a:t>minimis</a:t>
            </a:r>
            <a:r>
              <a:rPr lang="cs-CZ" altLang="cs-CZ" sz="1600" dirty="0">
                <a:latin typeface="+mn-lt"/>
              </a:rPr>
              <a:t>„:</a:t>
            </a:r>
          </a:p>
          <a:p>
            <a:pPr marL="846138" lvl="2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pl-PL" altLang="cs-CZ" sz="1600" dirty="0">
                <a:latin typeface="+mn-lt"/>
              </a:rPr>
              <a:t>Na záložce Subjekty projektu uvedeny všechny subjekty v definici jednoho podniku </a:t>
            </a:r>
          </a:p>
          <a:p>
            <a:pPr marL="846138" lvl="2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částka obdržené podpory za dvě předchozí rozhodná období a běžný fiskální rok nižší než 200 000 EUR</a:t>
            </a:r>
          </a:p>
          <a:p>
            <a:pPr marL="846138" lvl="2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Splňuje žadatel podmínku, že podnik není činný ve vyloučených odvětvích pro podporu de </a:t>
            </a:r>
            <a:r>
              <a:rPr lang="cs-CZ" altLang="cs-CZ" sz="1600" dirty="0" err="1">
                <a:latin typeface="+mn-lt"/>
              </a:rPr>
              <a:t>minimis</a:t>
            </a:r>
            <a:endParaRPr lang="cs-CZ" altLang="cs-CZ" sz="1600" dirty="0">
              <a:latin typeface="+mn-lt"/>
            </a:endParaRPr>
          </a:p>
          <a:p>
            <a:pPr marL="446400" lvl="2" indent="-263525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Je projekt v souladu s pravidly veřejné podpory, tzn. kumulativně nenaplňuje definiční znaky veřejné podpory?</a:t>
            </a: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r>
              <a:rPr lang="cs-CZ" altLang="cs-CZ" b="1" dirty="0">
                <a:solidFill>
                  <a:srgbClr val="800000"/>
                </a:solidFill>
                <a:latin typeface="+mn-lt"/>
              </a:rPr>
              <a:t>1.10 Statutární zástupce žadatele je trestně bezúhonný</a:t>
            </a:r>
          </a:p>
          <a:p>
            <a:pPr marL="442913" lvl="1" indent="-261938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r>
              <a:rPr lang="cs-CZ" altLang="cs-CZ" sz="1600" dirty="0">
                <a:latin typeface="+mn-lt"/>
              </a:rPr>
              <a:t>předložení žádosti přes MS2014+ vč. souhlasu s ČP, ze kterého vyplývá trestní bezúhonnost statutárního zástupce</a:t>
            </a:r>
            <a:endParaRPr lang="cs-CZ" altLang="cs-CZ" dirty="0">
              <a:latin typeface="+mn-lt"/>
            </a:endParaRPr>
          </a:p>
          <a:p>
            <a:pPr marL="360000" indent="-34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alibri" panose="020F0502020204030204" pitchFamily="34" charset="0"/>
              <a:buChar char="–"/>
              <a:defRPr/>
            </a:pPr>
            <a:endParaRPr lang="cs-CZ" altLang="cs-CZ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sz="800" dirty="0">
              <a:latin typeface="+mn-lt"/>
            </a:endParaRPr>
          </a:p>
          <a:p>
            <a:pPr marL="1800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defRPr/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9064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33780" y="1315094"/>
            <a:ext cx="8226897" cy="5041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41338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710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3.1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Žádost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je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podána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v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předepsané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formě</a:t>
            </a:r>
            <a:endParaRPr lang="en-US" altLang="cs-CZ" b="1" dirty="0">
              <a:solidFill>
                <a:srgbClr val="00B050"/>
              </a:solidFill>
              <a:latin typeface="+mn-lt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p</a:t>
            </a:r>
            <a:r>
              <a:rPr lang="en-US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řes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MS2014+.</a:t>
            </a: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informace uvedené v žádosti musí být v souladu s informacemi v přílohách</a:t>
            </a:r>
            <a:endParaRPr lang="en-US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obchodní korporace a obecně prospěšné společnosti uvádí informace o své vlastnické </a:t>
            </a:r>
            <a:b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a ovládací struktuře (viz př. č. 1 Specifických pravidel)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na záložce Veřejná podpora – Obecné nařízení o blokových výjimkách (Nařízení Komise (EU) č. 651/2014) nebo "Podpora de </a:t>
            </a:r>
            <a:r>
              <a:rPr lang="cs-CZ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minimis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“ (Nařízení Komise (EU) č. 1407/2013), případně kombinace obou možností</a:t>
            </a: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V případě režimu veřejné podpory de </a:t>
            </a:r>
            <a:r>
              <a:rPr lang="cs-CZ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minimis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musí být na</a:t>
            </a:r>
            <a:r>
              <a:rPr lang="pl-PL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záložce Subjekty projektu zaškrtnuto pole pro definici jednoho podniku </a:t>
            </a: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v žádosti musí být uvedeny na záložce klíčové aktivity podporované aktivity</a:t>
            </a:r>
          </a:p>
          <a:p>
            <a:pPr marL="182563" lvl="1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7100"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cs-CZ" altLang="cs-CZ" b="1" dirty="0">
                <a:solidFill>
                  <a:srgbClr val="00B050"/>
                </a:solidFill>
                <a:latin typeface="+mn-lt"/>
              </a:rPr>
              <a:t>3.2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Žádost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je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podepsána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oprávněným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zástupcem</a:t>
            </a:r>
            <a:r>
              <a:rPr lang="en-US" altLang="cs-CZ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+mn-lt"/>
              </a:rPr>
              <a:t>žadatele</a:t>
            </a:r>
            <a:endParaRPr lang="en-US" altLang="cs-CZ" b="1" dirty="0">
              <a:solidFill>
                <a:srgbClr val="00B050"/>
              </a:solidFill>
              <a:latin typeface="+mn-lt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latin typeface="+mn-lt"/>
              </a:rPr>
              <a:t>s</a:t>
            </a:r>
            <a:r>
              <a:rPr lang="en-US" altLang="cs-CZ" sz="1600" dirty="0" err="1">
                <a:latin typeface="+mn-lt"/>
              </a:rPr>
              <a:t>tatutární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zástupce</a:t>
            </a:r>
            <a:r>
              <a:rPr lang="en-US" altLang="cs-CZ" sz="1600" dirty="0">
                <a:latin typeface="+mn-lt"/>
              </a:rPr>
              <a:t>, </a:t>
            </a:r>
            <a:r>
              <a:rPr lang="en-US" altLang="cs-CZ" sz="1600" dirty="0" err="1">
                <a:latin typeface="+mn-lt"/>
              </a:rPr>
              <a:t>popř</a:t>
            </a:r>
            <a:r>
              <a:rPr lang="en-US" altLang="cs-CZ" sz="1600" dirty="0">
                <a:latin typeface="+mn-lt"/>
              </a:rPr>
              <a:t>. </a:t>
            </a:r>
            <a:r>
              <a:rPr lang="en-US" altLang="cs-CZ" sz="1600" dirty="0" err="1">
                <a:latin typeface="+mn-lt"/>
              </a:rPr>
              <a:t>jim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pověřená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osoba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na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základě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plné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moci</a:t>
            </a:r>
            <a:r>
              <a:rPr lang="en-US" altLang="cs-CZ" sz="1600" dirty="0">
                <a:latin typeface="+mn-lt"/>
              </a:rPr>
              <a:t>, </a:t>
            </a:r>
            <a:r>
              <a:rPr lang="en-US" altLang="cs-CZ" sz="1600" dirty="0" err="1">
                <a:latin typeface="+mn-lt"/>
              </a:rPr>
              <a:t>či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jiného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dokumentu</a:t>
            </a:r>
            <a:r>
              <a:rPr lang="en-US" altLang="cs-CZ" sz="1600" dirty="0">
                <a:latin typeface="+mn-lt"/>
              </a:rPr>
              <a:t> (</a:t>
            </a:r>
            <a:r>
              <a:rPr lang="en-US" altLang="cs-CZ" sz="1600" dirty="0" err="1">
                <a:latin typeface="+mn-lt"/>
              </a:rPr>
              <a:t>např</a:t>
            </a:r>
            <a:r>
              <a:rPr lang="en-US" altLang="cs-CZ" sz="1600" dirty="0">
                <a:latin typeface="+mn-lt"/>
              </a:rPr>
              <a:t>. </a:t>
            </a:r>
            <a:r>
              <a:rPr lang="en-US" altLang="cs-CZ" sz="1600" dirty="0" err="1">
                <a:latin typeface="+mn-lt"/>
              </a:rPr>
              <a:t>usnesení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zastupitelstva</a:t>
            </a:r>
            <a:r>
              <a:rPr lang="en-US" altLang="cs-CZ" sz="1600" dirty="0">
                <a:latin typeface="+mn-lt"/>
              </a:rPr>
              <a:t> </a:t>
            </a:r>
            <a:r>
              <a:rPr lang="en-US" altLang="cs-CZ" sz="1600" dirty="0" err="1">
                <a:latin typeface="+mn-lt"/>
              </a:rPr>
              <a:t>obce</a:t>
            </a:r>
            <a:r>
              <a:rPr lang="en-US" altLang="cs-CZ" sz="1600" dirty="0">
                <a:latin typeface="+mn-lt"/>
              </a:rPr>
              <a:t>)</a:t>
            </a:r>
            <a:endParaRPr lang="cs-CZ" altLang="cs-CZ" sz="1600" dirty="0">
              <a:latin typeface="+mn-lt"/>
            </a:endParaRPr>
          </a:p>
          <a:p>
            <a:pPr marL="182563" lvl="1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cs-CZ" altLang="cs-CZ" dirty="0">
              <a:latin typeface="+mn-lt"/>
            </a:endParaRPr>
          </a:p>
          <a:p>
            <a:pPr algn="just" eaLnBrk="1" hangingPunct="1">
              <a:spcBef>
                <a:spcPts val="125"/>
              </a:spcBef>
              <a:spcAft>
                <a:spcPts val="200"/>
              </a:spcAft>
              <a:defRPr/>
            </a:pPr>
            <a:endParaRPr lang="en-US" altLang="cs-CZ" sz="600" dirty="0">
              <a:solidFill>
                <a:srgbClr val="00B050"/>
              </a:solidFill>
              <a:latin typeface="+mn-lt"/>
            </a:endParaRPr>
          </a:p>
          <a:p>
            <a:pPr marL="0" indent="0" eaLnBrk="1" hangingPunct="1">
              <a:spcAft>
                <a:spcPts val="2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Aft>
                <a:spcPts val="200"/>
              </a:spcAft>
              <a:defRPr/>
            </a:pPr>
            <a:endParaRPr lang="en-US" altLang="cs-CZ" sz="600" dirty="0"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534988" indent="-360363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7175" indent="0" eaLnBrk="1" hangingPunct="1"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 </a:t>
            </a:r>
          </a:p>
        </p:txBody>
      </p:sp>
    </p:spTree>
    <p:extLst>
      <p:ext uri="{BB962C8B-B14F-4D97-AF65-F5344CB8AC3E}">
        <p14:creationId xmlns:p14="http://schemas.microsoft.com/office/powerpoint/2010/main" val="3160841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33780" y="1340768"/>
            <a:ext cx="8226897" cy="493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41338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7100" indent="0" algn="just" eaLnBrk="1" hangingPunct="1">
              <a:spcAft>
                <a:spcPts val="600"/>
              </a:spcAft>
              <a:defRPr/>
            </a:pPr>
            <a: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3.3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doloženy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povinné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přílohy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obsahově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splňují</a:t>
            </a:r>
            <a: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náležitosti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požadované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b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v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dokumentaci</a:t>
            </a:r>
            <a:r>
              <a:rPr lang="en-US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  k </a:t>
            </a:r>
            <a:r>
              <a:rPr lang="en-US" altLang="cs-CZ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</a:t>
            </a:r>
            <a:r>
              <a:rPr lang="cs-CZ" altLang="cs-CZ" b="1" dirty="0">
                <a:solidFill>
                  <a:srgbClr val="00B050"/>
                </a:solidFill>
                <a:latin typeface="Calibri" panose="020F0502020204030204" pitchFamily="34" charset="0"/>
              </a:rPr>
              <a:t>ě</a:t>
            </a:r>
            <a:endParaRPr lang="en-US" altLang="cs-CZ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Plná</a:t>
            </a:r>
            <a:r>
              <a:rPr lang="en-US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moc</a:t>
            </a: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846138" lvl="2" indent="-263525" algn="just" eaLnBrk="1" hangingPunct="1"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na záložce Plná moc</a:t>
            </a:r>
          </a:p>
          <a:p>
            <a:pPr marL="846138" lvl="2" indent="-263525" algn="just" eaLnBrk="1" hangingPunct="1"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minimálně na podpis žádosti o podporu</a:t>
            </a:r>
          </a:p>
          <a:p>
            <a:pPr marL="846138" lvl="2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jména osob – ten kdo pravomoc převedl a na kterou jsou pravomoci převedeny</a:t>
            </a:r>
            <a:endParaRPr lang="en-US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Dokumentace</a:t>
            </a:r>
            <a:r>
              <a:rPr lang="en-US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k </a:t>
            </a: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zadávacím</a:t>
            </a:r>
            <a:r>
              <a:rPr lang="cs-CZ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/v</a:t>
            </a: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ýběrovým</a:t>
            </a:r>
            <a:r>
              <a:rPr lang="en-US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řízením</a:t>
            </a:r>
            <a:endParaRPr lang="cs-CZ" altLang="cs-CZ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846138" lvl="2" indent="-263525" algn="just" eaLnBrk="1" hangingPunct="1"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uzavřená smlouva, případně dodatky (záložka Veřejné zakázky)</a:t>
            </a:r>
          </a:p>
          <a:p>
            <a:pPr marL="846138" lvl="2" indent="-263525" algn="just" eaLnBrk="1" hangingPunct="1"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stav zakázek odpovídá harmonogramu</a:t>
            </a:r>
          </a:p>
          <a:p>
            <a:pPr marL="846138" lvl="2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předmět zakázek odpovídá podporovaným aktivitám</a:t>
            </a:r>
            <a:r>
              <a:rPr lang="en-US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</a:p>
          <a:p>
            <a:pPr marL="446088" lvl="1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Podklady</a:t>
            </a:r>
            <a:r>
              <a:rPr lang="en-US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hodnocení</a:t>
            </a:r>
            <a:r>
              <a:rPr lang="en-US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projektu</a:t>
            </a:r>
            <a:r>
              <a:rPr lang="cs-CZ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včetně krycího listu</a:t>
            </a: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dle aktuální osnovy</a:t>
            </a:r>
            <a:endParaRPr lang="en-US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Doklad</a:t>
            </a:r>
            <a:r>
              <a:rPr lang="en-US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o </a:t>
            </a: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prokázání</a:t>
            </a:r>
            <a:r>
              <a:rPr lang="en-US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právních</a:t>
            </a:r>
            <a:r>
              <a:rPr lang="en-US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vztahů</a:t>
            </a:r>
            <a:r>
              <a:rPr lang="en-US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k majetku, </a:t>
            </a: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který</a:t>
            </a:r>
            <a:r>
              <a:rPr lang="en-US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je </a:t>
            </a: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předmětem</a:t>
            </a:r>
            <a:r>
              <a:rPr lang="en-US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projektu</a:t>
            </a:r>
            <a:r>
              <a:rPr lang="en-US" altLang="cs-CZ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cs-CZ" altLang="cs-CZ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846138" lvl="2" indent="-263525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Výpis z katastru nemovitostí</a:t>
            </a:r>
          </a:p>
          <a:p>
            <a:pPr marL="582613" lvl="2" indent="0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en-US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6088" lvl="1" indent="-263525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alibri" panose="020F050202020403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/>
            </a:pPr>
            <a:endParaRPr lang="cs-CZ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cs-CZ" altLang="cs-CZ" dirty="0">
              <a:latin typeface="+mn-lt"/>
            </a:endParaRPr>
          </a:p>
          <a:p>
            <a:pPr algn="just" eaLnBrk="1" hangingPunct="1">
              <a:spcBef>
                <a:spcPts val="125"/>
              </a:spcBef>
              <a:spcAft>
                <a:spcPts val="200"/>
              </a:spcAft>
              <a:defRPr/>
            </a:pPr>
            <a:endParaRPr lang="en-US" altLang="cs-CZ" sz="600" dirty="0">
              <a:solidFill>
                <a:srgbClr val="00B050"/>
              </a:solidFill>
              <a:latin typeface="+mn-lt"/>
            </a:endParaRPr>
          </a:p>
          <a:p>
            <a:pPr marL="0" indent="0" eaLnBrk="1" hangingPunct="1">
              <a:spcAft>
                <a:spcPts val="2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Aft>
                <a:spcPts val="200"/>
              </a:spcAft>
              <a:defRPr/>
            </a:pPr>
            <a:endParaRPr lang="en-US" altLang="cs-CZ" sz="600" dirty="0"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534988" indent="-360363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7175" indent="0" eaLnBrk="1" hangingPunct="1"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316" y="261937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/>
            <a:r>
              <a:rPr lang="cs-CZ" sz="3200" b="1" dirty="0">
                <a:solidFill>
                  <a:srgbClr val="0070C0"/>
                </a:solidFill>
              </a:rPr>
              <a:t>KONTROLA PŘIJATELNOSTI A FORMÁLNÍCH NÁLEŽITOSTÍ </a:t>
            </a:r>
          </a:p>
        </p:txBody>
      </p:sp>
    </p:spTree>
    <p:extLst>
      <p:ext uri="{BB962C8B-B14F-4D97-AF65-F5344CB8AC3E}">
        <p14:creationId xmlns:p14="http://schemas.microsoft.com/office/powerpoint/2010/main" val="3288944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11635</TotalTime>
  <Words>2495</Words>
  <Application>Microsoft Office PowerPoint</Application>
  <PresentationFormat>Předvádění na obrazovce (4:3)</PresentationFormat>
  <Paragraphs>577</Paragraphs>
  <Slides>38</Slides>
  <Notes>38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38</vt:i4>
      </vt:variant>
    </vt:vector>
  </HeadingPairs>
  <TitlesOfParts>
    <vt:vector size="45" baseType="lpstr">
      <vt:lpstr>Microsoft YaHei</vt:lpstr>
      <vt:lpstr>Arial</vt:lpstr>
      <vt:lpstr>Calibri</vt:lpstr>
      <vt:lpstr>Segoe UI</vt:lpstr>
      <vt:lpstr>Times New Roman</vt:lpstr>
      <vt:lpstr>Motiv Office</vt:lpstr>
      <vt:lpstr>1_Motiv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M</cp:lastModifiedBy>
  <cp:revision>740</cp:revision>
  <cp:lastPrinted>2018-02-15T07:25:10Z</cp:lastPrinted>
  <dcterms:created xsi:type="dcterms:W3CDTF">2014-09-16T18:50:40Z</dcterms:created>
  <dcterms:modified xsi:type="dcterms:W3CDTF">2018-02-15T07:27:19Z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CRR ČR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46</vt:i4>
  </property>
</Properties>
</file>