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84" r:id="rId2"/>
    <p:sldId id="286" r:id="rId3"/>
    <p:sldId id="285" r:id="rId4"/>
    <p:sldId id="265" r:id="rId5"/>
    <p:sldId id="264" r:id="rId6"/>
    <p:sldId id="266" r:id="rId7"/>
    <p:sldId id="267" r:id="rId8"/>
    <p:sldId id="268" r:id="rId9"/>
    <p:sldId id="287" r:id="rId10"/>
    <p:sldId id="269" r:id="rId11"/>
    <p:sldId id="288" r:id="rId12"/>
    <p:sldId id="270" r:id="rId13"/>
    <p:sldId id="271" r:id="rId14"/>
    <p:sldId id="290" r:id="rId15"/>
    <p:sldId id="291" r:id="rId16"/>
    <p:sldId id="272" r:id="rId17"/>
    <p:sldId id="295" r:id="rId18"/>
    <p:sldId id="294" r:id="rId19"/>
    <p:sldId id="293" r:id="rId20"/>
    <p:sldId id="296" r:id="rId21"/>
    <p:sldId id="298" r:id="rId22"/>
    <p:sldId id="297" r:id="rId23"/>
    <p:sldId id="299" r:id="rId24"/>
    <p:sldId id="274" r:id="rId25"/>
    <p:sldId id="276" r:id="rId26"/>
    <p:sldId id="278" r:id="rId27"/>
    <p:sldId id="279" r:id="rId28"/>
    <p:sldId id="282" r:id="rId29"/>
    <p:sldId id="280" r:id="rId30"/>
    <p:sldId id="281" r:id="rId31"/>
    <p:sldId id="262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60"/>
  </p:normalViewPr>
  <p:slideViewPr>
    <p:cSldViewPr snapToGrid="0" snapToObjects="1">
      <p:cViewPr>
        <p:scale>
          <a:sx n="110" d="100"/>
          <a:sy n="110" d="100"/>
        </p:scale>
        <p:origin x="-1644" y="-240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dotaceeu.cz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setek@crr.cz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Příjem a hodnocení žádostí </a:t>
            </a:r>
            <a:br>
              <a:rPr lang="cs-CZ" dirty="0" smtClean="0"/>
            </a:br>
            <a:r>
              <a:rPr lang="cs-CZ" dirty="0" smtClean="0"/>
              <a:t>o podporu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Anna Kreutziger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8048297" cy="1452562"/>
          </a:xfrm>
        </p:spPr>
        <p:txBody>
          <a:bodyPr/>
          <a:lstStyle/>
          <a:p>
            <a:r>
              <a:rPr lang="cs-CZ" dirty="0" smtClean="0"/>
              <a:t>Seminář pro SC 1.3 ZVÝŠENÍ PŘIPRAVENOSTI K ŘEŠENÍ A ŘÍZENÍ RIZIK A KATASTROF</a:t>
            </a:r>
          </a:p>
          <a:p>
            <a:r>
              <a:rPr lang="cs-CZ" dirty="0" smtClean="0"/>
              <a:t>Průběžná </a:t>
            </a:r>
            <a:r>
              <a:rPr lang="cs-CZ" dirty="0"/>
              <a:t>výzva č. </a:t>
            </a:r>
            <a:r>
              <a:rPr lang="cs-CZ" dirty="0" smtClean="0"/>
              <a:t>19 </a:t>
            </a:r>
            <a:r>
              <a:rPr lang="cs-CZ" b="1" dirty="0" smtClean="0">
                <a:latin typeface="Calibri" panose="020F0502020204030204" pitchFamily="34" charset="0"/>
              </a:rPr>
              <a:t>Technika pro integrovaný záchranný systém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27. </a:t>
            </a:r>
            <a:r>
              <a:rPr lang="cs-CZ" dirty="0"/>
              <a:t>1. 2016</a:t>
            </a:r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8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4025" lvl="1" indent="-187325" algn="just"/>
            <a:r>
              <a:rPr lang="cs-CZ" dirty="0" smtClean="0"/>
              <a:t>Projekt je svým zaměřením v souladu s cíli a podporovanými aktivitami výzvy</a:t>
            </a:r>
          </a:p>
          <a:p>
            <a:pPr lvl="0"/>
            <a:r>
              <a:rPr lang="cs-CZ" sz="1800" b="1" dirty="0" smtClean="0"/>
              <a:t>	1) Hlavní </a:t>
            </a:r>
            <a:r>
              <a:rPr lang="cs-CZ" sz="1800" b="1" dirty="0"/>
              <a:t>aktivity popsané v žádosti o </a:t>
            </a:r>
            <a:r>
              <a:rPr lang="cs-CZ" sz="1800" b="1" dirty="0" smtClean="0"/>
              <a:t>podporu/studii </a:t>
            </a:r>
            <a:r>
              <a:rPr lang="cs-CZ" sz="1800" b="1" dirty="0"/>
              <a:t>proveditelnosti </a:t>
            </a:r>
            <a:r>
              <a:rPr lang="cs-CZ" sz="1800" b="1" dirty="0" smtClean="0"/>
              <a:t>musí být 	v souladu </a:t>
            </a:r>
            <a:r>
              <a:rPr lang="cs-CZ" sz="1800" b="1" dirty="0"/>
              <a:t>s podporovanými aktivitami dle Specifických pravidel, kap. </a:t>
            </a:r>
            <a:r>
              <a:rPr lang="cs-CZ" sz="1800" b="1" dirty="0" smtClean="0"/>
              <a:t>2.2. </a:t>
            </a:r>
            <a:r>
              <a:rPr lang="cs-CZ" sz="1800" dirty="0" smtClean="0"/>
              <a:t>	</a:t>
            </a:r>
          </a:p>
          <a:p>
            <a:pPr lvl="0"/>
            <a:r>
              <a:rPr lang="cs-CZ" dirty="0"/>
              <a:t>	</a:t>
            </a:r>
            <a:r>
              <a:rPr lang="cs-CZ" dirty="0" smtClean="0"/>
              <a:t>Projekt </a:t>
            </a:r>
            <a:r>
              <a:rPr lang="cs-CZ" dirty="0"/>
              <a:t>musí řešit alespoň jednu z následujících mimořádných událostí:</a:t>
            </a:r>
          </a:p>
          <a:p>
            <a:pPr marL="914400" lvl="1" indent="-285750"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Pořízení specializované techniky a věcných prostředků pro odstraňování důsledků nadprůměrných sněhových srážek a masivních </a:t>
            </a:r>
            <a:r>
              <a:rPr lang="cs-CZ" sz="1800" b="0" dirty="0" smtClean="0">
                <a:solidFill>
                  <a:schemeClr val="tx1"/>
                </a:solidFill>
              </a:rPr>
              <a:t>námraz.</a:t>
            </a:r>
          </a:p>
          <a:p>
            <a:pPr marL="914400" lvl="1" indent="-28575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Pořízení specializované techniky a věcných prostředků pro výkon činností spojených s orkány a větrnými smrštěmi.</a:t>
            </a:r>
          </a:p>
          <a:p>
            <a:pPr marL="914400" lvl="1" indent="-28575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Pořízení specializované techniky a věcných prostředků pro výkon činností spojených s extrémním suchem. </a:t>
            </a:r>
          </a:p>
          <a:p>
            <a:pPr marL="914400" lvl="1" indent="-28575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Pořízení specializované techniky a věcných prostředků pro výkon činností v souvislosti s haváriemi spojenými s únikem nebezpečných látek. </a:t>
            </a:r>
          </a:p>
          <a:p>
            <a:pPr marL="898525" lvl="2" indent="-187325" algn="just"/>
            <a:endParaRPr lang="cs-CZ" dirty="0"/>
          </a:p>
          <a:p>
            <a:pPr marL="898525" lvl="2" indent="-187325" algn="just"/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27.1.2016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/>
              <a:t>Projekt je svým zaměřením v souladu s cíli a podporovanými aktivitami </a:t>
            </a:r>
            <a:r>
              <a:rPr lang="cs-CZ" dirty="0" smtClean="0"/>
              <a:t>výzvy</a:t>
            </a:r>
          </a:p>
          <a:p>
            <a:pPr marL="266700" lvl="1" indent="0" algn="just">
              <a:spcBef>
                <a:spcPts val="400"/>
              </a:spcBef>
              <a:spcAft>
                <a:spcPts val="200"/>
              </a:spcAft>
              <a:buNone/>
            </a:pPr>
            <a:r>
              <a:rPr lang="cs-CZ" sz="1700" dirty="0" smtClean="0">
                <a:solidFill>
                  <a:schemeClr val="tx1"/>
                </a:solidFill>
              </a:rPr>
              <a:t>	2) Území </a:t>
            </a:r>
            <a:r>
              <a:rPr lang="cs-CZ" sz="1700" dirty="0">
                <a:solidFill>
                  <a:schemeClr val="tx1"/>
                </a:solidFill>
              </a:rPr>
              <a:t>realizace je v exponovaném území vymezeným seznamem obcí </a:t>
            </a:r>
            <a:r>
              <a:rPr lang="cs-CZ" sz="1700" dirty="0" smtClean="0">
                <a:solidFill>
                  <a:schemeClr val="tx1"/>
                </a:solidFill>
              </a:rPr>
              <a:t>	s</a:t>
            </a:r>
            <a:r>
              <a:rPr lang="cs-CZ" sz="1700" dirty="0">
                <a:solidFill>
                  <a:schemeClr val="tx1"/>
                </a:solidFill>
              </a:rPr>
              <a:t> rozšířenou působností </a:t>
            </a:r>
            <a:r>
              <a:rPr lang="cs-CZ" sz="1700" dirty="0" smtClean="0">
                <a:solidFill>
                  <a:schemeClr val="tx1"/>
                </a:solidFill>
              </a:rPr>
              <a:t>(příloha </a:t>
            </a:r>
            <a:r>
              <a:rPr lang="cs-CZ" sz="1700" dirty="0">
                <a:solidFill>
                  <a:schemeClr val="tx1"/>
                </a:solidFill>
              </a:rPr>
              <a:t>č. 6 Specifických </a:t>
            </a:r>
            <a:r>
              <a:rPr lang="cs-CZ" sz="1700" dirty="0" smtClean="0">
                <a:solidFill>
                  <a:schemeClr val="tx1"/>
                </a:solidFill>
              </a:rPr>
              <a:t>pravidel) </a:t>
            </a:r>
            <a:endParaRPr lang="cs-CZ" sz="1700" dirty="0">
              <a:solidFill>
                <a:schemeClr val="tx1"/>
              </a:solidFill>
            </a:endParaRPr>
          </a:p>
          <a:p>
            <a:pPr lvl="0" algn="just"/>
            <a:r>
              <a:rPr lang="cs-CZ" sz="1700" b="1" dirty="0" smtClean="0">
                <a:solidFill>
                  <a:schemeClr val="tx1"/>
                </a:solidFill>
              </a:rPr>
              <a:t>	3) P</a:t>
            </a:r>
            <a:r>
              <a:rPr lang="cs-CZ" sz="1700" b="1" dirty="0" smtClean="0"/>
              <a:t>ořízení majetku je v</a:t>
            </a:r>
            <a:r>
              <a:rPr lang="cs-CZ" sz="1700" b="1" dirty="0"/>
              <a:t> souladu s normativy vybavení dle </a:t>
            </a:r>
            <a:r>
              <a:rPr lang="cs-CZ" sz="1700" b="1" dirty="0" smtClean="0"/>
              <a:t>Specifických 	pravidel</a:t>
            </a:r>
            <a:r>
              <a:rPr lang="cs-CZ" sz="1700" b="1" dirty="0"/>
              <a:t>, kapitola 2.6 Způsobilé </a:t>
            </a:r>
            <a:r>
              <a:rPr lang="cs-CZ" sz="1700" b="1" dirty="0" smtClean="0"/>
              <a:t>výdaje</a:t>
            </a:r>
            <a:endParaRPr lang="cs-CZ" sz="1700" b="1" dirty="0"/>
          </a:p>
          <a:p>
            <a:pPr algn="just"/>
            <a:r>
              <a:rPr lang="cs-CZ" sz="1050" dirty="0" smtClean="0"/>
              <a:t>	Pozn</a:t>
            </a:r>
            <a:r>
              <a:rPr lang="cs-CZ" sz="1050" dirty="0"/>
              <a:t>. Není možné pro jeden objekt/stanici/služebnu/jednotku pořídit totožnou techniku a věcné vybavení, které jsou uvedeny v </a:t>
            </a:r>
            <a:r>
              <a:rPr lang="cs-CZ" sz="1050" dirty="0" smtClean="0"/>
              <a:t>	několika </a:t>
            </a:r>
            <a:r>
              <a:rPr lang="cs-CZ" sz="1050" dirty="0"/>
              <a:t>normativech vybavení. </a:t>
            </a:r>
            <a:endParaRPr lang="cs-CZ" sz="1050" dirty="0" smtClean="0"/>
          </a:p>
          <a:p>
            <a:pPr algn="just"/>
            <a:r>
              <a:rPr lang="cs-CZ" b="0" dirty="0" smtClean="0">
                <a:solidFill>
                  <a:schemeClr val="tx1"/>
                </a:solidFill>
              </a:rPr>
              <a:t>	</a:t>
            </a:r>
            <a:r>
              <a:rPr lang="cs-CZ" sz="1700" b="1" dirty="0"/>
              <a:t> 4) Vedlejší aktivity popsané v žádosti o podporu/studii proveditelnosti 	musí </a:t>
            </a:r>
            <a:r>
              <a:rPr lang="cs-CZ" sz="1700" b="1" dirty="0" smtClean="0"/>
              <a:t>	být v </a:t>
            </a:r>
            <a:r>
              <a:rPr lang="cs-CZ" sz="1700" b="1" dirty="0"/>
              <a:t>souladu s podporovanými aktivitami dle Specifických pravidel, </a:t>
            </a:r>
            <a:r>
              <a:rPr lang="cs-CZ" sz="1700" b="1" dirty="0" smtClean="0"/>
              <a:t>kap</a:t>
            </a:r>
            <a:r>
              <a:rPr lang="cs-CZ" sz="1700" b="1" dirty="0"/>
              <a:t>. 2.2</a:t>
            </a:r>
            <a:r>
              <a:rPr lang="cs-CZ" sz="1700" b="1" dirty="0" smtClean="0"/>
              <a:t>.</a:t>
            </a:r>
          </a:p>
          <a:p>
            <a:pPr lvl="0"/>
            <a:r>
              <a:rPr lang="cs-CZ" sz="1600" dirty="0" smtClean="0"/>
              <a:t>	Mezi </a:t>
            </a:r>
            <a:r>
              <a:rPr lang="cs-CZ" sz="1600" dirty="0"/>
              <a:t>vedlejší aktivity projektu patří:</a:t>
            </a:r>
          </a:p>
          <a:p>
            <a:pPr marL="914400" lvl="1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>
                <a:solidFill>
                  <a:schemeClr val="tx1"/>
                </a:solidFill>
              </a:rPr>
              <a:t>pořízení Studie proveditelnosti nebo jejích částí</a:t>
            </a:r>
          </a:p>
          <a:p>
            <a:pPr marL="914400" lvl="1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>
                <a:solidFill>
                  <a:schemeClr val="tx1"/>
                </a:solidFill>
              </a:rPr>
              <a:t>výdaje </a:t>
            </a:r>
            <a:r>
              <a:rPr lang="cs-CZ" sz="1700" b="0" dirty="0">
                <a:solidFill>
                  <a:schemeClr val="tx1"/>
                </a:solidFill>
              </a:rPr>
              <a:t>na zpracování zadávacích dokumentací k veřejným zakázkám a na organizaci </a:t>
            </a:r>
            <a:r>
              <a:rPr lang="cs-CZ" sz="1700" b="0" dirty="0">
                <a:solidFill>
                  <a:schemeClr val="tx1"/>
                </a:solidFill>
              </a:rPr>
              <a:t>výběrových </a:t>
            </a:r>
            <a:r>
              <a:rPr lang="cs-CZ" sz="1700" b="0" dirty="0">
                <a:solidFill>
                  <a:schemeClr val="tx1"/>
                </a:solidFill>
              </a:rPr>
              <a:t>a zadávacích řízení</a:t>
            </a:r>
          </a:p>
          <a:p>
            <a:pPr marL="914400" lvl="1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>
                <a:solidFill>
                  <a:schemeClr val="tx1"/>
                </a:solidFill>
              </a:rPr>
              <a:t>povinná </a:t>
            </a:r>
            <a:r>
              <a:rPr lang="cs-CZ" sz="1700" b="0" dirty="0">
                <a:solidFill>
                  <a:schemeClr val="tx1"/>
                </a:solidFill>
              </a:rPr>
              <a:t>publicita projektu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27.1.2016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Obecná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17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/>
              <a:t>Projekt je v souladu s podmínkami výzvy</a:t>
            </a:r>
          </a:p>
          <a:p>
            <a:pPr marL="266700" lvl="1" indent="0" algn="just">
              <a:spcBef>
                <a:spcPts val="400"/>
              </a:spcBef>
              <a:spcAft>
                <a:spcPts val="200"/>
              </a:spcAft>
              <a:buNone/>
            </a:pPr>
            <a:r>
              <a:rPr lang="cs-CZ" sz="1700" dirty="0" smtClean="0">
                <a:solidFill>
                  <a:schemeClr val="tx1"/>
                </a:solidFill>
              </a:rPr>
              <a:t>1) Zahájení/ukončení </a:t>
            </a:r>
            <a:r>
              <a:rPr lang="cs-CZ" sz="1700" dirty="0">
                <a:solidFill>
                  <a:schemeClr val="tx1"/>
                </a:solidFill>
              </a:rPr>
              <a:t>realizace projektu </a:t>
            </a:r>
            <a:r>
              <a:rPr lang="cs-CZ" sz="1700" b="0" dirty="0">
                <a:solidFill>
                  <a:schemeClr val="tx1"/>
                </a:solidFill>
              </a:rPr>
              <a:t>(1. 1. 2014 / 31. 12. 2019</a:t>
            </a:r>
            <a:r>
              <a:rPr lang="cs-CZ" sz="1700" b="0" dirty="0" smtClean="0">
                <a:solidFill>
                  <a:schemeClr val="tx1"/>
                </a:solidFill>
              </a:rPr>
              <a:t>)</a:t>
            </a:r>
            <a:endParaRPr lang="cs-CZ" sz="1700" b="0" dirty="0">
              <a:solidFill>
                <a:schemeClr val="tx1"/>
              </a:solidFill>
            </a:endParaRPr>
          </a:p>
          <a:p>
            <a:pPr marL="266700" lvl="1" indent="0" algn="just">
              <a:spcBef>
                <a:spcPts val="400"/>
              </a:spcBef>
              <a:spcAft>
                <a:spcPts val="200"/>
              </a:spcAft>
              <a:buNone/>
            </a:pPr>
            <a:r>
              <a:rPr lang="cs-CZ" sz="1700" dirty="0" smtClean="0">
                <a:solidFill>
                  <a:schemeClr val="tx1"/>
                </a:solidFill>
              </a:rPr>
              <a:t>2) Popis </a:t>
            </a:r>
            <a:r>
              <a:rPr lang="cs-CZ" sz="1700" dirty="0">
                <a:solidFill>
                  <a:schemeClr val="tx1"/>
                </a:solidFill>
              </a:rPr>
              <a:t>cílových skupin a dopady projektu na tyto </a:t>
            </a:r>
            <a:r>
              <a:rPr lang="cs-CZ" sz="1700" dirty="0" smtClean="0">
                <a:solidFill>
                  <a:schemeClr val="tx1"/>
                </a:solidFill>
              </a:rPr>
              <a:t>skupiny </a:t>
            </a:r>
            <a:r>
              <a:rPr lang="cs-CZ" sz="1700" b="0" dirty="0" smtClean="0">
                <a:solidFill>
                  <a:schemeClr val="tx1"/>
                </a:solidFill>
              </a:rPr>
              <a:t>(</a:t>
            </a:r>
            <a:r>
              <a:rPr lang="cs-CZ" sz="1800" b="0" dirty="0">
                <a:solidFill>
                  <a:schemeClr val="tx1"/>
                </a:solidFill>
              </a:rPr>
              <a:t>obyvatelé ČR, orgány krizového řízení obcí a krajů a organizačních složek státu, složky IZS</a:t>
            </a:r>
            <a:r>
              <a:rPr lang="cs-CZ" sz="1700" b="0" dirty="0" smtClean="0">
                <a:solidFill>
                  <a:schemeClr val="tx1"/>
                </a:solidFill>
              </a:rPr>
              <a:t>)</a:t>
            </a:r>
            <a:endParaRPr lang="cs-CZ" sz="1700" b="0" dirty="0">
              <a:solidFill>
                <a:schemeClr val="tx1"/>
              </a:solidFill>
            </a:endParaRPr>
          </a:p>
          <a:p>
            <a:pPr marL="266700" lvl="1" indent="0" algn="just">
              <a:spcBef>
                <a:spcPts val="400"/>
              </a:spcBef>
              <a:spcAft>
                <a:spcPts val="200"/>
              </a:spcAft>
              <a:buNone/>
            </a:pPr>
            <a:r>
              <a:rPr lang="cs-CZ" sz="1700" dirty="0" smtClean="0">
                <a:solidFill>
                  <a:schemeClr val="tx1"/>
                </a:solidFill>
              </a:rPr>
              <a:t>3) Míra podpory</a:t>
            </a:r>
          </a:p>
          <a:p>
            <a:pPr marL="914400" lvl="1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>
                <a:solidFill>
                  <a:schemeClr val="tx1"/>
                </a:solidFill>
              </a:rPr>
              <a:t>Organizační složky státu a jejich příspěvkové organizace, státní organizace</a:t>
            </a:r>
          </a:p>
          <a:p>
            <a:pPr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700" b="0" dirty="0" smtClean="0">
                <a:solidFill>
                  <a:schemeClr val="tx1"/>
                </a:solidFill>
              </a:rPr>
              <a:t>	85</a:t>
            </a:r>
            <a:r>
              <a:rPr lang="cs-CZ" sz="1700" b="0" dirty="0">
                <a:solidFill>
                  <a:schemeClr val="tx1"/>
                </a:solidFill>
              </a:rPr>
              <a:t>% Evropský fond pro regionální rozvoj, 15% státní rozpočet</a:t>
            </a:r>
          </a:p>
          <a:p>
            <a:pPr marL="914400" lvl="1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>
                <a:solidFill>
                  <a:schemeClr val="tx1"/>
                </a:solidFill>
              </a:rPr>
              <a:t>Kraje, obce</a:t>
            </a:r>
          </a:p>
          <a:p>
            <a:pPr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700" b="0" dirty="0" smtClean="0">
                <a:solidFill>
                  <a:schemeClr val="tx1"/>
                </a:solidFill>
              </a:rPr>
              <a:t>	85</a:t>
            </a:r>
            <a:r>
              <a:rPr lang="cs-CZ" sz="1700" b="0" dirty="0">
                <a:solidFill>
                  <a:schemeClr val="tx1"/>
                </a:solidFill>
              </a:rPr>
              <a:t>% Evropský fond pro regionální rozvoj, </a:t>
            </a:r>
            <a:r>
              <a:rPr lang="cs-CZ" sz="1700" b="0" dirty="0" smtClean="0">
                <a:solidFill>
                  <a:schemeClr val="tx1"/>
                </a:solidFill>
              </a:rPr>
              <a:t>5</a:t>
            </a:r>
            <a:r>
              <a:rPr lang="cs-CZ" sz="1700" b="0" dirty="0">
                <a:solidFill>
                  <a:schemeClr val="tx1"/>
                </a:solidFill>
              </a:rPr>
              <a:t>% státní rozpočet</a:t>
            </a:r>
          </a:p>
          <a:p>
            <a:pPr marL="266700" lvl="1" indent="0" algn="just">
              <a:spcBef>
                <a:spcPts val="400"/>
              </a:spcBef>
              <a:spcAft>
                <a:spcPts val="200"/>
              </a:spcAft>
              <a:buNone/>
            </a:pPr>
            <a:r>
              <a:rPr lang="cs-CZ" sz="1700" dirty="0" smtClean="0">
                <a:solidFill>
                  <a:schemeClr val="tx1"/>
                </a:solidFill>
              </a:rPr>
              <a:t>4) Zvolený </a:t>
            </a:r>
            <a:r>
              <a:rPr lang="cs-CZ" sz="1700" dirty="0">
                <a:solidFill>
                  <a:schemeClr val="tx1"/>
                </a:solidFill>
              </a:rPr>
              <a:t>indikátor a jeho cílová </a:t>
            </a:r>
            <a:r>
              <a:rPr lang="cs-CZ" sz="1700" dirty="0" smtClean="0">
                <a:solidFill>
                  <a:schemeClr val="tx1"/>
                </a:solidFill>
              </a:rPr>
              <a:t>hodnota</a:t>
            </a:r>
          </a:p>
          <a:p>
            <a:pPr marL="266700" lvl="1" indent="0" algn="just">
              <a:spcBef>
                <a:spcPts val="400"/>
              </a:spcBef>
              <a:spcAft>
                <a:spcPts val="200"/>
              </a:spcAft>
              <a:buNone/>
            </a:pPr>
            <a:r>
              <a:rPr lang="cs-CZ" sz="1800" b="0" dirty="0">
                <a:solidFill>
                  <a:schemeClr val="tx1"/>
                </a:solidFill>
              </a:rPr>
              <a:t>5 70 01 - Počet nové techniky a věcných prostředků složek IZS </a:t>
            </a:r>
            <a:endParaRPr lang="cs-CZ" sz="1700" b="0" dirty="0">
              <a:solidFill>
                <a:schemeClr val="tx1"/>
              </a:solidFill>
            </a:endParaRPr>
          </a:p>
          <a:p>
            <a:pPr marL="266700" lvl="1" indent="0" algn="just">
              <a:spcBef>
                <a:spcPts val="400"/>
              </a:spcBef>
              <a:spcAft>
                <a:spcPts val="200"/>
              </a:spcAft>
              <a:buNone/>
            </a:pPr>
            <a:r>
              <a:rPr lang="cs-CZ" sz="1700" dirty="0" smtClean="0">
                <a:solidFill>
                  <a:schemeClr val="tx1"/>
                </a:solidFill>
              </a:rPr>
              <a:t>5) Termín </a:t>
            </a:r>
            <a:r>
              <a:rPr lang="cs-CZ" sz="1700" dirty="0">
                <a:solidFill>
                  <a:schemeClr val="tx1"/>
                </a:solidFill>
              </a:rPr>
              <a:t>ukončení realizace projektu nesmí být před datem podání žádosti o podporu.</a:t>
            </a:r>
          </a:p>
          <a:p>
            <a:pPr marL="266700" lvl="1" indent="0" algn="just">
              <a:spcBef>
                <a:spcPts val="400"/>
              </a:spcBef>
              <a:spcAft>
                <a:spcPts val="200"/>
              </a:spcAft>
              <a:buNone/>
            </a:pPr>
            <a:r>
              <a:rPr lang="cs-CZ" sz="1700" dirty="0" smtClean="0">
                <a:solidFill>
                  <a:schemeClr val="tx1"/>
                </a:solidFill>
              </a:rPr>
              <a:t>6) Projekt </a:t>
            </a:r>
            <a:r>
              <a:rPr lang="cs-CZ" sz="1700" dirty="0">
                <a:solidFill>
                  <a:schemeClr val="tx1"/>
                </a:solidFill>
              </a:rPr>
              <a:t>negeneruje příjmy podle čl. 61 Obecného nařízení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27.1.2016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972006"/>
          </a:xfrm>
        </p:spPr>
        <p:txBody>
          <a:bodyPr>
            <a:normAutofit fontScale="92500" lnSpcReduction="20000"/>
          </a:bodyPr>
          <a:lstStyle/>
          <a:p>
            <a:pPr marL="454025" lvl="1" indent="-187325"/>
            <a:r>
              <a:rPr lang="cs-CZ" sz="2100" dirty="0"/>
              <a:t>Žadatel splňuje definici oprávněného příjemce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</a:rPr>
              <a:t>Ministerstvo vnitra – generální ředitelství Hasičského záchranného sboru </a:t>
            </a:r>
            <a:r>
              <a:rPr lang="cs-CZ" sz="1800" b="0" dirty="0" smtClean="0">
                <a:solidFill>
                  <a:schemeClr val="tx1"/>
                </a:solidFill>
              </a:rPr>
              <a:t>ČR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Hasičský </a:t>
            </a:r>
            <a:r>
              <a:rPr lang="cs-CZ" sz="1800" b="0" dirty="0">
                <a:solidFill>
                  <a:schemeClr val="tx1"/>
                </a:solidFill>
              </a:rPr>
              <a:t>záchranný sbor </a:t>
            </a:r>
            <a:r>
              <a:rPr lang="cs-CZ" sz="1800" b="0" dirty="0" smtClean="0">
                <a:solidFill>
                  <a:schemeClr val="tx1"/>
                </a:solidFill>
              </a:rPr>
              <a:t>kraje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Záchranný </a:t>
            </a:r>
            <a:r>
              <a:rPr lang="cs-CZ" sz="1800" b="0" dirty="0">
                <a:solidFill>
                  <a:schemeClr val="tx1"/>
                </a:solidFill>
              </a:rPr>
              <a:t>útvar HZS </a:t>
            </a:r>
            <a:r>
              <a:rPr lang="cs-CZ" sz="1800" b="0" dirty="0" smtClean="0">
                <a:solidFill>
                  <a:schemeClr val="tx1"/>
                </a:solidFill>
              </a:rPr>
              <a:t>ČR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Obec</a:t>
            </a:r>
            <a:r>
              <a:rPr lang="cs-CZ" sz="1800" b="0" dirty="0">
                <a:solidFill>
                  <a:schemeClr val="tx1"/>
                </a:solidFill>
              </a:rPr>
              <a:t>, která zřizuje jednotku požární ochrany (§ 29 zákona č. 133/1985 Sb., o požární ochraně), resp. jednotku sboru dobrovolných hasičů (dále jen „JSDH“) kategorie II a III podle přílohy zákona č.  133/1985 Sb., o požární </a:t>
            </a:r>
            <a:r>
              <a:rPr lang="cs-CZ" sz="1800" b="0" dirty="0" smtClean="0">
                <a:solidFill>
                  <a:schemeClr val="tx1"/>
                </a:solidFill>
              </a:rPr>
              <a:t>ochraně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Ministerstvo </a:t>
            </a:r>
            <a:r>
              <a:rPr lang="cs-CZ" sz="1800" b="0" dirty="0">
                <a:solidFill>
                  <a:schemeClr val="tx1"/>
                </a:solidFill>
              </a:rPr>
              <a:t>vnitra – Policejní prezidium </a:t>
            </a:r>
            <a:r>
              <a:rPr lang="cs-CZ" sz="1800" b="0" dirty="0" smtClean="0">
                <a:solidFill>
                  <a:schemeClr val="tx1"/>
                </a:solidFill>
              </a:rPr>
              <a:t>ČR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Krajské </a:t>
            </a:r>
            <a:r>
              <a:rPr lang="cs-CZ" sz="1800" b="0" dirty="0">
                <a:solidFill>
                  <a:schemeClr val="tx1"/>
                </a:solidFill>
              </a:rPr>
              <a:t>ředitelství Policie </a:t>
            </a:r>
            <a:r>
              <a:rPr lang="cs-CZ" sz="1800" b="0" dirty="0" smtClean="0">
                <a:solidFill>
                  <a:schemeClr val="tx1"/>
                </a:solidFill>
              </a:rPr>
              <a:t>ČR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Kraj </a:t>
            </a:r>
            <a:r>
              <a:rPr lang="cs-CZ" sz="1800" b="0" dirty="0">
                <a:solidFill>
                  <a:schemeClr val="tx1"/>
                </a:solidFill>
              </a:rPr>
              <a:t>(kromě hl. města Prahy) jako zřizovatel zdravotnické záchranné služby </a:t>
            </a:r>
            <a:r>
              <a:rPr lang="cs-CZ" sz="1800" b="0" dirty="0" smtClean="0">
                <a:solidFill>
                  <a:schemeClr val="tx1"/>
                </a:solidFill>
              </a:rPr>
              <a:t>kraje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Státní </a:t>
            </a:r>
            <a:r>
              <a:rPr lang="cs-CZ" sz="1800" b="0" dirty="0">
                <a:solidFill>
                  <a:schemeClr val="tx1"/>
                </a:solidFill>
              </a:rPr>
              <a:t>organizace, která zřizuje jednotku HZS podniku s územní působností</a:t>
            </a:r>
          </a:p>
          <a:p>
            <a:pPr marL="454025" lvl="1" indent="-187325" algn="just"/>
            <a:r>
              <a:rPr lang="cs-CZ" dirty="0" smtClean="0"/>
              <a:t>Projekt </a:t>
            </a:r>
            <a:r>
              <a:rPr lang="cs-CZ" dirty="0"/>
              <a:t>respektuje minimální a maximální hranici celkových způsobilých </a:t>
            </a:r>
            <a:r>
              <a:rPr lang="cs-CZ" dirty="0" smtClean="0"/>
              <a:t>výdajů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</a:rPr>
              <a:t>min. výše celkových způsobilých výdajů: </a:t>
            </a:r>
            <a:r>
              <a:rPr lang="cs-CZ" sz="1800" dirty="0">
                <a:solidFill>
                  <a:schemeClr val="tx1"/>
                </a:solidFill>
              </a:rPr>
              <a:t>1 000 000 Kč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</a:rPr>
              <a:t>max. výše celkových způsobilých výdajů: </a:t>
            </a:r>
            <a:r>
              <a:rPr lang="cs-CZ" sz="1800" dirty="0">
                <a:solidFill>
                  <a:schemeClr val="tx1"/>
                </a:solidFill>
              </a:rPr>
              <a:t>není stanovena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27.1.2016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/>
              <a:t>Projekt respektuje limity způsobilých </a:t>
            </a:r>
            <a:r>
              <a:rPr lang="cs-CZ" dirty="0" smtClean="0"/>
              <a:t>výdajů</a:t>
            </a:r>
          </a:p>
          <a:p>
            <a:pPr marL="996950" lvl="2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>
                <a:solidFill>
                  <a:schemeClr val="tx1"/>
                </a:solidFill>
              </a:rPr>
              <a:t>Vedlejší </a:t>
            </a:r>
            <a:r>
              <a:rPr lang="cs-CZ" sz="1700" b="0" dirty="0">
                <a:solidFill>
                  <a:schemeClr val="tx1"/>
                </a:solidFill>
              </a:rPr>
              <a:t>aktivity nesmí přesáhnout 15% celkových způsobilých </a:t>
            </a:r>
            <a:r>
              <a:rPr lang="cs-CZ" sz="1700" b="0" dirty="0">
                <a:solidFill>
                  <a:schemeClr val="tx1"/>
                </a:solidFill>
              </a:rPr>
              <a:t>výdajů</a:t>
            </a:r>
          </a:p>
          <a:p>
            <a:pPr marL="454025" lvl="1" indent="-187325" algn="just"/>
            <a:r>
              <a:rPr lang="cs-CZ" dirty="0" smtClean="0"/>
              <a:t>Výsledky </a:t>
            </a:r>
            <a:r>
              <a:rPr lang="cs-CZ" dirty="0"/>
              <a:t>projektu jsou </a:t>
            </a:r>
            <a:r>
              <a:rPr lang="cs-CZ" dirty="0" smtClean="0"/>
              <a:t>udržitelné</a:t>
            </a:r>
          </a:p>
          <a:p>
            <a:pPr marL="996950" lvl="2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 smtClean="0"/>
              <a:t>V</a:t>
            </a:r>
            <a:r>
              <a:rPr lang="cs-CZ" sz="1700" dirty="0"/>
              <a:t> kapitole 15 Studie proveditelnosti je uveden popis zajištění udržitelnosti projektu, tzn. </a:t>
            </a:r>
            <a:r>
              <a:rPr lang="cs-CZ" sz="1700" dirty="0"/>
              <a:t>min. </a:t>
            </a:r>
            <a:r>
              <a:rPr lang="cs-CZ" sz="1700" dirty="0"/>
              <a:t>5 let od provedení poslední platby příjemci ze strany ŘO </a:t>
            </a:r>
            <a:r>
              <a:rPr lang="cs-CZ" sz="1700" dirty="0" smtClean="0"/>
              <a:t>IROP</a:t>
            </a:r>
            <a:endParaRPr lang="cs-CZ" sz="1700" dirty="0"/>
          </a:p>
          <a:p>
            <a:pPr marL="454025" lvl="1" indent="-187325" algn="just"/>
            <a:r>
              <a:rPr lang="cs-CZ" dirty="0" smtClean="0"/>
              <a:t>Projekt </a:t>
            </a:r>
            <a:r>
              <a:rPr lang="cs-CZ" dirty="0"/>
              <a:t>nemá negativní vliv na žádnou z horizontálních priorit IROP (udržitelný rozvoj, rovné příležitosti a zákaz diskriminace, rovnost mužů a žen) </a:t>
            </a:r>
          </a:p>
          <a:p>
            <a:pPr marL="996950" lvl="2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Projekt musí mít pozitivní/neutrální vliv na horizontální priority, žadatel popíše   v MS2014+ a v kap. 9 a 16 Studie proveditelnosti.</a:t>
            </a:r>
            <a:endParaRPr lang="pl-PL" sz="1700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27.1.2016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Obecná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60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pl-PL" dirty="0" smtClean="0"/>
              <a:t>Potřebnost </a:t>
            </a:r>
            <a:r>
              <a:rPr lang="pl-PL" dirty="0"/>
              <a:t>realizace projektu je odůvodněná</a:t>
            </a:r>
            <a:endParaRPr lang="cs-CZ" dirty="0"/>
          </a:p>
          <a:p>
            <a:pPr marL="996950" lvl="2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 smtClean="0"/>
              <a:t>V</a:t>
            </a:r>
            <a:r>
              <a:rPr lang="cs-CZ" sz="1700" dirty="0"/>
              <a:t> kapitole 6 Studie proveditelnosti </a:t>
            </a:r>
            <a:r>
              <a:rPr lang="cs-CZ" sz="1700" dirty="0"/>
              <a:t>je uveden </a:t>
            </a:r>
            <a:r>
              <a:rPr lang="cs-CZ" sz="1700" dirty="0"/>
              <a:t>popis potřebnosti realizace projektu a definice oblastí, které bude projekt řešit, a zdůvodnění priority jejich řešení s uvedením vazby projektu na druh rizika (sucho; orkány a větrné smrště; sněhové srážky a masivní námrazy; havárie nebezpečných látek), definovaného pro cílové území v příloze č. </a:t>
            </a:r>
            <a:r>
              <a:rPr lang="cs-CZ" sz="1700" dirty="0"/>
              <a:t>6 Specifických pravidel </a:t>
            </a:r>
            <a:endParaRPr lang="cs-CZ" sz="1700" dirty="0"/>
          </a:p>
          <a:p>
            <a:pPr marL="454025" lvl="1" indent="-187325"/>
            <a:r>
              <a:rPr lang="pl-PL" dirty="0" smtClean="0"/>
              <a:t>Projekt je v souladu s pravidly veřejné podpory</a:t>
            </a:r>
            <a:endParaRPr lang="cs-CZ" sz="1400" dirty="0" smtClean="0"/>
          </a:p>
          <a:p>
            <a:pPr marL="996950" lvl="2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Projekt </a:t>
            </a:r>
            <a:r>
              <a:rPr lang="cs-CZ" sz="1700" dirty="0"/>
              <a:t>musí být v souladu s pravidly veřejné podpory, tzn. kumulativně nenaplňuje všechny znaky veřejné podpory.</a:t>
            </a:r>
          </a:p>
          <a:p>
            <a:pPr marL="454025" lvl="1" indent="-187325"/>
            <a:r>
              <a:rPr lang="cs-CZ" dirty="0"/>
              <a:t>Statutární zástupce žadatele je trestně bezúhonný </a:t>
            </a:r>
          </a:p>
          <a:p>
            <a:pPr marL="996950" lvl="2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Uvedeno v čestném </a:t>
            </a:r>
            <a:r>
              <a:rPr lang="cs-CZ" sz="1700" dirty="0"/>
              <a:t>prohlášení, </a:t>
            </a:r>
            <a:r>
              <a:rPr lang="cs-CZ" sz="1700" dirty="0"/>
              <a:t>ze kterého vyplývá trestní bezúhonnost statutárního zástupce žadatele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27.1.2016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Obecná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3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/>
              <a:t>Projekt je v souladu s Koncepcí ochrany obyvatelstva do 2020 s výhledem do roku 2030</a:t>
            </a:r>
            <a:r>
              <a:rPr lang="cs-CZ" dirty="0" smtClean="0"/>
              <a:t>.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ve </a:t>
            </a:r>
            <a:r>
              <a:rPr lang="cs-CZ" sz="1700" dirty="0"/>
              <a:t>Studii proveditelnosti (kapitola </a:t>
            </a:r>
            <a:r>
              <a:rPr lang="cs-CZ" sz="1700" dirty="0"/>
              <a:t>5) je uvedena </a:t>
            </a:r>
            <a:r>
              <a:rPr lang="cs-CZ" sz="1700" dirty="0"/>
              <a:t>vazba projektu na konkrétní kapitolu </a:t>
            </a:r>
            <a:r>
              <a:rPr lang="cs-CZ" sz="1700" b="1" dirty="0"/>
              <a:t>„Koncepce ochrany obyvatelstva do roku 2020 s výhledem do 2030“</a:t>
            </a:r>
            <a:r>
              <a:rPr lang="cs-CZ" sz="1700" dirty="0"/>
              <a:t> (kapitoly </a:t>
            </a:r>
            <a:r>
              <a:rPr lang="cs-CZ" sz="1700" b="1" dirty="0"/>
              <a:t>3.2.5</a:t>
            </a:r>
            <a:r>
              <a:rPr lang="cs-CZ" sz="1700" dirty="0"/>
              <a:t> Vyvážené a komplexně využitelné úkoly a nástroje ochrany obyvatelstva umožňující efektivní prevenci a přípravu na mimořádné události a krizové situace a jejich řešení založené na přesně definovaném a zakotveném systému ochrany obyvatelstva; </a:t>
            </a:r>
            <a:r>
              <a:rPr lang="cs-CZ" sz="1700" b="1" dirty="0"/>
              <a:t>4.1</a:t>
            </a:r>
            <a:r>
              <a:rPr lang="cs-CZ" sz="1700" dirty="0"/>
              <a:t> Síly respektive </a:t>
            </a:r>
            <a:r>
              <a:rPr lang="cs-CZ" sz="1700" b="1" dirty="0"/>
              <a:t>4.2</a:t>
            </a:r>
            <a:r>
              <a:rPr lang="cs-CZ" sz="1700" dirty="0"/>
              <a:t> Věcné </a:t>
            </a:r>
            <a:r>
              <a:rPr lang="cs-CZ" sz="1700" dirty="0"/>
              <a:t>zdroje</a:t>
            </a:r>
            <a:r>
              <a:rPr lang="cs-CZ" sz="1700" dirty="0"/>
              <a:t>)  </a:t>
            </a:r>
          </a:p>
          <a:p>
            <a:pPr marL="454025" lvl="1" indent="-187325" algn="just"/>
            <a:r>
              <a:rPr lang="cs-CZ" dirty="0"/>
              <a:t>Projekt je v souladu se Strategií přizpůsobení se změně klimatu v podmínkách ČR v aktuálním znění.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Je ve Studii proveditelnosti (kapitola 5 Podrobný popis projektu) uvedena vazba projektu na konkrétní kapitolu </a:t>
            </a:r>
            <a:r>
              <a:rPr lang="cs-CZ" sz="1700" b="1" dirty="0"/>
              <a:t>„Strategie přizpůsobení se změně klimatu v podmínkách ČR“ </a:t>
            </a:r>
            <a:r>
              <a:rPr lang="cs-CZ" sz="1700" dirty="0"/>
              <a:t>v aktuálním znění (kapitolu </a:t>
            </a:r>
            <a:r>
              <a:rPr lang="cs-CZ" sz="1700" b="1" dirty="0"/>
              <a:t>3.10.3.2</a:t>
            </a:r>
            <a:r>
              <a:rPr lang="cs-CZ" sz="1700" dirty="0"/>
              <a:t> Rozvoj a posílení integrovaného záchranného systému)</a:t>
            </a:r>
          </a:p>
          <a:p>
            <a:pPr marL="898525" lvl="2" indent="-187325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27.1.2016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Specifická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 smtClean="0"/>
              <a:t>Žadatel </a:t>
            </a:r>
            <a:r>
              <a:rPr lang="cs-CZ" dirty="0"/>
              <a:t>má zajištěnou administrativní, finanční a provozní kapacitu k realizaci a udržitelnosti projektu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ve </a:t>
            </a:r>
            <a:r>
              <a:rPr lang="cs-CZ" sz="1700" dirty="0"/>
              <a:t>Studii proveditelnosti (kapitola 7, 12, 15) </a:t>
            </a:r>
            <a:r>
              <a:rPr lang="cs-CZ" sz="1700" dirty="0"/>
              <a:t>je popsáno </a:t>
            </a:r>
            <a:r>
              <a:rPr lang="cs-CZ" sz="1700" dirty="0"/>
              <a:t>zajištění administrativní, finanční a provozní kapacity k realizaci a udržitelnosti projektu</a:t>
            </a:r>
            <a:r>
              <a:rPr lang="cs-CZ" sz="1700" dirty="0" smtClean="0"/>
              <a:t>?</a:t>
            </a:r>
          </a:p>
          <a:p>
            <a:pPr marL="454025" lvl="1" indent="-187325" algn="just"/>
            <a:r>
              <a:rPr lang="cs-CZ" dirty="0"/>
              <a:t>Minimálně 85 % způsobilých výdajů projektu je zaměřeno na hlavní aktivity projektu 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z celkového rozpočtu projektu je zřejmé, že min. 85 % způsobilých výdajů projektu je zaměřeno na výdaje uvedené v normativu vybavení (kapitola 2.6 Specifických pravidel) na hlavní aktivity projektu dle kap. 2.2 Specifických pravidel </a:t>
            </a:r>
            <a:endParaRPr lang="pl-PL" sz="1700" dirty="0"/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cs-CZ" sz="1700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27.1.2016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Specifická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8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 algn="just"/>
            <a:r>
              <a:rPr lang="cs-CZ" dirty="0"/>
              <a:t>Výdaje na hlavní aktivity v rozpočtu projektu odpovídají tržním cenám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Byl proveden </a:t>
            </a:r>
            <a:r>
              <a:rPr lang="cs-CZ" sz="1700" dirty="0"/>
              <a:t>průzkum trhu </a:t>
            </a:r>
            <a:r>
              <a:rPr lang="cs-CZ" sz="1700" dirty="0"/>
              <a:t>u výdajů </a:t>
            </a:r>
            <a:r>
              <a:rPr lang="cs-CZ" sz="1700" b="1" u="sng" dirty="0"/>
              <a:t>na hlavní aktivity </a:t>
            </a:r>
            <a:r>
              <a:rPr lang="cs-CZ" sz="1700" dirty="0"/>
              <a:t>v rozdělení dle celků odpovídajících </a:t>
            </a:r>
            <a:r>
              <a:rPr lang="cs-CZ" sz="1700" b="1" u="sng" dirty="0"/>
              <a:t>plánovaným</a:t>
            </a:r>
            <a:r>
              <a:rPr lang="cs-CZ" sz="1700" dirty="0"/>
              <a:t> VZ nebo jejich částem. </a:t>
            </a:r>
            <a:endParaRPr lang="cs-CZ" sz="1700" dirty="0"/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1" u="sng" dirty="0"/>
              <a:t>Průzkum </a:t>
            </a:r>
            <a:r>
              <a:rPr lang="cs-CZ" sz="1700" b="1" u="sng" dirty="0"/>
              <a:t>nesmí být k datu předložení žádosti starší než 6 měsíců.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Výsledky průzkumu se opírají o </a:t>
            </a:r>
            <a:r>
              <a:rPr lang="cs-CZ" sz="1700" b="1" dirty="0"/>
              <a:t>reálné podklady </a:t>
            </a:r>
            <a:r>
              <a:rPr lang="cs-CZ" sz="1700" dirty="0"/>
              <a:t>(např. znalecké posudky, ceníky, kalkulace, smlouvy, údaje z www</a:t>
            </a:r>
            <a:r>
              <a:rPr lang="cs-CZ" sz="1700" dirty="0"/>
              <a:t>, </a:t>
            </a:r>
            <a:r>
              <a:rPr lang="cs-CZ" sz="1700" dirty="0"/>
              <a:t>nabídky apod.).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Lze </a:t>
            </a:r>
            <a:r>
              <a:rPr lang="cs-CZ" sz="1700" b="1" dirty="0"/>
              <a:t>objektivně </a:t>
            </a:r>
            <a:r>
              <a:rPr lang="cs-CZ" sz="1700" b="1" dirty="0"/>
              <a:t>odvodit jednotlivé cenové položky rozpočtu projektu </a:t>
            </a:r>
            <a:r>
              <a:rPr lang="cs-CZ" sz="1700" dirty="0"/>
              <a:t>z průzkumu trhu a </a:t>
            </a:r>
            <a:r>
              <a:rPr lang="cs-CZ" sz="1700" dirty="0"/>
              <a:t>je popsán </a:t>
            </a:r>
            <a:r>
              <a:rPr lang="cs-CZ" sz="1700" dirty="0"/>
              <a:t>mechanismus tohoto odvození (např. aritmetický průměr jednotlivých cenových položek tří ceníků apod</a:t>
            </a:r>
            <a:r>
              <a:rPr lang="cs-CZ" sz="1700" dirty="0"/>
              <a:t>.), kapitoly 10, 12 a 17 </a:t>
            </a:r>
            <a:r>
              <a:rPr lang="cs-CZ" sz="1700" dirty="0"/>
              <a:t>Studie proveditelnosti, příloha č. </a:t>
            </a:r>
            <a:r>
              <a:rPr lang="cs-CZ" sz="1700" dirty="0"/>
              <a:t>6 </a:t>
            </a:r>
            <a:r>
              <a:rPr lang="cs-CZ" sz="1700" dirty="0"/>
              <a:t>Specifických pravidel.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1" u="sng" dirty="0"/>
              <a:t>Průzkum se netýká výdajů vázaných na již zahájené/ukončené VZ.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27.1.2016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24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4025" lvl="1" indent="-187325" algn="just"/>
            <a:r>
              <a:rPr lang="cs-CZ" dirty="0"/>
              <a:t>Cílové hodnoty indikátorů odpovídají cílům projektu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1" dirty="0"/>
              <a:t>5 70 01 Počet nové techniky a věcných prostředků složek </a:t>
            </a:r>
            <a:r>
              <a:rPr lang="cs-CZ" sz="1700" b="1" dirty="0"/>
              <a:t>IZS </a:t>
            </a:r>
            <a:r>
              <a:rPr lang="cs-CZ" sz="1700" dirty="0"/>
              <a:t>– cílová hodnota musí být stanovena v souladu s Metodickým listem indikátoru (příloha č. 2 Specifických pravidel)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 smtClean="0"/>
              <a:t>Hodnota </a:t>
            </a:r>
            <a:r>
              <a:rPr lang="cs-CZ" sz="1700" dirty="0"/>
              <a:t>musí vycházet ze Studie </a:t>
            </a:r>
            <a:r>
              <a:rPr lang="cs-CZ" sz="1700" dirty="0" smtClean="0"/>
              <a:t>proveditelnosti (kapitola 10)</a:t>
            </a:r>
            <a:endParaRPr lang="cs-CZ" sz="1700" dirty="0"/>
          </a:p>
          <a:p>
            <a:pPr marL="454025" lvl="1" indent="-187325" algn="just"/>
            <a:r>
              <a:rPr lang="cs-CZ" dirty="0"/>
              <a:t>V hodnocení </a:t>
            </a:r>
            <a:r>
              <a:rPr lang="cs-CZ" dirty="0" err="1"/>
              <a:t>eCBA</a:t>
            </a:r>
            <a:r>
              <a:rPr lang="cs-CZ" dirty="0"/>
              <a:t>  projekt dosáhne minimálně hodnoty ukazatelů, stanovené ve výzvě </a:t>
            </a:r>
            <a:r>
              <a:rPr lang="cs-CZ" b="0" dirty="0"/>
              <a:t>(v závislosti na výši celkových způsobilých výdajů projektu</a:t>
            </a:r>
            <a:r>
              <a:rPr lang="cs-CZ" b="0" dirty="0" smtClean="0"/>
              <a:t>)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dirty="0" smtClean="0"/>
              <a:t>Celk. </a:t>
            </a:r>
            <a:r>
              <a:rPr lang="cs-CZ" sz="1800" dirty="0" err="1" smtClean="0"/>
              <a:t>způs</a:t>
            </a:r>
            <a:r>
              <a:rPr lang="cs-CZ" sz="1800" dirty="0" smtClean="0"/>
              <a:t>. </a:t>
            </a:r>
            <a:r>
              <a:rPr lang="cs-CZ" sz="1800" dirty="0"/>
              <a:t>výdaje projektu </a:t>
            </a:r>
            <a:r>
              <a:rPr lang="cs-CZ" sz="1800" b="1" dirty="0"/>
              <a:t>nižší než 5 mil. </a:t>
            </a:r>
            <a:r>
              <a:rPr lang="cs-CZ" sz="1800" b="1" dirty="0" smtClean="0"/>
              <a:t>Kč</a:t>
            </a:r>
            <a:r>
              <a:rPr lang="cs-CZ" sz="1800" dirty="0" smtClean="0"/>
              <a:t>: </a:t>
            </a:r>
            <a:r>
              <a:rPr lang="cs-CZ" dirty="0"/>
              <a:t>nemusí se provádět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dirty="0" smtClean="0"/>
              <a:t>Celk. </a:t>
            </a:r>
            <a:r>
              <a:rPr lang="cs-CZ" sz="1800" dirty="0" err="1" smtClean="0"/>
              <a:t>způs</a:t>
            </a:r>
            <a:r>
              <a:rPr lang="cs-CZ" sz="1800" dirty="0" smtClean="0"/>
              <a:t>. </a:t>
            </a:r>
            <a:r>
              <a:rPr lang="cs-CZ" sz="1800" dirty="0"/>
              <a:t>výdaje </a:t>
            </a:r>
            <a:r>
              <a:rPr lang="cs-CZ" sz="1800" b="1" dirty="0"/>
              <a:t>v rozmezí 5 – 100 mil. </a:t>
            </a:r>
            <a:r>
              <a:rPr lang="cs-CZ" sz="1800" b="1" dirty="0" smtClean="0"/>
              <a:t>Kč</a:t>
            </a:r>
            <a:r>
              <a:rPr lang="cs-CZ" sz="1800" dirty="0" smtClean="0"/>
              <a:t>: </a:t>
            </a:r>
            <a:r>
              <a:rPr lang="cs-CZ" dirty="0" smtClean="0"/>
              <a:t>v</a:t>
            </a:r>
            <a:r>
              <a:rPr lang="cs-CZ" dirty="0"/>
              <a:t> modulu CBA </a:t>
            </a:r>
            <a:r>
              <a:rPr lang="cs-CZ" dirty="0" smtClean="0"/>
              <a:t>je zpracována </a:t>
            </a:r>
            <a:r>
              <a:rPr lang="cs-CZ" dirty="0"/>
              <a:t>finanční </a:t>
            </a:r>
            <a:r>
              <a:rPr lang="cs-CZ" dirty="0" smtClean="0"/>
              <a:t>analýza; čistá </a:t>
            </a:r>
            <a:r>
              <a:rPr lang="cs-CZ" dirty="0"/>
              <a:t>současná hodnota </a:t>
            </a:r>
            <a:r>
              <a:rPr lang="cs-CZ" dirty="0" smtClean="0"/>
              <a:t>je v</a:t>
            </a:r>
            <a:r>
              <a:rPr lang="cs-CZ" dirty="0"/>
              <a:t> rámci návratnosti investice pro FA (FNPV) </a:t>
            </a:r>
            <a:r>
              <a:rPr lang="cs-CZ" b="1" dirty="0"/>
              <a:t>nižší než </a:t>
            </a:r>
            <a:r>
              <a:rPr lang="cs-CZ" b="1" dirty="0" smtClean="0"/>
              <a:t>0</a:t>
            </a:r>
            <a:endParaRPr lang="pl-PL" sz="4000" b="1" dirty="0" smtClean="0"/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Celk. </a:t>
            </a:r>
            <a:r>
              <a:rPr lang="cs-CZ" sz="1800" dirty="0" err="1"/>
              <a:t>způs</a:t>
            </a:r>
            <a:r>
              <a:rPr lang="cs-CZ" sz="1800" dirty="0"/>
              <a:t>. </a:t>
            </a:r>
            <a:r>
              <a:rPr lang="cs-CZ" sz="1800" dirty="0"/>
              <a:t>výdaje </a:t>
            </a:r>
            <a:r>
              <a:rPr lang="cs-CZ" sz="1800" b="1" dirty="0"/>
              <a:t>vyšší než 100 mil. </a:t>
            </a:r>
            <a:r>
              <a:rPr lang="cs-CZ" sz="1800" b="1" dirty="0"/>
              <a:t>Kč</a:t>
            </a:r>
            <a:r>
              <a:rPr lang="cs-CZ" sz="1800" dirty="0"/>
              <a:t>: </a:t>
            </a:r>
            <a:r>
              <a:rPr lang="cs-CZ" dirty="0"/>
              <a:t>v modulu CBA </a:t>
            </a:r>
            <a:r>
              <a:rPr lang="cs-CZ" dirty="0" smtClean="0"/>
              <a:t>je zpracována </a:t>
            </a:r>
            <a:r>
              <a:rPr lang="cs-CZ" dirty="0"/>
              <a:t>finanční (FA) a ekonomická analýza (EA</a:t>
            </a:r>
            <a:r>
              <a:rPr lang="cs-CZ" dirty="0" smtClean="0"/>
              <a:t>); čistá </a:t>
            </a:r>
            <a:r>
              <a:rPr lang="cs-CZ" dirty="0"/>
              <a:t>současná hodnota v rámci návratnosti investice pro FA (FNPV) </a:t>
            </a:r>
            <a:r>
              <a:rPr lang="cs-CZ" dirty="0" smtClean="0"/>
              <a:t>je </a:t>
            </a:r>
            <a:r>
              <a:rPr lang="cs-CZ" b="1" dirty="0" smtClean="0"/>
              <a:t>nižší </a:t>
            </a:r>
            <a:r>
              <a:rPr lang="cs-CZ" b="1" dirty="0"/>
              <a:t>než </a:t>
            </a:r>
            <a:r>
              <a:rPr lang="cs-CZ" b="1" dirty="0" smtClean="0"/>
              <a:t>0</a:t>
            </a:r>
            <a:r>
              <a:rPr lang="cs-CZ" dirty="0" smtClean="0"/>
              <a:t>; čistá </a:t>
            </a:r>
            <a:r>
              <a:rPr lang="cs-CZ" dirty="0"/>
              <a:t>současná hodnota v rámci návratnosti investice pro EA (ENPV) </a:t>
            </a:r>
            <a:r>
              <a:rPr lang="cs-CZ" dirty="0" smtClean="0"/>
              <a:t>je </a:t>
            </a:r>
            <a:r>
              <a:rPr lang="cs-CZ" b="1" dirty="0" smtClean="0"/>
              <a:t>vyšší </a:t>
            </a:r>
            <a:r>
              <a:rPr lang="cs-CZ" b="1" dirty="0"/>
              <a:t>než </a:t>
            </a:r>
            <a:r>
              <a:rPr lang="cs-CZ" b="1" dirty="0" smtClean="0"/>
              <a:t>0 </a:t>
            </a:r>
            <a:r>
              <a:rPr lang="cs-CZ" dirty="0" smtClean="0"/>
              <a:t>(pokud </a:t>
            </a:r>
            <a:r>
              <a:rPr lang="cs-CZ" dirty="0"/>
              <a:t>je ENPV nižší než 0, </a:t>
            </a:r>
            <a:r>
              <a:rPr lang="cs-CZ" dirty="0" smtClean="0"/>
              <a:t>žadatel musí zdůvodnit </a:t>
            </a:r>
            <a:r>
              <a:rPr lang="cs-CZ" dirty="0"/>
              <a:t>a </a:t>
            </a:r>
            <a:r>
              <a:rPr lang="cs-CZ" dirty="0" smtClean="0"/>
              <a:t>popsat ve </a:t>
            </a:r>
            <a:r>
              <a:rPr lang="cs-CZ" dirty="0"/>
              <a:t>Studii proveditelnosti, v čem spočívají přínosy projektu, které nebylo možné kvantitativně </a:t>
            </a:r>
            <a:r>
              <a:rPr lang="cs-CZ" dirty="0" smtClean="0"/>
              <a:t>vyjádřit)</a:t>
            </a:r>
            <a:endParaRPr lang="cs-CZ" sz="2800" dirty="0"/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27.1.2016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49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sz="2800" dirty="0"/>
              <a:t>Konzultace </a:t>
            </a:r>
            <a:r>
              <a:rPr lang="cs-CZ" sz="2800" dirty="0" smtClean="0"/>
              <a:t>před podáním žádosti o podporu</a:t>
            </a:r>
            <a:endParaRPr lang="cs-CZ" sz="2800" dirty="0"/>
          </a:p>
          <a:p>
            <a:pPr marL="454025" lvl="1" indent="-187325"/>
            <a:r>
              <a:rPr lang="cs-CZ" sz="2800" dirty="0" smtClean="0"/>
              <a:t>Příjem </a:t>
            </a:r>
            <a:r>
              <a:rPr lang="cs-CZ" sz="2800" dirty="0"/>
              <a:t>žádosti o podporu</a:t>
            </a:r>
          </a:p>
          <a:p>
            <a:pPr marL="454025" lvl="1" indent="-187325"/>
            <a:r>
              <a:rPr lang="cs-CZ" sz="2800" dirty="0" smtClean="0"/>
              <a:t>Hodnocení </a:t>
            </a:r>
            <a:r>
              <a:rPr lang="cs-CZ" sz="2800" dirty="0"/>
              <a:t>žádosti o podporu</a:t>
            </a:r>
          </a:p>
          <a:p>
            <a:pPr marL="454025" lvl="1" indent="-187325"/>
            <a:r>
              <a:rPr lang="cs-CZ" sz="2800" dirty="0" smtClean="0"/>
              <a:t>Administrace změn</a:t>
            </a:r>
            <a:endParaRPr lang="cs-CZ" sz="2800" dirty="0" smtClean="0"/>
          </a:p>
          <a:p>
            <a:pPr marL="454025" lvl="1" indent="-187325"/>
            <a:r>
              <a:rPr lang="cs-CZ" sz="2800" dirty="0" smtClean="0"/>
              <a:t>Kontrola zadávacích/výběrových </a:t>
            </a:r>
            <a:r>
              <a:rPr lang="cs-CZ" sz="2800" dirty="0" smtClean="0"/>
              <a:t>řízení</a:t>
            </a:r>
            <a:endParaRPr lang="cs-CZ" sz="2800" dirty="0"/>
          </a:p>
          <a:p>
            <a:pPr marL="454025" lvl="1" indent="-187325"/>
            <a:r>
              <a:rPr lang="cs-CZ" sz="2800" dirty="0" smtClean="0"/>
              <a:t>Provádění administrativního </a:t>
            </a:r>
            <a:r>
              <a:rPr lang="cs-CZ" sz="2800" dirty="0"/>
              <a:t>ověření </a:t>
            </a:r>
            <a:r>
              <a:rPr lang="cs-CZ" sz="2800" dirty="0" smtClean="0"/>
              <a:t>žádostí o platbu/zpráv </a:t>
            </a:r>
            <a:r>
              <a:rPr lang="cs-CZ" sz="2800" dirty="0"/>
              <a:t>o realizaci/zpráv o udržitelnosti</a:t>
            </a:r>
          </a:p>
          <a:p>
            <a:pPr marL="454025" lvl="1" indent="-187325"/>
            <a:r>
              <a:rPr lang="cs-CZ" sz="2800" dirty="0" smtClean="0"/>
              <a:t>Provádění kontrol </a:t>
            </a:r>
            <a:r>
              <a:rPr lang="cs-CZ" sz="2800" dirty="0"/>
              <a:t>na místě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27.1.2016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dirty="0"/>
              <a:t>Role </a:t>
            </a:r>
            <a:r>
              <a:rPr lang="cs-CZ" sz="4000" dirty="0" smtClean="0"/>
              <a:t>Centra pro regionální rozvoj </a:t>
            </a:r>
            <a:br>
              <a:rPr lang="cs-CZ" sz="4000" dirty="0" smtClean="0"/>
            </a:br>
            <a:r>
              <a:rPr lang="cs-CZ" sz="4000" dirty="0" smtClean="0"/>
              <a:t>České republiky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92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>
              <a:spcAft>
                <a:spcPts val="600"/>
              </a:spcAft>
            </a:pPr>
            <a:r>
              <a:rPr lang="cs-CZ" dirty="0"/>
              <a:t>Projekt je v souladu s dokumentem „Zajištění odolnosti a vybavenosti základních složek integrovaného záchranného systému – Policie ČR a Hasičského záchranného sboru ČR (včetně JSDH) v území, s důrazem na přizpůsobení se změnám klimatu a novým rizikům v období 2014 – 2020“, respektive „Zajištění odolnosti a vybavenosti základních složek integrovaného záchranného systému – Krajských zdravotnických záchranných služeb v území, s důrazem na přizpůsobení se změnám klimatu a novým rizikům v období 2014 -2020“ podle typu příjemce</a:t>
            </a:r>
            <a:r>
              <a:rPr lang="cs-CZ" dirty="0" smtClean="0"/>
              <a:t>.</a:t>
            </a:r>
          </a:p>
          <a:p>
            <a:pPr marL="996950" lvl="2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 smtClean="0"/>
              <a:t>V </a:t>
            </a:r>
            <a:r>
              <a:rPr lang="cs-CZ" sz="1700" dirty="0"/>
              <a:t>případě, že žadatelem je </a:t>
            </a:r>
            <a:r>
              <a:rPr lang="cs-CZ" sz="1700" b="1" dirty="0"/>
              <a:t>obec nebo státní organizace</a:t>
            </a:r>
            <a:r>
              <a:rPr lang="cs-CZ" sz="1700" dirty="0"/>
              <a:t>, je tento </a:t>
            </a:r>
            <a:r>
              <a:rPr lang="cs-CZ" sz="1700" u="sng" dirty="0"/>
              <a:t>soulad potvrzen ve stanovisku HZS </a:t>
            </a:r>
            <a:r>
              <a:rPr lang="cs-CZ" sz="1700" u="sng" dirty="0"/>
              <a:t>kraje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27.1.2016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27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 smtClean="0"/>
              <a:t>V případě, že žadatelem </a:t>
            </a:r>
            <a:r>
              <a:rPr lang="cs-CZ" sz="1800" dirty="0" smtClean="0"/>
              <a:t>je </a:t>
            </a:r>
            <a:r>
              <a:rPr lang="cs-CZ" sz="1800" b="1" dirty="0"/>
              <a:t>Ministerstvo vnitra – generální ředitelství Hasičského záchranného sboru ČR</a:t>
            </a:r>
            <a:r>
              <a:rPr lang="cs-CZ" sz="1800" dirty="0"/>
              <a:t> nebo </a:t>
            </a:r>
            <a:r>
              <a:rPr lang="cs-CZ" sz="1800" b="1" dirty="0"/>
              <a:t>Hasičský záchranný sbor kraje nebo Záchranný útvar HZS ČR</a:t>
            </a:r>
            <a:r>
              <a:rPr lang="cs-CZ" sz="1800" dirty="0"/>
              <a:t> nebo </a:t>
            </a:r>
            <a:r>
              <a:rPr lang="cs-CZ" sz="1800" b="1" dirty="0"/>
              <a:t>Ministerstvo vnitra – Policejní prezidium ČR</a:t>
            </a:r>
            <a:r>
              <a:rPr lang="cs-CZ" sz="1800" dirty="0"/>
              <a:t> nebo </a:t>
            </a:r>
            <a:r>
              <a:rPr lang="cs-CZ" sz="1800" b="1" dirty="0"/>
              <a:t>Krajské ředitelství Policie </a:t>
            </a:r>
            <a:r>
              <a:rPr lang="cs-CZ" sz="1800" b="1" dirty="0" smtClean="0"/>
              <a:t>ČR:</a:t>
            </a:r>
            <a:endParaRPr lang="cs-CZ" sz="1700" u="sng" dirty="0" smtClean="0"/>
          </a:p>
          <a:p>
            <a:pPr marL="1452563" lvl="3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je </a:t>
            </a:r>
            <a:r>
              <a:rPr lang="cs-CZ" dirty="0"/>
              <a:t>ve Studii proveditelnosti (kapitola </a:t>
            </a:r>
            <a:r>
              <a:rPr lang="cs-CZ" dirty="0" smtClean="0"/>
              <a:t>5) </a:t>
            </a:r>
            <a:r>
              <a:rPr lang="cs-CZ" dirty="0"/>
              <a:t>uveden </a:t>
            </a:r>
            <a:r>
              <a:rPr lang="cs-CZ" u="sng" dirty="0"/>
              <a:t>popis vazby projektu na dokument </a:t>
            </a:r>
            <a:r>
              <a:rPr lang="cs-CZ" u="sng" dirty="0" smtClean="0"/>
              <a:t>a popis </a:t>
            </a:r>
            <a:r>
              <a:rPr lang="cs-CZ" u="sng" dirty="0"/>
              <a:t>hlavních aktivit projektu</a:t>
            </a:r>
            <a:r>
              <a:rPr lang="cs-CZ" dirty="0"/>
              <a:t>, tj. věcné zaměření požadavků včetně normativu vybavení v souladu s kapitolou 2.6 Specifických </a:t>
            </a:r>
            <a:r>
              <a:rPr lang="cs-CZ" dirty="0" smtClean="0"/>
              <a:t>pravidel</a:t>
            </a:r>
          </a:p>
          <a:p>
            <a:pPr marL="1452563" lvl="3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je </a:t>
            </a:r>
            <a:r>
              <a:rPr lang="cs-CZ" dirty="0"/>
              <a:t>ve Studii proveditelnosti (kapitola </a:t>
            </a:r>
            <a:r>
              <a:rPr lang="cs-CZ" dirty="0" smtClean="0"/>
              <a:t>6) </a:t>
            </a:r>
            <a:r>
              <a:rPr lang="cs-CZ" u="sng" dirty="0" smtClean="0"/>
              <a:t>definice </a:t>
            </a:r>
            <a:r>
              <a:rPr lang="cs-CZ" u="sng" dirty="0"/>
              <a:t>oblastí</a:t>
            </a:r>
            <a:r>
              <a:rPr lang="cs-CZ" dirty="0"/>
              <a:t>, které bude projekt řešit, v souladu s přílohou č. 6 Specifických </a:t>
            </a:r>
            <a:r>
              <a:rPr lang="cs-CZ" dirty="0" smtClean="0"/>
              <a:t>pravidel</a:t>
            </a:r>
          </a:p>
          <a:p>
            <a:pPr marL="1452563" lvl="3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V případě, že žadatelem </a:t>
            </a:r>
            <a:r>
              <a:rPr lang="cs-CZ" sz="1800" dirty="0"/>
              <a:t>je </a:t>
            </a:r>
            <a:r>
              <a:rPr lang="cs-CZ" sz="1800" b="1" dirty="0"/>
              <a:t>kraj jako zřizovatel zdravotnické záchranné služby:</a:t>
            </a:r>
          </a:p>
          <a:p>
            <a:pPr marL="1452563" lvl="3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/>
              <a:t>je ve Studii proveditelnosti (kapitola 5) uveden </a:t>
            </a:r>
            <a:r>
              <a:rPr lang="cs-CZ" u="sng" dirty="0"/>
              <a:t>popis vazby projektu na dokument </a:t>
            </a:r>
            <a:r>
              <a:rPr lang="cs-CZ" u="sng" dirty="0" smtClean="0"/>
              <a:t>a popis </a:t>
            </a:r>
            <a:r>
              <a:rPr lang="cs-CZ" u="sng" dirty="0"/>
              <a:t>hlavních aktivit projektu</a:t>
            </a:r>
            <a:r>
              <a:rPr lang="cs-CZ" dirty="0"/>
              <a:t>, tj. věcné zaměření požadavků, včetně normativu vybavení v souladu s kapitolou 2.6 Specifických pravidel </a:t>
            </a:r>
            <a:endParaRPr lang="cs-CZ" dirty="0" smtClean="0"/>
          </a:p>
          <a:p>
            <a:pPr marL="1452563" lvl="3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je </a:t>
            </a:r>
            <a:r>
              <a:rPr lang="cs-CZ" dirty="0"/>
              <a:t>ve Studii proveditelnosti (kapitola </a:t>
            </a:r>
            <a:r>
              <a:rPr lang="cs-CZ" dirty="0" smtClean="0"/>
              <a:t>6) </a:t>
            </a:r>
            <a:r>
              <a:rPr lang="cs-CZ" u="sng" dirty="0"/>
              <a:t>definice oblastí</a:t>
            </a:r>
            <a:r>
              <a:rPr lang="cs-CZ" dirty="0"/>
              <a:t>, které bude projekt řešit v souladu s přílohou č. 5 dokumentu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27.1.2016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5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>
              <a:spcAft>
                <a:spcPts val="600"/>
              </a:spcAft>
            </a:pPr>
            <a:r>
              <a:rPr lang="cs-CZ" dirty="0"/>
              <a:t>Projekt respektuje druh rizika (sucho; orkány a větrné smrště, sněhové srážky a masivní námrazy, havárie nebezpečných látek) definovaný pro exponované území.</a:t>
            </a:r>
            <a:endParaRPr lang="cs-CZ" dirty="0"/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ve </a:t>
            </a:r>
            <a:r>
              <a:rPr lang="cs-CZ" sz="1700" dirty="0"/>
              <a:t>Studii proveditelnosti (kapitola </a:t>
            </a:r>
            <a:r>
              <a:rPr lang="cs-CZ" sz="1700" dirty="0"/>
              <a:t>6) je popsán </a:t>
            </a:r>
            <a:r>
              <a:rPr lang="cs-CZ" sz="1700" b="1" dirty="0"/>
              <a:t>minimálně jeden</a:t>
            </a:r>
            <a:r>
              <a:rPr lang="cs-CZ" sz="1700" dirty="0"/>
              <a:t> z </a:t>
            </a:r>
            <a:r>
              <a:rPr lang="cs-CZ" sz="1700" dirty="0"/>
              <a:t>výše </a:t>
            </a:r>
            <a:r>
              <a:rPr lang="cs-CZ" sz="1700" dirty="0"/>
              <a:t>uvedených druhů rizika</a:t>
            </a:r>
          </a:p>
          <a:p>
            <a:pPr marL="454025" lvl="1" indent="-187325" algn="just">
              <a:spcBef>
                <a:spcPts val="1800"/>
              </a:spcBef>
            </a:pPr>
            <a:r>
              <a:rPr lang="cs-CZ" dirty="0"/>
              <a:t>Projekt </a:t>
            </a:r>
            <a:r>
              <a:rPr lang="cs-CZ" dirty="0"/>
              <a:t>přispívá:</a:t>
            </a:r>
          </a:p>
          <a:p>
            <a:pPr marL="609600" lvl="1" indent="-342900" algn="just">
              <a:spcBef>
                <a:spcPts val="0"/>
              </a:spcBef>
              <a:buFontTx/>
              <a:buChar char="-"/>
            </a:pPr>
            <a:r>
              <a:rPr lang="cs-CZ" dirty="0" smtClean="0"/>
              <a:t>minimálně </a:t>
            </a:r>
            <a:r>
              <a:rPr lang="cs-CZ" dirty="0"/>
              <a:t>ke snížení negativních jevů mimořádné </a:t>
            </a:r>
            <a:r>
              <a:rPr lang="cs-CZ" dirty="0" smtClean="0"/>
              <a:t>události,</a:t>
            </a:r>
          </a:p>
          <a:p>
            <a:pPr marL="609600" lvl="1" indent="-342900" algn="just">
              <a:spcBef>
                <a:spcPts val="0"/>
              </a:spcBef>
              <a:buFontTx/>
              <a:buChar char="-"/>
            </a:pPr>
            <a:r>
              <a:rPr lang="cs-CZ" dirty="0" smtClean="0"/>
              <a:t>nebo </a:t>
            </a:r>
            <a:r>
              <a:rPr lang="cs-CZ" dirty="0"/>
              <a:t>ke zvýšení kvality záchranných a likvidačních </a:t>
            </a:r>
            <a:r>
              <a:rPr lang="cs-CZ" dirty="0" smtClean="0"/>
              <a:t>prací,</a:t>
            </a:r>
          </a:p>
          <a:p>
            <a:pPr marL="609600" lvl="1" indent="-342900" algn="just">
              <a:spcBef>
                <a:spcPts val="0"/>
              </a:spcBef>
              <a:buFontTx/>
              <a:buChar char="-"/>
            </a:pPr>
            <a:r>
              <a:rPr lang="cs-CZ" dirty="0" smtClean="0"/>
              <a:t>nebo </a:t>
            </a:r>
            <a:r>
              <a:rPr lang="cs-CZ" dirty="0"/>
              <a:t>ke snížení časové dotace potřebné při záchranných a likvidačních prací při řešení </a:t>
            </a:r>
            <a:r>
              <a:rPr lang="cs-CZ" dirty="0" smtClean="0"/>
              <a:t>mimořádných </a:t>
            </a:r>
            <a:r>
              <a:rPr lang="cs-CZ" dirty="0"/>
              <a:t>událostí</a:t>
            </a:r>
            <a:r>
              <a:rPr lang="cs-CZ" dirty="0" smtClean="0"/>
              <a:t>.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 smtClean="0"/>
              <a:t>ve </a:t>
            </a:r>
            <a:r>
              <a:rPr lang="cs-CZ" sz="1700" dirty="0"/>
              <a:t>Studii proveditelnosti (kapitola </a:t>
            </a:r>
            <a:r>
              <a:rPr lang="cs-CZ" sz="1700" dirty="0" smtClean="0"/>
              <a:t>6) je popsán </a:t>
            </a:r>
            <a:r>
              <a:rPr lang="cs-CZ" sz="1700" dirty="0"/>
              <a:t>dopad </a:t>
            </a:r>
            <a:r>
              <a:rPr lang="cs-CZ" sz="1700" dirty="0" smtClean="0"/>
              <a:t>projektu, tj. projekt </a:t>
            </a:r>
            <a:r>
              <a:rPr lang="cs-CZ" sz="1700" dirty="0"/>
              <a:t>přispívá minimálně k jednomu z </a:t>
            </a:r>
            <a:r>
              <a:rPr lang="cs-CZ" sz="1700" dirty="0" smtClean="0"/>
              <a:t>výše </a:t>
            </a:r>
            <a:r>
              <a:rPr lang="cs-CZ" sz="1700" dirty="0"/>
              <a:t>uvedených </a:t>
            </a:r>
            <a:r>
              <a:rPr lang="cs-CZ" sz="1700" dirty="0" smtClean="0"/>
              <a:t>parametrů</a:t>
            </a:r>
            <a:endParaRPr lang="cs-CZ" sz="1700" dirty="0"/>
          </a:p>
          <a:p>
            <a:pPr marL="609600" lvl="1" indent="-342900" algn="just">
              <a:spcBef>
                <a:spcPts val="0"/>
              </a:spcBef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27.1.2016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97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>
              <a:spcAft>
                <a:spcPts val="600"/>
              </a:spcAft>
            </a:pPr>
            <a:r>
              <a:rPr lang="cs-CZ" dirty="0"/>
              <a:t>Obce, které zřizují jednotky požární ochrany (§ 29 zákona č. 133/1985 Sb., o požární ochraně) - jednotky sboru dobrovolných hasičů kategorie II a III (podle přílohy zákona o požární ochraně) </a:t>
            </a:r>
            <a:r>
              <a:rPr lang="cs-CZ" u="sng" dirty="0"/>
              <a:t>doložily doporučující stanovisko HZS </a:t>
            </a:r>
            <a:r>
              <a:rPr lang="cs-CZ" u="sng" dirty="0" smtClean="0"/>
              <a:t>ČR</a:t>
            </a:r>
          </a:p>
          <a:p>
            <a:pPr marL="454025" lvl="1" indent="-187325" algn="just">
              <a:spcBef>
                <a:spcPts val="1800"/>
              </a:spcBef>
            </a:pPr>
            <a:r>
              <a:rPr lang="cs-CZ" dirty="0" smtClean="0"/>
              <a:t>Státní </a:t>
            </a:r>
            <a:r>
              <a:rPr lang="cs-CZ" dirty="0"/>
              <a:t>organizace, které zřizují jednotky požární ochrany (§ 29 zákona č. 133/1985 Sb., o požární ochraně) - jednotky HZS podniku s územní působností, </a:t>
            </a:r>
            <a:r>
              <a:rPr lang="cs-CZ" u="sng" dirty="0"/>
              <a:t>doložily doporučující stanovisko HZS ČR</a:t>
            </a:r>
            <a:r>
              <a:rPr lang="cs-CZ" dirty="0" smtClean="0"/>
              <a:t>.</a:t>
            </a:r>
          </a:p>
          <a:p>
            <a:pPr marL="609600" lvl="1" indent="-342900" algn="just">
              <a:spcBef>
                <a:spcPts val="0"/>
              </a:spcBef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27.1.2016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64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provádí </a:t>
            </a:r>
            <a:r>
              <a:rPr lang="cs-CZ" dirty="0" smtClean="0"/>
              <a:t>Centrum</a:t>
            </a:r>
            <a:endParaRPr lang="cs-CZ" dirty="0" smtClean="0"/>
          </a:p>
          <a:p>
            <a:pPr marL="454025" lvl="1" indent="-187325"/>
            <a:r>
              <a:rPr lang="cs-CZ" dirty="0" smtClean="0"/>
              <a:t>ověřují se </a:t>
            </a:r>
            <a:r>
              <a:rPr lang="cs-CZ" dirty="0" smtClean="0"/>
              <a:t>následující rizika</a:t>
            </a:r>
            <a:endParaRPr lang="cs-CZ" dirty="0" smtClean="0"/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Riziko realizovatelnosti projektu po věcné a finanční stránce.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Riziko </a:t>
            </a:r>
            <a:r>
              <a:rPr lang="cs-CZ" sz="1700" dirty="0"/>
              <a:t>nezpůsobilosti výdajů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Riziko </a:t>
            </a:r>
            <a:r>
              <a:rPr lang="cs-CZ" sz="1700" dirty="0"/>
              <a:t>podvodu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Riziko při zadávaní zakázek</a:t>
            </a:r>
            <a:endParaRPr lang="cs-CZ" sz="1700" dirty="0"/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Riziko v udržitelnosti projektu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Riziko v nedovolené veřejné podpoře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Riziko </a:t>
            </a:r>
            <a:r>
              <a:rPr lang="cs-CZ" sz="1700" dirty="0"/>
              <a:t>neočekávaných nebo nedovolených příjmů.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Riziko nehospodárných a neefektivních aktivit a výdajů</a:t>
            </a:r>
            <a:r>
              <a:rPr lang="cs-CZ" sz="1700" dirty="0"/>
              <a:t>.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27.1.2016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Ex-ante analýza rizik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může být provedena na základě výsledků ex-ante analýzy rizik</a:t>
            </a:r>
          </a:p>
          <a:p>
            <a:pPr marL="454025" lvl="1" indent="-187325"/>
            <a:r>
              <a:rPr lang="cs-CZ" dirty="0" smtClean="0"/>
              <a:t>forma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administrativní ověření (zák. 255/2012 Sb.) – ověření na základě předložených dokladů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veřejnosprávní kontrola na místě (zák. 320/2001 Sb.)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administrativní veřejnosprávní kontrola (zák. 320/2001 Sb.)</a:t>
            </a:r>
          </a:p>
          <a:p>
            <a:pPr marL="454025" lvl="1" indent="-187325"/>
            <a:r>
              <a:rPr lang="cs-CZ" dirty="0" smtClean="0"/>
              <a:t>možné krácení výdajů na základě výsledku kontroly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zahrnuty nezpůsobilé </a:t>
            </a:r>
            <a:r>
              <a:rPr lang="cs-CZ" sz="1700" dirty="0"/>
              <a:t>výdaje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ve způsobilých výdajích zahrnuty nezpůsobilé aktivity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aktivity, které mohly být nebo již byly realizovány na základě chybně provedeného zadávacího/výběrového řízení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výdaje nebyly vynaloženy v souladu se zásadami 3E</a:t>
            </a:r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27.1.2016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Ex-ante kontrola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provádí ŘO IROP na základě výsledků hodnocení provedeného </a:t>
            </a:r>
            <a:r>
              <a:rPr lang="cs-CZ" dirty="0" smtClean="0"/>
              <a:t>Centrem</a:t>
            </a:r>
            <a:endParaRPr lang="cs-CZ" dirty="0" smtClean="0"/>
          </a:p>
          <a:p>
            <a:pPr marL="454025" lvl="1" indent="-187325"/>
            <a:r>
              <a:rPr lang="cs-CZ" dirty="0" smtClean="0"/>
              <a:t>ŘO IROP znovu nehodnotí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27.1.2016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Výběr projektů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6375" y="1749150"/>
            <a:ext cx="7700425" cy="4819290"/>
          </a:xfrm>
        </p:spPr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informace o příjemci</a:t>
            </a:r>
          </a:p>
          <a:p>
            <a:pPr marL="454025" lvl="1" indent="-187325"/>
            <a:r>
              <a:rPr lang="cs-CZ" dirty="0" smtClean="0"/>
              <a:t>informace o projektu</a:t>
            </a:r>
          </a:p>
          <a:p>
            <a:pPr marL="454025" lvl="1" indent="-187325"/>
            <a:r>
              <a:rPr lang="cs-CZ" dirty="0" smtClean="0"/>
              <a:t>povinnosti a práva příjemce</a:t>
            </a:r>
          </a:p>
          <a:p>
            <a:pPr marL="454025" lvl="1" indent="-187325"/>
            <a:r>
              <a:rPr lang="cs-CZ" dirty="0" smtClean="0"/>
              <a:t>povinnosti a práva ŘO IROP</a:t>
            </a:r>
          </a:p>
          <a:p>
            <a:pPr marL="454025" lvl="1" indent="-187325"/>
            <a:r>
              <a:rPr lang="cs-CZ" dirty="0" smtClean="0"/>
              <a:t>sankce za neplnění povinností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27.1.2016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4239"/>
            <a:ext cx="8229600" cy="82232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Vydání právního aktu – Registrace akce a Rozhodnutí o poskytnutí dotace</a:t>
            </a:r>
            <a:r>
              <a:rPr lang="cs-CZ" dirty="0" smtClean="0"/>
              <a:t>/</a:t>
            </a:r>
            <a:br>
              <a:rPr lang="cs-CZ" dirty="0" smtClean="0"/>
            </a:br>
            <a:r>
              <a:rPr lang="cs-CZ" dirty="0" smtClean="0"/>
              <a:t>Stanovení </a:t>
            </a:r>
            <a:r>
              <a:rPr lang="cs-CZ" dirty="0" smtClean="0"/>
              <a:t>výdajů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 smtClean="0"/>
              <a:t>Žadatel může podat žádost o přezkum hodnocení v každé části hodnocení žádosti, ve které neuspěl.</a:t>
            </a:r>
          </a:p>
          <a:p>
            <a:pPr marL="454025" lvl="1" indent="-187325" algn="just"/>
            <a:r>
              <a:rPr lang="cs-CZ" dirty="0" smtClean="0"/>
              <a:t>Podává se do 14 kalendářních dnů ode dne doručení výsledku,       a to: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elektronicky v MS2014+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prostřednictvím odkazu na webových stránkách </a:t>
            </a:r>
            <a:r>
              <a:rPr lang="cs-CZ" sz="1700" dirty="0">
                <a:hlinkClick r:id="rId2"/>
              </a:rPr>
              <a:t>www.</a:t>
            </a:r>
            <a:r>
              <a:rPr lang="cs-CZ" sz="1700" dirty="0" err="1">
                <a:hlinkClick r:id="rId2"/>
              </a:rPr>
              <a:t>dotaceeu.cz</a:t>
            </a:r>
            <a:endParaRPr lang="cs-CZ" sz="1700" dirty="0"/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písemně prostřednictvím formuláře uvedeného na webových stránkách </a:t>
            </a:r>
            <a:r>
              <a:rPr lang="cs-CZ" sz="1700" dirty="0">
                <a:hlinkClick r:id="rId2"/>
              </a:rPr>
              <a:t>www.</a:t>
            </a:r>
            <a:r>
              <a:rPr lang="cs-CZ" sz="1700" dirty="0" err="1">
                <a:hlinkClick r:id="rId2"/>
              </a:rPr>
              <a:t>dotaceeu.cz</a:t>
            </a:r>
            <a:endParaRPr lang="cs-CZ" sz="1700" dirty="0"/>
          </a:p>
          <a:p>
            <a:pPr marL="454025" lvl="1" indent="-187325"/>
            <a:r>
              <a:rPr lang="cs-CZ" dirty="0" smtClean="0"/>
              <a:t>Přezkumné řízení provádí ŘO IROP.</a:t>
            </a:r>
          </a:p>
          <a:p>
            <a:pPr marL="454025" lvl="1" indent="-187325"/>
            <a:r>
              <a:rPr lang="cs-CZ" dirty="0" smtClean="0"/>
              <a:t>Na základě výsledku přezkumného řízení 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žádost postoupí do další fáze hodnocení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žádost je vyřazena z dalšího procesu hodnocení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27.1.2016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Žádost o přezkum výsledku hodnocení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Průběžná/Závěrečná Zpráva o realizaci (</a:t>
            </a:r>
            <a:r>
              <a:rPr lang="cs-CZ" dirty="0" err="1" smtClean="0"/>
              <a:t>ZoR</a:t>
            </a:r>
            <a:r>
              <a:rPr lang="cs-CZ" dirty="0" smtClean="0"/>
              <a:t>)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700" dirty="0"/>
              <a:t>S</a:t>
            </a:r>
            <a:r>
              <a:rPr lang="pl-PL" sz="1700" dirty="0"/>
              <a:t>ledované období je příslušná etapa, předkládá se v MS2014+ do 20 pd po ukončení etapy</a:t>
            </a:r>
            <a:r>
              <a:rPr lang="pl-PL" sz="1700" dirty="0"/>
              <a:t> </a:t>
            </a:r>
            <a:r>
              <a:rPr lang="pl-PL" sz="1700" dirty="0"/>
              <a:t>(průběžná)/realizace projektu (závěrečná) spolu se </a:t>
            </a:r>
            <a:r>
              <a:rPr lang="pl-PL" sz="1700" dirty="0"/>
              <a:t>Zjednodušenou </a:t>
            </a:r>
            <a:r>
              <a:rPr lang="pl-PL" sz="1700" dirty="0"/>
              <a:t>žádostí o </a:t>
            </a:r>
            <a:r>
              <a:rPr lang="pl-PL" sz="1700" dirty="0"/>
              <a:t>platbu </a:t>
            </a:r>
            <a:r>
              <a:rPr lang="pl-PL" sz="1700" dirty="0"/>
              <a:t>– jedná se o ex-post financování.</a:t>
            </a:r>
          </a:p>
          <a:p>
            <a:pPr marL="454025" lvl="1" indent="-187325"/>
            <a:r>
              <a:rPr lang="cs-CZ" dirty="0" smtClean="0"/>
              <a:t>Zpráva o udržitelnosti (</a:t>
            </a:r>
            <a:r>
              <a:rPr lang="cs-CZ" dirty="0" err="1" smtClean="0"/>
              <a:t>ZoU</a:t>
            </a:r>
            <a:r>
              <a:rPr lang="cs-CZ" dirty="0" smtClean="0"/>
              <a:t>)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Monitoring období udržitelnosti, předkládána v MS2014+ do 10 </a:t>
            </a:r>
            <a:r>
              <a:rPr lang="cs-CZ" sz="1700" dirty="0" err="1"/>
              <a:t>pd</a:t>
            </a:r>
            <a:r>
              <a:rPr lang="cs-CZ" sz="1700" dirty="0"/>
              <a:t> od konce ročního monitorovacího období. Doba udržitelnosti se počítá od data poslední platby příjemci.</a:t>
            </a:r>
          </a:p>
          <a:p>
            <a:pPr marL="454025" lvl="1" indent="-187325"/>
            <a:r>
              <a:rPr lang="cs-CZ" dirty="0" smtClean="0"/>
              <a:t>Je možné podat až po schválení předchozích zpráv.</a:t>
            </a:r>
          </a:p>
          <a:p>
            <a:pPr marL="454025" lvl="1" indent="-187325"/>
            <a:r>
              <a:rPr lang="cs-CZ" dirty="0" smtClean="0"/>
              <a:t>Je možné podat až po uzavření změnových řízení.</a:t>
            </a:r>
          </a:p>
          <a:p>
            <a:pPr marL="454025" lvl="1" indent="-187325"/>
            <a:r>
              <a:rPr lang="cs-CZ" dirty="0" smtClean="0"/>
              <a:t>Kontrola formálních náležitostí a věcného obsahu zpráv.</a:t>
            </a:r>
          </a:p>
          <a:p>
            <a:pPr marL="898525" lvl="2" indent="-187325">
              <a:buNone/>
            </a:pPr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27.1.2016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Monitorování realizace projektů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sz="2800" dirty="0" smtClean="0"/>
              <a:t>Podání žádostí POUZE přes MS2014+</a:t>
            </a:r>
          </a:p>
          <a:p>
            <a:pPr marL="454025" lvl="1" indent="-187325"/>
            <a:r>
              <a:rPr lang="cs-CZ" sz="2800" dirty="0" smtClean="0"/>
              <a:t>Automatická registrace žádosti</a:t>
            </a:r>
          </a:p>
          <a:p>
            <a:pPr marL="454025" lvl="1" indent="-187325"/>
            <a:r>
              <a:rPr lang="cs-CZ" sz="2800" dirty="0" smtClean="0"/>
              <a:t>Automatické předložení na příslušné krajské oddělení </a:t>
            </a:r>
            <a:r>
              <a:rPr lang="cs-CZ" sz="2800" dirty="0" smtClean="0"/>
              <a:t>Centra/oddělení </a:t>
            </a:r>
            <a:r>
              <a:rPr lang="cs-CZ" sz="2800" dirty="0" smtClean="0"/>
              <a:t>hodnocení projektů OSS</a:t>
            </a:r>
          </a:p>
          <a:p>
            <a:pPr marL="454025" lvl="1" indent="-187325"/>
            <a:r>
              <a:rPr lang="cs-CZ" sz="2800" dirty="0" smtClean="0"/>
              <a:t>Žadatel bude depeší informován o přidělených manažerech projektu, kteří budou mít na starosti další administraci projektu a komunikaci se žadatelem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27.1.2016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Příjem žádostí o podporu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57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může iniciovat žadatel, příjemce, </a:t>
            </a:r>
            <a:r>
              <a:rPr lang="cs-CZ" dirty="0" smtClean="0"/>
              <a:t>Centrum, </a:t>
            </a:r>
            <a:r>
              <a:rPr lang="cs-CZ" dirty="0" smtClean="0"/>
              <a:t>ŘO IROP</a:t>
            </a:r>
          </a:p>
          <a:p>
            <a:pPr marL="454025" lvl="1" indent="-187325"/>
            <a:r>
              <a:rPr lang="cs-CZ" dirty="0"/>
              <a:t>p</a:t>
            </a:r>
            <a:r>
              <a:rPr lang="cs-CZ" dirty="0" smtClean="0"/>
              <a:t>odávání přes MS2014+</a:t>
            </a:r>
          </a:p>
          <a:p>
            <a:pPr marL="454025" lvl="1" indent="-187325"/>
            <a:r>
              <a:rPr lang="cs-CZ" dirty="0" smtClean="0"/>
              <a:t>druhy změn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změny </a:t>
            </a:r>
            <a:r>
              <a:rPr lang="cs-CZ" sz="1700" b="1" dirty="0"/>
              <a:t>před schválením prvního Rozhodnutí </a:t>
            </a:r>
            <a:r>
              <a:rPr lang="cs-CZ" sz="1700" dirty="0"/>
              <a:t>– o změně rozhoduje Centrum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změny </a:t>
            </a:r>
            <a:r>
              <a:rPr lang="cs-CZ" sz="1700" b="1" dirty="0"/>
              <a:t>po schválení prvního Rozhodnutí</a:t>
            </a:r>
            <a:r>
              <a:rPr lang="cs-CZ" sz="1700" dirty="0"/>
              <a:t>, </a:t>
            </a:r>
            <a:r>
              <a:rPr lang="cs-CZ" sz="1700" b="1" dirty="0"/>
              <a:t>které nemění údaje na Rozhodnutí</a:t>
            </a:r>
            <a:r>
              <a:rPr lang="cs-CZ" sz="1700" dirty="0"/>
              <a:t> – o změně rozhoduje Centrum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změny </a:t>
            </a:r>
            <a:r>
              <a:rPr lang="cs-CZ" sz="1700" b="1" dirty="0"/>
              <a:t>po schválení prvního Rozhodnutí, které mění údaje na Rozhodnutí </a:t>
            </a:r>
            <a:r>
              <a:rPr lang="cs-CZ" sz="1700" dirty="0"/>
              <a:t>–  o změně rozhoduje ŘO IROP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27.1.2016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Změny v projektech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Děkuji</a:t>
            </a:r>
            <a:r>
              <a:rPr lang="en-US" dirty="0" smtClean="0"/>
              <a:t> </a:t>
            </a:r>
            <a:r>
              <a:rPr lang="cs-CZ" dirty="0" smtClean="0"/>
              <a:t>Vám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pozornost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27.1.2016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  <p:sp>
        <p:nvSpPr>
          <p:cNvPr id="7" name="Zástupný symbol pro text 3"/>
          <p:cNvSpPr txBox="1">
            <a:spLocks/>
          </p:cNvSpPr>
          <p:nvPr/>
        </p:nvSpPr>
        <p:spPr>
          <a:xfrm>
            <a:off x="685800" y="3309620"/>
            <a:ext cx="6632575" cy="145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rgbClr val="00529C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Ing. Anna </a:t>
            </a:r>
            <a:r>
              <a:rPr lang="cs-CZ" sz="20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Kreutziger</a:t>
            </a:r>
            <a:r>
              <a:rPr lang="cs-CZ" sz="2000" dirty="0" err="1" smtClean="0">
                <a:latin typeface="Calibri" panose="020F0502020204030204" pitchFamily="34" charset="0"/>
              </a:rPr>
              <a:t>Šetek</a:t>
            </a:r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dirty="0" smtClean="0">
                <a:latin typeface="Calibri" panose="020F0502020204030204" pitchFamily="34" charset="0"/>
                <a:hlinkClick r:id="rId4"/>
              </a:rPr>
              <a:t>kreutziger@crr.cz</a:t>
            </a:r>
            <a:endParaRPr lang="cs-CZ" sz="2000" dirty="0" smtClean="0"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33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27.1.2016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Hodnocení žádostí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  <p:pic>
        <p:nvPicPr>
          <p:cNvPr id="8" name="Obrázek 1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1304926"/>
            <a:ext cx="6498073" cy="4139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sz="2400" dirty="0" smtClean="0"/>
              <a:t>Probíhá na příslušném krajském oddělení </a:t>
            </a:r>
            <a:r>
              <a:rPr lang="cs-CZ" sz="2400" dirty="0" smtClean="0"/>
              <a:t>Centra /oddělení </a:t>
            </a:r>
            <a:r>
              <a:rPr lang="cs-CZ" sz="2400" dirty="0" smtClean="0"/>
              <a:t>hodnocení </a:t>
            </a:r>
            <a:r>
              <a:rPr lang="cs-CZ" sz="2400" dirty="0"/>
              <a:t>projektů OSS</a:t>
            </a:r>
            <a:endParaRPr lang="cs-CZ" sz="2400" dirty="0" smtClean="0"/>
          </a:p>
          <a:p>
            <a:pPr marL="454025" lvl="1" indent="-187325"/>
            <a:r>
              <a:rPr lang="cs-CZ" sz="2400" dirty="0" smtClean="0"/>
              <a:t>Fáze hodnocení (provádí </a:t>
            </a:r>
            <a:r>
              <a:rPr lang="cs-CZ" sz="2400" dirty="0" smtClean="0"/>
              <a:t>Centrum)</a:t>
            </a:r>
            <a:endParaRPr lang="cs-CZ" sz="2400" dirty="0" smtClean="0"/>
          </a:p>
          <a:p>
            <a:pPr marL="898525" lvl="2" indent="-187325"/>
            <a:r>
              <a:rPr lang="cs-CZ" sz="2400" dirty="0" smtClean="0"/>
              <a:t>kontrola přijatelnosti a kontrola formálních náležitostí</a:t>
            </a:r>
          </a:p>
          <a:p>
            <a:pPr marL="898525" lvl="2" indent="-187325"/>
            <a:r>
              <a:rPr lang="cs-CZ" sz="2400" dirty="0" smtClean="0"/>
              <a:t>ex-ante analýza rizik</a:t>
            </a:r>
          </a:p>
          <a:p>
            <a:pPr marL="898525" lvl="2" indent="-187325"/>
            <a:r>
              <a:rPr lang="cs-CZ" sz="2400" dirty="0" smtClean="0"/>
              <a:t>ex-ante kontrola</a:t>
            </a:r>
          </a:p>
          <a:p>
            <a:pPr marL="454025" lvl="1" indent="-187325"/>
            <a:r>
              <a:rPr lang="cs-CZ" sz="2400" dirty="0" smtClean="0"/>
              <a:t>Fáze výběru projektů (provádí ŘO IROP)</a:t>
            </a:r>
          </a:p>
          <a:p>
            <a:pPr marL="898525" lvl="2" indent="-187325"/>
            <a:r>
              <a:rPr lang="cs-CZ" sz="2400" dirty="0" smtClean="0"/>
              <a:t>výběr projektu</a:t>
            </a:r>
          </a:p>
          <a:p>
            <a:pPr marL="898525" lvl="2" indent="-187325"/>
            <a:r>
              <a:rPr lang="cs-CZ" sz="2400" dirty="0" smtClean="0"/>
              <a:t>příprava a vydání právního aktu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27.1.2016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Hodnocení žádostí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provedena do 20 </a:t>
            </a:r>
            <a:r>
              <a:rPr lang="cs-CZ" dirty="0" err="1" smtClean="0"/>
              <a:t>pd</a:t>
            </a:r>
            <a:r>
              <a:rPr lang="cs-CZ" dirty="0" smtClean="0"/>
              <a:t> od podání žádosti</a:t>
            </a:r>
          </a:p>
          <a:p>
            <a:pPr marL="454025" lvl="1" indent="-187325"/>
            <a:r>
              <a:rPr lang="cs-CZ" dirty="0" smtClean="0"/>
              <a:t>probíhá elektronicky v MS2014+, kontrolu provádí </a:t>
            </a:r>
            <a:r>
              <a:rPr lang="cs-CZ" dirty="0" smtClean="0"/>
              <a:t>Centrum</a:t>
            </a:r>
            <a:endParaRPr lang="cs-CZ" dirty="0" smtClean="0"/>
          </a:p>
          <a:p>
            <a:pPr marL="454025" lvl="1" indent="-187325"/>
            <a:r>
              <a:rPr lang="cs-CZ" dirty="0" smtClean="0"/>
              <a:t>eliminační kritéria (vždy odpověď „ANO“ x „NE“)</a:t>
            </a:r>
          </a:p>
          <a:p>
            <a:pPr marL="454025" lvl="1" indent="-187325" algn="just"/>
            <a:r>
              <a:rPr lang="cs-CZ" dirty="0" smtClean="0"/>
              <a:t>v rámci přijatelnosti musí být splněna všechna kritéria stanovená výzvou (obecná i specifická) – v případě nesplnění jakéhokoliv kritéria je žádost vyloučena z dalšího hodnocení</a:t>
            </a:r>
          </a:p>
          <a:p>
            <a:pPr marL="454025" lvl="1" indent="-187325" algn="just"/>
            <a:r>
              <a:rPr lang="cs-CZ" dirty="0" smtClean="0"/>
              <a:t>v rámci kontroly formálních náležitostí </a:t>
            </a:r>
            <a:r>
              <a:rPr lang="cs-CZ" dirty="0"/>
              <a:t>musí být splněna všechna kritéria stanovená výzvou </a:t>
            </a:r>
            <a:r>
              <a:rPr lang="cs-CZ" dirty="0" smtClean="0"/>
              <a:t>– v případě </a:t>
            </a:r>
            <a:r>
              <a:rPr lang="cs-CZ" dirty="0"/>
              <a:t>nesplnění jakéhokoliv kritéria </a:t>
            </a:r>
            <a:r>
              <a:rPr lang="cs-CZ" dirty="0" smtClean="0"/>
              <a:t>lze vyzvat k </a:t>
            </a:r>
            <a:r>
              <a:rPr lang="cs-CZ" u="sng" dirty="0" smtClean="0"/>
              <a:t>doložení</a:t>
            </a:r>
            <a:r>
              <a:rPr lang="cs-CZ" dirty="0" smtClean="0"/>
              <a:t> (max. </a:t>
            </a:r>
            <a:r>
              <a:rPr lang="cs-CZ" dirty="0" smtClean="0"/>
              <a:t>2x)</a:t>
            </a:r>
            <a:endParaRPr lang="cs-CZ" dirty="0"/>
          </a:p>
          <a:p>
            <a:pPr marL="454025" lvl="1" indent="-187325" algn="just"/>
            <a:r>
              <a:rPr lang="cs-CZ" dirty="0" smtClean="0"/>
              <a:t>výzvy k doplnění/upřesnění jsou žadateli zasílány formou depeší </a:t>
            </a:r>
            <a:br>
              <a:rPr lang="cs-CZ" dirty="0" smtClean="0"/>
            </a:br>
            <a:r>
              <a:rPr lang="cs-CZ" dirty="0" smtClean="0"/>
              <a:t>v MS2014+</a:t>
            </a:r>
          </a:p>
          <a:p>
            <a:pPr marL="454025" lvl="1" indent="-187325"/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27.1.2016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Kontrola přijatelnosti 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Žádost je podána v předepsané formě</a:t>
            </a:r>
          </a:p>
          <a:p>
            <a:pPr marL="898525" lvl="2" indent="-187325"/>
            <a:r>
              <a:rPr lang="cs-CZ" sz="1800" dirty="0" smtClean="0"/>
              <a:t>přes MS2014+</a:t>
            </a:r>
          </a:p>
          <a:p>
            <a:pPr marL="898525" lvl="2" indent="-187325"/>
            <a:r>
              <a:rPr lang="cs-CZ" sz="1800" dirty="0" smtClean="0"/>
              <a:t>informace </a:t>
            </a:r>
            <a:r>
              <a:rPr lang="cs-CZ" sz="1800" dirty="0"/>
              <a:t>uvedené v žádosti o podporu </a:t>
            </a:r>
            <a:r>
              <a:rPr lang="cs-CZ" sz="1800" dirty="0" smtClean="0"/>
              <a:t>jsou v </a:t>
            </a:r>
            <a:r>
              <a:rPr lang="cs-CZ" sz="1800" dirty="0"/>
              <a:t>souladu s </a:t>
            </a:r>
            <a:r>
              <a:rPr lang="cs-CZ" sz="1800" dirty="0" smtClean="0"/>
              <a:t>přílohami</a:t>
            </a:r>
          </a:p>
          <a:p>
            <a:pPr marL="898525" lvl="2" indent="-187325"/>
            <a:r>
              <a:rPr lang="cs-CZ" sz="1800" dirty="0" smtClean="0"/>
              <a:t>minimální délka etapy 3 měsíce</a:t>
            </a:r>
          </a:p>
          <a:p>
            <a:pPr marL="454025" lvl="1" indent="-187325"/>
            <a:r>
              <a:rPr lang="cs-CZ" dirty="0" smtClean="0"/>
              <a:t>Žádost je podepsána oprávněným zástupcem žadatele</a:t>
            </a:r>
          </a:p>
          <a:p>
            <a:pPr marL="898525" lvl="2" indent="-187325"/>
            <a:r>
              <a:rPr lang="cs-CZ" sz="1800" dirty="0" smtClean="0"/>
              <a:t>statutární zástupce, popř. pověřená osoba na základě plné moci/pověření</a:t>
            </a:r>
          </a:p>
          <a:p>
            <a:pPr marL="454025" lvl="1" indent="-187325"/>
            <a:r>
              <a:rPr lang="cs-CZ" dirty="0" smtClean="0"/>
              <a:t>Jsou doloženy všechny povinné přílohy a obsahově splňují požadované náležitosti</a:t>
            </a:r>
          </a:p>
          <a:p>
            <a:pPr marL="711200" lvl="2" indent="0">
              <a:buNone/>
            </a:pPr>
            <a:r>
              <a:rPr lang="cs-CZ" sz="1800" b="1" dirty="0" smtClean="0"/>
              <a:t>1) Plná moc/pověření</a:t>
            </a:r>
          </a:p>
          <a:p>
            <a:pPr marL="711200" lvl="2" indent="0">
              <a:buNone/>
            </a:pPr>
            <a:r>
              <a:rPr lang="cs-CZ" sz="1800" b="1" dirty="0" smtClean="0"/>
              <a:t>2) Dokumentace k zadávacím a výběrovým řízením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27.1.2016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Kritéria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Jsou doloženy všechny povinné přílohy a obsahově splňují požadované náležitosti</a:t>
            </a:r>
          </a:p>
          <a:p>
            <a:pPr marL="711200" lvl="2" indent="0" algn="just">
              <a:buNone/>
            </a:pPr>
            <a:r>
              <a:rPr lang="cs-CZ" sz="1800" b="1" dirty="0" smtClean="0"/>
              <a:t>3) Stanovisko </a:t>
            </a:r>
            <a:r>
              <a:rPr lang="cs-CZ" sz="1800" b="1" dirty="0"/>
              <a:t>HZS kraje </a:t>
            </a:r>
            <a:r>
              <a:rPr lang="cs-CZ" sz="1800" dirty="0" smtClean="0"/>
              <a:t>–</a:t>
            </a:r>
            <a:r>
              <a:rPr lang="cs-CZ" sz="1800" b="1" dirty="0" smtClean="0"/>
              <a:t> </a:t>
            </a:r>
            <a:r>
              <a:rPr lang="cs-CZ" sz="1800" dirty="0"/>
              <a:t>p</a:t>
            </a:r>
            <a:r>
              <a:rPr lang="cs-CZ" sz="1800" dirty="0" smtClean="0"/>
              <a:t>ouze v</a:t>
            </a:r>
            <a:r>
              <a:rPr lang="cs-CZ" sz="1800" dirty="0"/>
              <a:t> případě, že žadatelem je obec (zřizující jednotku </a:t>
            </a:r>
            <a:r>
              <a:rPr lang="cs-CZ" sz="1800" dirty="0" smtClean="0"/>
              <a:t>SDH) </a:t>
            </a:r>
            <a:r>
              <a:rPr lang="cs-CZ" sz="1800" dirty="0"/>
              <a:t>nebo státní organizace (zřizující jednotku HZS podniku s územní působností), </a:t>
            </a:r>
            <a:r>
              <a:rPr lang="cs-CZ" sz="1800" dirty="0" smtClean="0"/>
              <a:t>dle </a:t>
            </a:r>
            <a:r>
              <a:rPr lang="cs-CZ" sz="1800" dirty="0"/>
              <a:t>přílohy č. 8 Specifických </a:t>
            </a:r>
            <a:r>
              <a:rPr lang="cs-CZ" sz="1800" dirty="0" smtClean="0"/>
              <a:t>pravidel, Postup pro vydání Stanoviska HZS kraje je přílohou č. 9</a:t>
            </a:r>
            <a:r>
              <a:rPr lang="cs-CZ" sz="1800" dirty="0"/>
              <a:t> Specifických pravidel </a:t>
            </a:r>
            <a:endParaRPr lang="cs-CZ" sz="1800" dirty="0" smtClean="0"/>
          </a:p>
          <a:p>
            <a:pPr marL="711200" lvl="2" indent="0" algn="just">
              <a:buNone/>
            </a:pPr>
            <a:r>
              <a:rPr lang="cs-CZ" sz="1800" b="1" dirty="0" smtClean="0"/>
              <a:t>4) Studie </a:t>
            </a:r>
            <a:r>
              <a:rPr lang="cs-CZ" sz="1800" b="1" dirty="0"/>
              <a:t>proveditelnosti </a:t>
            </a:r>
            <a:r>
              <a:rPr lang="cs-CZ" sz="1800" dirty="0"/>
              <a:t>v požadované </a:t>
            </a:r>
            <a:r>
              <a:rPr lang="cs-CZ" sz="1800" dirty="0" smtClean="0"/>
              <a:t>osnově (</a:t>
            </a:r>
            <a:r>
              <a:rPr lang="cs-CZ" sz="1800" dirty="0"/>
              <a:t>příloha č. </a:t>
            </a:r>
            <a:r>
              <a:rPr lang="cs-CZ" sz="1800" dirty="0" smtClean="0"/>
              <a:t>10 Specifických pravidel) </a:t>
            </a:r>
          </a:p>
          <a:p>
            <a:pPr marL="711200" lvl="2" indent="0" algn="just">
              <a:buNone/>
            </a:pPr>
            <a:r>
              <a:rPr lang="cs-CZ" sz="1800" b="1" dirty="0" smtClean="0"/>
              <a:t>5) Seznam </a:t>
            </a:r>
            <a:r>
              <a:rPr lang="cs-CZ" sz="1800" b="1" dirty="0"/>
              <a:t>objednávek </a:t>
            </a:r>
            <a:r>
              <a:rPr lang="cs-CZ" sz="1800" dirty="0"/>
              <a:t>– uskutečněné přímé nákupy/objednávky vztahující se k projektu před podáním Žádosti o podporu od </a:t>
            </a:r>
            <a:r>
              <a:rPr lang="cs-CZ" sz="1800" b="1" dirty="0"/>
              <a:t>100 tis. do 400 tis. Kč bez DPH</a:t>
            </a:r>
            <a:r>
              <a:rPr lang="cs-CZ" sz="1800" dirty="0"/>
              <a:t> (vzor v příloze č. 10 Obecných pravidel).</a:t>
            </a:r>
          </a:p>
          <a:p>
            <a:pPr marL="898525" lvl="2" indent="-187325" algn="just"/>
            <a:endParaRPr lang="cs-CZ" sz="1800" dirty="0" smtClean="0"/>
          </a:p>
          <a:p>
            <a:pPr marL="898525" lvl="2" indent="-187325" algn="just"/>
            <a:endParaRPr lang="cs-CZ" sz="18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27.1.2016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Kritéria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/>
              <a:t>Jsou doloženy všechny povinné přílohy a obsahově splňují požadované náležitosti</a:t>
            </a:r>
          </a:p>
          <a:p>
            <a:pPr marL="711200" lvl="2" indent="0" algn="just">
              <a:buNone/>
            </a:pPr>
            <a:r>
              <a:rPr lang="cs-CZ" sz="1800" b="1" dirty="0" smtClean="0"/>
              <a:t>6) Výpočet </a:t>
            </a:r>
            <a:r>
              <a:rPr lang="cs-CZ" sz="1800" b="1" dirty="0"/>
              <a:t>čistých jiných peněžních příjmů</a:t>
            </a:r>
            <a:r>
              <a:rPr lang="cs-CZ" sz="1800" dirty="0"/>
              <a:t> </a:t>
            </a:r>
            <a:r>
              <a:rPr lang="cs-CZ" sz="1800" dirty="0" smtClean="0"/>
              <a:t>– pokud žadatel </a:t>
            </a:r>
            <a:r>
              <a:rPr lang="cs-CZ" sz="1800" dirty="0"/>
              <a:t>předpokládá jiné peněžní příjmy v době realizace projektu (např. prodej původního vybavení, které je nahrazováno výstupem projektu), </a:t>
            </a:r>
            <a:r>
              <a:rPr lang="cs-CZ" sz="1800" dirty="0" smtClean="0"/>
              <a:t>dle </a:t>
            </a:r>
            <a:r>
              <a:rPr lang="cs-CZ" sz="1800" dirty="0"/>
              <a:t>přílohy č. 11 Specifických pravidel </a:t>
            </a:r>
            <a:endParaRPr lang="cs-CZ" sz="1800" dirty="0" smtClean="0"/>
          </a:p>
          <a:p>
            <a:pPr marL="711200" lvl="2" indent="0" algn="just">
              <a:buNone/>
            </a:pPr>
            <a:r>
              <a:rPr lang="cs-CZ" sz="1800" b="1" dirty="0" smtClean="0"/>
              <a:t>7) Průzkum trhu </a:t>
            </a:r>
            <a:r>
              <a:rPr lang="cs-CZ" sz="1800" dirty="0" smtClean="0"/>
              <a:t>–</a:t>
            </a:r>
            <a:r>
              <a:rPr lang="cs-CZ" sz="1800" b="1" dirty="0" smtClean="0"/>
              <a:t> </a:t>
            </a:r>
            <a:r>
              <a:rPr lang="cs-CZ" sz="1800" dirty="0" smtClean="0"/>
              <a:t>provedeného ve </a:t>
            </a:r>
            <a:r>
              <a:rPr lang="cs-CZ" sz="1800" dirty="0"/>
              <a:t>vztahu k hlavním aktivitám projektu, přičemž průzkum trhu a jeho dokumentace jsou rozděleny do samostatných celků, které odpovídají předmětům plnění všech </a:t>
            </a:r>
            <a:r>
              <a:rPr lang="cs-CZ" sz="1800" b="1" u="sng" dirty="0"/>
              <a:t>plánovaných</a:t>
            </a:r>
            <a:r>
              <a:rPr lang="cs-CZ" sz="1800" dirty="0"/>
              <a:t> veřejných zakázek (resp. částí veřejné zakázky dle § 98 zákona č. 137/2006 Sb., pokud žadatel plánuje veřejnou zakázku rozdělit na části</a:t>
            </a:r>
            <a:r>
              <a:rPr lang="cs-CZ" sz="1800" dirty="0" smtClean="0"/>
              <a:t>), dle přílohy </a:t>
            </a:r>
            <a:r>
              <a:rPr lang="cs-CZ" sz="1800" dirty="0"/>
              <a:t>č. </a:t>
            </a:r>
            <a:r>
              <a:rPr lang="cs-CZ" sz="1800" dirty="0" smtClean="0"/>
              <a:t>13 </a:t>
            </a:r>
            <a:r>
              <a:rPr lang="cs-CZ" sz="1800" dirty="0"/>
              <a:t>Specifických </a:t>
            </a:r>
            <a:r>
              <a:rPr lang="cs-CZ" sz="1800" dirty="0" smtClean="0"/>
              <a:t>pravidel; ž</a:t>
            </a:r>
            <a:r>
              <a:rPr lang="cs-CZ" sz="1800" dirty="0" smtClean="0"/>
              <a:t>ádný </a:t>
            </a:r>
            <a:r>
              <a:rPr lang="cs-CZ" sz="1800" dirty="0"/>
              <a:t>z doložených průzkumů trhu nesmí být k datu podání žádosti </a:t>
            </a:r>
            <a:r>
              <a:rPr lang="cs-CZ" sz="1800" b="1" dirty="0"/>
              <a:t>starší než 6 měsíců</a:t>
            </a:r>
            <a:r>
              <a:rPr lang="cs-CZ" sz="1800" dirty="0"/>
              <a:t>. </a:t>
            </a:r>
          </a:p>
          <a:p>
            <a:pPr marL="711200" lvl="2" indent="0" algn="just">
              <a:buNone/>
            </a:pPr>
            <a:endParaRPr lang="cs-CZ" sz="18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27.1.2016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Kritéria formálních náležitostí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90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1492</TotalTime>
  <Words>1496</Words>
  <Application>Microsoft Office PowerPoint</Application>
  <PresentationFormat>Předvádění na obrazovce (4:3)</PresentationFormat>
  <Paragraphs>289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CRR template</vt:lpstr>
      <vt:lpstr>Příjem a hodnocení žádostí  o podporu</vt:lpstr>
      <vt:lpstr>Role Centra pro regionální rozvoj  České republiky</vt:lpstr>
      <vt:lpstr>Příjem žádostí o podporu</vt:lpstr>
      <vt:lpstr>Hodnocení žádostí</vt:lpstr>
      <vt:lpstr>Hodnocení žádostí</vt:lpstr>
      <vt:lpstr>Kontrola přijatelnosti a formálních náležitostí</vt:lpstr>
      <vt:lpstr>Kritéria formálních náležitostí</vt:lpstr>
      <vt:lpstr>Kritéria formálních náležitostí</vt:lpstr>
      <vt:lpstr>Kritéria formálních náležitostí</vt:lpstr>
      <vt:lpstr>Obecná kritéria přijatelnosti</vt:lpstr>
      <vt:lpstr>Obecná kritéria přijatelnosti</vt:lpstr>
      <vt:lpstr>Obecná kritéria přijatelnosti</vt:lpstr>
      <vt:lpstr>Obecná kritéria přijatelnosti</vt:lpstr>
      <vt:lpstr>Obecná kritéria přijatelnosti</vt:lpstr>
      <vt:lpstr>Obecná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Ex-ante analýza rizik</vt:lpstr>
      <vt:lpstr>Ex-ante kontrola</vt:lpstr>
      <vt:lpstr>Výběr projektů</vt:lpstr>
      <vt:lpstr>Vydání právního aktu – Registrace akce a Rozhodnutí o poskytnutí dotace/ Stanovení výdajů</vt:lpstr>
      <vt:lpstr>Žádost o přezkum výsledku hodnocení</vt:lpstr>
      <vt:lpstr>Monitorování realizace projektů</vt:lpstr>
      <vt:lpstr>Změny v projektech</vt:lpstr>
      <vt:lpstr>Děkuji Vám za pozornost.</vt:lpstr>
    </vt:vector>
  </TitlesOfParts>
  <Company>CRR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Kreutziger Anna</cp:lastModifiedBy>
  <cp:revision>254</cp:revision>
  <dcterms:created xsi:type="dcterms:W3CDTF">2014-09-16T20:50:40Z</dcterms:created>
  <dcterms:modified xsi:type="dcterms:W3CDTF">2016-01-26T16:50:17Z</dcterms:modified>
</cp:coreProperties>
</file>