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3"/>
  </p:notesMasterIdLst>
  <p:handoutMasterIdLst>
    <p:handoutMasterId r:id="rId164"/>
  </p:handoutMasterIdLst>
  <p:sldIdLst>
    <p:sldId id="689" r:id="rId5"/>
    <p:sldId id="690" r:id="rId6"/>
    <p:sldId id="691" r:id="rId7"/>
    <p:sldId id="684" r:id="rId8"/>
    <p:sldId id="686" r:id="rId9"/>
    <p:sldId id="677" r:id="rId10"/>
    <p:sldId id="678" r:id="rId11"/>
    <p:sldId id="720" r:id="rId12"/>
    <p:sldId id="737" r:id="rId13"/>
    <p:sldId id="692" r:id="rId14"/>
    <p:sldId id="693" r:id="rId15"/>
    <p:sldId id="739" r:id="rId16"/>
    <p:sldId id="694" r:id="rId17"/>
    <p:sldId id="695" r:id="rId18"/>
    <p:sldId id="696" r:id="rId19"/>
    <p:sldId id="697" r:id="rId20"/>
    <p:sldId id="476"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564" r:id="rId47"/>
    <p:sldId id="565" r:id="rId48"/>
    <p:sldId id="566" r:id="rId49"/>
    <p:sldId id="567" r:id="rId50"/>
    <p:sldId id="568" r:id="rId51"/>
    <p:sldId id="569" r:id="rId52"/>
    <p:sldId id="570" r:id="rId53"/>
    <p:sldId id="571" r:id="rId54"/>
    <p:sldId id="572" r:id="rId55"/>
    <p:sldId id="573" r:id="rId56"/>
    <p:sldId id="574" r:id="rId57"/>
    <p:sldId id="712" r:id="rId58"/>
    <p:sldId id="490" r:id="rId59"/>
    <p:sldId id="588" r:id="rId60"/>
    <p:sldId id="589" r:id="rId61"/>
    <p:sldId id="719" r:id="rId62"/>
    <p:sldId id="591" r:id="rId63"/>
    <p:sldId id="590" r:id="rId64"/>
    <p:sldId id="592" r:id="rId65"/>
    <p:sldId id="593" r:id="rId66"/>
    <p:sldId id="594" r:id="rId67"/>
    <p:sldId id="596" r:id="rId68"/>
    <p:sldId id="597" r:id="rId69"/>
    <p:sldId id="598" r:id="rId70"/>
    <p:sldId id="718" r:id="rId71"/>
    <p:sldId id="599" r:id="rId72"/>
    <p:sldId id="602" r:id="rId73"/>
    <p:sldId id="603" r:id="rId74"/>
    <p:sldId id="604" r:id="rId75"/>
    <p:sldId id="606" r:id="rId76"/>
    <p:sldId id="605" r:id="rId77"/>
    <p:sldId id="609" r:id="rId78"/>
    <p:sldId id="600" r:id="rId79"/>
    <p:sldId id="493" r:id="rId80"/>
    <p:sldId id="629" r:id="rId81"/>
    <p:sldId id="630" r:id="rId82"/>
    <p:sldId id="631" r:id="rId83"/>
    <p:sldId id="632" r:id="rId84"/>
    <p:sldId id="633" r:id="rId85"/>
    <p:sldId id="634" r:id="rId86"/>
    <p:sldId id="635" r:id="rId87"/>
    <p:sldId id="636" r:id="rId88"/>
    <p:sldId id="637" r:id="rId89"/>
    <p:sldId id="638" r:id="rId90"/>
    <p:sldId id="639" r:id="rId91"/>
    <p:sldId id="640" r:id="rId92"/>
    <p:sldId id="641" r:id="rId93"/>
    <p:sldId id="642" r:id="rId94"/>
    <p:sldId id="643" r:id="rId95"/>
    <p:sldId id="644" r:id="rId96"/>
    <p:sldId id="735" r:id="rId97"/>
    <p:sldId id="721" r:id="rId98"/>
    <p:sldId id="722" r:id="rId99"/>
    <p:sldId id="723" r:id="rId100"/>
    <p:sldId id="724" r:id="rId101"/>
    <p:sldId id="725" r:id="rId102"/>
    <p:sldId id="726" r:id="rId103"/>
    <p:sldId id="727" r:id="rId104"/>
    <p:sldId id="728" r:id="rId105"/>
    <p:sldId id="729" r:id="rId106"/>
    <p:sldId id="730" r:id="rId107"/>
    <p:sldId id="731" r:id="rId108"/>
    <p:sldId id="732" r:id="rId109"/>
    <p:sldId id="733" r:id="rId110"/>
    <p:sldId id="734" r:id="rId111"/>
    <p:sldId id="494" r:id="rId112"/>
    <p:sldId id="646" r:id="rId113"/>
    <p:sldId id="647" r:id="rId114"/>
    <p:sldId id="648" r:id="rId115"/>
    <p:sldId id="649" r:id="rId116"/>
    <p:sldId id="650" r:id="rId117"/>
    <p:sldId id="651" r:id="rId118"/>
    <p:sldId id="652" r:id="rId119"/>
    <p:sldId id="653" r:id="rId120"/>
    <p:sldId id="654" r:id="rId121"/>
    <p:sldId id="655" r:id="rId122"/>
    <p:sldId id="656" r:id="rId123"/>
    <p:sldId id="657" r:id="rId124"/>
    <p:sldId id="658" r:id="rId125"/>
    <p:sldId id="659" r:id="rId126"/>
    <p:sldId id="660" r:id="rId127"/>
    <p:sldId id="661" r:id="rId128"/>
    <p:sldId id="662" r:id="rId129"/>
    <p:sldId id="663" r:id="rId130"/>
    <p:sldId id="740" r:id="rId131"/>
    <p:sldId id="495" r:id="rId132"/>
    <p:sldId id="698" r:id="rId133"/>
    <p:sldId id="699" r:id="rId134"/>
    <p:sldId id="700" r:id="rId135"/>
    <p:sldId id="701" r:id="rId136"/>
    <p:sldId id="702" r:id="rId137"/>
    <p:sldId id="703" r:id="rId138"/>
    <p:sldId id="704" r:id="rId139"/>
    <p:sldId id="705" r:id="rId140"/>
    <p:sldId id="706" r:id="rId141"/>
    <p:sldId id="707" r:id="rId142"/>
    <p:sldId id="708" r:id="rId143"/>
    <p:sldId id="709" r:id="rId144"/>
    <p:sldId id="710" r:id="rId145"/>
    <p:sldId id="711" r:id="rId146"/>
    <p:sldId id="496" r:id="rId147"/>
    <p:sldId id="665" r:id="rId148"/>
    <p:sldId id="715" r:id="rId149"/>
    <p:sldId id="716" r:id="rId150"/>
    <p:sldId id="717" r:id="rId151"/>
    <p:sldId id="497" r:id="rId152"/>
    <p:sldId id="667" r:id="rId153"/>
    <p:sldId id="668" r:id="rId154"/>
    <p:sldId id="669" r:id="rId155"/>
    <p:sldId id="670" r:id="rId156"/>
    <p:sldId id="671" r:id="rId157"/>
    <p:sldId id="673" r:id="rId158"/>
    <p:sldId id="674" r:id="rId159"/>
    <p:sldId id="675" r:id="rId160"/>
    <p:sldId id="676" r:id="rId161"/>
    <p:sldId id="688" r:id="rId16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76" autoAdjust="0"/>
    <p:restoredTop sz="89186" autoAdjust="0"/>
  </p:normalViewPr>
  <p:slideViewPr>
    <p:cSldViewPr snapToGrid="0" snapToObjects="1">
      <p:cViewPr varScale="1">
        <p:scale>
          <a:sx n="134" d="100"/>
          <a:sy n="134" d="100"/>
        </p:scale>
        <p:origin x="-918"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97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76F91-D6E5-48B4-9BF9-009BB9E2919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75BEBAC4-2E5E-4678-AAE6-2BBDF566E4C0}">
      <dgm:prSet phldrT="[Text]"/>
      <dgm:spPr/>
      <dgm:t>
        <a:bodyPr/>
        <a:lstStyle/>
        <a:p>
          <a:r>
            <a:rPr lang="cs-CZ" dirty="0" smtClean="0">
              <a:solidFill>
                <a:srgbClr val="FFFF00"/>
              </a:solidFill>
            </a:rPr>
            <a:t>Číst</a:t>
          </a:r>
          <a:endParaRPr lang="cs-CZ" dirty="0">
            <a:solidFill>
              <a:srgbClr val="FFFF00"/>
            </a:solidFill>
          </a:endParaRPr>
        </a:p>
      </dgm:t>
    </dgm:pt>
    <dgm:pt modelId="{82258C86-751B-4EDF-B4DA-6E44594C0464}" type="parTrans" cxnId="{B613D1DA-B3A5-43D4-9001-F9988CC9BEE2}">
      <dgm:prSet/>
      <dgm:spPr/>
      <dgm:t>
        <a:bodyPr/>
        <a:lstStyle/>
        <a:p>
          <a:endParaRPr lang="cs-CZ"/>
        </a:p>
      </dgm:t>
    </dgm:pt>
    <dgm:pt modelId="{E023AFBB-45CE-42A9-BFD8-B30560BCC7CD}" type="sibTrans" cxnId="{B613D1DA-B3A5-43D4-9001-F9988CC9BEE2}">
      <dgm:prSet/>
      <dgm:spPr/>
      <dgm:t>
        <a:bodyPr/>
        <a:lstStyle/>
        <a:p>
          <a:endParaRPr lang="cs-CZ"/>
        </a:p>
      </dgm:t>
    </dgm:pt>
    <dgm:pt modelId="{B7A3A159-6145-4AD0-894A-DB51A04BB558}">
      <dgm:prSet phldrT="[Text]"/>
      <dgm:spPr/>
      <dgm:t>
        <a:bodyPr/>
        <a:lstStyle/>
        <a:p>
          <a:r>
            <a:rPr lang="cs-CZ" dirty="0" smtClean="0"/>
            <a:t>Ano, někdy to bolí, ale bez toho to nejde</a:t>
          </a:r>
          <a:endParaRPr lang="cs-CZ" dirty="0"/>
        </a:p>
      </dgm:t>
    </dgm:pt>
    <dgm:pt modelId="{7E022A37-1506-4E94-A18E-DD7DE868C633}" type="parTrans" cxnId="{83830800-4753-47F7-A3FD-05402E0AB2E9}">
      <dgm:prSet/>
      <dgm:spPr/>
      <dgm:t>
        <a:bodyPr/>
        <a:lstStyle/>
        <a:p>
          <a:endParaRPr lang="cs-CZ"/>
        </a:p>
      </dgm:t>
    </dgm:pt>
    <dgm:pt modelId="{1E873EAE-811D-4D26-B8B2-B6F44EE10940}" type="sibTrans" cxnId="{83830800-4753-47F7-A3FD-05402E0AB2E9}">
      <dgm:prSet/>
      <dgm:spPr/>
      <dgm:t>
        <a:bodyPr/>
        <a:lstStyle/>
        <a:p>
          <a:endParaRPr lang="cs-CZ"/>
        </a:p>
      </dgm:t>
    </dgm:pt>
    <dgm:pt modelId="{D09EF304-D450-42C3-9E18-8A199B3DD3F7}">
      <dgm:prSet phldrT="[Text]"/>
      <dgm:spPr/>
      <dgm:t>
        <a:bodyPr/>
        <a:lstStyle/>
        <a:p>
          <a:r>
            <a:rPr lang="cs-CZ" dirty="0" smtClean="0">
              <a:solidFill>
                <a:srgbClr val="FFFF00"/>
              </a:solidFill>
            </a:rPr>
            <a:t>Inspirovat se</a:t>
          </a:r>
          <a:endParaRPr lang="cs-CZ" dirty="0">
            <a:solidFill>
              <a:srgbClr val="FFFF00"/>
            </a:solidFill>
          </a:endParaRPr>
        </a:p>
      </dgm:t>
    </dgm:pt>
    <dgm:pt modelId="{D5D0F608-5943-4CE1-BB0D-E80D0A765F24}" type="parTrans" cxnId="{DA687781-6778-4729-B4B6-D6DB9CC402CB}">
      <dgm:prSet/>
      <dgm:spPr/>
      <dgm:t>
        <a:bodyPr/>
        <a:lstStyle/>
        <a:p>
          <a:endParaRPr lang="cs-CZ"/>
        </a:p>
      </dgm:t>
    </dgm:pt>
    <dgm:pt modelId="{411A2C27-D526-4F21-99FA-17F1D28347F3}" type="sibTrans" cxnId="{DA687781-6778-4729-B4B6-D6DB9CC402CB}">
      <dgm:prSet/>
      <dgm:spPr/>
      <dgm:t>
        <a:bodyPr/>
        <a:lstStyle/>
        <a:p>
          <a:endParaRPr lang="cs-CZ"/>
        </a:p>
      </dgm:t>
    </dgm:pt>
    <dgm:pt modelId="{AF3311ED-B441-4722-8E9A-83CA6B4F6F42}">
      <dgm:prSet phldrT="[Text]"/>
      <dgm:spPr/>
      <dgm:t>
        <a:bodyPr/>
        <a:lstStyle/>
        <a:p>
          <a:r>
            <a:rPr lang="cs-CZ" dirty="0" smtClean="0"/>
            <a:t>Ostatní MAS, KS MAS</a:t>
          </a:r>
          <a:endParaRPr lang="cs-CZ" dirty="0"/>
        </a:p>
      </dgm:t>
    </dgm:pt>
    <dgm:pt modelId="{451D0E6B-A65F-4BC4-85B5-77A618E09A3B}" type="parTrans" cxnId="{09E1CE1F-13BE-4796-864D-A8747F49EF46}">
      <dgm:prSet/>
      <dgm:spPr/>
      <dgm:t>
        <a:bodyPr/>
        <a:lstStyle/>
        <a:p>
          <a:endParaRPr lang="cs-CZ"/>
        </a:p>
      </dgm:t>
    </dgm:pt>
    <dgm:pt modelId="{0BD3D674-9757-46E5-B8DC-57FF8F19966F}" type="sibTrans" cxnId="{09E1CE1F-13BE-4796-864D-A8747F49EF46}">
      <dgm:prSet/>
      <dgm:spPr/>
      <dgm:t>
        <a:bodyPr/>
        <a:lstStyle/>
        <a:p>
          <a:endParaRPr lang="cs-CZ"/>
        </a:p>
      </dgm:t>
    </dgm:pt>
    <dgm:pt modelId="{8B298A09-A95B-4E89-9ECF-FA3D0B966F65}">
      <dgm:prSet phldrT="[Text]"/>
      <dgm:spPr/>
      <dgm:t>
        <a:bodyPr/>
        <a:lstStyle/>
        <a:p>
          <a:r>
            <a:rPr lang="cs-CZ" dirty="0" smtClean="0">
              <a:solidFill>
                <a:srgbClr val="FFFF00"/>
              </a:solidFill>
            </a:rPr>
            <a:t>Ptát se</a:t>
          </a:r>
          <a:endParaRPr lang="cs-CZ" dirty="0">
            <a:solidFill>
              <a:srgbClr val="FFFF00"/>
            </a:solidFill>
          </a:endParaRPr>
        </a:p>
      </dgm:t>
    </dgm:pt>
    <dgm:pt modelId="{19FD63E6-6F79-4A4F-B2CE-170704AC10ED}" type="parTrans" cxnId="{59CC69DE-4E69-4A20-85F2-CA17B27E31E3}">
      <dgm:prSet/>
      <dgm:spPr/>
      <dgm:t>
        <a:bodyPr/>
        <a:lstStyle/>
        <a:p>
          <a:endParaRPr lang="cs-CZ"/>
        </a:p>
      </dgm:t>
    </dgm:pt>
    <dgm:pt modelId="{E3E61B81-8CC4-4876-9A1A-F949B24F549B}" type="sibTrans" cxnId="{59CC69DE-4E69-4A20-85F2-CA17B27E31E3}">
      <dgm:prSet/>
      <dgm:spPr/>
      <dgm:t>
        <a:bodyPr/>
        <a:lstStyle/>
        <a:p>
          <a:endParaRPr lang="cs-CZ"/>
        </a:p>
      </dgm:t>
    </dgm:pt>
    <dgm:pt modelId="{57C132E6-4EFF-4073-A51B-9505C1445FFF}">
      <dgm:prSet phldrT="[Text]"/>
      <dgm:spPr/>
      <dgm:t>
        <a:bodyPr/>
        <a:lstStyle/>
        <a:p>
          <a:r>
            <a:rPr lang="cs-CZ" dirty="0" smtClean="0"/>
            <a:t>ŘO IROP, CRR ČR</a:t>
          </a:r>
          <a:endParaRPr lang="cs-CZ" dirty="0"/>
        </a:p>
      </dgm:t>
    </dgm:pt>
    <dgm:pt modelId="{FA6A0DA3-EE56-419E-9A95-5A270557386D}" type="parTrans" cxnId="{E34FC9ED-0E72-45D1-ACE0-6FC971FFB109}">
      <dgm:prSet/>
      <dgm:spPr/>
      <dgm:t>
        <a:bodyPr/>
        <a:lstStyle/>
        <a:p>
          <a:endParaRPr lang="cs-CZ"/>
        </a:p>
      </dgm:t>
    </dgm:pt>
    <dgm:pt modelId="{68E8610F-4536-48DA-8DEE-3D16359EA9CD}" type="sibTrans" cxnId="{E34FC9ED-0E72-45D1-ACE0-6FC971FFB109}">
      <dgm:prSet/>
      <dgm:spPr/>
      <dgm:t>
        <a:bodyPr/>
        <a:lstStyle/>
        <a:p>
          <a:endParaRPr lang="cs-CZ"/>
        </a:p>
      </dgm:t>
    </dgm:pt>
    <dgm:pt modelId="{1569AF49-E931-48A3-8980-BA149B715907}" type="pres">
      <dgm:prSet presAssocID="{9E776F91-D6E5-48B4-9BF9-009BB9E29190}" presName="linearFlow" presStyleCnt="0">
        <dgm:presLayoutVars>
          <dgm:dir/>
          <dgm:animLvl val="lvl"/>
          <dgm:resizeHandles val="exact"/>
        </dgm:presLayoutVars>
      </dgm:prSet>
      <dgm:spPr/>
      <dgm:t>
        <a:bodyPr/>
        <a:lstStyle/>
        <a:p>
          <a:endParaRPr lang="cs-CZ"/>
        </a:p>
      </dgm:t>
    </dgm:pt>
    <dgm:pt modelId="{CCABFE4D-8AF7-4195-ACC7-35D17898127D}" type="pres">
      <dgm:prSet presAssocID="{75BEBAC4-2E5E-4678-AAE6-2BBDF566E4C0}" presName="composite" presStyleCnt="0"/>
      <dgm:spPr/>
    </dgm:pt>
    <dgm:pt modelId="{7235D8E2-7BF4-49B7-95B4-5022429DFFA0}" type="pres">
      <dgm:prSet presAssocID="{75BEBAC4-2E5E-4678-AAE6-2BBDF566E4C0}" presName="parentText" presStyleLbl="alignNode1" presStyleIdx="0" presStyleCnt="3">
        <dgm:presLayoutVars>
          <dgm:chMax val="1"/>
          <dgm:bulletEnabled val="1"/>
        </dgm:presLayoutVars>
      </dgm:prSet>
      <dgm:spPr/>
      <dgm:t>
        <a:bodyPr/>
        <a:lstStyle/>
        <a:p>
          <a:endParaRPr lang="cs-CZ"/>
        </a:p>
      </dgm:t>
    </dgm:pt>
    <dgm:pt modelId="{73559257-F94B-49DB-B1FF-8E615A523383}" type="pres">
      <dgm:prSet presAssocID="{75BEBAC4-2E5E-4678-AAE6-2BBDF566E4C0}" presName="descendantText" presStyleLbl="alignAcc1" presStyleIdx="0" presStyleCnt="3">
        <dgm:presLayoutVars>
          <dgm:bulletEnabled val="1"/>
        </dgm:presLayoutVars>
      </dgm:prSet>
      <dgm:spPr/>
      <dgm:t>
        <a:bodyPr/>
        <a:lstStyle/>
        <a:p>
          <a:endParaRPr lang="cs-CZ"/>
        </a:p>
      </dgm:t>
    </dgm:pt>
    <dgm:pt modelId="{5996AFFF-868B-4AEC-95FA-B33494CAD1C6}" type="pres">
      <dgm:prSet presAssocID="{E023AFBB-45CE-42A9-BFD8-B30560BCC7CD}" presName="sp" presStyleCnt="0"/>
      <dgm:spPr/>
    </dgm:pt>
    <dgm:pt modelId="{7B9EFA21-7371-464B-89E3-78A5289A33D1}" type="pres">
      <dgm:prSet presAssocID="{D09EF304-D450-42C3-9E18-8A199B3DD3F7}" presName="composite" presStyleCnt="0"/>
      <dgm:spPr/>
    </dgm:pt>
    <dgm:pt modelId="{1A8B976C-22FD-40D2-85D6-696FD7972FD2}" type="pres">
      <dgm:prSet presAssocID="{D09EF304-D450-42C3-9E18-8A199B3DD3F7}" presName="parentText" presStyleLbl="alignNode1" presStyleIdx="1" presStyleCnt="3">
        <dgm:presLayoutVars>
          <dgm:chMax val="1"/>
          <dgm:bulletEnabled val="1"/>
        </dgm:presLayoutVars>
      </dgm:prSet>
      <dgm:spPr/>
      <dgm:t>
        <a:bodyPr/>
        <a:lstStyle/>
        <a:p>
          <a:endParaRPr lang="cs-CZ"/>
        </a:p>
      </dgm:t>
    </dgm:pt>
    <dgm:pt modelId="{66123F9E-633E-44A2-BECE-DEFC41B1C195}" type="pres">
      <dgm:prSet presAssocID="{D09EF304-D450-42C3-9E18-8A199B3DD3F7}" presName="descendantText" presStyleLbl="alignAcc1" presStyleIdx="1" presStyleCnt="3">
        <dgm:presLayoutVars>
          <dgm:bulletEnabled val="1"/>
        </dgm:presLayoutVars>
      </dgm:prSet>
      <dgm:spPr/>
      <dgm:t>
        <a:bodyPr/>
        <a:lstStyle/>
        <a:p>
          <a:endParaRPr lang="cs-CZ"/>
        </a:p>
      </dgm:t>
    </dgm:pt>
    <dgm:pt modelId="{01696232-A24B-4622-AF0B-C59D64147FCC}" type="pres">
      <dgm:prSet presAssocID="{411A2C27-D526-4F21-99FA-17F1D28347F3}" presName="sp" presStyleCnt="0"/>
      <dgm:spPr/>
    </dgm:pt>
    <dgm:pt modelId="{E496A5EC-C70E-4287-8502-2DC2F4413EA2}" type="pres">
      <dgm:prSet presAssocID="{8B298A09-A95B-4E89-9ECF-FA3D0B966F65}" presName="composite" presStyleCnt="0"/>
      <dgm:spPr/>
    </dgm:pt>
    <dgm:pt modelId="{32DCDD83-2D66-4706-B3CB-22C12886D45F}" type="pres">
      <dgm:prSet presAssocID="{8B298A09-A95B-4E89-9ECF-FA3D0B966F65}" presName="parentText" presStyleLbl="alignNode1" presStyleIdx="2" presStyleCnt="3">
        <dgm:presLayoutVars>
          <dgm:chMax val="1"/>
          <dgm:bulletEnabled val="1"/>
        </dgm:presLayoutVars>
      </dgm:prSet>
      <dgm:spPr/>
      <dgm:t>
        <a:bodyPr/>
        <a:lstStyle/>
        <a:p>
          <a:endParaRPr lang="cs-CZ"/>
        </a:p>
      </dgm:t>
    </dgm:pt>
    <dgm:pt modelId="{FC9E71FF-0548-44B8-B793-3C6049069993}" type="pres">
      <dgm:prSet presAssocID="{8B298A09-A95B-4E89-9ECF-FA3D0B966F65}" presName="descendantText" presStyleLbl="alignAcc1" presStyleIdx="2" presStyleCnt="3">
        <dgm:presLayoutVars>
          <dgm:bulletEnabled val="1"/>
        </dgm:presLayoutVars>
      </dgm:prSet>
      <dgm:spPr/>
      <dgm:t>
        <a:bodyPr/>
        <a:lstStyle/>
        <a:p>
          <a:endParaRPr lang="cs-CZ"/>
        </a:p>
      </dgm:t>
    </dgm:pt>
  </dgm:ptLst>
  <dgm:cxnLst>
    <dgm:cxn modelId="{D417F3FA-C6D7-4F74-B5B3-5086CA56F1EA}" type="presOf" srcId="{D09EF304-D450-42C3-9E18-8A199B3DD3F7}" destId="{1A8B976C-22FD-40D2-85D6-696FD7972FD2}" srcOrd="0" destOrd="0" presId="urn:microsoft.com/office/officeart/2005/8/layout/chevron2"/>
    <dgm:cxn modelId="{B613D1DA-B3A5-43D4-9001-F9988CC9BEE2}" srcId="{9E776F91-D6E5-48B4-9BF9-009BB9E29190}" destId="{75BEBAC4-2E5E-4678-AAE6-2BBDF566E4C0}" srcOrd="0" destOrd="0" parTransId="{82258C86-751B-4EDF-B4DA-6E44594C0464}" sibTransId="{E023AFBB-45CE-42A9-BFD8-B30560BCC7CD}"/>
    <dgm:cxn modelId="{E34FC9ED-0E72-45D1-ACE0-6FC971FFB109}" srcId="{8B298A09-A95B-4E89-9ECF-FA3D0B966F65}" destId="{57C132E6-4EFF-4073-A51B-9505C1445FFF}" srcOrd="0" destOrd="0" parTransId="{FA6A0DA3-EE56-419E-9A95-5A270557386D}" sibTransId="{68E8610F-4536-48DA-8DEE-3D16359EA9CD}"/>
    <dgm:cxn modelId="{90863605-51B9-41DE-B90B-5665C67AF32D}" type="presOf" srcId="{8B298A09-A95B-4E89-9ECF-FA3D0B966F65}" destId="{32DCDD83-2D66-4706-B3CB-22C12886D45F}" srcOrd="0" destOrd="0" presId="urn:microsoft.com/office/officeart/2005/8/layout/chevron2"/>
    <dgm:cxn modelId="{09E1CE1F-13BE-4796-864D-A8747F49EF46}" srcId="{D09EF304-D450-42C3-9E18-8A199B3DD3F7}" destId="{AF3311ED-B441-4722-8E9A-83CA6B4F6F42}" srcOrd="0" destOrd="0" parTransId="{451D0E6B-A65F-4BC4-85B5-77A618E09A3B}" sibTransId="{0BD3D674-9757-46E5-B8DC-57FF8F19966F}"/>
    <dgm:cxn modelId="{83830800-4753-47F7-A3FD-05402E0AB2E9}" srcId="{75BEBAC4-2E5E-4678-AAE6-2BBDF566E4C0}" destId="{B7A3A159-6145-4AD0-894A-DB51A04BB558}" srcOrd="0" destOrd="0" parTransId="{7E022A37-1506-4E94-A18E-DD7DE868C633}" sibTransId="{1E873EAE-811D-4D26-B8B2-B6F44EE10940}"/>
    <dgm:cxn modelId="{82752CA8-E8E2-4CDB-B443-A8A6B55B8F9F}" type="presOf" srcId="{B7A3A159-6145-4AD0-894A-DB51A04BB558}" destId="{73559257-F94B-49DB-B1FF-8E615A523383}" srcOrd="0" destOrd="0" presId="urn:microsoft.com/office/officeart/2005/8/layout/chevron2"/>
    <dgm:cxn modelId="{E356E7EF-0373-492B-A4DF-014A6BA9F12D}" type="presOf" srcId="{AF3311ED-B441-4722-8E9A-83CA6B4F6F42}" destId="{66123F9E-633E-44A2-BECE-DEFC41B1C195}" srcOrd="0" destOrd="0" presId="urn:microsoft.com/office/officeart/2005/8/layout/chevron2"/>
    <dgm:cxn modelId="{DA687781-6778-4729-B4B6-D6DB9CC402CB}" srcId="{9E776F91-D6E5-48B4-9BF9-009BB9E29190}" destId="{D09EF304-D450-42C3-9E18-8A199B3DD3F7}" srcOrd="1" destOrd="0" parTransId="{D5D0F608-5943-4CE1-BB0D-E80D0A765F24}" sibTransId="{411A2C27-D526-4F21-99FA-17F1D28347F3}"/>
    <dgm:cxn modelId="{59CC69DE-4E69-4A20-85F2-CA17B27E31E3}" srcId="{9E776F91-D6E5-48B4-9BF9-009BB9E29190}" destId="{8B298A09-A95B-4E89-9ECF-FA3D0B966F65}" srcOrd="2" destOrd="0" parTransId="{19FD63E6-6F79-4A4F-B2CE-170704AC10ED}" sibTransId="{E3E61B81-8CC4-4876-9A1A-F949B24F549B}"/>
    <dgm:cxn modelId="{DA51BB43-1334-4A44-8957-516612C41668}" type="presOf" srcId="{75BEBAC4-2E5E-4678-AAE6-2BBDF566E4C0}" destId="{7235D8E2-7BF4-49B7-95B4-5022429DFFA0}" srcOrd="0" destOrd="0" presId="urn:microsoft.com/office/officeart/2005/8/layout/chevron2"/>
    <dgm:cxn modelId="{12A8D7EF-B432-4029-8CE2-31A64C3626F7}" type="presOf" srcId="{9E776F91-D6E5-48B4-9BF9-009BB9E29190}" destId="{1569AF49-E931-48A3-8980-BA149B715907}" srcOrd="0" destOrd="0" presId="urn:microsoft.com/office/officeart/2005/8/layout/chevron2"/>
    <dgm:cxn modelId="{5BE5C4F2-7989-4AB2-B941-C2CD5EB342B3}" type="presOf" srcId="{57C132E6-4EFF-4073-A51B-9505C1445FFF}" destId="{FC9E71FF-0548-44B8-B793-3C6049069993}" srcOrd="0" destOrd="0" presId="urn:microsoft.com/office/officeart/2005/8/layout/chevron2"/>
    <dgm:cxn modelId="{127BBC8A-CA8F-40E8-BED3-A6D0BF5AF2E0}" type="presParOf" srcId="{1569AF49-E931-48A3-8980-BA149B715907}" destId="{CCABFE4D-8AF7-4195-ACC7-35D17898127D}" srcOrd="0" destOrd="0" presId="urn:microsoft.com/office/officeart/2005/8/layout/chevron2"/>
    <dgm:cxn modelId="{0B5F2DDA-C01A-49F8-9894-F4C865A5EF2B}" type="presParOf" srcId="{CCABFE4D-8AF7-4195-ACC7-35D17898127D}" destId="{7235D8E2-7BF4-49B7-95B4-5022429DFFA0}" srcOrd="0" destOrd="0" presId="urn:microsoft.com/office/officeart/2005/8/layout/chevron2"/>
    <dgm:cxn modelId="{1D5977FA-D9E8-426C-A0B4-AC03584F034E}" type="presParOf" srcId="{CCABFE4D-8AF7-4195-ACC7-35D17898127D}" destId="{73559257-F94B-49DB-B1FF-8E615A523383}" srcOrd="1" destOrd="0" presId="urn:microsoft.com/office/officeart/2005/8/layout/chevron2"/>
    <dgm:cxn modelId="{7820AB89-8907-4D04-A26E-4898B55E1CB0}" type="presParOf" srcId="{1569AF49-E931-48A3-8980-BA149B715907}" destId="{5996AFFF-868B-4AEC-95FA-B33494CAD1C6}" srcOrd="1" destOrd="0" presId="urn:microsoft.com/office/officeart/2005/8/layout/chevron2"/>
    <dgm:cxn modelId="{9231A321-8379-4DEA-A92B-E5D9CFC96F3B}" type="presParOf" srcId="{1569AF49-E931-48A3-8980-BA149B715907}" destId="{7B9EFA21-7371-464B-89E3-78A5289A33D1}" srcOrd="2" destOrd="0" presId="urn:microsoft.com/office/officeart/2005/8/layout/chevron2"/>
    <dgm:cxn modelId="{EED7D048-3DCF-4695-83ED-AE75B5826065}" type="presParOf" srcId="{7B9EFA21-7371-464B-89E3-78A5289A33D1}" destId="{1A8B976C-22FD-40D2-85D6-696FD7972FD2}" srcOrd="0" destOrd="0" presId="urn:microsoft.com/office/officeart/2005/8/layout/chevron2"/>
    <dgm:cxn modelId="{5D16CBF3-BFC1-4908-AA21-CED0DA046256}" type="presParOf" srcId="{7B9EFA21-7371-464B-89E3-78A5289A33D1}" destId="{66123F9E-633E-44A2-BECE-DEFC41B1C195}" srcOrd="1" destOrd="0" presId="urn:microsoft.com/office/officeart/2005/8/layout/chevron2"/>
    <dgm:cxn modelId="{2E9F3F31-BE65-410F-B81C-243605AD5C5A}" type="presParOf" srcId="{1569AF49-E931-48A3-8980-BA149B715907}" destId="{01696232-A24B-4622-AF0B-C59D64147FCC}" srcOrd="3" destOrd="0" presId="urn:microsoft.com/office/officeart/2005/8/layout/chevron2"/>
    <dgm:cxn modelId="{D1166E5D-B398-444B-A72E-1608562E1F7D}" type="presParOf" srcId="{1569AF49-E931-48A3-8980-BA149B715907}" destId="{E496A5EC-C70E-4287-8502-2DC2F4413EA2}" srcOrd="4" destOrd="0" presId="urn:microsoft.com/office/officeart/2005/8/layout/chevron2"/>
    <dgm:cxn modelId="{A7DBF196-4096-49B5-BD9E-301DE9D93B81}" type="presParOf" srcId="{E496A5EC-C70E-4287-8502-2DC2F4413EA2}" destId="{32DCDD83-2D66-4706-B3CB-22C12886D45F}" srcOrd="0" destOrd="0" presId="urn:microsoft.com/office/officeart/2005/8/layout/chevron2"/>
    <dgm:cxn modelId="{CD7E7ECB-87E4-4288-96B5-9CBC567AD0C9}" type="presParOf" srcId="{E496A5EC-C70E-4287-8502-2DC2F4413EA2}" destId="{FC9E71FF-0548-44B8-B793-3C604906999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D8E2-7BF4-49B7-95B4-5022429DFFA0}">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Číst</a:t>
          </a:r>
          <a:endParaRPr lang="cs-CZ" sz="1600" kern="1200" dirty="0">
            <a:solidFill>
              <a:srgbClr val="FFFF00"/>
            </a:solidFill>
          </a:endParaRPr>
        </a:p>
      </dsp:txBody>
      <dsp:txXfrm rot="-5400000">
        <a:off x="1" y="520688"/>
        <a:ext cx="1039018" cy="445294"/>
      </dsp:txXfrm>
    </dsp:sp>
    <dsp:sp modelId="{73559257-F94B-49DB-B1FF-8E615A523383}">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Ano, někdy to bolí, ale bez toho to nejde</a:t>
          </a:r>
          <a:endParaRPr lang="cs-CZ" sz="3100" kern="1200" dirty="0"/>
        </a:p>
      </dsp:txBody>
      <dsp:txXfrm rot="-5400000">
        <a:off x="1039018" y="48278"/>
        <a:ext cx="5009883" cy="870607"/>
      </dsp:txXfrm>
    </dsp:sp>
    <dsp:sp modelId="{1A8B976C-22FD-40D2-85D6-696FD7972FD2}">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Inspirovat se</a:t>
          </a:r>
          <a:endParaRPr lang="cs-CZ" sz="1600" kern="1200" dirty="0">
            <a:solidFill>
              <a:srgbClr val="FFFF00"/>
            </a:solidFill>
          </a:endParaRPr>
        </a:p>
      </dsp:txBody>
      <dsp:txXfrm rot="-5400000">
        <a:off x="1" y="1809352"/>
        <a:ext cx="1039018" cy="445294"/>
      </dsp:txXfrm>
    </dsp:sp>
    <dsp:sp modelId="{66123F9E-633E-44A2-BECE-DEFC41B1C195}">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Ostatní MAS, KS MAS</a:t>
          </a:r>
          <a:endParaRPr lang="cs-CZ" sz="3100" kern="1200" dirty="0"/>
        </a:p>
      </dsp:txBody>
      <dsp:txXfrm rot="-5400000">
        <a:off x="1039018" y="1336942"/>
        <a:ext cx="5009883" cy="870607"/>
      </dsp:txXfrm>
    </dsp:sp>
    <dsp:sp modelId="{32DCDD83-2D66-4706-B3CB-22C12886D45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Ptát se</a:t>
          </a:r>
          <a:endParaRPr lang="cs-CZ" sz="1600" kern="1200" dirty="0">
            <a:solidFill>
              <a:srgbClr val="FFFF00"/>
            </a:solidFill>
          </a:endParaRPr>
        </a:p>
      </dsp:txBody>
      <dsp:txXfrm rot="-5400000">
        <a:off x="1" y="3098016"/>
        <a:ext cx="1039018" cy="445294"/>
      </dsp:txXfrm>
    </dsp:sp>
    <dsp:sp modelId="{FC9E71FF-0548-44B8-B793-3C604906999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ŘO IROP, CRR ČR</a:t>
          </a:r>
          <a:endParaRPr lang="cs-CZ" sz="3100"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9/15/2017</a:t>
            </a:fld>
            <a:endParaRPr lang="en-US" dirty="0">
              <a:latin typeface="Myriad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15.9.2017</a:t>
            </a:fld>
            <a:endParaRPr lang="cs-CZ" dirty="0"/>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a:t>
            </a:r>
            <a:r>
              <a:rPr lang="cs-CZ" baseline="0" dirty="0" smtClean="0"/>
              <a:t> všechny ŘO je schváleno 121 strategií, neschváleno 10</a:t>
            </a:r>
          </a:p>
          <a:p>
            <a:r>
              <a:rPr lang="cs-CZ" baseline="0" dirty="0" smtClean="0"/>
              <a:t>V první vlně máme 0 STRATEGIÍ – vše dohodnoceno!</a:t>
            </a:r>
          </a:p>
          <a:p>
            <a:r>
              <a:rPr lang="cs-CZ" baseline="0" dirty="0" smtClean="0"/>
              <a:t>Nespoléhat na využívání 3 přílohy akceptačního dopisu, že tam vše budeme dávat, zapracovávat připomínky z předchozích vln</a:t>
            </a:r>
          </a:p>
          <a:p>
            <a:r>
              <a:rPr lang="cs-CZ" baseline="0" dirty="0" smtClean="0"/>
              <a:t>Konzultovat, nepřidávat změny navíc, které nekonzultují</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6</a:t>
            </a:fld>
            <a:endParaRPr lang="cs-CZ" dirty="0"/>
          </a:p>
        </p:txBody>
      </p:sp>
    </p:spTree>
    <p:extLst>
      <p:ext uri="{BB962C8B-B14F-4D97-AF65-F5344CB8AC3E}">
        <p14:creationId xmlns:p14="http://schemas.microsoft.com/office/powerpoint/2010/main" val="127627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a:t>
            </a:fld>
            <a:endParaRPr lang="cs-CZ" dirty="0"/>
          </a:p>
        </p:txBody>
      </p:sp>
    </p:spTree>
    <p:extLst>
      <p:ext uri="{BB962C8B-B14F-4D97-AF65-F5344CB8AC3E}">
        <p14:creationId xmlns:p14="http://schemas.microsoft.com/office/powerpoint/2010/main" val="112913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16</a:t>
            </a:fld>
            <a:endParaRPr lang="cs-CZ" dirty="0"/>
          </a:p>
        </p:txBody>
      </p:sp>
    </p:spTree>
    <p:extLst>
      <p:ext uri="{BB962C8B-B14F-4D97-AF65-F5344CB8AC3E}">
        <p14:creationId xmlns:p14="http://schemas.microsoft.com/office/powerpoint/2010/main" val="312055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pPr/>
              <a:t>19</a:t>
            </a:fld>
            <a:endParaRPr lang="cs-CZ" dirty="0"/>
          </a:p>
        </p:txBody>
      </p:sp>
    </p:spTree>
    <p:extLst>
      <p:ext uri="{BB962C8B-B14F-4D97-AF65-F5344CB8AC3E}">
        <p14:creationId xmlns:p14="http://schemas.microsoft.com/office/powerpoint/2010/main" val="302694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55</a:t>
            </a:fld>
            <a:endParaRPr lang="cs-CZ" dirty="0"/>
          </a:p>
        </p:txBody>
      </p:sp>
    </p:spTree>
    <p:extLst>
      <p:ext uri="{BB962C8B-B14F-4D97-AF65-F5344CB8AC3E}">
        <p14:creationId xmlns:p14="http://schemas.microsoft.com/office/powerpoint/2010/main" val="83100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76</a:t>
            </a:fld>
            <a:endParaRPr lang="cs-CZ" dirty="0"/>
          </a:p>
        </p:txBody>
      </p:sp>
    </p:spTree>
    <p:extLst>
      <p:ext uri="{BB962C8B-B14F-4D97-AF65-F5344CB8AC3E}">
        <p14:creationId xmlns:p14="http://schemas.microsoft.com/office/powerpoint/2010/main" val="41421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ea typeface="+mn-ea"/>
                <a:cs typeface="+mn-cs"/>
              </a:rPr>
              <a:t>Rozhodné období příjemce je definováno jako tři po sobě jdoucí účetní období, stanovené podle účetního období používaného příjemcem.</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Účetní období se buď shoduje s kalendářním rokem, nebo je hospodářským rokem. V případě příjemce, který není účetní jednotkou, je rozhodné období stanoveno jako současný a dva předchozí kalendářní roky.</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Rozhodný </a:t>
            </a:r>
            <a:r>
              <a:rPr lang="cs-CZ" sz="1200" kern="1200" dirty="0" smtClean="0">
                <a:solidFill>
                  <a:schemeClr val="tx1"/>
                </a:solidFill>
                <a:effectLst/>
                <a:ea typeface="+mn-ea"/>
                <a:cs typeface="+mn-cs"/>
              </a:rPr>
              <a:t>pro posouzení dodržení limitu 200 000 EUR </a:t>
            </a:r>
            <a:r>
              <a:rPr lang="cs-CZ" sz="1200" b="1" kern="1200" dirty="0" smtClean="0">
                <a:solidFill>
                  <a:schemeClr val="tx1"/>
                </a:solidFill>
                <a:effectLst/>
                <a:ea typeface="+mn-ea"/>
                <a:cs typeface="+mn-cs"/>
              </a:rPr>
              <a:t>je okamžik před vydáním PA, kdy musí proběhnout kontrola limitu v RDM.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Během první kontroly mají být vyřazeny žádosti, ze kterých je naprosto zřejmé, že mají vyčerpanou podporu a že do vydání PA nebude limit uvolněn, případně je patrné, že je limit i přečerpán, což by nikdy nemělo nastat.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Pro přepočet se použije přepočtový kurz Evropské centrální banky, vydaný ke dni schválení Rozhodnutí.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Nejdůležitější je stav v RDM při kontrole před vydáním PA. Není závazné podání žádosti, ale schválení a připsání podpory. Příjemce může podat žádost až v roce 2016 s tím, že má uvolněný limit, ale jeho propojenému podniku bude připsána podpora, která mu dotaci zablokuje.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r>
              <a:rPr lang="cs-CZ" sz="1200" b="1" kern="1200" dirty="0" smtClean="0">
                <a:solidFill>
                  <a:schemeClr val="tx1"/>
                </a:solidFill>
                <a:effectLs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79</a:t>
            </a:fld>
            <a:endParaRPr lang="cs-CZ" dirty="0"/>
          </a:p>
        </p:txBody>
      </p:sp>
    </p:spTree>
    <p:extLst>
      <p:ext uri="{BB962C8B-B14F-4D97-AF65-F5344CB8AC3E}">
        <p14:creationId xmlns:p14="http://schemas.microsoft.com/office/powerpoint/2010/main" val="411141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83</a:t>
            </a:fld>
            <a:endParaRPr lang="cs-CZ" dirty="0"/>
          </a:p>
        </p:txBody>
      </p:sp>
    </p:spTree>
    <p:extLst>
      <p:ext uri="{BB962C8B-B14F-4D97-AF65-F5344CB8AC3E}">
        <p14:creationId xmlns:p14="http://schemas.microsoft.com/office/powerpoint/2010/main" val="130254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85</a:t>
            </a:fld>
            <a:endParaRPr lang="cs-CZ" dirty="0"/>
          </a:p>
        </p:txBody>
      </p:sp>
    </p:spTree>
    <p:extLst>
      <p:ext uri="{BB962C8B-B14F-4D97-AF65-F5344CB8AC3E}">
        <p14:creationId xmlns:p14="http://schemas.microsoft.com/office/powerpoint/2010/main" val="292988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87</a:t>
            </a:fld>
            <a:endParaRPr lang="cs-CZ" dirty="0"/>
          </a:p>
        </p:txBody>
      </p:sp>
    </p:spTree>
    <p:extLst>
      <p:ext uri="{BB962C8B-B14F-4D97-AF65-F5344CB8AC3E}">
        <p14:creationId xmlns:p14="http://schemas.microsoft.com/office/powerpoint/2010/main" val="103765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88</a:t>
            </a:fld>
            <a:endParaRPr lang="cs-CZ" dirty="0"/>
          </a:p>
        </p:txBody>
      </p:sp>
    </p:spTree>
    <p:extLst>
      <p:ext uri="{BB962C8B-B14F-4D97-AF65-F5344CB8AC3E}">
        <p14:creationId xmlns:p14="http://schemas.microsoft.com/office/powerpoint/2010/main" val="30549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Jediná cesta jak naplnit milníky je vyhlašovat výzvy!</a:t>
            </a:r>
          </a:p>
          <a:p>
            <a:r>
              <a:rPr lang="cs-CZ" dirty="0" smtClean="0"/>
              <a:t>Jsou</a:t>
            </a:r>
            <a:r>
              <a:rPr lang="cs-CZ" baseline="0" dirty="0" smtClean="0"/>
              <a:t> MAS, které byly schváleny už v roce 2016, ale ještě nevyhlásily výzvy</a:t>
            </a:r>
          </a:p>
          <a:p>
            <a:r>
              <a:rPr lang="cs-CZ" baseline="0" dirty="0" smtClean="0"/>
              <a:t>139 MAS má schválené strategie, 61 MAS schválené interní postupy, ale jen 29 MAS vyhlásilo výzvy</a:t>
            </a:r>
          </a:p>
          <a:p>
            <a:r>
              <a:rPr lang="cs-CZ" baseline="0" dirty="0" smtClean="0"/>
              <a:t>Interní postupy mohou zasílat k připomínkám už v době schvalování strategie – zabere to více času, tak ať to neodkládají – mohou se inspirovat již schválenými, ale nepřepisovat doslova, proto jim to připomínkujeme</a:t>
            </a:r>
          </a:p>
          <a:p>
            <a:r>
              <a:rPr lang="cs-CZ" baseline="0" dirty="0" smtClean="0"/>
              <a:t>Potřebují si ujasnit vlastní postupy, jak budou postupovat!</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a:t>
            </a:fld>
            <a:endParaRPr lang="cs-CZ" dirty="0"/>
          </a:p>
        </p:txBody>
      </p:sp>
    </p:spTree>
    <p:extLst>
      <p:ext uri="{BB962C8B-B14F-4D97-AF65-F5344CB8AC3E}">
        <p14:creationId xmlns:p14="http://schemas.microsoft.com/office/powerpoint/2010/main" val="416788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89</a:t>
            </a:fld>
            <a:endParaRPr lang="cs-CZ" dirty="0"/>
          </a:p>
        </p:txBody>
      </p:sp>
    </p:spTree>
    <p:extLst>
      <p:ext uri="{BB962C8B-B14F-4D97-AF65-F5344CB8AC3E}">
        <p14:creationId xmlns:p14="http://schemas.microsoft.com/office/powerpoint/2010/main" val="421609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90</a:t>
            </a:fld>
            <a:endParaRPr lang="cs-CZ" dirty="0"/>
          </a:p>
        </p:txBody>
      </p:sp>
    </p:spTree>
    <p:extLst>
      <p:ext uri="{BB962C8B-B14F-4D97-AF65-F5344CB8AC3E}">
        <p14:creationId xmlns:p14="http://schemas.microsoft.com/office/powerpoint/2010/main" val="3139238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91</a:t>
            </a:fld>
            <a:endParaRPr lang="cs-CZ" dirty="0"/>
          </a:p>
        </p:txBody>
      </p:sp>
    </p:spTree>
    <p:extLst>
      <p:ext uri="{BB962C8B-B14F-4D97-AF65-F5344CB8AC3E}">
        <p14:creationId xmlns:p14="http://schemas.microsoft.com/office/powerpoint/2010/main" val="4264153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92</a:t>
            </a:fld>
            <a:endParaRPr lang="cs-CZ" dirty="0"/>
          </a:p>
        </p:txBody>
      </p:sp>
    </p:spTree>
    <p:extLst>
      <p:ext uri="{BB962C8B-B14F-4D97-AF65-F5344CB8AC3E}">
        <p14:creationId xmlns:p14="http://schemas.microsoft.com/office/powerpoint/2010/main" val="190942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95</a:t>
            </a:fld>
            <a:endParaRPr lang="cs-CZ" altLang="cs-CZ" dirty="0" smtClean="0">
              <a:latin typeface="Myriad Pro"/>
            </a:endParaRPr>
          </a:p>
        </p:txBody>
      </p:sp>
    </p:spTree>
    <p:extLst>
      <p:ext uri="{BB962C8B-B14F-4D97-AF65-F5344CB8AC3E}">
        <p14:creationId xmlns:p14="http://schemas.microsoft.com/office/powerpoint/2010/main" val="411537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96</a:t>
            </a:fld>
            <a:endParaRPr lang="cs-CZ" altLang="cs-CZ" dirty="0" smtClean="0">
              <a:latin typeface="Myriad Pro"/>
            </a:endParaRPr>
          </a:p>
        </p:txBody>
      </p:sp>
    </p:spTree>
    <p:extLst>
      <p:ext uri="{BB962C8B-B14F-4D97-AF65-F5344CB8AC3E}">
        <p14:creationId xmlns:p14="http://schemas.microsoft.com/office/powerpoint/2010/main" val="361394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97</a:t>
            </a:fld>
            <a:endParaRPr lang="cs-CZ" altLang="cs-CZ" dirty="0" smtClean="0">
              <a:latin typeface="Myriad Pro"/>
            </a:endParaRPr>
          </a:p>
        </p:txBody>
      </p:sp>
    </p:spTree>
    <p:extLst>
      <p:ext uri="{BB962C8B-B14F-4D97-AF65-F5344CB8AC3E}">
        <p14:creationId xmlns:p14="http://schemas.microsoft.com/office/powerpoint/2010/main" val="3645379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98</a:t>
            </a:fld>
            <a:endParaRPr lang="cs-CZ" altLang="cs-CZ" dirty="0" smtClean="0">
              <a:latin typeface="Myriad Pro"/>
            </a:endParaRPr>
          </a:p>
        </p:txBody>
      </p:sp>
    </p:spTree>
    <p:extLst>
      <p:ext uri="{BB962C8B-B14F-4D97-AF65-F5344CB8AC3E}">
        <p14:creationId xmlns:p14="http://schemas.microsoft.com/office/powerpoint/2010/main" val="611548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99</a:t>
            </a:fld>
            <a:endParaRPr lang="cs-CZ" altLang="cs-CZ" dirty="0" smtClean="0">
              <a:latin typeface="Myriad Pro"/>
            </a:endParaRPr>
          </a:p>
        </p:txBody>
      </p:sp>
    </p:spTree>
    <p:extLst>
      <p:ext uri="{BB962C8B-B14F-4D97-AF65-F5344CB8AC3E}">
        <p14:creationId xmlns:p14="http://schemas.microsoft.com/office/powerpoint/2010/main" val="3764155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100</a:t>
            </a:fld>
            <a:endParaRPr lang="cs-CZ" altLang="cs-CZ" dirty="0" smtClean="0">
              <a:latin typeface="Myriad Pro"/>
            </a:endParaRPr>
          </a:p>
        </p:txBody>
      </p:sp>
    </p:spTree>
    <p:extLst>
      <p:ext uri="{BB962C8B-B14F-4D97-AF65-F5344CB8AC3E}">
        <p14:creationId xmlns:p14="http://schemas.microsoft.com/office/powerpoint/2010/main" val="45998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Jediná cesta jak naplnit milníky je vyhlašovat výzvy!</a:t>
            </a:r>
          </a:p>
          <a:p>
            <a:r>
              <a:rPr lang="cs-CZ" dirty="0" smtClean="0"/>
              <a:t>Jsou</a:t>
            </a:r>
            <a:r>
              <a:rPr lang="cs-CZ" baseline="0" dirty="0" smtClean="0"/>
              <a:t> MAS, které byly schváleny už v roce 2016, ale ještě nevyhlásily výzvy</a:t>
            </a:r>
          </a:p>
          <a:p>
            <a:r>
              <a:rPr lang="cs-CZ" baseline="0" dirty="0" smtClean="0"/>
              <a:t>139 MAS má schválené strategie, 61 MAS schválené interní postupy, ale jen 29 MAS vyhlásilo výzvy</a:t>
            </a:r>
          </a:p>
          <a:p>
            <a:r>
              <a:rPr lang="cs-CZ" baseline="0" dirty="0" smtClean="0"/>
              <a:t>Interní postupy mohou zasílat k připomínkám už v době schvalování strategie – zabere to více času, tak ať to neodkládají – mohou se inspirovat již schválenými, ale nepřepisovat doslova, proto jim to připomínkujeme</a:t>
            </a:r>
          </a:p>
          <a:p>
            <a:r>
              <a:rPr lang="cs-CZ" baseline="0" dirty="0" smtClean="0"/>
              <a:t>Potřebují si ujasnit vlastní postupy, jak budou postupovat!</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a:t>
            </a:fld>
            <a:endParaRPr lang="cs-CZ" dirty="0"/>
          </a:p>
        </p:txBody>
      </p:sp>
    </p:spTree>
    <p:extLst>
      <p:ext uri="{BB962C8B-B14F-4D97-AF65-F5344CB8AC3E}">
        <p14:creationId xmlns:p14="http://schemas.microsoft.com/office/powerpoint/2010/main" val="237495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101</a:t>
            </a:fld>
            <a:endParaRPr lang="cs-CZ" altLang="cs-CZ" dirty="0" smtClean="0">
              <a:latin typeface="Myriad Pro"/>
            </a:endParaRPr>
          </a:p>
        </p:txBody>
      </p:sp>
    </p:spTree>
    <p:extLst>
      <p:ext uri="{BB962C8B-B14F-4D97-AF65-F5344CB8AC3E}">
        <p14:creationId xmlns:p14="http://schemas.microsoft.com/office/powerpoint/2010/main" val="3501277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102</a:t>
            </a:fld>
            <a:endParaRPr lang="cs-CZ" altLang="cs-CZ" dirty="0" smtClean="0">
              <a:latin typeface="Myriad Pro"/>
            </a:endParaRPr>
          </a:p>
        </p:txBody>
      </p:sp>
    </p:spTree>
    <p:extLst>
      <p:ext uri="{BB962C8B-B14F-4D97-AF65-F5344CB8AC3E}">
        <p14:creationId xmlns:p14="http://schemas.microsoft.com/office/powerpoint/2010/main" val="4113401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103</a:t>
            </a:fld>
            <a:endParaRPr lang="cs-CZ" altLang="cs-CZ" dirty="0" smtClean="0">
              <a:latin typeface="Myriad Pro"/>
            </a:endParaRPr>
          </a:p>
        </p:txBody>
      </p:sp>
    </p:spTree>
    <p:extLst>
      <p:ext uri="{BB962C8B-B14F-4D97-AF65-F5344CB8AC3E}">
        <p14:creationId xmlns:p14="http://schemas.microsoft.com/office/powerpoint/2010/main" val="33188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104</a:t>
            </a:fld>
            <a:endParaRPr lang="cs-CZ" altLang="cs-CZ" dirty="0" smtClean="0">
              <a:latin typeface="Myriad Pro"/>
            </a:endParaRPr>
          </a:p>
        </p:txBody>
      </p:sp>
    </p:spTree>
    <p:extLst>
      <p:ext uri="{BB962C8B-B14F-4D97-AF65-F5344CB8AC3E}">
        <p14:creationId xmlns:p14="http://schemas.microsoft.com/office/powerpoint/2010/main" val="919413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105</a:t>
            </a:fld>
            <a:endParaRPr lang="cs-CZ" altLang="cs-CZ" dirty="0" smtClean="0">
              <a:latin typeface="Myriad Pro"/>
            </a:endParaRPr>
          </a:p>
        </p:txBody>
      </p:sp>
    </p:spTree>
    <p:extLst>
      <p:ext uri="{BB962C8B-B14F-4D97-AF65-F5344CB8AC3E}">
        <p14:creationId xmlns:p14="http://schemas.microsoft.com/office/powerpoint/2010/main" val="2052165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106</a:t>
            </a:fld>
            <a:endParaRPr lang="cs-CZ" altLang="cs-CZ" dirty="0" smtClean="0">
              <a:latin typeface="Myriad Pro"/>
            </a:endParaRPr>
          </a:p>
        </p:txBody>
      </p:sp>
    </p:spTree>
    <p:extLst>
      <p:ext uri="{BB962C8B-B14F-4D97-AF65-F5344CB8AC3E}">
        <p14:creationId xmlns:p14="http://schemas.microsoft.com/office/powerpoint/2010/main" val="721850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107</a:t>
            </a:fld>
            <a:endParaRPr lang="cs-CZ" altLang="cs-CZ" dirty="0" smtClean="0">
              <a:latin typeface="Myriad Pro"/>
            </a:endParaRPr>
          </a:p>
        </p:txBody>
      </p:sp>
    </p:spTree>
    <p:extLst>
      <p:ext uri="{BB962C8B-B14F-4D97-AF65-F5344CB8AC3E}">
        <p14:creationId xmlns:p14="http://schemas.microsoft.com/office/powerpoint/2010/main" val="3220530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108</a:t>
            </a:fld>
            <a:endParaRPr lang="cs-CZ" dirty="0"/>
          </a:p>
        </p:txBody>
      </p:sp>
    </p:spTree>
    <p:extLst>
      <p:ext uri="{BB962C8B-B14F-4D97-AF65-F5344CB8AC3E}">
        <p14:creationId xmlns:p14="http://schemas.microsoft.com/office/powerpoint/2010/main" val="351077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110</a:t>
            </a:fld>
            <a:endParaRPr lang="cs-CZ" dirty="0"/>
          </a:p>
        </p:txBody>
      </p:sp>
    </p:spTree>
    <p:extLst>
      <p:ext uri="{BB962C8B-B14F-4D97-AF65-F5344CB8AC3E}">
        <p14:creationId xmlns:p14="http://schemas.microsoft.com/office/powerpoint/2010/main" val="2550096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111</a:t>
            </a:fld>
            <a:endParaRPr lang="cs-CZ" dirty="0"/>
          </a:p>
        </p:txBody>
      </p:sp>
    </p:spTree>
    <p:extLst>
      <p:ext uri="{BB962C8B-B14F-4D97-AF65-F5344CB8AC3E}">
        <p14:creationId xmlns:p14="http://schemas.microsoft.com/office/powerpoint/2010/main" val="74200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22</a:t>
            </a:r>
            <a:r>
              <a:rPr lang="cs-CZ" baseline="0" dirty="0" smtClean="0"/>
              <a:t> zbývá žádostí dát </a:t>
            </a:r>
            <a:r>
              <a:rPr lang="cs-CZ" baseline="0" smtClean="0"/>
              <a:t>do 4.2</a:t>
            </a:r>
            <a:endParaRPr lang="cs-CZ" baseline="0" dirty="0" smtClean="0"/>
          </a:p>
        </p:txBody>
      </p:sp>
      <p:sp>
        <p:nvSpPr>
          <p:cNvPr id="4" name="Zástupný symbol pro číslo snímku 3"/>
          <p:cNvSpPr>
            <a:spLocks noGrp="1"/>
          </p:cNvSpPr>
          <p:nvPr>
            <p:ph type="sldNum" sz="quarter" idx="10"/>
          </p:nvPr>
        </p:nvSpPr>
        <p:spPr/>
        <p:txBody>
          <a:bodyPr/>
          <a:lstStyle/>
          <a:p>
            <a:fld id="{978725A5-20D6-492F-AB0E-E6402F0F8C88}" type="slidenum">
              <a:rPr lang="cs-CZ" smtClean="0"/>
              <a:pPr/>
              <a:t>9</a:t>
            </a:fld>
            <a:endParaRPr lang="cs-CZ"/>
          </a:p>
        </p:txBody>
      </p:sp>
    </p:spTree>
    <p:extLst>
      <p:ext uri="{BB962C8B-B14F-4D97-AF65-F5344CB8AC3E}">
        <p14:creationId xmlns:p14="http://schemas.microsoft.com/office/powerpoint/2010/main" val="277332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112</a:t>
            </a:fld>
            <a:endParaRPr lang="cs-CZ" dirty="0"/>
          </a:p>
        </p:txBody>
      </p:sp>
    </p:spTree>
    <p:extLst>
      <p:ext uri="{BB962C8B-B14F-4D97-AF65-F5344CB8AC3E}">
        <p14:creationId xmlns:p14="http://schemas.microsoft.com/office/powerpoint/2010/main" val="897574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113</a:t>
            </a:fld>
            <a:endParaRPr lang="cs-CZ" dirty="0"/>
          </a:p>
        </p:txBody>
      </p:sp>
    </p:spTree>
    <p:extLst>
      <p:ext uri="{BB962C8B-B14F-4D97-AF65-F5344CB8AC3E}">
        <p14:creationId xmlns:p14="http://schemas.microsoft.com/office/powerpoint/2010/main" val="2695219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114</a:t>
            </a:fld>
            <a:endParaRPr lang="cs-CZ" dirty="0"/>
          </a:p>
        </p:txBody>
      </p:sp>
    </p:spTree>
    <p:extLst>
      <p:ext uri="{BB962C8B-B14F-4D97-AF65-F5344CB8AC3E}">
        <p14:creationId xmlns:p14="http://schemas.microsoft.com/office/powerpoint/2010/main" val="767487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115</a:t>
            </a:fld>
            <a:endParaRPr lang="cs-CZ" dirty="0"/>
          </a:p>
        </p:txBody>
      </p:sp>
    </p:spTree>
    <p:extLst>
      <p:ext uri="{BB962C8B-B14F-4D97-AF65-F5344CB8AC3E}">
        <p14:creationId xmlns:p14="http://schemas.microsoft.com/office/powerpoint/2010/main" val="4113739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116</a:t>
            </a:fld>
            <a:endParaRPr lang="cs-CZ" dirty="0"/>
          </a:p>
        </p:txBody>
      </p:sp>
    </p:spTree>
    <p:extLst>
      <p:ext uri="{BB962C8B-B14F-4D97-AF65-F5344CB8AC3E}">
        <p14:creationId xmlns:p14="http://schemas.microsoft.com/office/powerpoint/2010/main" val="3818397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117</a:t>
            </a:fld>
            <a:endParaRPr lang="cs-CZ" dirty="0"/>
          </a:p>
        </p:txBody>
      </p:sp>
    </p:spTree>
    <p:extLst>
      <p:ext uri="{BB962C8B-B14F-4D97-AF65-F5344CB8AC3E}">
        <p14:creationId xmlns:p14="http://schemas.microsoft.com/office/powerpoint/2010/main" val="2400461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118</a:t>
            </a:fld>
            <a:endParaRPr lang="cs-CZ" dirty="0"/>
          </a:p>
        </p:txBody>
      </p:sp>
    </p:spTree>
    <p:extLst>
      <p:ext uri="{BB962C8B-B14F-4D97-AF65-F5344CB8AC3E}">
        <p14:creationId xmlns:p14="http://schemas.microsoft.com/office/powerpoint/2010/main" val="735037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119</a:t>
            </a:fld>
            <a:endParaRPr lang="cs-CZ" dirty="0"/>
          </a:p>
        </p:txBody>
      </p:sp>
    </p:spTree>
    <p:extLst>
      <p:ext uri="{BB962C8B-B14F-4D97-AF65-F5344CB8AC3E}">
        <p14:creationId xmlns:p14="http://schemas.microsoft.com/office/powerpoint/2010/main" val="1593851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120</a:t>
            </a:fld>
            <a:endParaRPr lang="cs-CZ" dirty="0"/>
          </a:p>
        </p:txBody>
      </p:sp>
    </p:spTree>
    <p:extLst>
      <p:ext uri="{BB962C8B-B14F-4D97-AF65-F5344CB8AC3E}">
        <p14:creationId xmlns:p14="http://schemas.microsoft.com/office/powerpoint/2010/main" val="826833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121</a:t>
            </a:fld>
            <a:endParaRPr lang="cs-CZ" dirty="0"/>
          </a:p>
        </p:txBody>
      </p:sp>
    </p:spTree>
    <p:extLst>
      <p:ext uri="{BB962C8B-B14F-4D97-AF65-F5344CB8AC3E}">
        <p14:creationId xmlns:p14="http://schemas.microsoft.com/office/powerpoint/2010/main" val="365445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a:t>
            </a:fld>
            <a:endParaRPr lang="cs-CZ" dirty="0"/>
          </a:p>
        </p:txBody>
      </p:sp>
    </p:spTree>
    <p:extLst>
      <p:ext uri="{BB962C8B-B14F-4D97-AF65-F5344CB8AC3E}">
        <p14:creationId xmlns:p14="http://schemas.microsoft.com/office/powerpoint/2010/main" val="3685804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122</a:t>
            </a:fld>
            <a:endParaRPr lang="cs-CZ" dirty="0"/>
          </a:p>
        </p:txBody>
      </p:sp>
    </p:spTree>
    <p:extLst>
      <p:ext uri="{BB962C8B-B14F-4D97-AF65-F5344CB8AC3E}">
        <p14:creationId xmlns:p14="http://schemas.microsoft.com/office/powerpoint/2010/main" val="4024533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123</a:t>
            </a:fld>
            <a:endParaRPr lang="cs-CZ" dirty="0"/>
          </a:p>
        </p:txBody>
      </p:sp>
    </p:spTree>
    <p:extLst>
      <p:ext uri="{BB962C8B-B14F-4D97-AF65-F5344CB8AC3E}">
        <p14:creationId xmlns:p14="http://schemas.microsoft.com/office/powerpoint/2010/main" val="2730508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124</a:t>
            </a:fld>
            <a:endParaRPr lang="cs-CZ" dirty="0"/>
          </a:p>
        </p:txBody>
      </p:sp>
    </p:spTree>
    <p:extLst>
      <p:ext uri="{BB962C8B-B14F-4D97-AF65-F5344CB8AC3E}">
        <p14:creationId xmlns:p14="http://schemas.microsoft.com/office/powerpoint/2010/main" val="472079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125</a:t>
            </a:fld>
            <a:endParaRPr lang="cs-CZ" dirty="0"/>
          </a:p>
        </p:txBody>
      </p:sp>
    </p:spTree>
    <p:extLst>
      <p:ext uri="{BB962C8B-B14F-4D97-AF65-F5344CB8AC3E}">
        <p14:creationId xmlns:p14="http://schemas.microsoft.com/office/powerpoint/2010/main" val="2265387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126</a:t>
            </a:fld>
            <a:endParaRPr lang="cs-CZ" dirty="0"/>
          </a:p>
        </p:txBody>
      </p:sp>
    </p:spTree>
    <p:extLst>
      <p:ext uri="{BB962C8B-B14F-4D97-AF65-F5344CB8AC3E}">
        <p14:creationId xmlns:p14="http://schemas.microsoft.com/office/powerpoint/2010/main" val="3810448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127</a:t>
            </a:fld>
            <a:endParaRPr lang="cs-CZ" dirty="0"/>
          </a:p>
        </p:txBody>
      </p:sp>
    </p:spTree>
    <p:extLst>
      <p:ext uri="{BB962C8B-B14F-4D97-AF65-F5344CB8AC3E}">
        <p14:creationId xmlns:p14="http://schemas.microsoft.com/office/powerpoint/2010/main" val="38104482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1D7E5-5FFD-4EA7-AFB2-230C5652B0C9}" type="slidenum">
              <a:rPr kumimoji="0" 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030044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130</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413028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131</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099837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132</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71772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a:t>
            </a:fld>
            <a:endParaRPr lang="cs-CZ" dirty="0"/>
          </a:p>
        </p:txBody>
      </p:sp>
    </p:spTree>
    <p:extLst>
      <p:ext uri="{BB962C8B-B14F-4D97-AF65-F5344CB8AC3E}">
        <p14:creationId xmlns:p14="http://schemas.microsoft.com/office/powerpoint/2010/main" val="172696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133</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450281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134</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619904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135</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467563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136</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0191004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137</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125151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138</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8147327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139</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7103476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140</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7757184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141</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113959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143</a:t>
            </a:fld>
            <a:endParaRPr lang="cs-CZ" dirty="0"/>
          </a:p>
        </p:txBody>
      </p:sp>
    </p:spTree>
    <p:extLst>
      <p:ext uri="{BB962C8B-B14F-4D97-AF65-F5344CB8AC3E}">
        <p14:creationId xmlns:p14="http://schemas.microsoft.com/office/powerpoint/2010/main" val="280586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a:t>
            </a:fld>
            <a:endParaRPr lang="cs-CZ" dirty="0"/>
          </a:p>
        </p:txBody>
      </p:sp>
    </p:spTree>
    <p:extLst>
      <p:ext uri="{BB962C8B-B14F-4D97-AF65-F5344CB8AC3E}">
        <p14:creationId xmlns:p14="http://schemas.microsoft.com/office/powerpoint/2010/main" val="29628128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145</a:t>
            </a:fld>
            <a:endParaRPr lang="cs-CZ" altLang="cs-CZ" dirty="0" smtClean="0">
              <a:latin typeface="Myriad Pro"/>
            </a:endParaRPr>
          </a:p>
        </p:txBody>
      </p:sp>
    </p:spTree>
    <p:extLst>
      <p:ext uri="{BB962C8B-B14F-4D97-AF65-F5344CB8AC3E}">
        <p14:creationId xmlns:p14="http://schemas.microsoft.com/office/powerpoint/2010/main" val="32722127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147</a:t>
            </a:fld>
            <a:endParaRPr lang="cs-CZ" altLang="cs-CZ" dirty="0" smtClean="0">
              <a:latin typeface="Myriad Pro"/>
            </a:endParaRPr>
          </a:p>
        </p:txBody>
      </p:sp>
    </p:spTree>
    <p:extLst>
      <p:ext uri="{BB962C8B-B14F-4D97-AF65-F5344CB8AC3E}">
        <p14:creationId xmlns:p14="http://schemas.microsoft.com/office/powerpoint/2010/main" val="26947591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148</a:t>
            </a:fld>
            <a:endParaRPr lang="cs-CZ" dirty="0"/>
          </a:p>
        </p:txBody>
      </p:sp>
    </p:spTree>
    <p:extLst>
      <p:ext uri="{BB962C8B-B14F-4D97-AF65-F5344CB8AC3E}">
        <p14:creationId xmlns:p14="http://schemas.microsoft.com/office/powerpoint/2010/main" val="203130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149</a:t>
            </a:fld>
            <a:endParaRPr lang="cs-CZ" altLang="cs-CZ" dirty="0" smtClean="0">
              <a:latin typeface="Myriad Pro"/>
            </a:endParaRPr>
          </a:p>
        </p:txBody>
      </p:sp>
    </p:spTree>
    <p:extLst>
      <p:ext uri="{BB962C8B-B14F-4D97-AF65-F5344CB8AC3E}">
        <p14:creationId xmlns:p14="http://schemas.microsoft.com/office/powerpoint/2010/main" val="39750157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150</a:t>
            </a:fld>
            <a:endParaRPr lang="cs-CZ" altLang="cs-CZ" dirty="0" smtClean="0">
              <a:latin typeface="Myriad Pro"/>
            </a:endParaRPr>
          </a:p>
        </p:txBody>
      </p:sp>
    </p:spTree>
    <p:extLst>
      <p:ext uri="{BB962C8B-B14F-4D97-AF65-F5344CB8AC3E}">
        <p14:creationId xmlns:p14="http://schemas.microsoft.com/office/powerpoint/2010/main" val="21637420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151</a:t>
            </a:fld>
            <a:endParaRPr lang="cs-CZ" altLang="cs-CZ" dirty="0" smtClean="0">
              <a:latin typeface="Myriad Pro"/>
            </a:endParaRPr>
          </a:p>
        </p:txBody>
      </p:sp>
    </p:spTree>
    <p:extLst>
      <p:ext uri="{BB962C8B-B14F-4D97-AF65-F5344CB8AC3E}">
        <p14:creationId xmlns:p14="http://schemas.microsoft.com/office/powerpoint/2010/main" val="2683056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152</a:t>
            </a:fld>
            <a:endParaRPr lang="cs-CZ" altLang="cs-CZ" dirty="0" smtClean="0">
              <a:latin typeface="Myriad Pro"/>
            </a:endParaRPr>
          </a:p>
        </p:txBody>
      </p:sp>
    </p:spTree>
    <p:extLst>
      <p:ext uri="{BB962C8B-B14F-4D97-AF65-F5344CB8AC3E}">
        <p14:creationId xmlns:p14="http://schemas.microsoft.com/office/powerpoint/2010/main" val="24508555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153</a:t>
            </a:fld>
            <a:endParaRPr lang="cs-CZ" altLang="cs-CZ" dirty="0" smtClean="0">
              <a:latin typeface="Myriad Pro"/>
            </a:endParaRPr>
          </a:p>
        </p:txBody>
      </p:sp>
    </p:spTree>
    <p:extLst>
      <p:ext uri="{BB962C8B-B14F-4D97-AF65-F5344CB8AC3E}">
        <p14:creationId xmlns:p14="http://schemas.microsoft.com/office/powerpoint/2010/main" val="23267278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154</a:t>
            </a:fld>
            <a:endParaRPr lang="cs-CZ" altLang="cs-CZ" dirty="0" smtClean="0">
              <a:latin typeface="Myriad Pro"/>
            </a:endParaRPr>
          </a:p>
        </p:txBody>
      </p:sp>
    </p:spTree>
    <p:extLst>
      <p:ext uri="{BB962C8B-B14F-4D97-AF65-F5344CB8AC3E}">
        <p14:creationId xmlns:p14="http://schemas.microsoft.com/office/powerpoint/2010/main" val="20625543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155</a:t>
            </a:fld>
            <a:endParaRPr lang="cs-CZ" altLang="cs-CZ" dirty="0" smtClean="0">
              <a:latin typeface="Myriad Pro"/>
            </a:endParaRPr>
          </a:p>
        </p:txBody>
      </p:sp>
    </p:spTree>
    <p:extLst>
      <p:ext uri="{BB962C8B-B14F-4D97-AF65-F5344CB8AC3E}">
        <p14:creationId xmlns:p14="http://schemas.microsoft.com/office/powerpoint/2010/main" val="69354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a:t>
            </a:fld>
            <a:endParaRPr lang="cs-CZ" dirty="0"/>
          </a:p>
        </p:txBody>
      </p:sp>
    </p:spTree>
    <p:extLst>
      <p:ext uri="{BB962C8B-B14F-4D97-AF65-F5344CB8AC3E}">
        <p14:creationId xmlns:p14="http://schemas.microsoft.com/office/powerpoint/2010/main" val="19048577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156</a:t>
            </a:fld>
            <a:endParaRPr lang="cs-CZ" altLang="cs-CZ" dirty="0" smtClean="0">
              <a:latin typeface="Myriad Pro"/>
            </a:endParaRPr>
          </a:p>
        </p:txBody>
      </p:sp>
    </p:spTree>
    <p:extLst>
      <p:ext uri="{BB962C8B-B14F-4D97-AF65-F5344CB8AC3E}">
        <p14:creationId xmlns:p14="http://schemas.microsoft.com/office/powerpoint/2010/main" val="33429234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157</a:t>
            </a:fld>
            <a:endParaRPr lang="cs-CZ" altLang="cs-CZ" dirty="0" smtClean="0">
              <a:latin typeface="Myriad Pro"/>
            </a:endParaRPr>
          </a:p>
        </p:txBody>
      </p:sp>
    </p:spTree>
    <p:extLst>
      <p:ext uri="{BB962C8B-B14F-4D97-AF65-F5344CB8AC3E}">
        <p14:creationId xmlns:p14="http://schemas.microsoft.com/office/powerpoint/2010/main" val="15441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a:t>
            </a:fld>
            <a:endParaRPr lang="cs-CZ" dirty="0"/>
          </a:p>
        </p:txBody>
      </p:sp>
    </p:spTree>
    <p:extLst>
      <p:ext uri="{BB962C8B-B14F-4D97-AF65-F5344CB8AC3E}">
        <p14:creationId xmlns:p14="http://schemas.microsoft.com/office/powerpoint/2010/main" val="200321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A2D9943E-9439-4ED7-8582-A04441348B6A}" type="datetime1">
              <a:rPr lang="en-US" smtClean="0"/>
              <a:t>9/15/2017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734776E-30D8-4BC4-9116-EAADCB965873}" type="datetime1">
              <a:rPr lang="en-US" smtClean="0"/>
              <a:t>9/15/2017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1E88ABD6-B6F1-4884-A1A1-414CBADE9625}" type="datetime1">
              <a:rPr lang="en-US" smtClean="0"/>
              <a:t>9/15/2017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5A1D1868-F431-4637-A8F0-03E1A0E2D51A}" type="datetime1">
              <a:rPr lang="en-US" smtClean="0"/>
              <a:t>9/15/2017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341C6159-6269-4331-AF2C-71493949CF7A}" type="datetime1">
              <a:rPr lang="en-US" smtClean="0"/>
              <a:t>9/15/2017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FF6C9CB0-132B-4473-B5B7-A75F9A929AE5}" type="datetime1">
              <a:rPr lang="en-US" smtClean="0"/>
              <a:t>9/15/2017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D6CF66E-F36C-46C1-87E6-037E0818CB96}" type="datetime1">
              <a:rPr lang="en-US" smtClean="0"/>
              <a:t>9/15/2017</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05366FD9-BB65-4ABF-844F-5F7B5680681F}" type="datetime1">
              <a:rPr lang="en-US" smtClean="0"/>
              <a:t>9/15/2017</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6BC0D-41AF-445C-88AD-42D3E736B846}" type="datetime1">
              <a:rPr lang="en-US" smtClean="0"/>
              <a:t>9/15/2017</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F9CA2745-99F1-4515-9940-D6C6515061F5}" type="datetime1">
              <a:rPr lang="en-US" smtClean="0"/>
              <a:t>9/15/2017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DEE76FE-A843-4ADE-9686-0518BCB2D9A1}" type="datetime1">
              <a:rPr lang="en-US" smtClean="0"/>
              <a:t>9/15/2017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6831C140-4FEA-4CAB-B9CA-2BD7C0FF3793}" type="datetime1">
              <a:rPr lang="en-US" smtClean="0"/>
              <a:t>9/15/2017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elpirop_in@mmr.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clldirop@mmr.cz"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monumnet.npu.cz/pamfond/hledani.php"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monumnet.npu.cz/chruzemi/hledani.php" TargetMode="External"/><Relationship Id="rId5" Type="http://schemas.openxmlformats.org/officeDocument/2006/relationships/hyperlink" Target="file:///\\praha.mmr.cz\dfs\J\SF\IROP\36%20-%20V&#253;zvy%20v%20IROP\48.%20v&#253;zva%20SC%203.1%20Kulturn&#237;%20d&#283;dictv&#237;_ITI\Pravidla\(http:\monumnet.npu.cz\chruzemi\hledani.php" TargetMode="External"/><Relationship Id="rId4" Type="http://schemas.openxmlformats.org/officeDocument/2006/relationships/hyperlink" Target="http://monumnet.npu.cz/"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otaceeu.cz/cs/Microsites/IROP/Vyzvy/Vyzva-c-52-Revitalizace-vybranych-pamatek-II"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hyperlink" Target="mailto:clldirop@mmr.cz" TargetMode="External"/><Relationship Id="rId2" Type="http://schemas.openxmlformats.org/officeDocument/2006/relationships/hyperlink" Target="http://www.dotaceeu.cz/irop"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hyperlink" Target="mailto:clldirop@mmr.cz" TargetMode="External"/><Relationship Id="rId3" Type="http://schemas.openxmlformats.org/officeDocument/2006/relationships/hyperlink" Target="mailto:Anezka.Filgasova@mmr.cz" TargetMode="External"/><Relationship Id="rId7" Type="http://schemas.openxmlformats.org/officeDocument/2006/relationships/hyperlink" Target="http://www.crr.cz/cs/kontakty/kontaktni-osoby-k-vyzv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monitoring@crr.cz" TargetMode="External"/><Relationship Id="rId5" Type="http://schemas.openxmlformats.org/officeDocument/2006/relationships/hyperlink" Target="mailto:helpirop_in@mmr.cz" TargetMode="External"/><Relationship Id="rId4" Type="http://schemas.openxmlformats.org/officeDocument/2006/relationships/hyperlink" Target="mailto:Johana.Benesova@mmr.cz" TargetMode="Externa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64301" y="123947"/>
            <a:ext cx="5435978" cy="3384758"/>
          </a:xfrm>
        </p:spPr>
        <p:txBody>
          <a:bodyPr/>
          <a:lstStyle/>
          <a:p>
            <a:pPr>
              <a:lnSpc>
                <a:spcPct val="107000"/>
              </a:lnSpc>
            </a:pPr>
            <a:r>
              <a:rPr lang="cs-CZ" sz="3600" cap="none" dirty="0" smtClean="0">
                <a:solidFill>
                  <a:srgbClr val="C00000"/>
                </a:solidFill>
                <a:effectLst>
                  <a:outerShdw blurRad="38100" dist="38100" dir="2700000" algn="tl">
                    <a:srgbClr val="000000">
                      <a:alpha val="43137"/>
                    </a:srgbClr>
                  </a:outerShdw>
                </a:effectLst>
                <a:cs typeface="Myriad Pro Black"/>
              </a:rPr>
              <a:t/>
            </a:r>
            <a:br>
              <a:rPr lang="cs-CZ" sz="3600" cap="none" dirty="0" smtClean="0">
                <a:solidFill>
                  <a:srgbClr val="C00000"/>
                </a:solidFill>
                <a:effectLst>
                  <a:outerShdw blurRad="38100" dist="38100" dir="2700000" algn="tl">
                    <a:srgbClr val="000000">
                      <a:alpha val="43137"/>
                    </a:srgbClr>
                  </a:outerShdw>
                </a:effectLst>
                <a:cs typeface="Myriad Pro Black"/>
              </a:rPr>
            </a:br>
            <a:r>
              <a:rPr lang="cs-CZ" sz="3600" dirty="0">
                <a:solidFill>
                  <a:srgbClr val="0070C0"/>
                </a:solidFill>
                <a:effectLst>
                  <a:outerShdw blurRad="38100" dist="38100" dir="2700000" algn="tl">
                    <a:srgbClr val="000000">
                      <a:alpha val="43137"/>
                    </a:srgbClr>
                  </a:outerShdw>
                </a:effectLst>
              </a:rPr>
              <a:t>Seminář </a:t>
            </a:r>
            <a:r>
              <a:rPr lang="cs-CZ" sz="3600" dirty="0" err="1">
                <a:solidFill>
                  <a:srgbClr val="0070C0"/>
                </a:solidFill>
                <a:effectLst>
                  <a:outerShdw blurRad="38100" dist="38100" dir="2700000" algn="tl">
                    <a:srgbClr val="000000">
                      <a:alpha val="43137"/>
                    </a:srgbClr>
                  </a:outerShdw>
                </a:effectLst>
              </a:rPr>
              <a:t>řo</a:t>
            </a:r>
            <a:r>
              <a:rPr lang="cs-CZ" sz="3600" dirty="0">
                <a:solidFill>
                  <a:srgbClr val="0070C0"/>
                </a:solidFill>
                <a:effectLst>
                  <a:outerShdw blurRad="38100" dist="38100" dir="2700000" algn="tl">
                    <a:srgbClr val="000000">
                      <a:alpha val="43137"/>
                    </a:srgbClr>
                  </a:outerShdw>
                </a:effectLst>
              </a:rPr>
              <a:t> </a:t>
            </a:r>
            <a:r>
              <a:rPr lang="cs-CZ" sz="3600" dirty="0" err="1">
                <a:solidFill>
                  <a:srgbClr val="0070C0"/>
                </a:solidFill>
                <a:effectLst>
                  <a:outerShdw blurRad="38100" dist="38100" dir="2700000" algn="tl">
                    <a:srgbClr val="000000">
                      <a:alpha val="43137"/>
                    </a:srgbClr>
                  </a:outerShdw>
                </a:effectLst>
              </a:rPr>
              <a:t>irop</a:t>
            </a:r>
            <a:r>
              <a:rPr lang="cs-CZ" sz="3600" dirty="0">
                <a:solidFill>
                  <a:srgbClr val="0070C0"/>
                </a:solidFill>
                <a:effectLst>
                  <a:outerShdw blurRad="38100" dist="38100" dir="2700000" algn="tl">
                    <a:srgbClr val="000000">
                      <a:alpha val="43137"/>
                    </a:srgbClr>
                  </a:outerShdw>
                </a:effectLst>
              </a:rPr>
              <a:t/>
            </a:r>
            <a:br>
              <a:rPr lang="cs-CZ" sz="3600" dirty="0">
                <a:solidFill>
                  <a:srgbClr val="0070C0"/>
                </a:solidFill>
                <a:effectLst>
                  <a:outerShdw blurRad="38100" dist="38100" dir="2700000" algn="tl">
                    <a:srgbClr val="000000">
                      <a:alpha val="43137"/>
                    </a:srgbClr>
                  </a:outerShdw>
                </a:effectLst>
              </a:rPr>
            </a:br>
            <a:r>
              <a:rPr lang="cs-CZ" sz="3600" dirty="0">
                <a:solidFill>
                  <a:srgbClr val="0070C0"/>
                </a:solidFill>
                <a:effectLst>
                  <a:outerShdw blurRad="38100" dist="38100" dir="2700000" algn="tl">
                    <a:srgbClr val="000000">
                      <a:alpha val="43137"/>
                    </a:srgbClr>
                  </a:outerShdw>
                </a:effectLst>
              </a:rPr>
              <a:t>specifický cíl 4.1</a:t>
            </a:r>
            <a:br>
              <a:rPr lang="cs-CZ" sz="3600" dirty="0">
                <a:solidFill>
                  <a:srgbClr val="0070C0"/>
                </a:solidFill>
                <a:effectLst>
                  <a:outerShdw blurRad="38100" dist="38100" dir="2700000" algn="tl">
                    <a:srgbClr val="000000">
                      <a:alpha val="43137"/>
                    </a:srgbClr>
                  </a:outerShdw>
                </a:effectLst>
              </a:rPr>
            </a:br>
            <a:r>
              <a:rPr lang="cs-CZ" sz="3600" dirty="0" err="1">
                <a:solidFill>
                  <a:srgbClr val="0070C0"/>
                </a:solidFill>
                <a:effectLst>
                  <a:outerShdw blurRad="38100" dist="38100" dir="2700000" algn="tl">
                    <a:srgbClr val="000000">
                      <a:alpha val="43137"/>
                    </a:srgbClr>
                  </a:outerShdw>
                </a:effectLst>
              </a:rPr>
              <a:t>clld</a:t>
            </a:r>
            <a:endParaRPr lang="cs-CZ" sz="3600" cap="none" dirty="0">
              <a:solidFill>
                <a:srgbClr val="0070C0"/>
              </a:solidFill>
              <a:effectLst>
                <a:outerShdw blurRad="38100" dist="38100" dir="2700000" algn="tl">
                  <a:srgbClr val="000000">
                    <a:alpha val="43137"/>
                  </a:srgbClr>
                </a:outerShdw>
              </a:effectLst>
              <a:cs typeface="Myriad Pro Black"/>
            </a:endParaRPr>
          </a:p>
        </p:txBody>
      </p:sp>
      <p:sp>
        <p:nvSpPr>
          <p:cNvPr id="3" name="Subtitle 2"/>
          <p:cNvSpPr>
            <a:spLocks noGrp="1"/>
          </p:cNvSpPr>
          <p:nvPr>
            <p:ph type="subTitle" idx="1"/>
          </p:nvPr>
        </p:nvSpPr>
        <p:spPr>
          <a:xfrm>
            <a:off x="508591" y="4182533"/>
            <a:ext cx="7145276" cy="1066801"/>
          </a:xfrm>
        </p:spPr>
        <p:txBody>
          <a:bodyPr>
            <a:noAutofit/>
          </a:bodyPr>
          <a:lstStyle/>
          <a:p>
            <a:pPr algn="l"/>
            <a:r>
              <a:rPr lang="cs-CZ" sz="2400" b="1" cap="all" dirty="0" smtClean="0">
                <a:solidFill>
                  <a:srgbClr val="0070C0"/>
                </a:solidFill>
                <a:effectLst>
                  <a:outerShdw blurRad="38100" dist="38100" dir="2700000" algn="tl">
                    <a:srgbClr val="000000">
                      <a:alpha val="43137"/>
                    </a:srgbClr>
                  </a:outerShdw>
                </a:effectLst>
              </a:rPr>
              <a:t>11.9.2017</a:t>
            </a:r>
            <a:endParaRPr lang="cs-CZ" sz="2400" b="1" cap="all" dirty="0">
              <a:solidFill>
                <a:srgbClr val="0070C0"/>
              </a:solidFill>
              <a:effectLst>
                <a:outerShdw blurRad="38100" dist="38100" dir="2700000" algn="tl">
                  <a:srgbClr val="000000">
                    <a:alpha val="43137"/>
                  </a:srgbClr>
                </a:outerShdw>
              </a:effectLst>
            </a:endParaRPr>
          </a:p>
          <a:p>
            <a:pPr algn="l"/>
            <a:r>
              <a:rPr lang="cs-CZ" sz="2400" b="1" cap="all" dirty="0">
                <a:solidFill>
                  <a:srgbClr val="0070C0"/>
                </a:solidFill>
                <a:effectLst>
                  <a:outerShdw blurRad="38100" dist="38100" dir="2700000" algn="tl">
                    <a:srgbClr val="000000">
                      <a:alpha val="43137"/>
                    </a:srgbClr>
                  </a:outerShdw>
                </a:effectLst>
              </a:rPr>
              <a:t>MMR, Akademie veřejného investování</a:t>
            </a:r>
          </a:p>
          <a:p>
            <a:pPr algn="l"/>
            <a:r>
              <a:rPr lang="cs-CZ" sz="2400" dirty="0" smtClean="0">
                <a:solidFill>
                  <a:schemeClr val="tx2">
                    <a:lumMod val="75000"/>
                  </a:schemeClr>
                </a:solidFill>
                <a:effectLst>
                  <a:outerShdw blurRad="38100" dist="38100" dir="2700000" algn="tl">
                    <a:srgbClr val="000000">
                      <a:alpha val="43137"/>
                    </a:srgbClr>
                  </a:outerShdw>
                </a:effectLst>
              </a:rPr>
              <a:t> </a:t>
            </a:r>
            <a:endParaRPr lang="en-US" sz="2400" dirty="0">
              <a:solidFill>
                <a:schemeClr val="tx2">
                  <a:lumMod val="75000"/>
                </a:schemeClr>
              </a:solidFill>
              <a:cs typeface="Myriad Pro"/>
            </a:endParaRPr>
          </a:p>
        </p:txBody>
      </p:sp>
      <p:pic>
        <p:nvPicPr>
          <p:cNvPr id="2050"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1795462"/>
            <a:ext cx="8321748" cy="3267075"/>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HODNOCENÍ V MS2014+, PŘEDÁVÁNÍ PROJEKTŮ K </a:t>
            </a:r>
            <a:r>
              <a:rPr lang="cs-CZ" sz="3600" b="1" dirty="0" err="1" smtClean="0">
                <a:solidFill>
                  <a:srgbClr val="0070C0"/>
                </a:solidFill>
                <a:effectLst>
                  <a:outerShdw blurRad="38100" dist="38100" dir="2700000" algn="tl">
                    <a:srgbClr val="000000">
                      <a:alpha val="43137"/>
                    </a:srgbClr>
                  </a:outerShdw>
                </a:effectLst>
                <a:cs typeface="Calibri" pitchFamily="34" charset="0"/>
              </a:rPr>
              <a:t>ZoZ</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a:solidFill>
                  <a:schemeClr val="tx1"/>
                </a:solidFill>
                <a:effectLst>
                  <a:outerShdw blurRad="38100" dist="38100" dir="2700000" algn="tl">
                    <a:srgbClr val="000000">
                      <a:alpha val="43137"/>
                    </a:srgbClr>
                  </a:outerShdw>
                </a:effectLst>
                <a:cs typeface="Calibri" pitchFamily="34" charset="0"/>
              </a:rPr>
              <a:t>Ing. Lenka Kriegischová,  </a:t>
            </a:r>
            <a:endParaRPr lang="cs-CZ" sz="3600" dirty="0" smtClean="0">
              <a:solidFill>
                <a:schemeClr val="tx1"/>
              </a:solidFill>
              <a:effectLst>
                <a:outerShdw blurRad="38100" dist="38100" dir="2700000" algn="tl">
                  <a:srgbClr val="000000">
                    <a:alpha val="43137"/>
                  </a:srgbClr>
                </a:outerShdw>
              </a:effectLst>
              <a:cs typeface="Calibri" pitchFamily="34" charset="0"/>
            </a:endParaRPr>
          </a:p>
          <a:p>
            <a:pPr algn="ctr"/>
            <a:r>
              <a:rPr lang="cs-CZ" sz="3600" dirty="0" smtClean="0">
                <a:solidFill>
                  <a:schemeClr val="tx1"/>
                </a:solidFill>
                <a:effectLst>
                  <a:outerShdw blurRad="38100" dist="38100" dir="2700000" algn="tl">
                    <a:srgbClr val="000000">
                      <a:alpha val="43137"/>
                    </a:srgbClr>
                  </a:outerShdw>
                </a:effectLst>
                <a:cs typeface="Calibri" pitchFamily="34" charset="0"/>
              </a:rPr>
              <a:t>vedoucí </a:t>
            </a:r>
            <a:r>
              <a:rPr lang="cs-CZ" sz="3600" dirty="0">
                <a:solidFill>
                  <a:schemeClr val="tx1"/>
                </a:solidFill>
                <a:effectLst>
                  <a:outerShdw blurRad="38100" dist="38100" dir="2700000" algn="tl">
                    <a:srgbClr val="000000">
                      <a:alpha val="43137"/>
                    </a:srgbClr>
                  </a:outerShdw>
                </a:effectLst>
                <a:cs typeface="Calibri" pitchFamily="34" charset="0"/>
              </a:rPr>
              <a:t>oddělení </a:t>
            </a:r>
            <a:r>
              <a:rPr lang="cs-CZ" sz="3600" dirty="0" smtClean="0">
                <a:solidFill>
                  <a:schemeClr val="tx1"/>
                </a:solidFill>
                <a:effectLst>
                  <a:outerShdw blurRad="38100" dist="38100" dir="2700000" algn="tl">
                    <a:srgbClr val="000000">
                      <a:alpha val="43137"/>
                    </a:srgbClr>
                  </a:outerShdw>
                </a:effectLst>
                <a:cs typeface="Calibri" pitchFamily="34" charset="0"/>
              </a:rPr>
              <a:t>implementace </a:t>
            </a:r>
            <a:r>
              <a:rPr lang="cs-CZ" sz="3600" dirty="0">
                <a:solidFill>
                  <a:schemeClr val="tx1"/>
                </a:solidFill>
                <a:effectLst>
                  <a:outerShdw blurRad="38100" dist="38100" dir="2700000" algn="tl">
                    <a:srgbClr val="000000">
                      <a:alpha val="43137"/>
                    </a:srgbClr>
                  </a:outerShdw>
                </a:effectLst>
                <a:cs typeface="Calibri" pitchFamily="34" charset="0"/>
              </a:rPr>
              <a:t>integrovaných nástrojů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10</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138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 vyšší odborné školy</a:t>
            </a:r>
          </a:p>
          <a:p>
            <a:pPr algn="just">
              <a:lnSpc>
                <a:spcPct val="150000"/>
              </a:lnSpc>
              <a:spcBef>
                <a:spcPts val="600"/>
              </a:spcBef>
              <a:buFont typeface="Wingdings" panose="05000000000000000000" pitchFamily="2" charset="2"/>
              <a:buChar char="Ø"/>
            </a:pPr>
            <a:r>
              <a:rPr lang="cs-CZ" sz="1800" dirty="0"/>
              <a:t>podpora </a:t>
            </a:r>
            <a:r>
              <a:rPr lang="cs-CZ" sz="1800" dirty="0" smtClean="0"/>
              <a:t>ZŠ, SŠ/VOŠ a školských zařízení zapsaných </a:t>
            </a:r>
            <a:r>
              <a:rPr lang="cs-CZ" sz="1800" dirty="0"/>
              <a:t>v Rejstříku škol a škol. z</a:t>
            </a:r>
            <a:r>
              <a:rPr lang="cs-CZ" sz="1800" dirty="0" smtClean="0"/>
              <a:t>ařízení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budování </a:t>
            </a:r>
            <a:r>
              <a:rPr lang="cs-CZ" sz="1800" dirty="0"/>
              <a:t>bezbariérovosti </a:t>
            </a:r>
            <a:r>
              <a:rPr lang="cs-CZ" sz="1800" dirty="0" smtClean="0"/>
              <a:t>škol,</a:t>
            </a:r>
            <a:endParaRPr lang="cs-CZ" sz="1800" dirty="0"/>
          </a:p>
          <a:p>
            <a:pPr lvl="1" algn="just">
              <a:lnSpc>
                <a:spcPct val="150000"/>
              </a:lnSpc>
              <a:spcBef>
                <a:spcPts val="600"/>
              </a:spcBef>
              <a:buFont typeface="Wingdings" panose="05000000000000000000" pitchFamily="2" charset="2"/>
              <a:buChar char="Ø"/>
            </a:pPr>
            <a:r>
              <a:rPr lang="cs-CZ" sz="1800" dirty="0"/>
              <a:t>v</a:t>
            </a:r>
            <a:r>
              <a:rPr lang="cs-CZ" sz="1800" dirty="0" smtClean="0"/>
              <a:t>e </a:t>
            </a:r>
            <a:r>
              <a:rPr lang="cs-CZ" sz="1800" dirty="0"/>
              <a:t>správním obvodu obce s rozšířenou působností, ve kterém se nachází sociálně vyloučená lokalita navíc rozšiřování kapacit kmenových </a:t>
            </a:r>
            <a:r>
              <a:rPr lang="cs-CZ" sz="1800" dirty="0" smtClean="0"/>
              <a:t>učeben.</a:t>
            </a:r>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místním </a:t>
            </a:r>
            <a:r>
              <a:rPr lang="cs-CZ" sz="1800" dirty="0" smtClean="0"/>
              <a:t>akčním/krajským </a:t>
            </a:r>
            <a:r>
              <a:rPr lang="cs-CZ" sz="1800" dirty="0"/>
              <a:t>plánem vzdělávání (</a:t>
            </a:r>
            <a:r>
              <a:rPr lang="cs-CZ" sz="1800" dirty="0" smtClean="0"/>
              <a:t>MAP/KAP)</a:t>
            </a:r>
          </a:p>
          <a:p>
            <a:pPr algn="just">
              <a:lnSpc>
                <a:spcPct val="150000"/>
              </a:lnSpc>
              <a:spcBef>
                <a:spcPts val="600"/>
              </a:spcBef>
              <a:buFont typeface="Wingdings" panose="05000000000000000000" pitchFamily="2" charset="2"/>
              <a:buChar char="Ø"/>
            </a:pPr>
            <a:r>
              <a:rPr lang="cs-CZ" sz="1800" dirty="0">
                <a:solidFill>
                  <a:srgbClr val="FF0000"/>
                </a:solidFill>
              </a:rPr>
              <a:t>n</a:t>
            </a:r>
            <a:r>
              <a:rPr lang="cs-CZ" sz="1800" dirty="0" smtClean="0">
                <a:solidFill>
                  <a:srgbClr val="FF0000"/>
                </a:solidFill>
              </a:rPr>
              <a:t>elze založit novou školu</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100</a:t>
            </a:fld>
            <a:endParaRPr lang="en-US" dirty="0"/>
          </a:p>
        </p:txBody>
      </p:sp>
    </p:spTree>
    <p:extLst>
      <p:ext uri="{BB962C8B-B14F-4D97-AF65-F5344CB8AC3E}">
        <p14:creationId xmlns:p14="http://schemas.microsoft.com/office/powerpoint/2010/main" val="374951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t>
            </a:r>
            <a:r>
              <a:rPr lang="cs-CZ" sz="2200" b="1" dirty="0"/>
              <a:t>a vyšší odborné </a:t>
            </a:r>
            <a:r>
              <a:rPr lang="cs-CZ" sz="2200" b="1" dirty="0" smtClean="0"/>
              <a:t>školy</a:t>
            </a:r>
            <a:endParaRPr lang="cs-CZ" sz="2200" b="1" dirty="0"/>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700" dirty="0" smtClean="0"/>
              <a:t>stavby </a:t>
            </a:r>
            <a:r>
              <a:rPr lang="cs-CZ" sz="1700" dirty="0"/>
              <a:t>a stavební práce spojené s výstavbou infrastruktury </a:t>
            </a:r>
            <a:r>
              <a:rPr lang="cs-CZ" sz="1700" dirty="0" smtClean="0"/>
              <a:t>ZŠ, SŠ/VOŠ včetně </a:t>
            </a:r>
            <a:r>
              <a:rPr lang="cs-CZ" sz="1700" dirty="0"/>
              <a:t>vybudování přípojky pro přivedení inženýrských </a:t>
            </a:r>
            <a:r>
              <a:rPr lang="cs-CZ" sz="1700" dirty="0" smtClean="0"/>
              <a:t>sítí,</a:t>
            </a:r>
            <a:endParaRPr lang="cs-CZ" sz="1700" dirty="0"/>
          </a:p>
          <a:p>
            <a:pPr lvl="1" algn="just">
              <a:lnSpc>
                <a:spcPct val="150000"/>
              </a:lnSpc>
              <a:spcBef>
                <a:spcPts val="600"/>
              </a:spcBef>
              <a:buFont typeface="Wingdings" panose="05000000000000000000" pitchFamily="2" charset="2"/>
              <a:buChar char="Ø"/>
            </a:pPr>
            <a:r>
              <a:rPr lang="cs-CZ" sz="1700" dirty="0" smtClean="0"/>
              <a:t>rekonstrukce </a:t>
            </a:r>
            <a:r>
              <a:rPr lang="cs-CZ" sz="1700" dirty="0"/>
              <a:t>a stavební úpravy stávající infrastruktury (včetně zabezpečení bezbariérovosti dle vyhlášky č. 398/2009 Sb</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nákup </a:t>
            </a:r>
            <a:r>
              <a:rPr lang="cs-CZ" sz="1700" dirty="0"/>
              <a:t>pozemků a staveb (nemovitostí</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vybavení budov a </a:t>
            </a:r>
            <a:r>
              <a:rPr lang="cs-CZ" sz="1700" dirty="0" smtClean="0"/>
              <a:t>učeben,</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kompenzačních </a:t>
            </a:r>
            <a:r>
              <a:rPr lang="cs-CZ" sz="1700" dirty="0" smtClean="0"/>
              <a:t>pomůcek,</a:t>
            </a:r>
            <a:endParaRPr lang="cs-CZ" sz="1700" dirty="0"/>
          </a:p>
          <a:p>
            <a:pPr lvl="1" algn="just">
              <a:lnSpc>
                <a:spcPct val="150000"/>
              </a:lnSpc>
              <a:spcBef>
                <a:spcPts val="600"/>
              </a:spcBef>
              <a:buFont typeface="Wingdings" panose="05000000000000000000" pitchFamily="2" charset="2"/>
              <a:buChar char="Ø"/>
            </a:pPr>
            <a:r>
              <a:rPr lang="cs-CZ" sz="1700" dirty="0" smtClean="0"/>
              <a:t>zajištění </a:t>
            </a:r>
            <a:r>
              <a:rPr lang="cs-CZ" sz="1700" dirty="0"/>
              <a:t>vnitřní konektivity školy a připojení k </a:t>
            </a:r>
            <a:r>
              <a:rPr lang="cs-CZ" sz="1700" dirty="0" smtClean="0"/>
              <a:t>internetu,</a:t>
            </a:r>
            <a:endParaRPr lang="cs-CZ" sz="17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101</a:t>
            </a:fld>
            <a:endParaRPr lang="en-US" dirty="0"/>
          </a:p>
        </p:txBody>
      </p:sp>
    </p:spTree>
    <p:extLst>
      <p:ext uri="{BB962C8B-B14F-4D97-AF65-F5344CB8AC3E}">
        <p14:creationId xmlns:p14="http://schemas.microsoft.com/office/powerpoint/2010/main" val="159593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marL="342900" lvl="1" indent="-342900" algn="just">
              <a:lnSpc>
                <a:spcPct val="150000"/>
              </a:lnSpc>
              <a:spcBef>
                <a:spcPts val="600"/>
              </a:spcBef>
              <a:buFont typeface="Wingdings" panose="05000000000000000000" pitchFamily="2" charset="2"/>
              <a:buChar char="Ø"/>
            </a:pPr>
            <a:r>
              <a:rPr lang="cs-CZ" sz="1800" dirty="0"/>
              <a:t>podpora škol a školských zařízení, domů dětí a mládeže, středisek volného času a dalších vzdělávacích institucí pro   zájmové, neformální a celoživotní </a:t>
            </a:r>
            <a:r>
              <a:rPr lang="cs-CZ" sz="1800" dirty="0" smtClean="0"/>
              <a:t>vzdělávání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a:t>
            </a:r>
            <a:r>
              <a:rPr lang="cs-CZ" sz="1800" dirty="0" smtClean="0"/>
              <a:t>krajským/místním </a:t>
            </a:r>
            <a:r>
              <a:rPr lang="cs-CZ" sz="1800" dirty="0"/>
              <a:t>akčním plánem vzdělávání </a:t>
            </a:r>
            <a:r>
              <a:rPr lang="cs-CZ" sz="1800" dirty="0" smtClean="0"/>
              <a:t>(KAP/MAP)</a:t>
            </a:r>
          </a:p>
          <a:p>
            <a:pPr algn="just">
              <a:lnSpc>
                <a:spcPct val="150000"/>
              </a:lnSpc>
              <a:spcBef>
                <a:spcPts val="600"/>
              </a:spcBef>
              <a:buFont typeface="Wingdings" panose="05000000000000000000" pitchFamily="2" charset="2"/>
              <a:buChar char="Ø"/>
            </a:pPr>
            <a:r>
              <a:rPr lang="cs-CZ" sz="1800" dirty="0">
                <a:solidFill>
                  <a:srgbClr val="FF0000"/>
                </a:solidFill>
              </a:rPr>
              <a:t>nelze postavit novou budovu</a:t>
            </a:r>
          </a:p>
          <a:p>
            <a:pPr algn="just">
              <a:lnSpc>
                <a:spcPct val="150000"/>
              </a:lnSpc>
              <a:spcBef>
                <a:spcPts val="600"/>
              </a:spcBef>
              <a:buFont typeface="Wingdings" panose="05000000000000000000" pitchFamily="2" charset="2"/>
              <a:buChar char="Ø"/>
            </a:pPr>
            <a:endParaRPr lang="cs-CZ" sz="1800" dirty="0"/>
          </a:p>
          <a:p>
            <a:pPr lvl="1" algn="just">
              <a:lnSpc>
                <a:spcPct val="150000"/>
              </a:lnSpc>
              <a:spcBef>
                <a:spcPts val="600"/>
              </a:spcBef>
              <a:buFont typeface="Wingdings" panose="05000000000000000000" pitchFamily="2" charset="2"/>
              <a:buChar char="Ø"/>
            </a:pPr>
            <a:endParaRPr lang="cs-CZ" sz="1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102</a:t>
            </a:fld>
            <a:endParaRPr lang="en-US" dirty="0"/>
          </a:p>
        </p:txBody>
      </p:sp>
    </p:spTree>
    <p:extLst>
      <p:ext uri="{BB962C8B-B14F-4D97-AF65-F5344CB8AC3E}">
        <p14:creationId xmlns:p14="http://schemas.microsoft.com/office/powerpoint/2010/main" val="417762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800" dirty="0" smtClean="0"/>
              <a:t>přístavby</a:t>
            </a:r>
            <a:r>
              <a:rPr lang="cs-CZ" sz="1800" dirty="0"/>
              <a:t>, nástavby a stavební práce spojené s vybudováním </a:t>
            </a:r>
            <a:r>
              <a:rPr lang="cs-CZ" sz="1800" dirty="0" smtClean="0"/>
              <a:t>infrastruktury, </a:t>
            </a:r>
            <a:r>
              <a:rPr lang="cs-CZ" sz="1800" dirty="0"/>
              <a:t>pro zájmové, neformální a celoživotní </a:t>
            </a:r>
            <a:r>
              <a:rPr lang="cs-CZ" sz="1800" dirty="0" smtClean="0"/>
              <a:t>vzdělávání,</a:t>
            </a:r>
            <a:endParaRPr lang="cs-CZ" sz="1800" dirty="0"/>
          </a:p>
          <a:p>
            <a:pPr lvl="1" algn="just">
              <a:lnSpc>
                <a:spcPct val="150000"/>
              </a:lnSpc>
              <a:spcBef>
                <a:spcPts val="600"/>
              </a:spcBef>
              <a:buFont typeface="Wingdings" panose="05000000000000000000" pitchFamily="2" charset="2"/>
              <a:buChar char="Ø"/>
            </a:pPr>
            <a:r>
              <a:rPr lang="cs-CZ" sz="1800" dirty="0" smtClean="0"/>
              <a:t>rekonstrukce </a:t>
            </a:r>
            <a:r>
              <a:rPr lang="cs-CZ" sz="1800" dirty="0"/>
              <a:t>a stavební úpravy stávající infrastruktury (včetně </a:t>
            </a:r>
            <a:r>
              <a:rPr lang="cs-CZ" sz="1800" dirty="0" smtClean="0"/>
              <a:t>zabezpečení bezbariérovosti </a:t>
            </a:r>
            <a:r>
              <a:rPr lang="cs-CZ" sz="1800" dirty="0"/>
              <a:t>dle vyhlášky č. 398/2009 Sb</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a:t>n</a:t>
            </a:r>
            <a:r>
              <a:rPr lang="cs-CZ" sz="1800" dirty="0" smtClean="0"/>
              <a:t>ákup </a:t>
            </a:r>
            <a:r>
              <a:rPr lang="cs-CZ" sz="1800" dirty="0"/>
              <a:t>pozemků a staveb (nemovitostí</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vybavení budov a </a:t>
            </a:r>
            <a:r>
              <a:rPr lang="cs-CZ" sz="1800" dirty="0" smtClean="0"/>
              <a:t>učeben,</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kompenzačních </a:t>
            </a:r>
            <a:r>
              <a:rPr lang="cs-CZ" sz="1800" dirty="0" smtClean="0"/>
              <a:t>pomůcek.</a:t>
            </a:r>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103</a:t>
            </a:fld>
            <a:endParaRPr lang="en-US" dirty="0"/>
          </a:p>
        </p:txBody>
      </p:sp>
    </p:spTree>
    <p:extLst>
      <p:ext uri="{BB962C8B-B14F-4D97-AF65-F5344CB8AC3E}">
        <p14:creationId xmlns:p14="http://schemas.microsoft.com/office/powerpoint/2010/main" val="198128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N</a:t>
            </a:r>
            <a:r>
              <a:rPr lang="cs-CZ" sz="2200" b="1" dirty="0" smtClean="0"/>
              <a:t>ezpůsobilé výdaje:</a:t>
            </a:r>
          </a:p>
          <a:p>
            <a:pPr lvl="1" algn="just">
              <a:lnSpc>
                <a:spcPct val="150000"/>
              </a:lnSpc>
              <a:spcBef>
                <a:spcPts val="600"/>
              </a:spcBef>
              <a:buFont typeface="Wingdings" panose="05000000000000000000" pitchFamily="2" charset="2"/>
              <a:buChar char="Ø"/>
            </a:pPr>
            <a:r>
              <a:rPr lang="cs-CZ" sz="1800" dirty="0"/>
              <a:t>o</a:t>
            </a:r>
            <a:r>
              <a:rPr lang="cs-CZ" sz="1800" dirty="0" smtClean="0"/>
              <a:t>pravy,</a:t>
            </a:r>
          </a:p>
          <a:p>
            <a:pPr lvl="1" algn="just">
              <a:lnSpc>
                <a:spcPct val="150000"/>
              </a:lnSpc>
              <a:spcBef>
                <a:spcPts val="600"/>
              </a:spcBef>
              <a:buFont typeface="Wingdings" panose="05000000000000000000" pitchFamily="2" charset="2"/>
              <a:buChar char="Ø"/>
            </a:pPr>
            <a:r>
              <a:rPr lang="cs-CZ" sz="1800" dirty="0"/>
              <a:t>v</a:t>
            </a:r>
            <a:r>
              <a:rPr lang="cs-CZ" sz="1800" dirty="0" smtClean="0"/>
              <a:t>ýdaje na stávající kmenové učebny,</a:t>
            </a:r>
          </a:p>
          <a:p>
            <a:pPr lvl="1" algn="just">
              <a:lnSpc>
                <a:spcPct val="150000"/>
              </a:lnSpc>
              <a:spcBef>
                <a:spcPts val="600"/>
              </a:spcBef>
              <a:buFont typeface="Wingdings" panose="05000000000000000000" pitchFamily="2" charset="2"/>
              <a:buChar char="Ø"/>
            </a:pPr>
            <a:r>
              <a:rPr lang="cs-CZ" sz="1800" dirty="0"/>
              <a:t>u</a:t>
            </a:r>
            <a:r>
              <a:rPr lang="cs-CZ" sz="1800" dirty="0" smtClean="0"/>
              <a:t>čebny a vybavení bez vazby na klíčové kompetence,</a:t>
            </a:r>
          </a:p>
          <a:p>
            <a:pPr lvl="1" algn="just">
              <a:lnSpc>
                <a:spcPct val="150000"/>
              </a:lnSpc>
              <a:spcBef>
                <a:spcPts val="600"/>
              </a:spcBef>
              <a:buFont typeface="Wingdings" panose="05000000000000000000" pitchFamily="2" charset="2"/>
              <a:buChar char="Ø"/>
            </a:pPr>
            <a:r>
              <a:rPr lang="cs-CZ" sz="1800" dirty="0"/>
              <a:t>učebny a </a:t>
            </a:r>
            <a:r>
              <a:rPr lang="cs-CZ" sz="1800" dirty="0" smtClean="0"/>
              <a:t>vybavení </a:t>
            </a:r>
            <a:r>
              <a:rPr lang="cs-CZ" sz="1800" dirty="0"/>
              <a:t>na klíčové </a:t>
            </a:r>
            <a:r>
              <a:rPr lang="cs-CZ" sz="1800" dirty="0" smtClean="0"/>
              <a:t>kompetence, které nejsou v MAP/KAP</a:t>
            </a:r>
          </a:p>
          <a:p>
            <a:pPr lvl="1" algn="just">
              <a:lnSpc>
                <a:spcPct val="150000"/>
              </a:lnSpc>
              <a:spcBef>
                <a:spcPts val="600"/>
              </a:spcBef>
              <a:buFont typeface="Wingdings" panose="05000000000000000000" pitchFamily="2" charset="2"/>
              <a:buChar char="Ø"/>
            </a:pPr>
            <a:r>
              <a:rPr lang="cs-CZ" sz="1800" dirty="0"/>
              <a:t>a</a:t>
            </a:r>
            <a:r>
              <a:rPr lang="cs-CZ" sz="1800" dirty="0" smtClean="0"/>
              <a:t>luly</a:t>
            </a:r>
            <a:r>
              <a:rPr lang="cs-CZ" sz="1800" dirty="0"/>
              <a:t>, amfiteátry, </a:t>
            </a:r>
            <a:r>
              <a:rPr lang="cs-CZ" sz="1800" dirty="0" smtClean="0"/>
              <a:t>sportoviště,  jídelny a kuchyně (mimo předškolního vzdělávání),</a:t>
            </a:r>
          </a:p>
          <a:p>
            <a:pPr lvl="1" algn="just">
              <a:lnSpc>
                <a:spcPct val="150000"/>
              </a:lnSpc>
              <a:spcBef>
                <a:spcPts val="600"/>
              </a:spcBef>
              <a:buFont typeface="Wingdings" panose="05000000000000000000" pitchFamily="2" charset="2"/>
              <a:buChar char="Ø"/>
            </a:pPr>
            <a:r>
              <a:rPr lang="cs-CZ" sz="1800" dirty="0" smtClean="0"/>
              <a:t>ředitelny, sborovny ZŠ, SŠ/VOŠ.</a:t>
            </a:r>
            <a:endParaRPr lang="cs-CZ" sz="1800" dirty="0"/>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104</a:t>
            </a:fld>
            <a:endParaRPr lang="en-US" dirty="0"/>
          </a:p>
        </p:txBody>
      </p:sp>
    </p:spTree>
    <p:extLst>
      <p:ext uri="{BB962C8B-B14F-4D97-AF65-F5344CB8AC3E}">
        <p14:creationId xmlns:p14="http://schemas.microsoft.com/office/powerpoint/2010/main" val="210520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P</a:t>
            </a:r>
            <a:r>
              <a:rPr lang="cs-CZ" sz="2200" b="1" dirty="0" smtClean="0"/>
              <a:t>říklady </a:t>
            </a:r>
            <a:r>
              <a:rPr lang="cs-CZ" sz="2200" b="1" dirty="0"/>
              <a:t>dobré a špatné </a:t>
            </a:r>
            <a:r>
              <a:rPr lang="cs-CZ" sz="2200" b="1" dirty="0" smtClean="0"/>
              <a:t>praxe:</a:t>
            </a:r>
          </a:p>
          <a:p>
            <a:pPr lvl="1" algn="just">
              <a:lnSpc>
                <a:spcPct val="150000"/>
              </a:lnSpc>
              <a:spcBef>
                <a:spcPts val="600"/>
              </a:spcBef>
              <a:buFont typeface="Wingdings" panose="05000000000000000000" pitchFamily="2" charset="2"/>
              <a:buChar char="Ø"/>
            </a:pPr>
            <a:r>
              <a:rPr lang="cs-CZ" sz="1800" dirty="0"/>
              <a:t>o</a:t>
            </a:r>
            <a:r>
              <a:rPr lang="cs-CZ" sz="1800" dirty="0" smtClean="0"/>
              <a:t>dpor k bezbariérovosti,</a:t>
            </a:r>
          </a:p>
          <a:p>
            <a:pPr lvl="1" algn="just">
              <a:lnSpc>
                <a:spcPct val="150000"/>
              </a:lnSpc>
              <a:spcBef>
                <a:spcPts val="600"/>
              </a:spcBef>
              <a:buFont typeface="Wingdings" panose="05000000000000000000" pitchFamily="2" charset="2"/>
              <a:buChar char="Ø"/>
            </a:pPr>
            <a:r>
              <a:rPr lang="cs-CZ" sz="1800" dirty="0" smtClean="0"/>
              <a:t>snaha realizovat projekty bez přidané hodnoty,</a:t>
            </a:r>
          </a:p>
          <a:p>
            <a:pPr lvl="1" algn="just">
              <a:lnSpc>
                <a:spcPct val="150000"/>
              </a:lnSpc>
              <a:spcBef>
                <a:spcPts val="600"/>
              </a:spcBef>
              <a:buFont typeface="Wingdings" panose="05000000000000000000" pitchFamily="2" charset="2"/>
              <a:buChar char="Ø"/>
            </a:pPr>
            <a:r>
              <a:rPr lang="cs-CZ" sz="1800" dirty="0" smtClean="0"/>
              <a:t>účelové spolupráce a aktivity pro získání bodů ve věcném hodnocení,</a:t>
            </a:r>
          </a:p>
          <a:p>
            <a:pPr lvl="1" algn="just">
              <a:lnSpc>
                <a:spcPct val="150000"/>
              </a:lnSpc>
              <a:spcBef>
                <a:spcPts val="600"/>
              </a:spcBef>
              <a:buFont typeface="Wingdings" panose="05000000000000000000" pitchFamily="2" charset="2"/>
              <a:buChar char="Ø"/>
            </a:pPr>
            <a:r>
              <a:rPr lang="cs-CZ" sz="1800" dirty="0"/>
              <a:t>n</a:t>
            </a:r>
            <a:r>
              <a:rPr lang="cs-CZ" sz="1800" dirty="0" smtClean="0"/>
              <a:t>ezahrnutí zelně do </a:t>
            </a:r>
            <a:r>
              <a:rPr lang="cs-CZ" sz="1800" dirty="0" err="1" smtClean="0"/>
              <a:t>zp</a:t>
            </a:r>
            <a:r>
              <a:rPr lang="cs-CZ" sz="1800" dirty="0" smtClean="0"/>
              <a:t>. </a:t>
            </a:r>
            <a:r>
              <a:rPr lang="cs-CZ" sz="1800" dirty="0"/>
              <a:t>v</a:t>
            </a:r>
            <a:r>
              <a:rPr lang="cs-CZ" sz="1800" dirty="0" smtClean="0"/>
              <a:t>ýdajů, </a:t>
            </a:r>
          </a:p>
          <a:p>
            <a:pPr lvl="1" algn="just">
              <a:lnSpc>
                <a:spcPct val="150000"/>
              </a:lnSpc>
              <a:spcBef>
                <a:spcPts val="600"/>
              </a:spcBef>
              <a:buFont typeface="Wingdings" panose="05000000000000000000" pitchFamily="2" charset="2"/>
              <a:buChar char="Ø"/>
            </a:pPr>
            <a:r>
              <a:rPr lang="cs-CZ" sz="1800" dirty="0" smtClean="0"/>
              <a:t>realizace zeleně na veřejném prostranství,</a:t>
            </a:r>
          </a:p>
          <a:p>
            <a:pPr lvl="1" algn="just">
              <a:lnSpc>
                <a:spcPct val="150000"/>
              </a:lnSpc>
              <a:spcBef>
                <a:spcPts val="600"/>
              </a:spcBef>
              <a:buFont typeface="Wingdings" panose="05000000000000000000" pitchFamily="2" charset="2"/>
              <a:buChar char="Ø"/>
            </a:pPr>
            <a:r>
              <a:rPr lang="cs-CZ" sz="1800" dirty="0"/>
              <a:t>c</a:t>
            </a:r>
            <a:r>
              <a:rPr lang="cs-CZ" sz="1800" dirty="0" smtClean="0"/>
              <a:t>hyby v MAP/KAP a snahy o účelové změny v době hodnocení,</a:t>
            </a:r>
          </a:p>
          <a:p>
            <a:pPr lvl="1" algn="just">
              <a:lnSpc>
                <a:spcPct val="150000"/>
              </a:lnSpc>
              <a:spcBef>
                <a:spcPts val="600"/>
              </a:spcBef>
              <a:buFont typeface="Wingdings" panose="05000000000000000000" pitchFamily="2" charset="2"/>
              <a:buChar char="Ø"/>
            </a:pPr>
            <a:r>
              <a:rPr lang="cs-CZ" sz="1800" dirty="0"/>
              <a:t>i</a:t>
            </a:r>
            <a:r>
              <a:rPr lang="cs-CZ" sz="1800" dirty="0" smtClean="0"/>
              <a:t>ndikátor kapacity zařízení (zejména v předškolním vzdělávání). </a:t>
            </a:r>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105</a:t>
            </a:fld>
            <a:endParaRPr lang="en-US" dirty="0"/>
          </a:p>
        </p:txBody>
      </p:sp>
    </p:spTree>
    <p:extLst>
      <p:ext uri="{BB962C8B-B14F-4D97-AF65-F5344CB8AC3E}">
        <p14:creationId xmlns:p14="http://schemas.microsoft.com/office/powerpoint/2010/main" val="278507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Příklad špatného projektu pro IROP</a:t>
            </a:r>
            <a:endParaRPr lang="cs-CZ" sz="1800" dirty="0" smtClean="0"/>
          </a:p>
          <a:p>
            <a:pPr lvl="1" algn="just">
              <a:lnSpc>
                <a:spcPct val="150000"/>
              </a:lnSpc>
              <a:spcBef>
                <a:spcPts val="600"/>
              </a:spcBef>
              <a:buFont typeface="Wingdings" panose="05000000000000000000" pitchFamily="2" charset="2"/>
              <a:buChar char="Ø"/>
            </a:pPr>
            <a:r>
              <a:rPr lang="cs-CZ" sz="1800" dirty="0" smtClean="0"/>
              <a:t>Malotřídní škola si chce nakoupit 10 PC a 10 </a:t>
            </a:r>
            <a:r>
              <a:rPr lang="cs-CZ" sz="1800" dirty="0" err="1" smtClean="0"/>
              <a:t>tabletů</a:t>
            </a:r>
            <a:r>
              <a:rPr lang="cs-CZ" sz="1800" dirty="0" smtClean="0"/>
              <a:t> do kmenové učebny a nechce dělat bezbariérovost </a:t>
            </a:r>
          </a:p>
          <a:p>
            <a:pPr marL="0" indent="0" algn="just">
              <a:lnSpc>
                <a:spcPct val="150000"/>
              </a:lnSpc>
              <a:spcBef>
                <a:spcPts val="600"/>
              </a:spcBef>
              <a:buNone/>
            </a:pPr>
            <a:r>
              <a:rPr lang="cs-CZ" sz="2200" b="1" dirty="0"/>
              <a:t>Příklad </a:t>
            </a:r>
            <a:r>
              <a:rPr lang="cs-CZ" sz="2200" b="1" dirty="0" smtClean="0"/>
              <a:t>dobrého </a:t>
            </a:r>
            <a:r>
              <a:rPr lang="cs-CZ" sz="2200" b="1" dirty="0"/>
              <a:t>projektu pro IROP</a:t>
            </a:r>
            <a:endParaRPr lang="cs-CZ" sz="1800" dirty="0"/>
          </a:p>
          <a:p>
            <a:pPr lvl="1" algn="just">
              <a:lnSpc>
                <a:spcPct val="150000"/>
              </a:lnSpc>
              <a:spcBef>
                <a:spcPts val="600"/>
              </a:spcBef>
              <a:buFont typeface="Wingdings" panose="05000000000000000000" pitchFamily="2" charset="2"/>
              <a:buChar char="Ø"/>
            </a:pPr>
            <a:r>
              <a:rPr lang="cs-CZ" sz="1800" dirty="0"/>
              <a:t>Malotřídní škola </a:t>
            </a:r>
            <a:r>
              <a:rPr lang="cs-CZ" sz="1800" dirty="0" smtClean="0"/>
              <a:t>chce realizovat půdní vestavbu a vytvořit zde multimediální učebnu pro výuku cizích jazyků, informatiky a přírodních věd, včetně zajištění bezbariérovosti školy. Výstupy projektu budou sloužit rovněž zájmovému a neformálnímu vzdělávání v rámci obecního spolku.  </a:t>
            </a:r>
            <a:endParaRPr lang="cs-CZ" sz="1800" dirty="0"/>
          </a:p>
          <a:p>
            <a:pPr marL="457200" lvl="1" indent="0" algn="just">
              <a:lnSpc>
                <a:spcPct val="150000"/>
              </a:lnSpc>
              <a:spcBef>
                <a:spcPts val="600"/>
              </a:spcBef>
              <a:buNone/>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106</a:t>
            </a:fld>
            <a:endParaRPr lang="en-US" dirty="0"/>
          </a:p>
        </p:txBody>
      </p:sp>
    </p:spTree>
    <p:extLst>
      <p:ext uri="{BB962C8B-B14F-4D97-AF65-F5344CB8AC3E}">
        <p14:creationId xmlns:p14="http://schemas.microsoft.com/office/powerpoint/2010/main" val="198586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K</a:t>
            </a:r>
            <a:r>
              <a:rPr lang="cs-CZ" sz="2200" b="1" dirty="0" smtClean="0"/>
              <a:t>ritéria </a:t>
            </a:r>
            <a:r>
              <a:rPr lang="cs-CZ" sz="2200" b="1" dirty="0"/>
              <a:t>závěrečného ověření </a:t>
            </a:r>
            <a:r>
              <a:rPr lang="cs-CZ" sz="2200" b="1" dirty="0" smtClean="0"/>
              <a:t>způsobilosti (př.)</a:t>
            </a:r>
          </a:p>
          <a:p>
            <a:pPr lvl="1" algn="just">
              <a:lnSpc>
                <a:spcPct val="150000"/>
              </a:lnSpc>
              <a:spcBef>
                <a:spcPts val="600"/>
              </a:spcBef>
              <a:buFont typeface="Wingdings" panose="05000000000000000000" pitchFamily="2" charset="2"/>
              <a:buChar char="Ø"/>
            </a:pPr>
            <a:r>
              <a:rPr lang="cs-CZ" sz="1800" dirty="0" smtClean="0"/>
              <a:t>Bezbariérovost, fyzická dostupnost,</a:t>
            </a:r>
          </a:p>
          <a:p>
            <a:pPr lvl="1" algn="just">
              <a:lnSpc>
                <a:spcPct val="150000"/>
              </a:lnSpc>
              <a:spcBef>
                <a:spcPts val="600"/>
              </a:spcBef>
              <a:buFont typeface="Wingdings" panose="05000000000000000000" pitchFamily="2" charset="2"/>
              <a:buChar char="Ø"/>
            </a:pPr>
            <a:r>
              <a:rPr lang="cs-CZ" sz="1800" dirty="0" smtClean="0"/>
              <a:t>Soulad s MAP/KAP,</a:t>
            </a:r>
          </a:p>
          <a:p>
            <a:pPr lvl="1" algn="just">
              <a:lnSpc>
                <a:spcPct val="150000"/>
              </a:lnSpc>
              <a:spcBef>
                <a:spcPts val="600"/>
              </a:spcBef>
              <a:buFont typeface="Wingdings" panose="05000000000000000000" pitchFamily="2" charset="2"/>
              <a:buChar char="Ø"/>
            </a:pPr>
            <a:r>
              <a:rPr lang="cs-CZ" sz="1800" dirty="0" smtClean="0"/>
              <a:t>Nediskriminace, </a:t>
            </a:r>
            <a:r>
              <a:rPr lang="cs-CZ" sz="1800" dirty="0" err="1" smtClean="0"/>
              <a:t>nesegregace</a:t>
            </a:r>
            <a:r>
              <a:rPr lang="cs-CZ" sz="1800" dirty="0" smtClean="0"/>
              <a:t>,</a:t>
            </a:r>
          </a:p>
          <a:p>
            <a:pPr lvl="1" algn="just">
              <a:lnSpc>
                <a:spcPct val="150000"/>
              </a:lnSpc>
              <a:spcBef>
                <a:spcPts val="600"/>
              </a:spcBef>
              <a:buFont typeface="Wingdings" panose="05000000000000000000" pitchFamily="2" charset="2"/>
              <a:buChar char="Ø"/>
            </a:pPr>
            <a:r>
              <a:rPr lang="cs-CZ" sz="1800" dirty="0" smtClean="0"/>
              <a:t>Naplnění standardu konektivity,</a:t>
            </a:r>
          </a:p>
          <a:p>
            <a:pPr lvl="1" algn="just">
              <a:lnSpc>
                <a:spcPct val="150000"/>
              </a:lnSpc>
              <a:spcBef>
                <a:spcPts val="600"/>
              </a:spcBef>
              <a:buFont typeface="Wingdings" panose="05000000000000000000" pitchFamily="2" charset="2"/>
              <a:buChar char="Ø"/>
            </a:pPr>
            <a:r>
              <a:rPr lang="cs-CZ" sz="1800" dirty="0"/>
              <a:t>Projekt není zaměřen na výstavbu nové </a:t>
            </a:r>
            <a:r>
              <a:rPr lang="cs-CZ" sz="1800" dirty="0" smtClean="0"/>
              <a:t>školy (ZŠ, SŠ/VOŠ),</a:t>
            </a:r>
          </a:p>
          <a:p>
            <a:pPr lvl="1" algn="just">
              <a:lnSpc>
                <a:spcPct val="150000"/>
              </a:lnSpc>
              <a:spcBef>
                <a:spcPts val="600"/>
              </a:spcBef>
              <a:buFont typeface="Wingdings" panose="05000000000000000000" pitchFamily="2" charset="2"/>
              <a:buChar char="Ø"/>
            </a:pPr>
            <a:r>
              <a:rPr lang="cs-CZ" sz="1800" dirty="0"/>
              <a:t>Projekt není zaměřen na výstavbu nové budovy pro aktivity zájmového, neformálního nebo celoživotního </a:t>
            </a:r>
            <a:r>
              <a:rPr lang="cs-CZ" sz="1800" dirty="0" smtClean="0"/>
              <a:t>vzdělávání,</a:t>
            </a:r>
          </a:p>
          <a:p>
            <a:pPr lvl="1" algn="just">
              <a:lnSpc>
                <a:spcPct val="150000"/>
              </a:lnSpc>
              <a:spcBef>
                <a:spcPts val="600"/>
              </a:spcBef>
              <a:buFont typeface="Wingdings" panose="05000000000000000000" pitchFamily="2" charset="2"/>
              <a:buChar char="Ø"/>
            </a:pPr>
            <a:r>
              <a:rPr lang="cs-CZ" sz="1800" dirty="0"/>
              <a:t>Projekt prokazatelně řeší nedostatek kapacit v </a:t>
            </a:r>
            <a:r>
              <a:rPr lang="cs-CZ" sz="1800" dirty="0" smtClean="0"/>
              <a:t>území.</a:t>
            </a:r>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107</a:t>
            </a:fld>
            <a:endParaRPr lang="en-US" dirty="0"/>
          </a:p>
        </p:txBody>
      </p:sp>
    </p:spTree>
    <p:extLst>
      <p:ext uri="{BB962C8B-B14F-4D97-AF65-F5344CB8AC3E}">
        <p14:creationId xmlns:p14="http://schemas.microsoft.com/office/powerpoint/2010/main" val="105161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47639" y="2167756"/>
            <a:ext cx="8321748" cy="2522487"/>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69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INTEGROVANÝ ZÁCHRANNÝ SYSTÉM</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    Ing. Jan </a:t>
            </a:r>
            <a:r>
              <a:rPr lang="cs-CZ" sz="3600" dirty="0" err="1" smtClean="0">
                <a:solidFill>
                  <a:schemeClr val="tx1"/>
                </a:solidFill>
                <a:effectLst>
                  <a:outerShdw blurRad="38100" dist="38100" dir="2700000" algn="tl">
                    <a:srgbClr val="000000">
                      <a:alpha val="43137"/>
                    </a:srgbClr>
                  </a:outerShdw>
                </a:effectLst>
                <a:cs typeface="Calibri" pitchFamily="34" charset="0"/>
              </a:rPr>
              <a:t>Mazanik</a:t>
            </a:r>
            <a:r>
              <a:rPr lang="cs-CZ" sz="3600" dirty="0" smtClean="0">
                <a:solidFill>
                  <a:schemeClr val="tx1"/>
                </a:solidFill>
                <a:effectLst>
                  <a:outerShdw blurRad="38100" dist="38100" dir="2700000" algn="tl">
                    <a:srgbClr val="000000">
                      <a:alpha val="43137"/>
                    </a:srgbClr>
                  </a:outerShdw>
                </a:effectLst>
                <a:cs typeface="Calibri" pitchFamily="34" charset="0"/>
              </a:rPr>
              <a:t>, garant SC 1.3</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108</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677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35" name="Zaoblený obdélník 34"/>
          <p:cNvSpPr/>
          <p:nvPr/>
        </p:nvSpPr>
        <p:spPr>
          <a:xfrm>
            <a:off x="993218" y="2262526"/>
            <a:ext cx="2967773" cy="483695"/>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Technika pro IZS</a:t>
            </a:r>
          </a:p>
        </p:txBody>
      </p:sp>
      <p:sp>
        <p:nvSpPr>
          <p:cNvPr id="39" name="Zaoblený obdélník 38"/>
          <p:cNvSpPr/>
          <p:nvPr/>
        </p:nvSpPr>
        <p:spPr>
          <a:xfrm>
            <a:off x="3224884" y="1219538"/>
            <a:ext cx="2619240" cy="676275"/>
          </a:xfrm>
          <a:prstGeom prst="round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smtClean="0">
                <a:solidFill>
                  <a:schemeClr val="tx1"/>
                </a:solidFill>
                <a:latin typeface="Myriad Pro"/>
              </a:rPr>
              <a:t>Podporované aktivity</a:t>
            </a:r>
            <a:endParaRPr lang="cs-CZ" sz="1600" dirty="0">
              <a:solidFill>
                <a:schemeClr val="tx1"/>
              </a:solidFill>
              <a:latin typeface="Myriad Pro"/>
            </a:endParaRPr>
          </a:p>
        </p:txBody>
      </p:sp>
      <p:cxnSp>
        <p:nvCxnSpPr>
          <p:cNvPr id="43" name="Pravoúhlá spojnice 42"/>
          <p:cNvCxnSpPr>
            <a:stCxn id="39" idx="2"/>
            <a:endCxn id="35" idx="0"/>
          </p:cNvCxnSpPr>
          <p:nvPr/>
        </p:nvCxnSpPr>
        <p:spPr>
          <a:xfrm rot="5400000">
            <a:off x="3322449" y="1050470"/>
            <a:ext cx="366713" cy="2057399"/>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aoblený obdélník 46"/>
          <p:cNvSpPr/>
          <p:nvPr/>
        </p:nvSpPr>
        <p:spPr>
          <a:xfrm>
            <a:off x="5108018" y="2262525"/>
            <a:ext cx="2967773" cy="483696"/>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Stanice IZS</a:t>
            </a:r>
          </a:p>
        </p:txBody>
      </p:sp>
      <p:sp>
        <p:nvSpPr>
          <p:cNvPr id="49" name="TextovéPole 48"/>
          <p:cNvSpPr txBox="1"/>
          <p:nvPr/>
        </p:nvSpPr>
        <p:spPr>
          <a:xfrm>
            <a:off x="4389427" y="2284556"/>
            <a:ext cx="272315" cy="461665"/>
          </a:xfrm>
          <a:prstGeom prst="rect">
            <a:avLst/>
          </a:prstGeom>
          <a:noFill/>
        </p:spPr>
        <p:txBody>
          <a:bodyPr wrap="square" rtlCol="0">
            <a:spAutoFit/>
          </a:bodyPr>
          <a:lstStyle/>
          <a:p>
            <a:pPr algn="ctr"/>
            <a:r>
              <a:rPr lang="cs-CZ" sz="2400" b="1" dirty="0">
                <a:latin typeface="Myriad Pro"/>
              </a:rPr>
              <a:t>x</a:t>
            </a:r>
          </a:p>
        </p:txBody>
      </p:sp>
      <p:sp>
        <p:nvSpPr>
          <p:cNvPr id="54" name="Obdélník 53"/>
          <p:cNvSpPr/>
          <p:nvPr/>
        </p:nvSpPr>
        <p:spPr>
          <a:xfrm>
            <a:off x="993218" y="4434582"/>
            <a:ext cx="7082573" cy="1130300"/>
          </a:xfrm>
          <a:prstGeom prst="rect">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latin typeface="Myriad Pro"/>
              </a:rPr>
              <a:t>Podpora </a:t>
            </a:r>
            <a:r>
              <a:rPr lang="cs-CZ" sz="1500" dirty="0">
                <a:latin typeface="Myriad Pro"/>
              </a:rPr>
              <a:t>je možná v definovaných exponovaných územích. Takto definovaná území jsou sestavena do jmenného seznamu na úrovni obcí </a:t>
            </a:r>
            <a:r>
              <a:rPr lang="cs-CZ" sz="1500" dirty="0" smtClean="0">
                <a:latin typeface="Myriad Pro"/>
              </a:rPr>
              <a:t>s rozšířenou </a:t>
            </a:r>
            <a:r>
              <a:rPr lang="cs-CZ" sz="1500" dirty="0">
                <a:latin typeface="Myriad Pro"/>
              </a:rPr>
              <a:t>působností (</a:t>
            </a:r>
            <a:r>
              <a:rPr lang="cs-CZ" sz="1500" dirty="0" smtClean="0">
                <a:latin typeface="Myriad Pro"/>
              </a:rPr>
              <a:t>ORP). Seznam je přílohou č. 5 specifických pravidel a </a:t>
            </a:r>
            <a:r>
              <a:rPr lang="cs-CZ" sz="1500" dirty="0" smtClean="0">
                <a:solidFill>
                  <a:schemeClr val="bg1"/>
                </a:solidFill>
                <a:latin typeface="Myriad Pro"/>
              </a:rPr>
              <a:t>přílohou č. 5 </a:t>
            </a:r>
            <a:r>
              <a:rPr lang="cs-CZ" sz="1500" dirty="0">
                <a:solidFill>
                  <a:schemeClr val="bg1"/>
                </a:solidFill>
                <a:latin typeface="Myriad Pro"/>
              </a:rPr>
              <a:t>Programového dokumentu </a:t>
            </a:r>
            <a:r>
              <a:rPr lang="cs-CZ" sz="1500" dirty="0" smtClean="0">
                <a:solidFill>
                  <a:schemeClr val="bg1"/>
                </a:solidFill>
                <a:latin typeface="Myriad Pro"/>
              </a:rPr>
              <a:t>IROP.</a:t>
            </a:r>
            <a:endParaRPr lang="cs-CZ" sz="1500" dirty="0">
              <a:solidFill>
                <a:schemeClr val="bg1"/>
              </a:solidFill>
              <a:latin typeface="Myriad Pro"/>
            </a:endParaRPr>
          </a:p>
        </p:txBody>
      </p:sp>
      <p:sp>
        <p:nvSpPr>
          <p:cNvPr id="63" name="TextovéPole 62"/>
          <p:cNvSpPr txBox="1"/>
          <p:nvPr/>
        </p:nvSpPr>
        <p:spPr>
          <a:xfrm>
            <a:off x="993218" y="2840037"/>
            <a:ext cx="2967773" cy="1384995"/>
          </a:xfrm>
          <a:prstGeom prst="rect">
            <a:avLst/>
          </a:prstGeom>
          <a:solidFill>
            <a:srgbClr val="FFFF99"/>
          </a:solidFill>
          <a:ln>
            <a:solidFill>
              <a:schemeClr val="tx1"/>
            </a:solidFill>
          </a:ln>
        </p:spPr>
        <p:txBody>
          <a:bodyPr wrap="square" rtlCol="0">
            <a:spAutoFit/>
          </a:bodyPr>
          <a:lstStyle/>
          <a:p>
            <a:r>
              <a:rPr lang="cs-CZ" sz="1400" dirty="0" smtClean="0">
                <a:latin typeface="Myriad Pro"/>
              </a:rPr>
              <a:t>Posílení vybavení základních složek IZS technikou a věcnými prostředky zajištění jejich připravenosti s důrazem na přizpůsobení se změnám klimatu a novým rizikům</a:t>
            </a:r>
            <a:endParaRPr lang="cs-CZ" sz="1400" dirty="0">
              <a:latin typeface="Myriad Pro"/>
            </a:endParaRPr>
          </a:p>
        </p:txBody>
      </p:sp>
      <p:sp>
        <p:nvSpPr>
          <p:cNvPr id="64" name="TextovéPole 63"/>
          <p:cNvSpPr txBox="1"/>
          <p:nvPr/>
        </p:nvSpPr>
        <p:spPr>
          <a:xfrm>
            <a:off x="5108018" y="2840037"/>
            <a:ext cx="2967773" cy="738664"/>
          </a:xfrm>
          <a:prstGeom prst="rect">
            <a:avLst/>
          </a:prstGeom>
          <a:solidFill>
            <a:srgbClr val="FFFF99"/>
          </a:solidFill>
          <a:ln>
            <a:solidFill>
              <a:schemeClr val="tx1"/>
            </a:solidFill>
          </a:ln>
        </p:spPr>
        <p:txBody>
          <a:bodyPr wrap="square" rtlCol="0">
            <a:spAutoFit/>
          </a:bodyPr>
          <a:lstStyle/>
          <a:p>
            <a:r>
              <a:rPr lang="cs-CZ" sz="1400" dirty="0" smtClean="0">
                <a:latin typeface="Myriad Pro"/>
              </a:rPr>
              <a:t>Zajištění adekvátní odolnosti stanic IZS s důrazem na přizpůsobení se změnám klimatu a novým rizikům</a:t>
            </a:r>
            <a:endParaRPr lang="cs-CZ" sz="1400" dirty="0">
              <a:latin typeface="Myriad Pro"/>
            </a:endParaRPr>
          </a:p>
        </p:txBody>
      </p:sp>
      <p:cxnSp>
        <p:nvCxnSpPr>
          <p:cNvPr id="74" name="Pravoúhlá spojnice 73"/>
          <p:cNvCxnSpPr>
            <a:endCxn id="47" idx="0"/>
          </p:cNvCxnSpPr>
          <p:nvPr/>
        </p:nvCxnSpPr>
        <p:spPr>
          <a:xfrm>
            <a:off x="4534505" y="2075684"/>
            <a:ext cx="2057400" cy="186841"/>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A6B5227-2C6F-B94D-9D8F-826F9170706D}" type="slidenum">
              <a:rPr lang="en-US" smtClean="0"/>
              <a:t>109</a:t>
            </a:fld>
            <a:endParaRPr lang="en-US" dirty="0"/>
          </a:p>
        </p:txBody>
      </p:sp>
    </p:spTree>
    <p:extLst>
      <p:ext uri="{BB962C8B-B14F-4D97-AF65-F5344CB8AC3E}">
        <p14:creationId xmlns:p14="http://schemas.microsoft.com/office/powerpoint/2010/main" val="405163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74516"/>
          </a:xfrm>
        </p:spPr>
        <p:txBody>
          <a:bodyPr/>
          <a:lstStyle/>
          <a:p>
            <a:r>
              <a:rPr lang="cs-CZ" sz="2600" dirty="0">
                <a:solidFill>
                  <a:srgbClr val="0070C0"/>
                </a:solidFill>
                <a:effectLst>
                  <a:outerShdw blurRad="38100" dist="38100" dir="2700000" algn="tl">
                    <a:srgbClr val="000000">
                      <a:alpha val="43137"/>
                    </a:srgbClr>
                  </a:outerShdw>
                </a:effectLst>
              </a:rPr>
              <a:t>Výzvy MAS</a:t>
            </a:r>
          </a:p>
        </p:txBody>
      </p:sp>
      <p:sp>
        <p:nvSpPr>
          <p:cNvPr id="3" name="Zástupný symbol pro obsah 2"/>
          <p:cNvSpPr>
            <a:spLocks noGrp="1"/>
          </p:cNvSpPr>
          <p:nvPr>
            <p:ph idx="1"/>
          </p:nvPr>
        </p:nvSpPr>
        <p:spPr>
          <a:xfrm>
            <a:off x="457200" y="1386038"/>
            <a:ext cx="8229600" cy="4437247"/>
          </a:xfrm>
        </p:spPr>
        <p:txBody>
          <a:bodyPr>
            <a:normAutofit lnSpcReduction="10000"/>
          </a:bodyPr>
          <a:lstStyle/>
          <a:p>
            <a:r>
              <a:rPr lang="cs-CZ" sz="2200" dirty="0" smtClean="0"/>
              <a:t>Připomínkování dokumentace – metodik </a:t>
            </a:r>
            <a:r>
              <a:rPr lang="cs-CZ" sz="2200" dirty="0" err="1" smtClean="0"/>
              <a:t>clld</a:t>
            </a:r>
            <a:r>
              <a:rPr lang="cs-CZ" sz="2200" dirty="0"/>
              <a:t> </a:t>
            </a:r>
            <a:r>
              <a:rPr lang="cs-CZ" sz="2200" dirty="0" smtClean="0"/>
              <a:t>→ ŘO IROP (svodně zasílá připomínky)</a:t>
            </a:r>
          </a:p>
          <a:p>
            <a:r>
              <a:rPr lang="cs-CZ" sz="2200" dirty="0" smtClean="0"/>
              <a:t>Po vypořádání zasílá MAS finální verzi výzvy na kontaktní osobu na CRR/ŘO IROP a </a:t>
            </a:r>
            <a:r>
              <a:rPr lang="cs-CZ" sz="2200" dirty="0" smtClean="0">
                <a:hlinkClick r:id="rId3"/>
              </a:rPr>
              <a:t>helpirop_in@mmr.cz</a:t>
            </a:r>
            <a:r>
              <a:rPr lang="cs-CZ" sz="2200" dirty="0" smtClean="0"/>
              <a:t> (7 </a:t>
            </a:r>
            <a:r>
              <a:rPr lang="cs-CZ" sz="2200" dirty="0" err="1" smtClean="0"/>
              <a:t>pd</a:t>
            </a:r>
            <a:r>
              <a:rPr lang="cs-CZ" sz="2200" dirty="0" smtClean="0"/>
              <a:t> před vyhlášením)</a:t>
            </a:r>
          </a:p>
          <a:p>
            <a:r>
              <a:rPr lang="cs-CZ" sz="2200" dirty="0" smtClean="0"/>
              <a:t>Výzvy včetně příloh na webu MAS – ŘO IROP zveřejňuje odkazy na web MAS</a:t>
            </a:r>
          </a:p>
          <a:p>
            <a:r>
              <a:rPr lang="cs-CZ" sz="2200" dirty="0" smtClean="0"/>
              <a:t>Vzor výzvy v </a:t>
            </a:r>
            <a:r>
              <a:rPr lang="cs-CZ" sz="2200" dirty="0" err="1" smtClean="0"/>
              <a:t>excelu</a:t>
            </a:r>
            <a:r>
              <a:rPr lang="cs-CZ" sz="2200" dirty="0" smtClean="0"/>
              <a:t> – k vyvěšení převést do </a:t>
            </a:r>
            <a:r>
              <a:rPr lang="cs-CZ" sz="2200" dirty="0" err="1" smtClean="0"/>
              <a:t>pdf</a:t>
            </a:r>
            <a:endParaRPr lang="cs-CZ" sz="2200" dirty="0" smtClean="0"/>
          </a:p>
          <a:p>
            <a:r>
              <a:rPr lang="cs-CZ" sz="2200" dirty="0" smtClean="0"/>
              <a:t>Kontrolní listy k hodnocení – na </a:t>
            </a:r>
            <a:r>
              <a:rPr lang="cs-CZ" sz="2200" dirty="0" smtClean="0">
                <a:hlinkClick r:id="rId4"/>
              </a:rPr>
              <a:t>clldirop@mmr.cz</a:t>
            </a:r>
            <a:r>
              <a:rPr lang="cs-CZ" sz="2200" dirty="0" smtClean="0"/>
              <a:t>, ŘO zašle doporučení k úpravě, ke každé výzvě zasílat KL pro evidenci</a:t>
            </a:r>
          </a:p>
          <a:p>
            <a:r>
              <a:rPr lang="cs-CZ" sz="2200" dirty="0" smtClean="0"/>
              <a:t>Zvát zástupce ŘO/Centra na jednání příslušného orgánu/komise interní depeší min. 10 </a:t>
            </a:r>
            <a:r>
              <a:rPr lang="cs-CZ" sz="2200" dirty="0" err="1" smtClean="0"/>
              <a:t>pd</a:t>
            </a:r>
            <a:r>
              <a:rPr lang="cs-CZ" sz="2200" dirty="0" smtClean="0"/>
              <a:t> předem</a:t>
            </a:r>
          </a:p>
          <a:p>
            <a:endParaRPr lang="cs-CZ" sz="22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a:t>
            </a:fld>
            <a:endParaRPr lang="en-US" dirty="0"/>
          </a:p>
        </p:txBody>
      </p:sp>
      <p:pic>
        <p:nvPicPr>
          <p:cNvPr id="5" name="Picture 2" descr="\\nt1\O\Loga 2014_2020\IROP\Logolinky\RGB\JPG\IROP_CZ_RO_B_C RGB_mal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863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250257" y="86627"/>
            <a:ext cx="8470231" cy="914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a:t>
            </a:r>
            <a:r>
              <a:rPr lang="cs-CZ" sz="2600" b="1" dirty="0" smtClean="0">
                <a:solidFill>
                  <a:srgbClr val="0070C0"/>
                </a:solidFill>
                <a:effectLst>
                  <a:outerShdw blurRad="38100" dist="38100" dir="2700000" algn="tl">
                    <a:srgbClr val="000000">
                      <a:alpha val="43137"/>
                    </a:srgbClr>
                  </a:outerShdw>
                </a:effectLst>
                <a:latin typeface="Myriad Pro"/>
              </a:rPr>
              <a:t>Integrovaný </a:t>
            </a:r>
            <a:r>
              <a:rPr lang="cs-CZ" sz="2600" b="1" dirty="0">
                <a:solidFill>
                  <a:srgbClr val="0070C0"/>
                </a:solidFill>
                <a:effectLst>
                  <a:outerShdw blurRad="38100" dist="38100" dir="2700000" algn="tl">
                    <a:srgbClr val="000000">
                      <a:alpha val="43137"/>
                    </a:srgbClr>
                  </a:outerShdw>
                </a:effectLst>
                <a:latin typeface="Myriad Pro"/>
              </a:rPr>
              <a:t>záchranný systém - integrované projekty CLLD</a:t>
            </a:r>
          </a:p>
        </p:txBody>
      </p:sp>
      <p:sp>
        <p:nvSpPr>
          <p:cNvPr id="8" name="TextovéPole 7"/>
          <p:cNvSpPr txBox="1"/>
          <p:nvPr/>
        </p:nvSpPr>
        <p:spPr>
          <a:xfrm>
            <a:off x="250256" y="844767"/>
            <a:ext cx="8470231" cy="5524589"/>
          </a:xfrm>
          <a:prstGeom prst="rect">
            <a:avLst/>
          </a:prstGeom>
          <a:noFill/>
        </p:spPr>
        <p:txBody>
          <a:bodyPr wrap="square" rtlCol="0">
            <a:spAutoFit/>
          </a:bodyPr>
          <a:lstStyle/>
          <a:p>
            <a:pPr>
              <a:lnSpc>
                <a:spcPct val="150000"/>
              </a:lnSpc>
            </a:pPr>
            <a:r>
              <a:rPr lang="cs-CZ" b="1" dirty="0" smtClean="0">
                <a:latin typeface="Myriad Pro"/>
              </a:rPr>
              <a:t>OPRÁVNĚNÍ ŽADATELÉ</a:t>
            </a:r>
          </a:p>
          <a:p>
            <a:pPr marL="285750" indent="-285750">
              <a:buFont typeface="Arial" panose="020B0604020202020204" pitchFamily="34" charset="0"/>
              <a:buChar char="•"/>
            </a:pPr>
            <a:r>
              <a:rPr lang="cs-CZ" sz="1500" dirty="0" smtClean="0">
                <a:latin typeface="Myriad Pro"/>
              </a:rPr>
              <a:t>Ministerstvo </a:t>
            </a:r>
            <a:r>
              <a:rPr lang="cs-CZ" sz="1500" dirty="0">
                <a:latin typeface="Myriad Pro"/>
              </a:rPr>
              <a:t>vnitra - generální ředitelství HZS ČR, </a:t>
            </a:r>
          </a:p>
          <a:p>
            <a:pPr marL="285750" indent="-285750">
              <a:buFont typeface="Arial" panose="020B0604020202020204" pitchFamily="34" charset="0"/>
              <a:buChar char="•"/>
            </a:pPr>
            <a:r>
              <a:rPr lang="cs-CZ" sz="1500" dirty="0">
                <a:latin typeface="Myriad Pro"/>
              </a:rPr>
              <a:t>hasičské záchranné sbory krajů,</a:t>
            </a:r>
          </a:p>
          <a:p>
            <a:pPr marL="285750" lvl="0" indent="-285750">
              <a:buFont typeface="Arial" panose="020B0604020202020204" pitchFamily="34" charset="0"/>
              <a:buChar char="•"/>
            </a:pPr>
            <a:r>
              <a:rPr lang="cs-CZ" sz="1500" dirty="0">
                <a:latin typeface="Myriad Pro"/>
              </a:rPr>
              <a:t>Záchranný útvar HZS ČR,</a:t>
            </a:r>
          </a:p>
          <a:p>
            <a:pPr marL="285750" lvl="0" indent="-285750">
              <a:buFont typeface="Arial" panose="020B0604020202020204" pitchFamily="34" charset="0"/>
              <a:buChar char="•"/>
            </a:pPr>
            <a:r>
              <a:rPr lang="cs-CZ" sz="1500" dirty="0">
                <a:latin typeface="Myriad Pro"/>
              </a:rPr>
              <a:t>Ministerstvo vnitra - Policejní prezidium ČR,</a:t>
            </a:r>
          </a:p>
          <a:p>
            <a:pPr marL="285750" lvl="0" indent="-285750">
              <a:buFont typeface="Arial" panose="020B0604020202020204" pitchFamily="34" charset="0"/>
              <a:buChar char="•"/>
            </a:pPr>
            <a:r>
              <a:rPr lang="cs-CZ" sz="1500" dirty="0">
                <a:latin typeface="Myriad Pro"/>
              </a:rPr>
              <a:t>krajská ředitelství Policie ČR,</a:t>
            </a:r>
          </a:p>
          <a:p>
            <a:pPr marL="285750" lvl="0" indent="-285750">
              <a:buFont typeface="Arial" panose="020B0604020202020204" pitchFamily="34" charset="0"/>
              <a:buChar char="•"/>
            </a:pPr>
            <a:r>
              <a:rPr lang="cs-CZ" sz="1500" dirty="0">
                <a:latin typeface="Myriad Pro"/>
              </a:rPr>
              <a:t>kraje  (kromě hl. města Prahy) jako zřizovatelé ZZS krajů,</a:t>
            </a:r>
          </a:p>
          <a:p>
            <a:pPr marL="285750" lvl="0" indent="-285750">
              <a:buFont typeface="Arial" panose="020B0604020202020204" pitchFamily="34" charset="0"/>
              <a:buChar char="•"/>
            </a:pPr>
            <a:r>
              <a:rPr lang="cs-CZ" sz="1500" dirty="0" smtClean="0">
                <a:latin typeface="Myriad Pro"/>
              </a:rPr>
              <a:t>státní </a:t>
            </a:r>
            <a:r>
              <a:rPr lang="cs-CZ" sz="1500" dirty="0">
                <a:latin typeface="Myriad Pro"/>
              </a:rPr>
              <a:t>organizace, která zřizuje jednotku HZS podniku s územní působností</a:t>
            </a:r>
            <a:r>
              <a:rPr lang="cs-CZ" sz="1500" dirty="0" smtClean="0">
                <a:latin typeface="Myriad Pro"/>
              </a:rPr>
              <a:t>.</a:t>
            </a:r>
          </a:p>
          <a:p>
            <a:pPr lvl="0"/>
            <a:r>
              <a:rPr lang="cs-CZ" sz="1600" i="1" dirty="0" smtClean="0">
                <a:solidFill>
                  <a:srgbClr val="0070C0"/>
                </a:solidFill>
                <a:latin typeface="Myriad Pro"/>
              </a:rPr>
              <a:t>V drtivé většině se však bude jednat o:</a:t>
            </a:r>
            <a:endParaRPr lang="cs-CZ" sz="1600" i="1" dirty="0">
              <a:solidFill>
                <a:srgbClr val="0070C0"/>
              </a:solidFill>
              <a:latin typeface="Myriad Pro"/>
            </a:endParaRPr>
          </a:p>
          <a:p>
            <a:pPr marL="285750" lvl="0" indent="-285750" algn="just">
              <a:buFont typeface="Arial" panose="020B0604020202020204" pitchFamily="34" charset="0"/>
              <a:buChar char="•"/>
            </a:pPr>
            <a:r>
              <a:rPr lang="cs-CZ" sz="1500" b="1" dirty="0" smtClean="0">
                <a:latin typeface="Myriad Pro"/>
              </a:rPr>
              <a:t>obce</a:t>
            </a:r>
            <a:r>
              <a:rPr lang="cs-CZ" sz="1500" dirty="0">
                <a:latin typeface="Myriad Pro"/>
              </a:rPr>
              <a:t>, které zřizují jednotky požární ochrany (§ 29 zákona č. 133/1985 Sb., o požární ochraně) – jednotky sboru dobrovolných hasičů </a:t>
            </a:r>
            <a:r>
              <a:rPr lang="cs-CZ" sz="1500" dirty="0" smtClean="0">
                <a:latin typeface="Myriad Pro"/>
              </a:rPr>
              <a:t>v kategorii JPO </a:t>
            </a:r>
            <a:r>
              <a:rPr lang="cs-CZ" sz="1500" dirty="0">
                <a:latin typeface="Myriad Pro"/>
              </a:rPr>
              <a:t>II a III (podle přílohy zákona o požární ochraně</a:t>
            </a:r>
            <a:r>
              <a:rPr lang="cs-CZ" sz="1500" dirty="0" smtClean="0">
                <a:latin typeface="Myriad Pro"/>
              </a:rPr>
              <a:t>)</a:t>
            </a:r>
          </a:p>
          <a:p>
            <a:pPr lvl="0" algn="just"/>
            <a:endParaRPr lang="cs-CZ" sz="1500" dirty="0" smtClean="0">
              <a:latin typeface="Myriad Pro"/>
            </a:endParaRPr>
          </a:p>
          <a:p>
            <a:pPr lvl="0">
              <a:lnSpc>
                <a:spcPct val="150000"/>
              </a:lnSpc>
            </a:pPr>
            <a:r>
              <a:rPr lang="cs-CZ" sz="1600" b="1" dirty="0" smtClean="0">
                <a:solidFill>
                  <a:srgbClr val="0070C0"/>
                </a:solidFill>
                <a:latin typeface="Myriad Pro"/>
              </a:rPr>
              <a:t>ČASTÉ CHYBY A DOTAZY</a:t>
            </a:r>
          </a:p>
          <a:p>
            <a:pPr lvl="0" algn="just"/>
            <a:r>
              <a:rPr lang="cs-CZ" sz="1500" dirty="0" smtClean="0">
                <a:latin typeface="Myriad Pro"/>
              </a:rPr>
              <a:t>Je oprávněným žadatelem:</a:t>
            </a:r>
            <a:endParaRPr lang="cs-CZ" sz="1500" dirty="0">
              <a:latin typeface="Myriad Pro"/>
            </a:endParaRPr>
          </a:p>
          <a:p>
            <a:pPr marL="285750" indent="-285750" algn="just">
              <a:buFont typeface="Arial" panose="020B0604020202020204" pitchFamily="34" charset="0"/>
              <a:buChar char="•"/>
            </a:pPr>
            <a:r>
              <a:rPr lang="cs-CZ" sz="1500" dirty="0" smtClean="0">
                <a:latin typeface="Myriad Pro"/>
              </a:rPr>
              <a:t>jednotka sboru dobrovolných hasičů, JPO II a III – </a:t>
            </a:r>
            <a:r>
              <a:rPr lang="cs-CZ" sz="1500" b="1" dirty="0" smtClean="0">
                <a:latin typeface="Myriad Pro"/>
              </a:rPr>
              <a:t>NE</a:t>
            </a:r>
            <a:r>
              <a:rPr lang="cs-CZ" sz="1500" dirty="0" smtClean="0">
                <a:latin typeface="Myriad Pro"/>
              </a:rPr>
              <a:t>, oprávněným žadatelem je zřizovatel, tedy obec;</a:t>
            </a:r>
          </a:p>
          <a:p>
            <a:pPr marL="285750" lvl="0" indent="-285750" algn="just">
              <a:buFont typeface="Arial" panose="020B0604020202020204" pitchFamily="34" charset="0"/>
              <a:buChar char="•"/>
            </a:pPr>
            <a:r>
              <a:rPr lang="cs-CZ" sz="1500" dirty="0">
                <a:latin typeface="Myriad Pro"/>
              </a:rPr>
              <a:t>o</a:t>
            </a:r>
            <a:r>
              <a:rPr lang="cs-CZ" sz="1500" dirty="0" smtClean="0">
                <a:latin typeface="Myriad Pro"/>
              </a:rPr>
              <a:t>bec, zřizující jednotku sboru dobrovolných hasičů , JPO V – </a:t>
            </a:r>
            <a:r>
              <a:rPr lang="cs-CZ" sz="1500" b="1" dirty="0" smtClean="0">
                <a:latin typeface="Myriad Pro"/>
              </a:rPr>
              <a:t>NE</a:t>
            </a:r>
            <a:r>
              <a:rPr lang="cs-CZ" sz="1500" dirty="0" smtClean="0">
                <a:latin typeface="Myriad Pro"/>
              </a:rPr>
              <a:t>, podpora je cílena na základní složky IZS, tj. jednotky zařazené do systému plošného pokrytí, jednotky s územní působností zasahující i mimo  území svého zřizovatele, tedy JPO II a III;</a:t>
            </a:r>
          </a:p>
          <a:p>
            <a:pPr marL="285750" lvl="0" indent="-285750" algn="just">
              <a:buFont typeface="Arial" panose="020B0604020202020204" pitchFamily="34" charset="0"/>
              <a:buChar char="•"/>
            </a:pPr>
            <a:r>
              <a:rPr lang="cs-CZ" sz="1500" dirty="0">
                <a:latin typeface="Myriad Pro"/>
              </a:rPr>
              <a:t>s</a:t>
            </a:r>
            <a:r>
              <a:rPr lang="cs-CZ" sz="1500" dirty="0" smtClean="0">
                <a:latin typeface="Myriad Pro"/>
              </a:rPr>
              <a:t>bory dobrovolných hasičů – </a:t>
            </a:r>
            <a:r>
              <a:rPr lang="cs-CZ" sz="1500" b="1" dirty="0" smtClean="0">
                <a:latin typeface="Myriad Pro"/>
              </a:rPr>
              <a:t>NE</a:t>
            </a:r>
            <a:r>
              <a:rPr lang="cs-CZ" sz="1500" dirty="0" smtClean="0">
                <a:latin typeface="Myriad Pro"/>
              </a:rPr>
              <a:t>.</a:t>
            </a:r>
          </a:p>
          <a:p>
            <a:pPr lvl="0" algn="just"/>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110</a:t>
            </a:fld>
            <a:endParaRPr lang="en-US" dirty="0"/>
          </a:p>
        </p:txBody>
      </p:sp>
    </p:spTree>
    <p:extLst>
      <p:ext uri="{BB962C8B-B14F-4D97-AF65-F5344CB8AC3E}">
        <p14:creationId xmlns:p14="http://schemas.microsoft.com/office/powerpoint/2010/main" val="41548234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
            <a:ext cx="8229600" cy="1001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202131" y="881486"/>
            <a:ext cx="8527983" cy="2600712"/>
          </a:xfrm>
          <a:prstGeom prst="rect">
            <a:avLst/>
          </a:prstGeom>
          <a:noFill/>
        </p:spPr>
        <p:txBody>
          <a:bodyPr wrap="square" rtlCol="0">
            <a:spAutoFit/>
          </a:bodyPr>
          <a:lstStyle/>
          <a:p>
            <a:pPr>
              <a:lnSpc>
                <a:spcPct val="150000"/>
              </a:lnSpc>
            </a:pPr>
            <a:r>
              <a:rPr lang="cs-CZ" b="1" dirty="0" smtClean="0">
                <a:latin typeface="Myriad Pro"/>
              </a:rPr>
              <a:t>TECHNIKA PRO IZS</a:t>
            </a:r>
          </a:p>
          <a:p>
            <a:r>
              <a:rPr lang="cs-CZ" sz="1600" b="1" dirty="0" smtClean="0">
                <a:solidFill>
                  <a:srgbClr val="0070C0"/>
                </a:solidFill>
                <a:latin typeface="Myriad Pro"/>
              </a:rPr>
              <a:t>PODPOROVANÉ AKTIVITY </a:t>
            </a:r>
            <a:r>
              <a:rPr lang="cs-CZ" sz="1600" dirty="0" smtClean="0">
                <a:solidFill>
                  <a:srgbClr val="0070C0"/>
                </a:solidFill>
                <a:latin typeface="Myriad Pro"/>
              </a:rPr>
              <a:t>(hlavní – min. 85 % způsobilých výdajů projektu)</a:t>
            </a:r>
          </a:p>
          <a:p>
            <a:pPr marL="285750" indent="-285750">
              <a:buFont typeface="Arial" panose="020B0604020202020204" pitchFamily="34" charset="0"/>
              <a:buChar char="•"/>
            </a:pPr>
            <a:r>
              <a:rPr lang="cs-CZ" sz="1500" dirty="0" smtClean="0">
                <a:latin typeface="Myriad Pro"/>
              </a:rPr>
              <a:t>Pořízení specializované techniky a věcných prostředků pro odstraňování důsledků </a:t>
            </a:r>
            <a:r>
              <a:rPr lang="cs-CZ" sz="1500" b="1" dirty="0" smtClean="0">
                <a:latin typeface="Myriad Pro"/>
              </a:rPr>
              <a:t>nadprůměrných sněhových srážek a masivních námraz</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orkány a větrnými smrštěmi</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extrémním suchem</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v souvislosti s </a:t>
            </a:r>
            <a:r>
              <a:rPr lang="cs-CZ" sz="1500" b="1" dirty="0" smtClean="0">
                <a:latin typeface="Myriad Pro"/>
              </a:rPr>
              <a:t>haváriemi spojenými s únikem nebezpečných látek</a:t>
            </a:r>
            <a:r>
              <a:rPr lang="cs-CZ" sz="1500" dirty="0" smtClean="0">
                <a:latin typeface="Myriad Pro"/>
              </a:rPr>
              <a:t>.</a:t>
            </a:r>
          </a:p>
        </p:txBody>
      </p:sp>
      <p:sp>
        <p:nvSpPr>
          <p:cNvPr id="3" name="Zaoblený obdélník 2"/>
          <p:cNvSpPr/>
          <p:nvPr/>
        </p:nvSpPr>
        <p:spPr>
          <a:xfrm>
            <a:off x="363538" y="4552748"/>
            <a:ext cx="8229600" cy="1722923"/>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a:solidFill>
                  <a:schemeClr val="tx1"/>
                </a:solidFill>
                <a:latin typeface="Myriad Pro"/>
              </a:rPr>
              <a:t>Podporovaná technika a věcné vybavení vychází z normativů vybavení uvedených v dokumentech „</a:t>
            </a:r>
            <a:r>
              <a:rPr lang="cs-CZ" sz="1500" b="1" dirty="0">
                <a:solidFill>
                  <a:schemeClr val="tx1"/>
                </a:solidFill>
                <a:latin typeface="Myriad Pro"/>
              </a:rPr>
              <a:t>Zajištění odolnosti a vybavenosti základních složek integrovaného záchranného  systému  - Policie ČR a Hasičského záchranného sboru ČR (včetně JSDH) v území, s důrazem na přizpůsobení se změnám klimatu a novým rizikům v období 2014 -2020</a:t>
            </a:r>
            <a:r>
              <a:rPr lang="cs-CZ" sz="1500" dirty="0">
                <a:solidFill>
                  <a:schemeClr val="tx1"/>
                </a:solidFill>
                <a:latin typeface="Myriad Pro"/>
              </a:rPr>
              <a:t>“ (dále jen „Zajištění odolnosti – PČR </a:t>
            </a:r>
            <a:r>
              <a:rPr lang="cs-CZ" sz="1500" dirty="0" smtClean="0">
                <a:solidFill>
                  <a:schemeClr val="tx1"/>
                </a:solidFill>
                <a:latin typeface="Myriad Pro"/>
              </a:rPr>
              <a:t>a HZS </a:t>
            </a:r>
            <a:r>
              <a:rPr lang="cs-CZ" sz="1500" dirty="0">
                <a:solidFill>
                  <a:schemeClr val="tx1"/>
                </a:solidFill>
                <a:latin typeface="Myriad Pro"/>
              </a:rPr>
              <a:t>ČR“), respektive </a:t>
            </a:r>
            <a:r>
              <a:rPr lang="cs-CZ" sz="1500" b="1" dirty="0">
                <a:solidFill>
                  <a:schemeClr val="tx1"/>
                </a:solidFill>
                <a:latin typeface="Myriad Pro"/>
              </a:rPr>
              <a:t>Zajištění odolnosti – krajských zdravotnických záchranných služeb</a:t>
            </a:r>
            <a:r>
              <a:rPr lang="cs-CZ" sz="1500" dirty="0">
                <a:solidFill>
                  <a:schemeClr val="tx1"/>
                </a:solidFill>
                <a:latin typeface="Myriad Pro"/>
              </a:rPr>
              <a:t>. Dokumenty jsou přílohou specifických pravidel  č.  9 a 10</a:t>
            </a:r>
            <a:r>
              <a:rPr lang="cs-CZ" sz="1500" dirty="0" smtClean="0">
                <a:solidFill>
                  <a:schemeClr val="tx1"/>
                </a:solidFill>
                <a:latin typeface="Myriad Pro"/>
              </a:rPr>
              <a:t>.</a:t>
            </a:r>
            <a:endParaRPr lang="cs-CZ" sz="1500" dirty="0">
              <a:solidFill>
                <a:schemeClr val="tx1"/>
              </a:solidFill>
              <a:latin typeface="Myriad Pro"/>
            </a:endParaRPr>
          </a:p>
        </p:txBody>
      </p:sp>
      <p:sp>
        <p:nvSpPr>
          <p:cNvPr id="9" name="Zaoblený obdélník 8"/>
          <p:cNvSpPr/>
          <p:nvPr/>
        </p:nvSpPr>
        <p:spPr>
          <a:xfrm>
            <a:off x="363538" y="3830855"/>
            <a:ext cx="8229600" cy="548640"/>
          </a:xfrm>
          <a:prstGeom prst="roundRect">
            <a:avLst>
              <a:gd name="adj" fmla="val 14383"/>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solidFill>
                  <a:schemeClr val="bg1"/>
                </a:solidFill>
                <a:latin typeface="Myriad Pro"/>
              </a:rPr>
              <a:t>Pořízení specializované techniky a věcných prostředků na aktivity v jiné vazbě než uvedená rizika a změny klimatu není podporováno, např. ve vazbě na povodně.</a:t>
            </a:r>
            <a:endParaRPr lang="cs-CZ" sz="15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111</a:t>
            </a:fld>
            <a:endParaRPr lang="en-US" dirty="0"/>
          </a:p>
        </p:txBody>
      </p:sp>
    </p:spTree>
    <p:extLst>
      <p:ext uri="{BB962C8B-B14F-4D97-AF65-F5344CB8AC3E}">
        <p14:creationId xmlns:p14="http://schemas.microsoft.com/office/powerpoint/2010/main" val="21321925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0944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14041"/>
            <a:ext cx="8229600" cy="1369606"/>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hlavní aktivitu projektu</a:t>
            </a:r>
          </a:p>
          <a:p>
            <a:pPr marL="285750" indent="-285750">
              <a:buFont typeface="Arial" panose="020B0604020202020204" pitchFamily="34" charset="0"/>
              <a:buChar char="•"/>
            </a:pPr>
            <a:r>
              <a:rPr lang="cs-CZ" sz="1500" u="sng" dirty="0" smtClean="0">
                <a:latin typeface="Myriad Pro"/>
              </a:rPr>
              <a:t>Pořízení majetku</a:t>
            </a:r>
            <a:r>
              <a:rPr lang="cs-CZ" sz="1500" dirty="0" smtClean="0">
                <a:latin typeface="Myriad Pro"/>
              </a:rPr>
              <a:t> dle normativů </a:t>
            </a:r>
            <a:r>
              <a:rPr lang="cs-CZ" sz="1500" dirty="0">
                <a:latin typeface="Myriad Pro"/>
              </a:rPr>
              <a:t>vybavení </a:t>
            </a:r>
            <a:r>
              <a:rPr lang="cs-CZ" sz="1500" dirty="0" smtClean="0">
                <a:latin typeface="Myriad Pro"/>
              </a:rPr>
              <a:t>(viz kapitola </a:t>
            </a:r>
            <a:r>
              <a:rPr lang="cs-CZ" sz="1500" dirty="0">
                <a:latin typeface="Myriad Pro"/>
              </a:rPr>
              <a:t>3.1.6 Způsobilé výdaje </a:t>
            </a:r>
            <a:r>
              <a:rPr lang="cs-CZ" sz="1500" dirty="0" smtClean="0">
                <a:latin typeface="Myriad Pro"/>
              </a:rPr>
              <a:t>Specifických pravidel výzvy)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2217865"/>
            <a:ext cx="5743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63538" y="4533899"/>
            <a:ext cx="8229600" cy="1031051"/>
          </a:xfrm>
          <a:prstGeom prst="rect">
            <a:avLst/>
          </a:prstGeom>
          <a:noFill/>
        </p:spPr>
        <p:txBody>
          <a:bodyPr wrap="square" rtlCol="0">
            <a:spAutoFit/>
          </a:bodyPr>
          <a:lstStyle/>
          <a:p>
            <a:pPr marL="285750" indent="-285750">
              <a:buFont typeface="Arial" panose="020B0604020202020204" pitchFamily="34" charset="0"/>
              <a:buChar char="•"/>
            </a:pPr>
            <a:r>
              <a:rPr lang="cs-CZ" sz="1500" dirty="0" smtClean="0">
                <a:latin typeface="Myriad Pro"/>
              </a:rPr>
              <a:t>Maximálním </a:t>
            </a:r>
            <a:r>
              <a:rPr lang="cs-CZ" sz="1500" dirty="0">
                <a:latin typeface="Myriad Pro"/>
              </a:rPr>
              <a:t>množstvím, které lze žádat na jednotku sboru dobrovolných hasičů je </a:t>
            </a:r>
            <a:r>
              <a:rPr lang="cs-CZ" sz="1500" b="1" dirty="0">
                <a:latin typeface="Myriad Pro"/>
              </a:rPr>
              <a:t>vždy jeden set</a:t>
            </a:r>
            <a:r>
              <a:rPr lang="cs-CZ" sz="1500" dirty="0">
                <a:latin typeface="Myriad Pro"/>
              </a:rPr>
              <a:t> příslušné techniky/věcného </a:t>
            </a:r>
            <a:r>
              <a:rPr lang="cs-CZ" sz="1500" dirty="0" smtClean="0">
                <a:latin typeface="Myriad Pro"/>
              </a:rPr>
              <a:t>prostředku.</a:t>
            </a:r>
            <a:endParaRPr lang="cs-CZ" sz="1500" dirty="0">
              <a:latin typeface="Myriad Pro"/>
            </a:endParaRPr>
          </a:p>
          <a:p>
            <a:pPr marL="285750" indent="-285750">
              <a:buFont typeface="Arial" panose="020B0604020202020204" pitchFamily="34" charset="0"/>
              <a:buChar char="•"/>
            </a:pPr>
            <a:r>
              <a:rPr lang="cs-CZ" sz="1500" b="1" dirty="0">
                <a:latin typeface="Myriad Pro"/>
              </a:rPr>
              <a:t>Není možné</a:t>
            </a:r>
            <a:r>
              <a:rPr lang="cs-CZ" sz="1500" dirty="0">
                <a:latin typeface="Myriad Pro"/>
              </a:rPr>
              <a:t> pro jeden organizační článek/stanici/služebnu/jednotku SDH </a:t>
            </a:r>
            <a:r>
              <a:rPr lang="cs-CZ" sz="1500" b="1" dirty="0">
                <a:latin typeface="Myriad Pro"/>
              </a:rPr>
              <a:t>pořídit totožnou techniku/věcné vybavení</a:t>
            </a:r>
            <a:r>
              <a:rPr lang="cs-CZ" sz="1500" dirty="0">
                <a:latin typeface="Myriad Pro"/>
              </a:rPr>
              <a:t>, které jsou uvedeny v několika normativech vybavení</a:t>
            </a:r>
            <a:r>
              <a:rPr lang="cs-CZ" sz="1500" dirty="0" smtClean="0">
                <a:latin typeface="Myriad Pro"/>
              </a:rPr>
              <a:t>.</a:t>
            </a:r>
            <a:endParaRPr lang="cs-CZ" sz="1500" dirty="0">
              <a:latin typeface="Myriad Pro"/>
            </a:endParaRPr>
          </a:p>
        </p:txBody>
      </p:sp>
      <p:sp>
        <p:nvSpPr>
          <p:cNvPr id="9" name="Zaoblený obdélník 8"/>
          <p:cNvSpPr/>
          <p:nvPr/>
        </p:nvSpPr>
        <p:spPr>
          <a:xfrm>
            <a:off x="457200" y="5611117"/>
            <a:ext cx="8229600" cy="559386"/>
          </a:xfrm>
          <a:prstGeom prst="roundRect">
            <a:avLst>
              <a:gd name="adj" fmla="val 14383"/>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cs-CZ" sz="1500" dirty="0">
                <a:solidFill>
                  <a:schemeClr val="tx1"/>
                </a:solidFill>
                <a:latin typeface="Myriad Pro"/>
              </a:rPr>
              <a:t>Pořízený majetek podléhá kontrole a při nákupu vybavení důrazně upozorňujeme příjemce, že je potřeba </a:t>
            </a:r>
            <a:r>
              <a:rPr lang="cs-CZ" sz="1500" b="1" dirty="0">
                <a:solidFill>
                  <a:schemeClr val="tx1"/>
                </a:solidFill>
                <a:latin typeface="Myriad Pro"/>
              </a:rPr>
              <a:t>udržet výstupy z projektu po celou dobu udržitelnosti</a:t>
            </a:r>
            <a:r>
              <a:rPr lang="cs-CZ" sz="1500" dirty="0">
                <a:solidFill>
                  <a:schemeClr val="tx1"/>
                </a:solidFill>
                <a:latin typeface="Myriad Pro"/>
              </a:rPr>
              <a:t> a evidovat je.</a:t>
            </a: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112</a:t>
            </a:fld>
            <a:endParaRPr lang="en-US" dirty="0"/>
          </a:p>
        </p:txBody>
      </p:sp>
    </p:spTree>
    <p:extLst>
      <p:ext uri="{BB962C8B-B14F-4D97-AF65-F5344CB8AC3E}">
        <p14:creationId xmlns:p14="http://schemas.microsoft.com/office/powerpoint/2010/main" val="31293174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05878"/>
            <a:ext cx="8229600" cy="96252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30351"/>
            <a:ext cx="8229600" cy="4031873"/>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vedlejší aktivitu projektu</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a:t>
            </a:r>
            <a:r>
              <a:rPr lang="cs-CZ" sz="1500" dirty="0">
                <a:latin typeface="Myriad Pro"/>
              </a:rPr>
              <a:t>S</a:t>
            </a:r>
            <a:r>
              <a:rPr lang="cs-CZ" sz="1500" dirty="0" smtClean="0">
                <a:latin typeface="Myriad Pro"/>
              </a:rPr>
              <a:t>tudie proveditelnosti nebo její části,</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zadávacích podmínek k zakázkám a na organizaci výběrových a zadávacích zařízení,</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povinnou publicitu.</a:t>
            </a:r>
          </a:p>
          <a:p>
            <a:pPr>
              <a:lnSpc>
                <a:spcPct val="150000"/>
              </a:lnSpc>
            </a:pPr>
            <a:r>
              <a:rPr lang="cs-CZ" sz="1600" b="1" dirty="0">
                <a:solidFill>
                  <a:srgbClr val="0070C0"/>
                </a:solidFill>
                <a:latin typeface="Myriad Pro"/>
              </a:rPr>
              <a:t>NEZPŮSOBILÉ VÝDAJE (příklady, více viz Specifická pravidla výzvy)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vedlejší aktivity projektu nad 15 % celkových způsobilých výdajů,</a:t>
            </a:r>
          </a:p>
          <a:p>
            <a:pPr marL="285750" indent="-285750">
              <a:buFont typeface="Arial" panose="020B0604020202020204" pitchFamily="34" charset="0"/>
              <a:buChar char="•"/>
            </a:pPr>
            <a:r>
              <a:rPr lang="cs-CZ" sz="1500" dirty="0">
                <a:latin typeface="Myriad Pro"/>
              </a:rPr>
              <a:t>p</a:t>
            </a:r>
            <a:r>
              <a:rPr lang="cs-CZ" sz="1500" dirty="0" smtClean="0">
                <a:latin typeface="Myriad Pro"/>
              </a:rPr>
              <a:t>rovozní a režijní náklady,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nákup nemovitosti,</a:t>
            </a:r>
          </a:p>
          <a:p>
            <a:pPr marL="285750" indent="-285750">
              <a:buFont typeface="Arial" panose="020B0604020202020204" pitchFamily="34" charset="0"/>
              <a:buChar char="•"/>
            </a:pPr>
            <a:r>
              <a:rPr lang="cs-CZ" sz="1500" dirty="0">
                <a:latin typeface="Myriad Pro"/>
              </a:rPr>
              <a:t>n</a:t>
            </a:r>
            <a:r>
              <a:rPr lang="cs-CZ" sz="1500" dirty="0" smtClean="0">
                <a:latin typeface="Myriad Pro"/>
              </a:rPr>
              <a:t>áklady na mzdy, platy, náhrady mezd a platů, ostatní osobní náklady.</a:t>
            </a:r>
          </a:p>
          <a:p>
            <a:pPr marL="285750" indent="-285750">
              <a:buFont typeface="Arial" panose="020B0604020202020204" pitchFamily="34" charset="0"/>
              <a:buChar char="•"/>
            </a:pPr>
            <a:endParaRPr lang="cs-CZ" sz="1600" dirty="0" smtClean="0">
              <a:latin typeface="Myriad Pro"/>
            </a:endParaRPr>
          </a:p>
          <a:p>
            <a:r>
              <a:rPr lang="cs-CZ" sz="1500" b="1" dirty="0" smtClean="0">
                <a:latin typeface="Myriad Pro"/>
              </a:rPr>
              <a:t>Podporovány budou projekty, které negenerují příjmy podle čl. 61 Nařízení Rady (ES) č. 1303/2013</a:t>
            </a:r>
            <a:r>
              <a:rPr lang="cs-CZ" sz="1500" dirty="0" smtClean="0">
                <a:latin typeface="Myriad Pro"/>
              </a:rPr>
              <a:t> </a:t>
            </a:r>
          </a:p>
          <a:p>
            <a:r>
              <a:rPr lang="cs-CZ" sz="1500" dirty="0" smtClean="0">
                <a:latin typeface="Myriad Pro"/>
              </a:rPr>
              <a:t>tj. projekty, které po dokončení vytvářejí čistý příjem, více viz </a:t>
            </a:r>
            <a:r>
              <a:rPr lang="cs-CZ" sz="1500" dirty="0">
                <a:latin typeface="Myriad Pro"/>
              </a:rPr>
              <a:t>O</a:t>
            </a:r>
            <a:r>
              <a:rPr lang="cs-CZ" sz="1500" dirty="0" smtClean="0">
                <a:latin typeface="Myriad Pro"/>
              </a:rPr>
              <a:t>becná pravidla, kap. Příjmy</a:t>
            </a:r>
            <a:endParaRPr lang="cs-CZ" sz="1500" dirty="0">
              <a:latin typeface="Myriad Pro"/>
            </a:endParaRPr>
          </a:p>
        </p:txBody>
      </p:sp>
      <p:sp>
        <p:nvSpPr>
          <p:cNvPr id="10" name="Zaoblený obdélník 9"/>
          <p:cNvSpPr/>
          <p:nvPr/>
        </p:nvSpPr>
        <p:spPr>
          <a:xfrm>
            <a:off x="363538" y="5236143"/>
            <a:ext cx="8229600" cy="731520"/>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b="1" dirty="0" smtClean="0">
                <a:solidFill>
                  <a:schemeClr val="tx1"/>
                </a:solidFill>
                <a:latin typeface="Myriad Pro"/>
              </a:rPr>
              <a:t>Úhrada nákladů za zásah jednotky požární jednotky</a:t>
            </a:r>
            <a:r>
              <a:rPr lang="cs-CZ" sz="1500" dirty="0" smtClean="0">
                <a:solidFill>
                  <a:schemeClr val="tx1"/>
                </a:solidFill>
                <a:latin typeface="Myriad Pro"/>
              </a:rPr>
              <a:t> (zákon č. 160/2013 Sb.) </a:t>
            </a:r>
            <a:r>
              <a:rPr lang="cs-CZ" sz="1500" b="1" dirty="0" smtClean="0">
                <a:solidFill>
                  <a:schemeClr val="tx1"/>
                </a:solidFill>
                <a:latin typeface="Myriad Pro"/>
              </a:rPr>
              <a:t>není příjmem</a:t>
            </a:r>
            <a:r>
              <a:rPr lang="cs-CZ" sz="1500" dirty="0" smtClean="0">
                <a:solidFill>
                  <a:schemeClr val="tx1"/>
                </a:solidFill>
                <a:latin typeface="Myriad Pro"/>
              </a:rPr>
              <a:t> podle čl. 61 </a:t>
            </a:r>
            <a:r>
              <a:rPr lang="cs-CZ" sz="1500" dirty="0">
                <a:solidFill>
                  <a:schemeClr val="tx1"/>
                </a:solidFill>
                <a:latin typeface="Myriad Pro"/>
              </a:rPr>
              <a:t>Nařízení Rady (ES) č. 1303/2013</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113</a:t>
            </a:fld>
            <a:endParaRPr lang="en-US" dirty="0"/>
          </a:p>
        </p:txBody>
      </p:sp>
    </p:spTree>
    <p:extLst>
      <p:ext uri="{BB962C8B-B14F-4D97-AF65-F5344CB8AC3E}">
        <p14:creationId xmlns:p14="http://schemas.microsoft.com/office/powerpoint/2010/main" val="13138675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63629"/>
            <a:ext cx="8229600" cy="102990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4570482"/>
          </a:xfrm>
          <a:prstGeom prst="rect">
            <a:avLst/>
          </a:prstGeom>
          <a:noFill/>
        </p:spPr>
        <p:txBody>
          <a:bodyPr wrap="square" rtlCol="0">
            <a:spAutoFit/>
          </a:bodyPr>
          <a:lstStyle/>
          <a:p>
            <a:pPr>
              <a:lnSpc>
                <a:spcPct val="150000"/>
              </a:lnSpc>
            </a:pPr>
            <a:r>
              <a:rPr lang="cs-CZ" sz="2000" b="1" dirty="0" smtClean="0">
                <a:latin typeface="Myriad Pro"/>
              </a:rPr>
              <a:t>STANICE IZS</a:t>
            </a:r>
          </a:p>
          <a:p>
            <a:r>
              <a:rPr lang="cs-CZ" b="1" dirty="0">
                <a:solidFill>
                  <a:srgbClr val="0070C0"/>
                </a:solidFill>
                <a:latin typeface="Myriad Pro"/>
              </a:rPr>
              <a:t>PODPOROVANÉ AKTIVITY </a:t>
            </a:r>
            <a:r>
              <a:rPr lang="cs-CZ" dirty="0">
                <a:solidFill>
                  <a:srgbClr val="0070C0"/>
                </a:solidFill>
                <a:latin typeface="Myriad Pro"/>
              </a:rPr>
              <a:t>(hlavní – min. 85 % způsobilých výdajů </a:t>
            </a:r>
            <a:r>
              <a:rPr lang="cs-CZ" dirty="0" smtClean="0">
                <a:solidFill>
                  <a:srgbClr val="0070C0"/>
                </a:solidFill>
                <a:latin typeface="Myriad Pro"/>
              </a:rPr>
              <a:t>projektu</a:t>
            </a:r>
            <a:r>
              <a:rPr lang="cs-CZ" sz="1600" dirty="0" smtClean="0">
                <a:solidFill>
                  <a:srgbClr val="0070C0"/>
                </a:solidFill>
                <a:latin typeface="Myriad Pro"/>
              </a:rPr>
              <a:t>)</a:t>
            </a:r>
          </a:p>
          <a:p>
            <a:pPr>
              <a:spcBef>
                <a:spcPts val="1200"/>
              </a:spcBef>
              <a:spcAft>
                <a:spcPts val="600"/>
              </a:spcAft>
            </a:pPr>
            <a:r>
              <a:rPr lang="cs-CZ" b="1" dirty="0" smtClean="0">
                <a:latin typeface="Myriad Pro"/>
              </a:rPr>
              <a:t>Stavební úpravy stanice základní složky IZS </a:t>
            </a:r>
          </a:p>
          <a:p>
            <a:r>
              <a:rPr lang="cs-CZ" sz="1600" dirty="0" smtClean="0">
                <a:latin typeface="Myriad Pro"/>
              </a:rPr>
              <a:t>Zvýšení </a:t>
            </a:r>
            <a:r>
              <a:rPr lang="cs-CZ" sz="1600" dirty="0">
                <a:latin typeface="Myriad Pro"/>
              </a:rPr>
              <a:t>odolnosti stanice vůči účinkům mimořádné události tak, aby složka IZS mohla plnit své úkoly v době mimořádné události. Aktivita je zaměřena na realizaci stavebních úprav stávajícího objektu, stavbu nového objektu, pořízení potřebného vybavení či technologií stanice základní složky IZS a úpravu vnějších prostor. </a:t>
            </a:r>
          </a:p>
          <a:p>
            <a:pPr>
              <a:spcBef>
                <a:spcPts val="1200"/>
              </a:spcBef>
              <a:spcAft>
                <a:spcPts val="600"/>
              </a:spcAft>
            </a:pPr>
            <a:r>
              <a:rPr lang="cs-CZ" b="1" dirty="0" smtClean="0">
                <a:latin typeface="Myriad Pro"/>
              </a:rPr>
              <a:t>Vybudování </a:t>
            </a:r>
            <a:r>
              <a:rPr lang="cs-CZ" b="1" dirty="0">
                <a:latin typeface="Myriad Pro"/>
              </a:rPr>
              <a:t>stanice základní složky IZS</a:t>
            </a:r>
          </a:p>
          <a:p>
            <a:r>
              <a:rPr lang="cs-CZ" sz="1600" dirty="0">
                <a:latin typeface="Myriad Pro"/>
              </a:rPr>
              <a:t>Zajištění odolnosti prostřednictvím nové dislokace v případě stanic, které jsou ohrožovány opakujícími se výskyty mimořádných událostí ohrožujících chod stanice, nebo u kterých není zajištěna přijatelná reakční doba pro nasazení složky IZS. V této aktivitě bude realizována stavba nové stanice základní složky IZS, pořízení jejího vybavení či technologií a úprava vnějších prostor. </a:t>
            </a:r>
          </a:p>
          <a:p>
            <a:pPr lvl="0"/>
            <a:r>
              <a:rPr lang="cs-CZ" sz="1600" dirty="0" smtClean="0">
                <a:latin typeface="Myriad Pro"/>
              </a:rPr>
              <a:t> </a:t>
            </a:r>
            <a:endParaRPr lang="cs-CZ" sz="1600" dirty="0">
              <a:latin typeface="Myriad Pro"/>
            </a:endParaRPr>
          </a:p>
          <a:p>
            <a:endParaRPr lang="cs-CZ" sz="1600" dirty="0">
              <a:solidFill>
                <a:schemeClr val="tx2"/>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114</a:t>
            </a:fld>
            <a:endParaRPr lang="en-US" dirty="0"/>
          </a:p>
        </p:txBody>
      </p:sp>
    </p:spTree>
    <p:extLst>
      <p:ext uri="{BB962C8B-B14F-4D97-AF65-F5344CB8AC3E}">
        <p14:creationId xmlns:p14="http://schemas.microsoft.com/office/powerpoint/2010/main" val="10162266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6344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141577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endParaRPr lang="cs-CZ" sz="1600" dirty="0">
              <a:solidFill>
                <a:schemeClr val="tx2"/>
              </a:solidFill>
              <a:latin typeface="Myriad Pro"/>
            </a:endParaRPr>
          </a:p>
        </p:txBody>
      </p:sp>
      <p:sp>
        <p:nvSpPr>
          <p:cNvPr id="2" name="Zaoblený obdélník 1"/>
          <p:cNvSpPr/>
          <p:nvPr/>
        </p:nvSpPr>
        <p:spPr>
          <a:xfrm>
            <a:off x="1428063" y="2372253"/>
            <a:ext cx="6100549" cy="3143023"/>
          </a:xfrm>
          <a:prstGeom prst="roundRect">
            <a:avLst>
              <a:gd name="adj" fmla="val 3746"/>
            </a:avLst>
          </a:prstGeom>
          <a:solidFill>
            <a:srgbClr val="A10101"/>
          </a:solidFill>
        </p:spPr>
        <p:style>
          <a:lnRef idx="1">
            <a:schemeClr val="accent1"/>
          </a:lnRef>
          <a:fillRef idx="3">
            <a:schemeClr val="accent1"/>
          </a:fillRef>
          <a:effectRef idx="2">
            <a:schemeClr val="accent1"/>
          </a:effectRef>
          <a:fontRef idx="minor">
            <a:schemeClr val="lt1"/>
          </a:fontRef>
        </p:style>
        <p:txBody>
          <a:bodyPr rtlCol="0" anchor="ctr"/>
          <a:lstStyle/>
          <a:p>
            <a:r>
              <a:rPr lang="cs-CZ" dirty="0">
                <a:latin typeface="Myriad Pro"/>
              </a:rPr>
              <a:t>Projekt musí </a:t>
            </a:r>
            <a:r>
              <a:rPr lang="cs-CZ" dirty="0" smtClean="0">
                <a:latin typeface="Myriad Pro"/>
              </a:rPr>
              <a:t>řešit </a:t>
            </a:r>
            <a:r>
              <a:rPr lang="cs-CZ" dirty="0">
                <a:latin typeface="Myriad Pro"/>
              </a:rPr>
              <a:t>alespoň jednu z mimořádných událostí:</a:t>
            </a:r>
          </a:p>
          <a:p>
            <a:endParaRPr lang="cs-CZ" dirty="0">
              <a:solidFill>
                <a:srgbClr val="00B050"/>
              </a:solidFill>
              <a:latin typeface="Myriad Pro"/>
            </a:endParaRPr>
          </a:p>
          <a:p>
            <a:pPr marL="285750" lvl="0" indent="-285750">
              <a:buFont typeface="Arial" panose="020B0604020202020204" pitchFamily="34" charset="0"/>
              <a:buChar char="•"/>
            </a:pPr>
            <a:r>
              <a:rPr lang="cs-CZ" dirty="0">
                <a:latin typeface="Myriad Pro"/>
              </a:rPr>
              <a:t>sněhové srážky, masivní námrazy</a:t>
            </a:r>
          </a:p>
          <a:p>
            <a:pPr marL="285750" lvl="0" indent="-285750">
              <a:buFont typeface="Arial" panose="020B0604020202020204" pitchFamily="34" charset="0"/>
              <a:buChar char="•"/>
            </a:pPr>
            <a:r>
              <a:rPr lang="cs-CZ" dirty="0">
                <a:latin typeface="Myriad Pro"/>
              </a:rPr>
              <a:t>orkány a větrné smrště</a:t>
            </a:r>
          </a:p>
          <a:p>
            <a:pPr marL="285750" lvl="0" indent="-285750">
              <a:buFont typeface="Arial" panose="020B0604020202020204" pitchFamily="34" charset="0"/>
              <a:buChar char="•"/>
            </a:pPr>
            <a:r>
              <a:rPr lang="cs-CZ" dirty="0">
                <a:latin typeface="Myriad Pro"/>
              </a:rPr>
              <a:t>extrémní sucho</a:t>
            </a:r>
          </a:p>
          <a:p>
            <a:pPr marL="285750" lvl="0" indent="-285750">
              <a:buFont typeface="Arial" panose="020B0604020202020204" pitchFamily="34" charset="0"/>
              <a:buChar char="•"/>
            </a:pPr>
            <a:r>
              <a:rPr lang="cs-CZ" dirty="0">
                <a:latin typeface="Myriad Pro"/>
              </a:rPr>
              <a:t>havárie nebezpečných látek</a:t>
            </a:r>
          </a:p>
          <a:p>
            <a:pPr marL="285750" indent="-285750">
              <a:buFont typeface="Arial" panose="020B0604020202020204" pitchFamily="34" charset="0"/>
              <a:buChar char="•"/>
            </a:pPr>
            <a:r>
              <a:rPr lang="cs-CZ" dirty="0">
                <a:latin typeface="Myriad Pro"/>
              </a:rPr>
              <a:t>povodně (povodně s četností 20 let a méně) – </a:t>
            </a:r>
            <a:r>
              <a:rPr lang="cs-CZ" b="1" dirty="0" smtClean="0">
                <a:latin typeface="Myriad Pro"/>
              </a:rPr>
              <a:t>NE</a:t>
            </a:r>
            <a:r>
              <a:rPr lang="cs-CZ" dirty="0" smtClean="0">
                <a:latin typeface="Myriad Pro"/>
              </a:rPr>
              <a:t> pro obce</a:t>
            </a:r>
            <a:r>
              <a:rPr lang="cs-CZ" dirty="0">
                <a:latin typeface="Myriad Pro"/>
              </a:rPr>
              <a:t>, státní organizace a </a:t>
            </a:r>
            <a:r>
              <a:rPr lang="cs-CZ" dirty="0" smtClean="0">
                <a:latin typeface="Myriad Pro"/>
              </a:rPr>
              <a:t>ZZS.</a:t>
            </a:r>
            <a:endParaRPr lang="cs-CZ" dirty="0">
              <a:latin typeface="Myriad Pro"/>
            </a:endParaRPr>
          </a:p>
          <a:p>
            <a:pPr algn="ctr"/>
            <a:endParaRPr lang="cs-CZ" dirty="0">
              <a:latin typeface="Myriad Pro"/>
            </a:endParaRP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115</a:t>
            </a:fld>
            <a:endParaRPr lang="en-US" dirty="0"/>
          </a:p>
        </p:txBody>
      </p:sp>
    </p:spTree>
    <p:extLst>
      <p:ext uri="{BB962C8B-B14F-4D97-AF65-F5344CB8AC3E}">
        <p14:creationId xmlns:p14="http://schemas.microsoft.com/office/powerpoint/2010/main" val="15291529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73255"/>
            <a:ext cx="8229600" cy="102027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199908" y="814133"/>
            <a:ext cx="855685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r>
              <a:rPr lang="cs-CZ" sz="1600" dirty="0" smtClean="0">
                <a:latin typeface="Myriad Pro"/>
              </a:rPr>
              <a:t>Je-li žadatelem:</a:t>
            </a:r>
          </a:p>
          <a:p>
            <a:pPr marL="285750" indent="-285750">
              <a:buFont typeface="Arial" panose="020B0604020202020204" pitchFamily="34" charset="0"/>
              <a:buChar char="•"/>
            </a:pPr>
            <a:r>
              <a:rPr lang="cs-CZ" sz="1600" dirty="0" smtClean="0">
                <a:latin typeface="Myriad Pro"/>
              </a:rPr>
              <a:t>Ministerstvo </a:t>
            </a:r>
            <a:r>
              <a:rPr lang="cs-CZ" sz="1600" dirty="0">
                <a:latin typeface="Myriad Pro"/>
              </a:rPr>
              <a:t>vnitra - generální ředitelství HZS ČR, </a:t>
            </a:r>
          </a:p>
          <a:p>
            <a:pPr marL="285750" indent="-285750">
              <a:buFont typeface="Arial" panose="020B0604020202020204" pitchFamily="34" charset="0"/>
              <a:buChar char="•"/>
            </a:pPr>
            <a:r>
              <a:rPr lang="cs-CZ" sz="1600" dirty="0">
                <a:latin typeface="Myriad Pro"/>
              </a:rPr>
              <a:t>hasičské záchranné sbory krajů,</a:t>
            </a:r>
          </a:p>
          <a:p>
            <a:pPr marL="285750" lvl="0" indent="-285750">
              <a:buFont typeface="Arial" panose="020B0604020202020204" pitchFamily="34" charset="0"/>
              <a:buChar char="•"/>
            </a:pPr>
            <a:r>
              <a:rPr lang="cs-CZ" sz="1600" dirty="0">
                <a:latin typeface="Myriad Pro"/>
              </a:rPr>
              <a:t>Záchranný útvar HZS ČR,</a:t>
            </a:r>
          </a:p>
          <a:p>
            <a:pPr marL="285750" lvl="0" indent="-285750">
              <a:buFont typeface="Arial" panose="020B0604020202020204" pitchFamily="34" charset="0"/>
              <a:buChar char="•"/>
            </a:pPr>
            <a:r>
              <a:rPr lang="cs-CZ" sz="1600" dirty="0">
                <a:latin typeface="Myriad Pro"/>
              </a:rPr>
              <a:t>Ministerstvo vnitra - Policejní prezidium ČR,</a:t>
            </a:r>
          </a:p>
          <a:p>
            <a:pPr marL="285750" lvl="0" indent="-285750">
              <a:buFont typeface="Arial" panose="020B0604020202020204" pitchFamily="34" charset="0"/>
              <a:buChar char="•"/>
            </a:pPr>
            <a:r>
              <a:rPr lang="cs-CZ" sz="1600" dirty="0">
                <a:latin typeface="Myriad Pro"/>
              </a:rPr>
              <a:t>krajská ředitelství Policie ČR</a:t>
            </a:r>
            <a:r>
              <a:rPr lang="cs-CZ" sz="1600" dirty="0" smtClean="0">
                <a:latin typeface="Myriad Pro"/>
              </a:rPr>
              <a:t>,</a:t>
            </a:r>
          </a:p>
          <a:p>
            <a:pPr lvl="0"/>
            <a:r>
              <a:rPr lang="cs-CZ" sz="1600" b="1" dirty="0">
                <a:latin typeface="Myriad Pro"/>
              </a:rPr>
              <a:t>m</a:t>
            </a:r>
            <a:r>
              <a:rPr lang="cs-CZ" sz="1600" b="1" dirty="0" smtClean="0">
                <a:latin typeface="Myriad Pro"/>
              </a:rPr>
              <a:t>usí být hlavní aktivity projektu v souladu s</a:t>
            </a:r>
            <a:r>
              <a:rPr lang="cs-CZ" sz="1600" dirty="0" smtClean="0">
                <a:latin typeface="Myriad Pro"/>
              </a:rPr>
              <a:t> dokumentem Zajištění odolnosti – PČR a HZS ČR. Soulad je posuzován podle přílohy č. 2 a 3 uvedeného dokumentu.</a:t>
            </a:r>
          </a:p>
          <a:p>
            <a:r>
              <a:rPr lang="cs-CZ" sz="1600" dirty="0">
                <a:latin typeface="Myriad Pro"/>
              </a:rPr>
              <a:t>Je-li žadatelem:</a:t>
            </a:r>
          </a:p>
          <a:p>
            <a:pPr marL="285750" indent="-285750">
              <a:buFont typeface="Arial" panose="020B0604020202020204" pitchFamily="34" charset="0"/>
              <a:buChar char="•"/>
            </a:pPr>
            <a:r>
              <a:rPr lang="cs-CZ" sz="1600" dirty="0" smtClean="0">
                <a:latin typeface="Myriad Pro"/>
              </a:rPr>
              <a:t>Kraj jako zřizovatel zdravotnické záchranné služby</a:t>
            </a:r>
            <a:endParaRPr lang="cs-CZ" sz="1600" dirty="0">
              <a:latin typeface="Myriad Pro"/>
            </a:endParaRPr>
          </a:p>
          <a:p>
            <a:pPr lvl="0"/>
            <a:r>
              <a:rPr lang="cs-CZ" sz="1600" b="1" dirty="0">
                <a:latin typeface="Myriad Pro"/>
              </a:rPr>
              <a:t>musí být hlavní aktivity projektu v souladu s </a:t>
            </a:r>
            <a:r>
              <a:rPr lang="cs-CZ" sz="1600" dirty="0">
                <a:latin typeface="Myriad Pro"/>
              </a:rPr>
              <a:t>dokumentem Zajištění odolnosti – </a:t>
            </a:r>
            <a:r>
              <a:rPr lang="cs-CZ" sz="1600" dirty="0" smtClean="0">
                <a:latin typeface="Myriad Pro"/>
              </a:rPr>
              <a:t>krajských zdravotnických záchranných služeb. </a:t>
            </a:r>
            <a:r>
              <a:rPr lang="cs-CZ" sz="1600" dirty="0">
                <a:latin typeface="Myriad Pro"/>
              </a:rPr>
              <a:t>Soulad je posuzován podle přílohy č. </a:t>
            </a:r>
            <a:r>
              <a:rPr lang="cs-CZ" sz="1600" dirty="0" smtClean="0">
                <a:latin typeface="Myriad Pro"/>
              </a:rPr>
              <a:t>4 a 5 </a:t>
            </a:r>
            <a:r>
              <a:rPr lang="cs-CZ" sz="1600" dirty="0">
                <a:latin typeface="Myriad Pro"/>
              </a:rPr>
              <a:t>uvedeného dokumentu.</a:t>
            </a:r>
          </a:p>
          <a:p>
            <a:pPr lvl="0"/>
            <a:r>
              <a:rPr lang="cs-CZ" sz="1600" b="1" dirty="0" smtClean="0">
                <a:latin typeface="Myriad Pro"/>
              </a:rPr>
              <a:t>U projektů </a:t>
            </a:r>
          </a:p>
          <a:p>
            <a:pPr marL="285750" lvl="0" indent="-285750">
              <a:buFont typeface="Arial" panose="020B0604020202020204" pitchFamily="34" charset="0"/>
              <a:buChar char="•"/>
            </a:pPr>
            <a:r>
              <a:rPr lang="cs-CZ" sz="1600" b="1" dirty="0">
                <a:latin typeface="Myriad Pro"/>
              </a:rPr>
              <a:t>o</a:t>
            </a:r>
            <a:r>
              <a:rPr lang="cs-CZ" sz="1600" b="1" dirty="0" smtClean="0">
                <a:latin typeface="Myriad Pro"/>
              </a:rPr>
              <a:t>bcí,</a:t>
            </a:r>
          </a:p>
          <a:p>
            <a:pPr marL="285750" lvl="0" indent="-285750">
              <a:buFont typeface="Arial" panose="020B0604020202020204" pitchFamily="34" charset="0"/>
              <a:buChar char="•"/>
            </a:pPr>
            <a:r>
              <a:rPr lang="cs-CZ" sz="1600" dirty="0" smtClean="0">
                <a:latin typeface="Myriad Pro"/>
              </a:rPr>
              <a:t>státních organizací,</a:t>
            </a:r>
          </a:p>
          <a:p>
            <a:pPr lvl="0"/>
            <a:r>
              <a:rPr lang="cs-CZ" sz="1600" b="1" dirty="0" smtClean="0">
                <a:latin typeface="Myriad Pro"/>
              </a:rPr>
              <a:t>musí být projekt v souladu s </a:t>
            </a:r>
            <a:r>
              <a:rPr lang="cs-CZ" sz="1600" dirty="0" smtClean="0">
                <a:latin typeface="Myriad Pro"/>
              </a:rPr>
              <a:t>dokumentem Zajištění odolnosti – PČR a HZS ČR</a:t>
            </a:r>
            <a:r>
              <a:rPr lang="cs-CZ" sz="1600" b="1" dirty="0" smtClean="0">
                <a:latin typeface="Myriad Pro"/>
              </a:rPr>
              <a:t>. Soulad je potvrzován v rámci Stanoviska HZS ČR.</a:t>
            </a:r>
            <a:endParaRPr lang="cs-CZ" sz="1600" b="1"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116</a:t>
            </a:fld>
            <a:endParaRPr lang="en-US" dirty="0"/>
          </a:p>
        </p:txBody>
      </p:sp>
    </p:spTree>
    <p:extLst>
      <p:ext uri="{BB962C8B-B14F-4D97-AF65-F5344CB8AC3E}">
        <p14:creationId xmlns:p14="http://schemas.microsoft.com/office/powerpoint/2010/main" val="32810156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67378"/>
            <a:ext cx="8229600" cy="87589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59881" y="752577"/>
            <a:ext cx="8537609" cy="5309146"/>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lvl="0"/>
            <a:r>
              <a:rPr lang="cs-CZ" sz="1600" b="1" u="sng" dirty="0" smtClean="0">
                <a:latin typeface="Myriad Pro"/>
              </a:rPr>
              <a:t>Stavby</a:t>
            </a:r>
          </a:p>
          <a:p>
            <a:pPr marL="285750" lvl="0" indent="-285750">
              <a:buFont typeface="Arial" panose="020B0604020202020204" pitchFamily="34" charset="0"/>
              <a:buChar char="•"/>
            </a:pPr>
            <a:r>
              <a:rPr lang="cs-CZ" sz="1600" dirty="0" smtClean="0">
                <a:latin typeface="Myriad Pro"/>
              </a:rPr>
              <a:t>výstavba </a:t>
            </a:r>
            <a:r>
              <a:rPr lang="cs-CZ" sz="1600" dirty="0">
                <a:latin typeface="Myriad Pro"/>
              </a:rPr>
              <a:t>nových </a:t>
            </a:r>
            <a:r>
              <a:rPr lang="cs-CZ" sz="1600" dirty="0" smtClean="0">
                <a:latin typeface="Myriad Pro"/>
              </a:rPr>
              <a:t>objektů,</a:t>
            </a:r>
          </a:p>
          <a:p>
            <a:pPr marL="285750" lvl="0" indent="-285750">
              <a:buFont typeface="Arial" panose="020B0604020202020204" pitchFamily="34" charset="0"/>
              <a:buChar char="•"/>
            </a:pPr>
            <a:r>
              <a:rPr lang="cs-CZ" sz="1600" dirty="0" smtClean="0">
                <a:latin typeface="Myriad Pro"/>
              </a:rPr>
              <a:t>změna </a:t>
            </a:r>
            <a:r>
              <a:rPr lang="cs-CZ" sz="1600" dirty="0">
                <a:latin typeface="Myriad Pro"/>
              </a:rPr>
              <a:t>stávající stavby (nástavba, přístavba</a:t>
            </a:r>
            <a:r>
              <a:rPr lang="cs-CZ" sz="1600" dirty="0" smtClean="0">
                <a:latin typeface="Myriad Pro"/>
              </a:rPr>
              <a:t>),</a:t>
            </a:r>
          </a:p>
          <a:p>
            <a:pPr marL="285750" lvl="0" indent="-285750">
              <a:buFont typeface="Arial" panose="020B0604020202020204" pitchFamily="34" charset="0"/>
              <a:buChar char="•"/>
            </a:pPr>
            <a:r>
              <a:rPr lang="cs-CZ" sz="1600" dirty="0" smtClean="0">
                <a:latin typeface="Myriad Pro"/>
              </a:rPr>
              <a:t>stavební </a:t>
            </a:r>
            <a:r>
              <a:rPr lang="cs-CZ" sz="1600" dirty="0">
                <a:latin typeface="Myriad Pro"/>
              </a:rPr>
              <a:t>úpravy a rekonstrukce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obvodové </a:t>
            </a:r>
            <a:r>
              <a:rPr lang="cs-CZ" sz="1600" dirty="0">
                <a:latin typeface="Myriad Pro"/>
              </a:rPr>
              <a:t>stěny a nosné </a:t>
            </a:r>
            <a:r>
              <a:rPr lang="cs-CZ" sz="1600" dirty="0" smtClean="0">
                <a:latin typeface="Myriad Pro"/>
              </a:rPr>
              <a:t>konstrukce,</a:t>
            </a:r>
          </a:p>
          <a:p>
            <a:pPr marL="742950" lvl="1" indent="-285750">
              <a:buFont typeface="Arial" panose="020B0604020202020204" pitchFamily="34" charset="0"/>
              <a:buChar char="•"/>
            </a:pPr>
            <a:r>
              <a:rPr lang="cs-CZ" sz="1600" dirty="0" smtClean="0">
                <a:latin typeface="Myriad Pro"/>
              </a:rPr>
              <a:t>střešní </a:t>
            </a:r>
            <a:r>
              <a:rPr lang="cs-CZ" sz="1600" dirty="0">
                <a:latin typeface="Myriad Pro"/>
              </a:rPr>
              <a:t>konstrukce a střešní </a:t>
            </a:r>
            <a:r>
              <a:rPr lang="cs-CZ" sz="1600" dirty="0" smtClean="0">
                <a:latin typeface="Myriad Pro"/>
              </a:rPr>
              <a:t>plášť,</a:t>
            </a:r>
          </a:p>
          <a:p>
            <a:pPr marL="742950" lvl="1" indent="-285750">
              <a:buFont typeface="Arial" panose="020B0604020202020204" pitchFamily="34" charset="0"/>
              <a:buChar char="•"/>
            </a:pPr>
            <a:r>
              <a:rPr lang="cs-CZ" sz="1600" dirty="0" smtClean="0">
                <a:latin typeface="Myriad Pro"/>
              </a:rPr>
              <a:t>výměna </a:t>
            </a:r>
            <a:r>
              <a:rPr lang="cs-CZ" sz="1600" dirty="0">
                <a:latin typeface="Myriad Pro"/>
              </a:rPr>
              <a:t>výplní vnějších otvorů stavby (okna, dveře, vrata</a:t>
            </a:r>
            <a:r>
              <a:rPr lang="cs-CZ" sz="1600" dirty="0" smtClean="0">
                <a:latin typeface="Myriad Pro"/>
              </a:rPr>
              <a:t>),</a:t>
            </a:r>
          </a:p>
          <a:p>
            <a:pPr marL="285750" indent="-285750">
              <a:buFont typeface="Arial" panose="020B0604020202020204" pitchFamily="34" charset="0"/>
              <a:buChar char="•"/>
            </a:pPr>
            <a:r>
              <a:rPr lang="cs-CZ" sz="1600" dirty="0">
                <a:latin typeface="Myriad Pro"/>
              </a:rPr>
              <a:t>stavební úprava vnitřních prostor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podlahy</a:t>
            </a:r>
            <a:r>
              <a:rPr lang="cs-CZ" sz="1600" dirty="0">
                <a:latin typeface="Myriad Pro"/>
              </a:rPr>
              <a:t>, stropy, </a:t>
            </a:r>
            <a:r>
              <a:rPr lang="cs-CZ" sz="1600" dirty="0" smtClean="0">
                <a:latin typeface="Myriad Pro"/>
              </a:rPr>
              <a:t>příčky,</a:t>
            </a:r>
          </a:p>
          <a:p>
            <a:pPr marL="742950" lvl="1" indent="-285750">
              <a:buFont typeface="Arial" panose="020B0604020202020204" pitchFamily="34" charset="0"/>
              <a:buChar char="•"/>
            </a:pPr>
            <a:r>
              <a:rPr lang="cs-CZ" sz="1600" dirty="0" smtClean="0">
                <a:latin typeface="Myriad Pro"/>
              </a:rPr>
              <a:t>administrativní</a:t>
            </a:r>
            <a:r>
              <a:rPr lang="cs-CZ" sz="1600" dirty="0">
                <a:latin typeface="Myriad Pro"/>
              </a:rPr>
              <a:t>, manipulační a skladovací prostory, zázemí (šatny, sanitární zařízení, sušárny, místnosti pro denní či noční pohotovost, společenské místnosti), prostory pro garážování techniky, dílny pro údržbu techniky, strojovny</a:t>
            </a:r>
            <a:r>
              <a:rPr lang="cs-CZ" sz="1600" dirty="0" smtClean="0">
                <a:latin typeface="Myriad Pro"/>
              </a:rPr>
              <a:t>.</a:t>
            </a:r>
          </a:p>
          <a:p>
            <a:pPr marL="285750" indent="-285750">
              <a:buFont typeface="Arial" panose="020B0604020202020204" pitchFamily="34" charset="0"/>
              <a:buChar char="•"/>
            </a:pPr>
            <a:r>
              <a:rPr lang="cs-CZ" sz="1600" dirty="0">
                <a:latin typeface="Myriad Pro"/>
              </a:rPr>
              <a:t>Modernizace a vybudování nezbytných objektů technického a technologického zázemí, které mají přímou souvislost s výstupy projektu a slouží k zajištění adekvátní odolnosti stanice základní složky IZS</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zpevněných a manipulačních ploch  v areálu stanice základní složky IZS, které mají přímou souvislost s výstupy projektu a slouží k zajištění adekvátní odolnosti stanice základní složky IZS</a:t>
            </a:r>
            <a:r>
              <a:rPr lang="cs-CZ" sz="1600" dirty="0" smtClean="0">
                <a:latin typeface="Myriad Pro"/>
              </a:rPr>
              <a:t>.</a:t>
            </a: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117</a:t>
            </a:fld>
            <a:endParaRPr lang="en-US" dirty="0"/>
          </a:p>
        </p:txBody>
      </p:sp>
    </p:spTree>
    <p:extLst>
      <p:ext uri="{BB962C8B-B14F-4D97-AF65-F5344CB8AC3E}">
        <p14:creationId xmlns:p14="http://schemas.microsoft.com/office/powerpoint/2010/main" val="33027467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0569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1245020"/>
            <a:ext cx="8229600" cy="4324261"/>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marL="285750" indent="-285750">
              <a:buFont typeface="Arial" panose="020B0604020202020204" pitchFamily="34" charset="0"/>
              <a:buChar char="•"/>
            </a:pPr>
            <a:r>
              <a:rPr lang="cs-CZ" sz="1600" dirty="0" smtClean="0">
                <a:latin typeface="Myriad Pro"/>
              </a:rPr>
              <a:t>Úpravy </a:t>
            </a:r>
            <a:r>
              <a:rPr lang="cs-CZ" sz="1600" dirty="0">
                <a:latin typeface="Myriad Pro"/>
              </a:rPr>
              <a:t>venkovního prostranství v areálu stanice základní složky IZS, které mají přímou souvislost s výstupy projektu a slouží k zajištění adekvátní odolnosti stanice základní složky IZS (např. úprava a obnova přístupových ploch a prvků, určených pro výjezd základní složky IZS, oplocení, akustická a vizuální signalizace</a:t>
            </a:r>
            <a:r>
              <a:rPr lang="cs-CZ" sz="1600" dirty="0" smtClean="0">
                <a:latin typeface="Myriad Pro"/>
              </a:rPr>
              <a:t>).</a:t>
            </a:r>
          </a:p>
          <a:p>
            <a:pPr marL="285750" indent="-285750">
              <a:buFont typeface="Arial" panose="020B0604020202020204" pitchFamily="34" charset="0"/>
              <a:buChar char="•"/>
            </a:pPr>
            <a:r>
              <a:rPr lang="cs-CZ" sz="1600" dirty="0" smtClean="0">
                <a:latin typeface="Myriad Pro"/>
              </a:rPr>
              <a:t>Vybudování </a:t>
            </a:r>
            <a:r>
              <a:rPr lang="cs-CZ" sz="1600" dirty="0">
                <a:latin typeface="Myriad Pro"/>
              </a:rPr>
              <a:t>nových či nezbytná rekonstrukce stávajících inženýrských sítí k nejbližšímu přípojnému bodu</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nových či nezbytná rekonstrukce stávajících inženýrských sítí k nejbližšímu přípojnému bodu.</a:t>
            </a:r>
          </a:p>
          <a:p>
            <a:pPr lvl="0"/>
            <a:r>
              <a:rPr lang="cs-CZ" sz="1600" u="sng" dirty="0">
                <a:latin typeface="Myriad Pro"/>
              </a:rPr>
              <a:t>Nákup </a:t>
            </a:r>
            <a:r>
              <a:rPr lang="cs-CZ" sz="1600" u="sng" dirty="0" smtClean="0">
                <a:latin typeface="Myriad Pro"/>
              </a:rPr>
              <a:t>budov</a:t>
            </a:r>
          </a:p>
          <a:p>
            <a:pPr marL="285750" lvl="0" indent="-285750">
              <a:buFont typeface="Arial" panose="020B0604020202020204" pitchFamily="34" charset="0"/>
              <a:buChar char="•"/>
            </a:pPr>
            <a:r>
              <a:rPr lang="cs-CZ" sz="1600" dirty="0" smtClean="0">
                <a:latin typeface="Myriad Pro"/>
              </a:rPr>
              <a:t>nákup </a:t>
            </a:r>
            <a:r>
              <a:rPr lang="cs-CZ" sz="1600" dirty="0">
                <a:latin typeface="Myriad Pro"/>
              </a:rPr>
              <a:t>budovy (celé nebo její části) stanice základní složky IZS, nebo stavby určené k zajištění připravenosti  techniky a prostředků k nasazení (např. garáže, sklady, kryté prostory</a:t>
            </a:r>
            <a:r>
              <a:rPr lang="cs-CZ" sz="1600" dirty="0" smtClean="0">
                <a:latin typeface="Myriad Pro"/>
              </a:rPr>
              <a:t>).</a:t>
            </a:r>
          </a:p>
          <a:p>
            <a:pPr marL="285750" lvl="0" indent="-285750">
              <a:buFont typeface="Arial" panose="020B0604020202020204" pitchFamily="34" charset="0"/>
              <a:buChar char="•"/>
            </a:pPr>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118</a:t>
            </a:fld>
            <a:endParaRPr lang="en-US" dirty="0"/>
          </a:p>
        </p:txBody>
      </p:sp>
    </p:spTree>
    <p:extLst>
      <p:ext uri="{BB962C8B-B14F-4D97-AF65-F5344CB8AC3E}">
        <p14:creationId xmlns:p14="http://schemas.microsoft.com/office/powerpoint/2010/main" val="11035678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0"/>
            <a:ext cx="8229600" cy="107802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4379" y="737189"/>
            <a:ext cx="873973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r>
              <a:rPr lang="cs-CZ" sz="1600" b="1" u="sng" dirty="0">
                <a:latin typeface="Myriad Pro"/>
              </a:rPr>
              <a:t>Pořízení vybavení </a:t>
            </a:r>
            <a:r>
              <a:rPr lang="cs-CZ" sz="1600" b="1" u="sng" dirty="0" smtClean="0">
                <a:latin typeface="Myriad Pro"/>
              </a:rPr>
              <a:t>budov</a:t>
            </a:r>
            <a:endParaRPr lang="cs-CZ" sz="1600" b="1" strike="sngStrike" dirty="0" smtClean="0">
              <a:latin typeface="Myriad Pro"/>
            </a:endParaRPr>
          </a:p>
          <a:p>
            <a:pPr marL="285750" indent="-285750">
              <a:buFont typeface="Arial" panose="020B0604020202020204" pitchFamily="34" charset="0"/>
              <a:buChar char="•"/>
            </a:pPr>
            <a:r>
              <a:rPr lang="cs-CZ" sz="1500" dirty="0" smtClean="0">
                <a:latin typeface="Myriad Pro"/>
              </a:rPr>
              <a:t>Pořízení </a:t>
            </a:r>
            <a:r>
              <a:rPr lang="cs-CZ" sz="1500" dirty="0">
                <a:latin typeface="Myriad Pro"/>
              </a:rPr>
              <a:t>technického a technologického vybavení staveb </a:t>
            </a:r>
            <a:r>
              <a:rPr lang="cs-CZ" sz="1500" b="1" dirty="0">
                <a:latin typeface="Myriad Pro"/>
              </a:rPr>
              <a:t>funkčně spjatého s nemovitostí určeného k trvalému užívání se stavbou</a:t>
            </a:r>
            <a:r>
              <a:rPr lang="cs-CZ" sz="1500" dirty="0">
                <a:latin typeface="Myriad Pro"/>
              </a:rPr>
              <a:t>, které má přímou souvislost s výstupy projektu </a:t>
            </a:r>
            <a:r>
              <a:rPr lang="cs-CZ" sz="1500" dirty="0" smtClean="0">
                <a:latin typeface="Myriad Pro"/>
              </a:rPr>
              <a:t>a slouží </a:t>
            </a:r>
            <a:r>
              <a:rPr lang="cs-CZ" sz="1500" dirty="0">
                <a:latin typeface="Myriad Pro"/>
              </a:rPr>
              <a:t>k zajištění adekvátní odolnosti stanice základní složky IZS (</a:t>
            </a:r>
            <a:r>
              <a:rPr lang="cs-CZ" sz="1500" b="1" dirty="0">
                <a:latin typeface="Myriad Pro"/>
              </a:rPr>
              <a:t>např. klimatizační jednotky, zdroj el./tepelné energie, přepěťová ochrana apod</a:t>
            </a:r>
            <a:r>
              <a:rPr lang="cs-CZ" sz="1500" dirty="0">
                <a:latin typeface="Myriad Pro"/>
              </a:rPr>
              <a:t>.). </a:t>
            </a:r>
            <a:r>
              <a:rPr lang="cs-CZ" sz="1500" dirty="0" smtClean="0">
                <a:latin typeface="Myriad Pro"/>
              </a:rPr>
              <a:t>Pořízené </a:t>
            </a:r>
            <a:r>
              <a:rPr lang="cs-CZ" sz="1500" dirty="0">
                <a:latin typeface="Myriad Pro"/>
              </a:rPr>
              <a:t>vybavení musí být zdůvodněno ve vztahu k zajištění adekvátní odolnosti stanice základní složky IZS </a:t>
            </a:r>
            <a:r>
              <a:rPr lang="cs-CZ" sz="1500" b="1" dirty="0">
                <a:latin typeface="Myriad Pro"/>
              </a:rPr>
              <a:t>a podrobně popsáno ve Studii proveditelnosti kap. 5 přílohy č. 4 b</a:t>
            </a:r>
            <a:r>
              <a:rPr lang="cs-CZ" sz="1500" b="1" dirty="0" smtClean="0">
                <a:latin typeface="Myriad Pro"/>
              </a:rPr>
              <a:t>.</a:t>
            </a:r>
          </a:p>
          <a:p>
            <a:pPr>
              <a:lnSpc>
                <a:spcPct val="150000"/>
              </a:lnSpc>
            </a:pPr>
            <a:r>
              <a:rPr lang="cs-CZ" sz="1600" b="1" dirty="0">
                <a:solidFill>
                  <a:srgbClr val="0070C0"/>
                </a:solidFill>
                <a:latin typeface="Myriad Pro"/>
              </a:rPr>
              <a:t>NEZPŮSOBILÉ VÝDAJE (příklady, více viz Specifická pravidla výzvy</a:t>
            </a:r>
            <a:r>
              <a:rPr lang="cs-CZ" sz="1600" b="1" dirty="0" smtClean="0">
                <a:solidFill>
                  <a:srgbClr val="0070C0"/>
                </a:solidFill>
                <a:latin typeface="Myriad Pro"/>
              </a:rPr>
              <a:t>)</a:t>
            </a:r>
          </a:p>
          <a:p>
            <a:pPr marL="285750" lvl="0" indent="-285750">
              <a:buFont typeface="Arial" panose="020B0604020202020204" pitchFamily="34" charset="0"/>
              <a:buChar char="•"/>
            </a:pPr>
            <a:r>
              <a:rPr lang="cs-CZ" sz="1500" dirty="0">
                <a:latin typeface="Myriad Pro"/>
              </a:rPr>
              <a:t>výdaje na úpravy venkovního prostranství v areálu stanice základní složky IZS, které nemají přímou souvislost s výstupy projektu a neslouží k zajištění adekvátní odolnosti (např. zatravnění, výsadba zeleně, chodníky),</a:t>
            </a:r>
          </a:p>
          <a:p>
            <a:pPr marL="285750" lvl="0" indent="-285750">
              <a:buFont typeface="Arial" panose="020B0604020202020204" pitchFamily="34" charset="0"/>
              <a:buChar char="•"/>
            </a:pPr>
            <a:r>
              <a:rPr lang="cs-CZ" sz="1500" dirty="0">
                <a:latin typeface="Myriad Pro"/>
              </a:rPr>
              <a:t>výdaje na stavby a prostory určené jako </a:t>
            </a:r>
            <a:r>
              <a:rPr lang="cs-CZ" sz="1500" b="1" dirty="0">
                <a:latin typeface="Myriad Pro"/>
              </a:rPr>
              <a:t>náhradní nouzové ubytování</a:t>
            </a:r>
            <a:r>
              <a:rPr lang="cs-CZ" sz="1500" dirty="0">
                <a:latin typeface="Myriad Pro"/>
              </a:rPr>
              <a:t>,</a:t>
            </a:r>
          </a:p>
          <a:p>
            <a:pPr marL="285750" lvl="0" indent="-285750">
              <a:buFont typeface="Arial" panose="020B0604020202020204" pitchFamily="34" charset="0"/>
              <a:buChar char="•"/>
            </a:pPr>
            <a:r>
              <a:rPr lang="cs-CZ" sz="1500" dirty="0">
                <a:latin typeface="Myriad Pro"/>
              </a:rPr>
              <a:t>výdaje na pořízení vybavení staveb, které není funkčně spjaté s nemovitostí určené k trvalému užívání se stavbou, které nemá přímou souvislost s výstupy projektu a neslouží k zajištění adekvátní odolnosti stanice základní složky IZS (např. </a:t>
            </a:r>
            <a:r>
              <a:rPr lang="cs-CZ" sz="1500" b="1" dirty="0">
                <a:latin typeface="Myriad Pro"/>
              </a:rPr>
              <a:t>nábytek</a:t>
            </a:r>
            <a:r>
              <a:rPr lang="cs-CZ" sz="1500" dirty="0">
                <a:latin typeface="Myriad Pro"/>
              </a:rPr>
              <a:t>, </a:t>
            </a:r>
            <a:r>
              <a:rPr lang="cs-CZ" sz="1500" b="1" dirty="0">
                <a:latin typeface="Myriad Pro"/>
              </a:rPr>
              <a:t>domácí elektrospotřebiče</a:t>
            </a:r>
            <a:r>
              <a:rPr lang="cs-CZ" sz="1500" dirty="0">
                <a:latin typeface="Myriad Pro"/>
              </a:rPr>
              <a:t>, HW, SW, </a:t>
            </a:r>
            <a:r>
              <a:rPr lang="cs-CZ" sz="1500" b="1" dirty="0">
                <a:latin typeface="Myriad Pro"/>
              </a:rPr>
              <a:t>zabezpečovací systémy budov </a:t>
            </a:r>
            <a:r>
              <a:rPr lang="cs-CZ" sz="1500" dirty="0">
                <a:latin typeface="Myriad Pro"/>
              </a:rPr>
              <a:t>apod.),</a:t>
            </a:r>
          </a:p>
          <a:p>
            <a:pPr marL="285750" lvl="0" indent="-285750">
              <a:buFont typeface="Arial" panose="020B0604020202020204" pitchFamily="34" charset="0"/>
              <a:buChar char="•"/>
            </a:pPr>
            <a:r>
              <a:rPr lang="cs-CZ" sz="1500" b="1" dirty="0">
                <a:latin typeface="Myriad Pro"/>
              </a:rPr>
              <a:t>výdaje na pořízení techniky a věcného vybavení pro výkon činností základní složky IZS v terénu</a:t>
            </a:r>
            <a:r>
              <a:rPr lang="cs-CZ" sz="1500" dirty="0">
                <a:latin typeface="Myriad Pro"/>
              </a:rPr>
              <a:t> (např. vozidla, vozíky, mobilní elektrocentrály apod</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119</a:t>
            </a:fld>
            <a:endParaRPr lang="en-US" dirty="0"/>
          </a:p>
        </p:txBody>
      </p:sp>
    </p:spTree>
    <p:extLst>
      <p:ext uri="{BB962C8B-B14F-4D97-AF65-F5344CB8AC3E}">
        <p14:creationId xmlns:p14="http://schemas.microsoft.com/office/powerpoint/2010/main" val="3986520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74516"/>
          </a:xfrm>
        </p:spPr>
        <p:txBody>
          <a:bodyPr/>
          <a:lstStyle/>
          <a:p>
            <a:r>
              <a:rPr lang="cs-CZ" sz="2600" dirty="0" smtClean="0">
                <a:solidFill>
                  <a:srgbClr val="0070C0"/>
                </a:solidFill>
                <a:effectLst>
                  <a:outerShdw blurRad="38100" dist="38100" dir="2700000" algn="tl">
                    <a:srgbClr val="000000">
                      <a:alpha val="43137"/>
                    </a:srgbClr>
                  </a:outerShdw>
                </a:effectLst>
              </a:rPr>
              <a:t>Časté chyby Při ZAKLÁDÁNÍ VÝZEV</a:t>
            </a:r>
            <a:endParaRPr lang="cs-CZ" sz="2600" dirty="0">
              <a:solidFill>
                <a:srgbClr val="0070C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386038"/>
            <a:ext cx="8229600" cy="4437247"/>
          </a:xfrm>
        </p:spPr>
        <p:txBody>
          <a:bodyPr>
            <a:normAutofit/>
          </a:bodyPr>
          <a:lstStyle/>
          <a:p>
            <a:pPr>
              <a:spcAft>
                <a:spcPts val="1800"/>
              </a:spcAft>
            </a:pPr>
            <a:r>
              <a:rPr lang="cs-CZ" sz="2200" b="1" dirty="0" smtClean="0"/>
              <a:t>Název výzvy</a:t>
            </a:r>
            <a:r>
              <a:rPr lang="cs-CZ" sz="2200" dirty="0" smtClean="0"/>
              <a:t> – není přesně podle požadovaného formátu</a:t>
            </a:r>
          </a:p>
          <a:p>
            <a:pPr>
              <a:spcAft>
                <a:spcPts val="1800"/>
              </a:spcAft>
            </a:pPr>
            <a:r>
              <a:rPr lang="cs-CZ" sz="2200" b="1" dirty="0" smtClean="0"/>
              <a:t>Finanční alokace výzvy (CZV)</a:t>
            </a:r>
            <a:r>
              <a:rPr lang="cs-CZ" sz="2200" dirty="0" smtClean="0"/>
              <a:t> – jedná se o CZV, tedy součet příspěvku EU (95%) a vlastních zdrojů příjemce (5%)</a:t>
            </a:r>
          </a:p>
          <a:p>
            <a:pPr>
              <a:spcAft>
                <a:spcPts val="1800"/>
              </a:spcAft>
            </a:pPr>
            <a:r>
              <a:rPr lang="cs-CZ" sz="2200" b="1" dirty="0" smtClean="0"/>
              <a:t>Definované dokumenty </a:t>
            </a:r>
            <a:r>
              <a:rPr lang="cs-CZ" sz="2200" dirty="0" smtClean="0"/>
              <a:t>– čísla příloh v MS2014+ musí číselně odpovídat přílohám v textu výzvy; možnost přidávat vlastní přílohy MAS</a:t>
            </a:r>
          </a:p>
          <a:p>
            <a:pPr>
              <a:spcAft>
                <a:spcPts val="1800"/>
              </a:spcAft>
            </a:pPr>
            <a:r>
              <a:rPr lang="cs-CZ" sz="2200" b="1" dirty="0" smtClean="0"/>
              <a:t>Matriční data</a:t>
            </a:r>
            <a:r>
              <a:rPr lang="cs-CZ" sz="2200" dirty="0" smtClean="0"/>
              <a:t> – návod na omezení matričních dat (viz příloha prezentace)</a:t>
            </a:r>
            <a:endParaRPr lang="cs-CZ" sz="2200" b="1" dirty="0"/>
          </a:p>
          <a:p>
            <a:endParaRPr lang="cs-CZ" sz="2200" b="1" dirty="0" smtClean="0"/>
          </a:p>
          <a:p>
            <a:endParaRPr lang="cs-CZ" sz="22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12</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20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4794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27975"/>
            <a:ext cx="8229600" cy="380104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marL="285750" indent="-285750">
              <a:lnSpc>
                <a:spcPct val="150000"/>
              </a:lnSpc>
              <a:buFont typeface="Arial" panose="020B0604020202020204" pitchFamily="34" charset="0"/>
              <a:buChar char="•"/>
            </a:pPr>
            <a:r>
              <a:rPr lang="cs-CZ" sz="1600" b="1" dirty="0" smtClean="0">
                <a:latin typeface="Myriad Pro"/>
              </a:rPr>
              <a:t>povinná příloha</a:t>
            </a:r>
            <a:r>
              <a:rPr lang="cs-CZ" sz="1600" dirty="0" smtClean="0">
                <a:latin typeface="Myriad Pro"/>
              </a:rPr>
              <a:t> k žádosti o podporu pro žadatele typu obce a státní organizace</a:t>
            </a:r>
            <a:r>
              <a:rPr lang="cs-CZ" dirty="0" smtClean="0">
                <a:latin typeface="Myriad Pro"/>
              </a:rPr>
              <a:t>,</a:t>
            </a:r>
          </a:p>
          <a:p>
            <a:pPr marL="285750" indent="-285750">
              <a:lnSpc>
                <a:spcPct val="150000"/>
              </a:lnSpc>
              <a:buFont typeface="Arial" panose="020B0604020202020204" pitchFamily="34" charset="0"/>
              <a:buChar char="•"/>
            </a:pPr>
            <a:r>
              <a:rPr lang="cs-CZ" sz="1600" dirty="0">
                <a:latin typeface="Myriad Pro"/>
              </a:rPr>
              <a:t>v</a:t>
            </a:r>
            <a:r>
              <a:rPr lang="cs-CZ" sz="1600" dirty="0" smtClean="0">
                <a:latin typeface="Myriad Pro"/>
              </a:rPr>
              <a:t>ydává územně příslušný HZS kraje. Postup pro vydání Stanoviska HZS kraje (tj. jak postupuje žadatel, možnost konzultací  atd.) je samostatnou přílohou č. 8 (A/B dle aktivity) Specifických pravidel výzvy.</a:t>
            </a:r>
          </a:p>
          <a:p>
            <a:pPr marL="285750" lvl="1" indent="-285750">
              <a:lnSpc>
                <a:spcPct val="150000"/>
              </a:lnSpc>
              <a:buFont typeface="Arial" panose="020B0604020202020204" pitchFamily="34" charset="0"/>
              <a:buChar char="•"/>
            </a:pPr>
            <a:r>
              <a:rPr lang="cs-CZ" sz="1600" dirty="0" smtClean="0">
                <a:latin typeface="Myriad Pro"/>
              </a:rPr>
              <a:t>Postu </a:t>
            </a:r>
            <a:r>
              <a:rPr lang="cs-CZ" sz="1600" dirty="0">
                <a:latin typeface="Myriad Pro"/>
              </a:rPr>
              <a:t>při zpracování Stanoviska HZS kraje pro žadatele </a:t>
            </a:r>
            <a:r>
              <a:rPr lang="cs-CZ" sz="1600" dirty="0" smtClean="0">
                <a:latin typeface="Myriad Pro"/>
              </a:rPr>
              <a:t>(tj. jak postupuje HZS kraje) je přílohou č. 11 (A/B dle aktivity).</a:t>
            </a:r>
          </a:p>
          <a:p>
            <a:pPr marL="285750" lvl="1" indent="-285750">
              <a:lnSpc>
                <a:spcPct val="150000"/>
              </a:lnSpc>
              <a:buFont typeface="Arial" panose="020B0604020202020204" pitchFamily="34" charset="0"/>
              <a:buChar char="•"/>
            </a:pPr>
            <a:r>
              <a:rPr lang="cs-CZ" sz="1600" dirty="0" smtClean="0">
                <a:latin typeface="Myriad Pro"/>
              </a:rPr>
              <a:t>Vzor stanoviska je přílohou č. 7 (A/B dle aktivity) Specifických pravidel výzvy</a:t>
            </a:r>
          </a:p>
          <a:p>
            <a:pPr marL="285750" indent="-285750">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4466122"/>
            <a:ext cx="8229600" cy="346509"/>
          </a:xfrm>
          <a:prstGeom prst="roundRect">
            <a:avLst>
              <a:gd name="adj" fmla="val 4167"/>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dirty="0">
                <a:solidFill>
                  <a:schemeClr val="bg1"/>
                </a:solidFill>
                <a:latin typeface="Myriad Pro"/>
              </a:rPr>
              <a:t>Stanovisko </a:t>
            </a:r>
            <a:r>
              <a:rPr lang="cs-CZ" sz="1600" dirty="0" smtClean="0">
                <a:solidFill>
                  <a:schemeClr val="bg1"/>
                </a:solidFill>
                <a:latin typeface="Myriad Pro"/>
              </a:rPr>
              <a:t>HZS kraje je </a:t>
            </a:r>
            <a:r>
              <a:rPr lang="cs-CZ" sz="1600" dirty="0">
                <a:solidFill>
                  <a:schemeClr val="bg1"/>
                </a:solidFill>
                <a:latin typeface="Myriad Pro"/>
              </a:rPr>
              <a:t>vydáno pouze v případě </a:t>
            </a:r>
            <a:r>
              <a:rPr lang="cs-CZ" sz="1600" dirty="0" smtClean="0">
                <a:solidFill>
                  <a:schemeClr val="bg1"/>
                </a:solidFill>
                <a:latin typeface="Myriad Pro"/>
              </a:rPr>
              <a:t>souhlasu</a:t>
            </a:r>
            <a:endParaRPr lang="cs-CZ" sz="16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120</a:t>
            </a:fld>
            <a:endParaRPr lang="en-US" dirty="0"/>
          </a:p>
        </p:txBody>
      </p:sp>
    </p:spTree>
    <p:extLst>
      <p:ext uri="{BB962C8B-B14F-4D97-AF65-F5344CB8AC3E}">
        <p14:creationId xmlns:p14="http://schemas.microsoft.com/office/powerpoint/2010/main" val="3921049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sz="1900"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Technika pro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základě údajů uvedených ve </a:t>
            </a:r>
            <a:r>
              <a:rPr lang="cs-CZ" sz="1600" b="1" dirty="0" smtClean="0">
                <a:solidFill>
                  <a:srgbClr val="0070C0"/>
                </a:solidFill>
                <a:latin typeface="Myriad Pro"/>
              </a:rPr>
              <a:t>studii proveditelnosti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t>
            </a:r>
            <a:r>
              <a:rPr lang="cs-CZ" sz="1600" dirty="0">
                <a:latin typeface="Myriad Pro"/>
              </a:rPr>
              <a:t>je 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indent="-285750" fontAlgn="base">
              <a:lnSpc>
                <a:spcPct val="150000"/>
              </a:lnSpc>
              <a:spcAft>
                <a:spcPct val="0"/>
              </a:spcAft>
              <a:buFont typeface="Arial" panose="020B0604020202020204" pitchFamily="34" charset="0"/>
              <a:buChar char="•"/>
            </a:pPr>
            <a:r>
              <a:rPr lang="cs-CZ" sz="1600" b="1" dirty="0">
                <a:latin typeface="Myriad Pro"/>
              </a:rPr>
              <a:t>požadovaná technika je v souladu s normativy</a:t>
            </a:r>
            <a:r>
              <a:rPr lang="cs-CZ" sz="1600" dirty="0">
                <a:latin typeface="Myriad Pro"/>
              </a:rPr>
              <a:t> vybavení podle definovaného rizika a potřebnost byla posouzena HZS kraje.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121</a:t>
            </a:fld>
            <a:endParaRPr lang="en-US" dirty="0"/>
          </a:p>
        </p:txBody>
      </p:sp>
    </p:spTree>
    <p:extLst>
      <p:ext uri="{BB962C8B-B14F-4D97-AF65-F5344CB8AC3E}">
        <p14:creationId xmlns:p14="http://schemas.microsoft.com/office/powerpoint/2010/main" val="23072583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a:t>
            </a:r>
            <a:r>
              <a:rPr lang="cs-CZ" sz="2600" b="1" dirty="0" smtClean="0">
                <a:solidFill>
                  <a:srgbClr val="0070C0"/>
                </a:solidFill>
                <a:effectLst>
                  <a:outerShdw blurRad="38100" dist="38100" dir="2700000" algn="tl">
                    <a:srgbClr val="000000">
                      <a:alpha val="43137"/>
                    </a:srgbClr>
                  </a:outerShdw>
                </a:effectLst>
                <a:latin typeface="Myriad Pro"/>
              </a:rPr>
              <a:t>výzva IROP Integrovaný záchranný </a:t>
            </a:r>
            <a:r>
              <a:rPr lang="cs-CZ" sz="2600" b="1" dirty="0">
                <a:solidFill>
                  <a:srgbClr val="0070C0"/>
                </a:solidFill>
                <a:effectLst>
                  <a:outerShdw blurRad="38100" dist="38100" dir="2700000" algn="tl">
                    <a:srgbClr val="000000">
                      <a:alpha val="43137"/>
                    </a:srgbClr>
                  </a:outerShdw>
                </a:effectLst>
                <a:latin typeface="Myriad Pro"/>
              </a:rPr>
              <a:t>systém - integrované projekty </a:t>
            </a:r>
            <a:r>
              <a:rPr lang="cs-CZ" sz="2600" b="1" dirty="0" smtClean="0">
                <a:solidFill>
                  <a:srgbClr val="0070C0"/>
                </a:solidFill>
                <a:effectLst>
                  <a:outerShdw blurRad="38100" dist="38100" dir="2700000" algn="tl">
                    <a:srgbClr val="000000">
                      <a:alpha val="43137"/>
                    </a:srgbClr>
                  </a:outerShdw>
                </a:effectLst>
                <a:latin typeface="Myriad Pro"/>
              </a:rPr>
              <a:t>CLLD</a:t>
            </a:r>
            <a:endParaRPr lang="cs-CZ" sz="2600" b="1" dirty="0">
              <a:solidFill>
                <a:srgbClr val="0070C0"/>
              </a:solidFill>
              <a:effectLst>
                <a:outerShdw blurRad="38100" dist="38100" dir="2700000" algn="tl">
                  <a:srgbClr val="000000">
                    <a:alpha val="43137"/>
                  </a:srgbClr>
                </a:outerShdw>
              </a:effectLst>
              <a:latin typeface="Myriad Pro"/>
            </a:endParaRP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Stanice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a:t>
            </a:r>
            <a:r>
              <a:rPr lang="cs-CZ" sz="1600" dirty="0">
                <a:solidFill>
                  <a:srgbClr val="0070C0"/>
                </a:solidFill>
                <a:latin typeface="Myriad Pro"/>
              </a:rPr>
              <a:t>základě údajů uvedených ve </a:t>
            </a:r>
            <a:r>
              <a:rPr lang="cs-CZ" sz="1600" b="1" dirty="0">
                <a:solidFill>
                  <a:srgbClr val="0070C0"/>
                </a:solidFill>
                <a:latin typeface="Myriad Pro"/>
              </a:rPr>
              <a:t>studii </a:t>
            </a:r>
            <a:r>
              <a:rPr lang="cs-CZ" sz="1600" b="1" dirty="0" smtClean="0">
                <a:solidFill>
                  <a:srgbClr val="0070C0"/>
                </a:solidFill>
                <a:latin typeface="Myriad Pro"/>
              </a:rPr>
              <a:t>proveditelnosti</a:t>
            </a:r>
            <a:r>
              <a:rPr lang="cs-CZ" sz="1600" dirty="0" smtClean="0">
                <a:solidFill>
                  <a:srgbClr val="0070C0"/>
                </a:solidFill>
                <a:latin typeface="Myriad Pro"/>
              </a:rPr>
              <a:t> a </a:t>
            </a:r>
            <a:r>
              <a:rPr lang="cs-CZ" sz="1600" b="1" u="sng" dirty="0" smtClean="0">
                <a:solidFill>
                  <a:srgbClr val="0070C0"/>
                </a:solidFill>
                <a:latin typeface="Myriad Pro"/>
              </a:rPr>
              <a:t>projektové dokumentaci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 je </a:t>
            </a:r>
            <a:r>
              <a:rPr lang="cs-CZ" sz="1600" dirty="0">
                <a:latin typeface="Myriad Pro"/>
              </a:rPr>
              <a:t>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lvl="0" indent="-285750" fontAlgn="base">
              <a:lnSpc>
                <a:spcPct val="150000"/>
              </a:lnSpc>
              <a:spcAft>
                <a:spcPct val="0"/>
              </a:spcAft>
              <a:buFont typeface="Arial" panose="020B0604020202020204" pitchFamily="34" charset="0"/>
              <a:buChar char="•"/>
            </a:pPr>
            <a:r>
              <a:rPr lang="cs-CZ" sz="1600" dirty="0">
                <a:latin typeface="Myriad Pro"/>
              </a:rPr>
              <a:t>projekt je v souladu s požadavky pro výkon služby jednotky a závazné </a:t>
            </a:r>
            <a:r>
              <a:rPr lang="cs-CZ" sz="1600" b="1" dirty="0">
                <a:latin typeface="Myriad Pro"/>
              </a:rPr>
              <a:t>ČSN 73 5710</a:t>
            </a:r>
            <a:r>
              <a:rPr lang="cs-CZ" sz="1600" dirty="0">
                <a:latin typeface="Myriad Pro"/>
              </a:rPr>
              <a:t> Požární stanice a požární zbrojnice,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122</a:t>
            </a:fld>
            <a:endParaRPr lang="en-US" dirty="0"/>
          </a:p>
        </p:txBody>
      </p:sp>
    </p:spTree>
    <p:extLst>
      <p:ext uri="{BB962C8B-B14F-4D97-AF65-F5344CB8AC3E}">
        <p14:creationId xmlns:p14="http://schemas.microsoft.com/office/powerpoint/2010/main" val="289059948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826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313932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Stanice IZS</a:t>
            </a:r>
          </a:p>
          <a:p>
            <a:pPr marL="285750" indent="-285750" fontAlgn="base">
              <a:lnSpc>
                <a:spcPct val="150000"/>
              </a:lnSpc>
              <a:spcAft>
                <a:spcPct val="0"/>
              </a:spcAft>
              <a:buFont typeface="Arial" panose="020B0604020202020204" pitchFamily="34" charset="0"/>
              <a:buChar char="•"/>
            </a:pPr>
            <a:r>
              <a:rPr lang="cs-CZ" sz="1600" dirty="0">
                <a:latin typeface="Myriad Pro"/>
              </a:rPr>
              <a:t>projekt zaměřený na vybudování požární stanice/zbrojnice základní složky IZS v nové dislokaci zohledňuje podmínky přílohy zákona č. 133/1985 Sb., o požární ochraně, pro včasný zásah jednotky v lokalitě se stupněm nebezpečí území obce nejméně IA, IB, IIA nebo IIB</a:t>
            </a:r>
            <a:r>
              <a:rPr lang="cs-CZ" sz="1600" dirty="0" smtClean="0">
                <a:latin typeface="Myriad Pro"/>
              </a:rPr>
              <a:t>.</a:t>
            </a:r>
            <a:endParaRPr lang="cs-CZ" sz="1600" dirty="0">
              <a:latin typeface="Myriad Pro"/>
            </a:endParaRPr>
          </a:p>
          <a:p>
            <a:pPr marL="285750" indent="-285750">
              <a:lnSpc>
                <a:spcPct val="150000"/>
              </a:lnSpc>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3917481"/>
            <a:ext cx="8229600" cy="721895"/>
          </a:xfrm>
          <a:prstGeom prst="roundRect">
            <a:avLst>
              <a:gd name="adj" fmla="val 4167"/>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b="1" dirty="0" smtClean="0">
                <a:solidFill>
                  <a:schemeClr val="tx1"/>
                </a:solidFill>
                <a:latin typeface="Myriad Pro"/>
              </a:rPr>
              <a:t>VŠECHNY PODMÍNKY MUSÍ BÝT SPLNĚNY</a:t>
            </a:r>
            <a:r>
              <a:rPr lang="cs-CZ" sz="1400" dirty="0" smtClean="0">
                <a:solidFill>
                  <a:schemeClr val="tx1"/>
                </a:solidFill>
                <a:latin typeface="Myriad Pro"/>
              </a:rPr>
              <a:t> – postup vyhodnocení HZS krajem je uveden v příloze č. 11  (A/B dle aktivity)</a:t>
            </a:r>
            <a:endParaRPr lang="cs-CZ" sz="1400" dirty="0">
              <a:solidFill>
                <a:schemeClr val="tx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123</a:t>
            </a:fld>
            <a:endParaRPr lang="en-US" dirty="0"/>
          </a:p>
        </p:txBody>
      </p:sp>
    </p:spTree>
    <p:extLst>
      <p:ext uri="{BB962C8B-B14F-4D97-AF65-F5344CB8AC3E}">
        <p14:creationId xmlns:p14="http://schemas.microsoft.com/office/powerpoint/2010/main" val="331374209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3" y="616657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2723" y="774009"/>
            <a:ext cx="8410258" cy="535531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SPOLEČNÁ PRO VŠECHNY AKTIVITY</a:t>
            </a:r>
          </a:p>
          <a:p>
            <a:pPr>
              <a:lnSpc>
                <a:spcPct val="150000"/>
              </a:lnSpc>
            </a:pPr>
            <a:r>
              <a:rPr lang="cs-CZ" sz="1600" b="1" dirty="0">
                <a:latin typeface="Myriad Pro"/>
              </a:rPr>
              <a:t>Projekt je v souladu s</a:t>
            </a:r>
            <a:r>
              <a:rPr lang="cs-CZ" sz="1600" dirty="0">
                <a:latin typeface="Myriad Pro"/>
              </a:rPr>
              <a:t> Koncepcí ochrany obyvatelstva do 2020 s výhledem do roku 2030</a:t>
            </a:r>
            <a:r>
              <a:rPr lang="cs-CZ" sz="1600" dirty="0" smtClean="0">
                <a:latin typeface="Myriad Pro"/>
              </a:rPr>
              <a:t>.</a:t>
            </a:r>
          </a:p>
          <a:p>
            <a:pPr>
              <a:lnSpc>
                <a:spcPct val="150000"/>
              </a:lnSpc>
            </a:pPr>
            <a:r>
              <a:rPr lang="cs-CZ" sz="1600" b="1" dirty="0">
                <a:latin typeface="Myriad Pro"/>
              </a:rPr>
              <a:t>Projekt je v souladu se </a:t>
            </a:r>
            <a:r>
              <a:rPr lang="cs-CZ" sz="1600" dirty="0">
                <a:latin typeface="Myriad Pro"/>
              </a:rPr>
              <a:t>Strategií přizpůsobení se změně klimatu v podmínkách ČR v aktuálním znění</a:t>
            </a:r>
            <a:r>
              <a:rPr lang="cs-CZ" sz="1600" dirty="0" smtClean="0">
                <a:latin typeface="Myriad Pro"/>
              </a:rPr>
              <a:t>.</a:t>
            </a:r>
          </a:p>
          <a:p>
            <a:pPr>
              <a:lnSpc>
                <a:spcPct val="150000"/>
              </a:lnSpc>
            </a:pPr>
            <a:r>
              <a:rPr lang="cs-CZ" sz="1600" b="1" dirty="0">
                <a:solidFill>
                  <a:srgbClr val="0070C0"/>
                </a:solidFill>
                <a:latin typeface="Myriad Pro"/>
              </a:rPr>
              <a:t>aktivita STANICE IZS</a:t>
            </a:r>
          </a:p>
          <a:p>
            <a:pPr marL="285750" indent="-285750">
              <a:buFont typeface="Arial" panose="020B0604020202020204" pitchFamily="34" charset="0"/>
              <a:buChar char="•"/>
            </a:pPr>
            <a:r>
              <a:rPr lang="cs-CZ" sz="1600" b="1" dirty="0">
                <a:latin typeface="Myriad Pro"/>
              </a:rPr>
              <a:t>Projekt je v souladu s dokumentem</a:t>
            </a:r>
          </a:p>
          <a:p>
            <a:pPr marL="742950" lvl="1" indent="-285750">
              <a:buFont typeface="Courier New" panose="02070309020205020404" pitchFamily="49" charset="0"/>
              <a:buChar char="o"/>
            </a:pPr>
            <a:r>
              <a:rPr lang="cs-CZ" sz="1600" dirty="0" smtClean="0">
                <a:latin typeface="Myriad Pro"/>
              </a:rPr>
              <a:t>Zajištění </a:t>
            </a:r>
            <a:r>
              <a:rPr lang="cs-CZ" sz="1600" dirty="0">
                <a:latin typeface="Myriad Pro"/>
              </a:rPr>
              <a:t>odolnosti a vybavenosti základních složek integrovaného záchranného systému – Policie ČR a Hasičského záchranného sboru ČR (včetně JSDH) v území, s důrazem na přizpůsobení se změnám klimatu a novým rizikům v období 2014 – 2020“, </a:t>
            </a:r>
          </a:p>
          <a:p>
            <a:pPr marL="742950" lvl="1" indent="-285750">
              <a:buFont typeface="Courier New" panose="02070309020205020404" pitchFamily="49" charset="0"/>
              <a:buChar char="o"/>
            </a:pPr>
            <a:r>
              <a:rPr lang="cs-CZ" sz="1600" dirty="0" smtClean="0">
                <a:latin typeface="Myriad Pro"/>
              </a:rPr>
              <a:t>respektive </a:t>
            </a:r>
            <a:r>
              <a:rPr lang="cs-CZ" sz="1600" dirty="0">
                <a:latin typeface="Myriad Pro"/>
              </a:rPr>
              <a:t>„Zajištění odolnosti a vybavenosti základních složek integrovaného záchranného systému – Krajských zdravotnických záchranných služeb v území, s důrazem na přizpůsobení se změnám klimatu a novým rizikům v období 2014 - 2020“ podle typu příjemce.</a:t>
            </a:r>
          </a:p>
          <a:p>
            <a:pPr>
              <a:lnSpc>
                <a:spcPct val="150000"/>
              </a:lnSpc>
            </a:pP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124</a:t>
            </a:fld>
            <a:endParaRPr lang="en-US" dirty="0"/>
          </a:p>
        </p:txBody>
      </p:sp>
    </p:spTree>
    <p:extLst>
      <p:ext uri="{BB962C8B-B14F-4D97-AF65-F5344CB8AC3E}">
        <p14:creationId xmlns:p14="http://schemas.microsoft.com/office/powerpoint/2010/main" val="23158221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02131" y="762044"/>
            <a:ext cx="861461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700" b="1" dirty="0" smtClean="0">
                <a:solidFill>
                  <a:srgbClr val="0070C0"/>
                </a:solidFill>
                <a:latin typeface="Myriad Pro"/>
              </a:rPr>
              <a:t>aktivita </a:t>
            </a:r>
            <a:r>
              <a:rPr lang="cs-CZ" sz="1700" b="1" dirty="0">
                <a:solidFill>
                  <a:srgbClr val="0070C0"/>
                </a:solidFill>
                <a:latin typeface="Myriad Pro"/>
              </a:rPr>
              <a:t>STANICE </a:t>
            </a:r>
            <a:r>
              <a:rPr lang="cs-CZ" sz="1700" b="1" dirty="0" smtClean="0">
                <a:solidFill>
                  <a:srgbClr val="0070C0"/>
                </a:solidFill>
                <a:latin typeface="Myriad Pro"/>
              </a:rPr>
              <a:t>IZS</a:t>
            </a:r>
          </a:p>
          <a:p>
            <a:pPr marL="285750" indent="-285750" algn="just">
              <a:buFont typeface="Arial" panose="020B0604020202020204" pitchFamily="34" charset="0"/>
              <a:buChar char="•"/>
            </a:pPr>
            <a:r>
              <a:rPr lang="cs-CZ" sz="1600" dirty="0">
                <a:latin typeface="Myriad Pro"/>
              </a:rPr>
              <a:t>Projekt zaměřený na </a:t>
            </a:r>
            <a:r>
              <a:rPr lang="cs-CZ" sz="1600" dirty="0" err="1">
                <a:latin typeface="Myriad Pro"/>
              </a:rPr>
              <a:t>zodolnění</a:t>
            </a:r>
            <a:r>
              <a:rPr lang="cs-CZ" sz="1600" dirty="0">
                <a:latin typeface="Myriad Pro"/>
              </a:rPr>
              <a:t> stanice základní složky IZS</a:t>
            </a:r>
            <a:r>
              <a:rPr lang="cs-CZ" sz="1600" b="1" dirty="0">
                <a:latin typeface="Myriad Pro"/>
              </a:rPr>
              <a:t> respektuje druh rizika</a:t>
            </a:r>
            <a:r>
              <a:rPr lang="cs-CZ" sz="1600" dirty="0">
                <a:latin typeface="Myriad Pro"/>
              </a:rPr>
              <a:t> (sucho, orkány a větrné smrště, sněhové srážky a masivní námrazy, havárie nebezpečných látek) definovaný pro exponované území</a:t>
            </a:r>
            <a:r>
              <a:rPr lang="cs-CZ" sz="1600" dirty="0" smtClean="0">
                <a:latin typeface="Myriad Pro"/>
              </a:rPr>
              <a:t>.</a:t>
            </a:r>
          </a:p>
          <a:p>
            <a:pPr marL="285750" indent="-285750" algn="just">
              <a:buFont typeface="Arial" panose="020B0604020202020204" pitchFamily="34" charset="0"/>
              <a:buChar char="•"/>
            </a:pPr>
            <a:endParaRPr lang="cs-CZ" sz="1600" dirty="0">
              <a:solidFill>
                <a:schemeClr val="tx2"/>
              </a:solidFill>
              <a:latin typeface="Myriad Pro"/>
            </a:endParaRPr>
          </a:p>
          <a:p>
            <a:pPr marL="285750" indent="-285750" algn="just">
              <a:buFont typeface="Arial" panose="020B0604020202020204" pitchFamily="34" charset="0"/>
              <a:buChar char="•"/>
            </a:pPr>
            <a:r>
              <a:rPr lang="cs-CZ" sz="1600" dirty="0">
                <a:latin typeface="Myriad Pro"/>
              </a:rPr>
              <a:t>Projekt zaměřený na výstavbu nové stanice základní složky IZS  je </a:t>
            </a:r>
            <a:r>
              <a:rPr lang="cs-CZ" sz="1600" b="1" dirty="0">
                <a:latin typeface="Myriad Pro"/>
              </a:rPr>
              <a:t>realizován v jedné z uvedených příčin</a:t>
            </a:r>
            <a:r>
              <a:rPr lang="cs-CZ" sz="1600" dirty="0">
                <a:latin typeface="Myriad Pro"/>
              </a:rPr>
              <a:t>:</a:t>
            </a:r>
          </a:p>
          <a:p>
            <a:pPr marL="742950" lvl="1" indent="-285750" algn="just">
              <a:buFont typeface="Courier New" panose="02070309020205020404" pitchFamily="49" charset="0"/>
              <a:buChar char="o"/>
            </a:pPr>
            <a:r>
              <a:rPr lang="cs-CZ" sz="1600" dirty="0" smtClean="0">
                <a:latin typeface="Myriad Pro"/>
              </a:rPr>
              <a:t>chod </a:t>
            </a:r>
            <a:r>
              <a:rPr lang="cs-CZ" sz="1600" dirty="0">
                <a:latin typeface="Myriad Pro"/>
              </a:rPr>
              <a:t>stanice je ohrožován opakujícími se výskyty mimořádných událostí (živelní pohromy a </a:t>
            </a:r>
            <a:r>
              <a:rPr lang="cs-CZ" sz="1600" dirty="0" smtClean="0">
                <a:latin typeface="Myriad Pro"/>
              </a:rPr>
              <a:t>havárie </a:t>
            </a:r>
            <a:r>
              <a:rPr lang="cs-CZ" sz="1600" dirty="0">
                <a:latin typeface="Myriad Pro"/>
              </a:rPr>
              <a:t>a povodně v zátopové oblasti 20leté vody a méně) znemožňující plnit funkci složky </a:t>
            </a:r>
            <a:r>
              <a:rPr lang="cs-CZ" sz="1600" dirty="0" smtClean="0">
                <a:latin typeface="Myriad Pro"/>
              </a:rPr>
              <a:t>IZS,</a:t>
            </a:r>
          </a:p>
          <a:p>
            <a:pPr marL="742950" lvl="1" indent="-285750" algn="just">
              <a:buFont typeface="Courier New" panose="02070309020205020404" pitchFamily="49" charset="0"/>
              <a:buChar char="o"/>
            </a:pPr>
            <a:r>
              <a:rPr lang="cs-CZ" sz="1600" dirty="0" smtClean="0">
                <a:latin typeface="Myriad Pro"/>
              </a:rPr>
              <a:t>dislokace</a:t>
            </a:r>
            <a:r>
              <a:rPr lang="cs-CZ" sz="1600" dirty="0">
                <a:latin typeface="Myriad Pro"/>
              </a:rPr>
              <a:t>, dispozice a stav objektu nevyhovuje zásahovým podmínkám k řešení mimořádných událostí (nedostačující reakční doba pro efektivní zásah složky IZS vycházející z plošného pokrytí území</a:t>
            </a:r>
            <a:r>
              <a:rPr lang="cs-CZ" sz="1600" dirty="0" smtClean="0">
                <a:latin typeface="Myriad Pro"/>
              </a:rPr>
              <a:t>).</a:t>
            </a:r>
          </a:p>
          <a:p>
            <a:pPr marL="742950" lvl="1" indent="-285750" algn="just">
              <a:buFont typeface="Courier New" panose="02070309020205020404" pitchFamily="49" charset="0"/>
              <a:buChar char="o"/>
            </a:pPr>
            <a:endParaRPr lang="cs-CZ" sz="1600" dirty="0">
              <a:latin typeface="Myriad Pro"/>
            </a:endParaRPr>
          </a:p>
          <a:p>
            <a:pPr marL="285750" indent="-285750" algn="just">
              <a:buFont typeface="Arial" panose="020B0604020202020204" pitchFamily="34" charset="0"/>
              <a:buChar char="•"/>
            </a:pPr>
            <a:r>
              <a:rPr lang="cs-CZ" sz="1600" dirty="0">
                <a:latin typeface="Myriad Pro"/>
              </a:rPr>
              <a:t>Obce, které zřizují jednotky požární ochrany (§ 29 zákona č. 133/1985 Sb., o požární ochraně) - jednotky sboru dobrovolných hasičů kategorie II a III (podle přílohy zákona o požární ochraně) </a:t>
            </a:r>
            <a:r>
              <a:rPr lang="cs-CZ" sz="1600" b="1" dirty="0">
                <a:latin typeface="Myriad Pro"/>
              </a:rPr>
              <a:t>doložily doporučující stanovisko HZS ČR</a:t>
            </a:r>
            <a:r>
              <a:rPr lang="cs-CZ" sz="1600" dirty="0">
                <a:latin typeface="Myriad Pro"/>
              </a:rPr>
              <a:t>.</a:t>
            </a:r>
            <a:endParaRPr lang="cs-CZ" sz="1600" dirty="0" smtClean="0">
              <a:latin typeface="Myriad Pro"/>
            </a:endParaRPr>
          </a:p>
          <a:p>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125</a:t>
            </a:fld>
            <a:endParaRPr lang="en-US" dirty="0"/>
          </a:p>
        </p:txBody>
      </p:sp>
    </p:spTree>
    <p:extLst>
      <p:ext uri="{BB962C8B-B14F-4D97-AF65-F5344CB8AC3E}">
        <p14:creationId xmlns:p14="http://schemas.microsoft.com/office/powerpoint/2010/main" val="34621369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74206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15503" y="765412"/>
            <a:ext cx="8681988" cy="547842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aktivita TECHNIKA PRO IZS</a:t>
            </a:r>
          </a:p>
          <a:p>
            <a:pPr marL="285750" indent="-285750" algn="just">
              <a:buFont typeface="Arial" panose="020B0604020202020204" pitchFamily="34" charset="0"/>
              <a:buChar char="•"/>
            </a:pPr>
            <a:r>
              <a:rPr lang="cs-CZ" sz="1500" b="1" dirty="0" smtClean="0">
                <a:latin typeface="Myriad Pro"/>
              </a:rPr>
              <a:t>Projekt </a:t>
            </a:r>
            <a:r>
              <a:rPr lang="cs-CZ" sz="1500" b="1" dirty="0">
                <a:latin typeface="Myriad Pro"/>
              </a:rPr>
              <a:t>je v souladu s</a:t>
            </a:r>
            <a:r>
              <a:rPr lang="cs-CZ" sz="1500" dirty="0">
                <a:latin typeface="Myriad Pro"/>
              </a:rPr>
              <a:t> dokumentem „Zajištění odolnosti a vybavenosti základních složek integrovaného záchranného systému – Policie ČR a Hasičského záchranného sboru ČR (včetně JSDH) v území, s důrazem na přizpůsobení se změnám klimatu a novým rizikům v období 2014 – 2020“, respektive „Zajištění odolnosti a vybavenosti základních složek integrovaného záchranného systému – Krajských zdravotnických záchranných služeb v území, s důrazem na přizpůsobení se změnám klimatu a novým rizikům v období 2014 - 2020“ podle typu příjemce</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respektuje druh rizika </a:t>
            </a:r>
            <a:r>
              <a:rPr lang="cs-CZ" sz="1500" dirty="0">
                <a:latin typeface="Myriad Pro"/>
              </a:rPr>
              <a:t>(sucho, orkány a větrné smrště, sněhové srážky a masivní námrazy, havárie nebezpečných látek) definovaný pro exponované území</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přispívá</a:t>
            </a:r>
            <a:r>
              <a:rPr lang="cs-CZ" sz="1500" dirty="0">
                <a:latin typeface="Myriad Pro"/>
              </a:rPr>
              <a:t>:</a:t>
            </a:r>
          </a:p>
          <a:p>
            <a:pPr marL="742950" lvl="1" indent="-285750" algn="just">
              <a:buFont typeface="Courier New" panose="02070309020205020404" pitchFamily="49" charset="0"/>
              <a:buChar char="o"/>
            </a:pPr>
            <a:r>
              <a:rPr lang="cs-CZ" sz="1500" dirty="0" smtClean="0">
                <a:latin typeface="Myriad Pro"/>
              </a:rPr>
              <a:t>minimálně </a:t>
            </a:r>
            <a:r>
              <a:rPr lang="cs-CZ" sz="1500" dirty="0">
                <a:latin typeface="Myriad Pro"/>
              </a:rPr>
              <a:t>ke snížení negativních jevů mimořádné události, </a:t>
            </a:r>
            <a:endParaRPr lang="cs-CZ" sz="1500" dirty="0" smtClean="0">
              <a:latin typeface="Myriad Pro"/>
            </a:endParaRP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zvýšení kvality záchranných a likvidačních prací,</a:t>
            </a: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snížení časové dotace potřebné při záchranných a likvidačních prací při řešení mimořádných událostí. </a:t>
            </a:r>
            <a:endParaRPr lang="cs-CZ" sz="1500" dirty="0" smtClean="0">
              <a:latin typeface="Myriad Pro"/>
            </a:endParaRPr>
          </a:p>
          <a:p>
            <a:pPr marL="285750" lvl="1" indent="-285750" algn="just">
              <a:buFont typeface="Arial" panose="020B0604020202020204" pitchFamily="34" charset="0"/>
              <a:buChar char="•"/>
            </a:pPr>
            <a:r>
              <a:rPr lang="cs-CZ" sz="1500" dirty="0" smtClean="0">
                <a:latin typeface="Myriad Pro"/>
              </a:rPr>
              <a:t>Obce</a:t>
            </a:r>
            <a:r>
              <a:rPr lang="cs-CZ" sz="1500" dirty="0">
                <a:latin typeface="Myriad Pro"/>
              </a:rPr>
              <a:t>, které zřizují jednotky požární ochrany (§ 29 zákona č. 133/1985 Sb., o požární ochraně) - jednotky sboru dobrovolných hasičů kategorie II a III (podle přílohy zákona o požární ochraně) </a:t>
            </a:r>
            <a:r>
              <a:rPr lang="cs-CZ" sz="1500" b="1" dirty="0">
                <a:latin typeface="Myriad Pro"/>
              </a:rPr>
              <a:t>doložily doporučující stanovisko HZS ČR</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126</a:t>
            </a:fld>
            <a:endParaRPr lang="en-US" dirty="0"/>
          </a:p>
        </p:txBody>
      </p:sp>
    </p:spTree>
    <p:extLst>
      <p:ext uri="{BB962C8B-B14F-4D97-AF65-F5344CB8AC3E}">
        <p14:creationId xmlns:p14="http://schemas.microsoft.com/office/powerpoint/2010/main" val="182947168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74206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15503" y="765412"/>
            <a:ext cx="8681988" cy="313932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solidFill>
                  <a:srgbClr val="C00000"/>
                </a:solidFill>
                <a:latin typeface="Myriad Pro"/>
              </a:rPr>
              <a:t>ROZŠÍŘENÍ DOTAČNÍCH MOŽNOSTÍ PRO OBCE v aktivitě Technika pro IZS</a:t>
            </a:r>
          </a:p>
          <a:p>
            <a:pPr>
              <a:lnSpc>
                <a:spcPct val="150000"/>
              </a:lnSpc>
            </a:pPr>
            <a:r>
              <a:rPr lang="cs-CZ" sz="1600" b="1" dirty="0">
                <a:solidFill>
                  <a:srgbClr val="0070C0"/>
                </a:solidFill>
                <a:latin typeface="Myriad Pro"/>
              </a:rPr>
              <a:t>p</a:t>
            </a:r>
            <a:r>
              <a:rPr lang="cs-CZ" sz="1600" b="1" dirty="0" smtClean="0">
                <a:solidFill>
                  <a:srgbClr val="0070C0"/>
                </a:solidFill>
                <a:latin typeface="Myriad Pro"/>
              </a:rPr>
              <a:t>robíhá revize 69. výzvy </a:t>
            </a:r>
            <a:r>
              <a:rPr lang="cs-CZ" sz="1600" dirty="0" smtClean="0">
                <a:latin typeface="Myriad Pro"/>
              </a:rPr>
              <a:t>v návaznosti na aktualizaci klíčového dokumentu  </a:t>
            </a:r>
            <a:r>
              <a:rPr lang="cs-CZ" sz="1600" dirty="0">
                <a:latin typeface="Myriad Pro"/>
              </a:rPr>
              <a:t>„</a:t>
            </a:r>
            <a:r>
              <a:rPr lang="cs-CZ" sz="1600" i="1" dirty="0">
                <a:latin typeface="Myriad Pro"/>
              </a:rPr>
              <a:t>Zajištění odolnosti a vybavenosti základních složek integrovaného záchranného systému – Policie ČR a Hasičského záchranného sboru ČR (včetně JSDH) v území, s důrazem na přizpůsobení se změnám klimatu a novým rizikům v období 2014 – </a:t>
            </a:r>
            <a:r>
              <a:rPr lang="cs-CZ" sz="1600" i="1" dirty="0" smtClean="0">
                <a:latin typeface="Myriad Pro"/>
              </a:rPr>
              <a:t>2020</a:t>
            </a:r>
            <a:r>
              <a:rPr lang="cs-CZ" sz="1600" dirty="0" smtClean="0">
                <a:latin typeface="Myriad Pro"/>
              </a:rPr>
              <a:t>“.</a:t>
            </a:r>
          </a:p>
          <a:p>
            <a:pPr>
              <a:lnSpc>
                <a:spcPct val="150000"/>
              </a:lnSpc>
            </a:pPr>
            <a:r>
              <a:rPr lang="cs-CZ" sz="1600" dirty="0" smtClean="0"/>
              <a:t>Podporovaná technika </a:t>
            </a:r>
            <a:r>
              <a:rPr lang="cs-CZ" sz="1600" dirty="0"/>
              <a:t>a </a:t>
            </a:r>
            <a:r>
              <a:rPr lang="cs-CZ" sz="1600" dirty="0" smtClean="0"/>
              <a:t>věcné vybavení </a:t>
            </a:r>
            <a:r>
              <a:rPr lang="cs-CZ" sz="1600" dirty="0"/>
              <a:t>pro jednotky sboru dobrovolných </a:t>
            </a:r>
            <a:r>
              <a:rPr lang="cs-CZ" sz="1600" dirty="0" smtClean="0"/>
              <a:t>hasičů byla rozšířena o:</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127</a:t>
            </a:fld>
            <a:endParaRPr lang="en-US" dirty="0"/>
          </a:p>
        </p:txBody>
      </p:sp>
      <p:graphicFrame>
        <p:nvGraphicFramePr>
          <p:cNvPr id="4" name="Tabulka 3"/>
          <p:cNvGraphicFramePr>
            <a:graphicFrameLocks noGrp="1"/>
          </p:cNvGraphicFramePr>
          <p:nvPr>
            <p:extLst>
              <p:ext uri="{D42A27DB-BD31-4B8C-83A1-F6EECF244321}">
                <p14:modId xmlns:p14="http://schemas.microsoft.com/office/powerpoint/2010/main" val="3059095317"/>
              </p:ext>
            </p:extLst>
          </p:nvPr>
        </p:nvGraphicFramePr>
        <p:xfrm>
          <a:off x="1430338" y="3505856"/>
          <a:ext cx="6096000" cy="25146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marL="285750" indent="-285750">
                        <a:buFont typeface="Arial" panose="020B0604020202020204" pitchFamily="34" charset="0"/>
                        <a:buChar char="•"/>
                      </a:pPr>
                      <a:r>
                        <a:rPr lang="cs-CZ" sz="1600" dirty="0" smtClean="0"/>
                        <a:t>cisterna na pitnou vodu</a:t>
                      </a:r>
                      <a:endParaRPr lang="cs-CZ" sz="1600" dirty="0"/>
                    </a:p>
                  </a:txBody>
                  <a:tcPr/>
                </a:tc>
                <a:tc>
                  <a:txBody>
                    <a:bodyPr/>
                    <a:lstStyle/>
                    <a:p>
                      <a:pPr marL="285750" indent="-285750">
                        <a:buFont typeface="Arial" panose="020B0604020202020204" pitchFamily="34" charset="0"/>
                        <a:buChar char="•"/>
                      </a:pPr>
                      <a:r>
                        <a:rPr lang="cs-CZ" sz="1600" dirty="0" smtClean="0"/>
                        <a:t>terénní čtyřkolku</a:t>
                      </a:r>
                      <a:endParaRPr lang="cs-CZ" sz="1600" dirty="0"/>
                    </a:p>
                  </a:txBody>
                  <a:tcPr/>
                </a:tc>
                <a:extLst>
                  <a:ext uri="{0D108BD9-81ED-4DB2-BD59-A6C34878D82A}">
                    <a16:rowId xmlns:a16="http://schemas.microsoft.com/office/drawing/2014/main" xmlns="" val="10000"/>
                  </a:ext>
                </a:extLst>
              </a:tr>
              <a:tr h="370840">
                <a:tc>
                  <a:txBody>
                    <a:bodyPr/>
                    <a:lstStyle/>
                    <a:p>
                      <a:pPr marL="285750" indent="-285750">
                        <a:buFont typeface="Arial" panose="020B0604020202020204" pitchFamily="34" charset="0"/>
                        <a:buChar char="•"/>
                      </a:pPr>
                      <a:r>
                        <a:rPr lang="cs-CZ" sz="1600" dirty="0" smtClean="0"/>
                        <a:t>mobilní elektrocentrála</a:t>
                      </a:r>
                      <a:endParaRPr lang="cs-CZ" sz="1600" dirty="0"/>
                    </a:p>
                  </a:txBody>
                  <a:tcPr/>
                </a:tc>
                <a:tc>
                  <a:txBody>
                    <a:bodyPr/>
                    <a:lstStyle/>
                    <a:p>
                      <a:pPr marL="285750" indent="-285750">
                        <a:buFont typeface="Arial" panose="020B0604020202020204" pitchFamily="34" charset="0"/>
                        <a:buChar char="•"/>
                      </a:pPr>
                      <a:r>
                        <a:rPr lang="cs-CZ" sz="1600" dirty="0" smtClean="0"/>
                        <a:t>polní kuchyně</a:t>
                      </a:r>
                      <a:endParaRPr lang="cs-CZ" sz="1600" dirty="0"/>
                    </a:p>
                  </a:txBody>
                  <a:tcPr/>
                </a:tc>
                <a:extLst>
                  <a:ext uri="{0D108BD9-81ED-4DB2-BD59-A6C34878D82A}">
                    <a16:rowId xmlns:a16="http://schemas.microsoft.com/office/drawing/2014/main" xmlns="" val="10001"/>
                  </a:ext>
                </a:extLst>
              </a:tr>
              <a:tr h="370840">
                <a:tc>
                  <a:txBody>
                    <a:bodyPr/>
                    <a:lstStyle/>
                    <a:p>
                      <a:pPr marL="285750" indent="-285750">
                        <a:buFont typeface="Arial" panose="020B0604020202020204" pitchFamily="34" charset="0"/>
                        <a:buChar char="•"/>
                      </a:pPr>
                      <a:r>
                        <a:rPr lang="cs-CZ" sz="1600" dirty="0" smtClean="0"/>
                        <a:t>osvětlovací souprava</a:t>
                      </a:r>
                      <a:endParaRPr lang="cs-CZ" sz="160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dirty="0" smtClean="0"/>
                        <a:t>ponorné čerpadlo</a:t>
                      </a:r>
                    </a:p>
                  </a:txBody>
                  <a:tcPr/>
                </a:tc>
                <a:extLst>
                  <a:ext uri="{0D108BD9-81ED-4DB2-BD59-A6C34878D82A}">
                    <a16:rowId xmlns:a16="http://schemas.microsoft.com/office/drawing/2014/main" xmlns="" val="10002"/>
                  </a:ext>
                </a:extLst>
              </a:tr>
              <a:tr h="370840">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dirty="0" smtClean="0"/>
                        <a:t>souprava prostředků</a:t>
                      </a:r>
                      <a:r>
                        <a:rPr lang="cs-CZ" sz="1600" baseline="0" dirty="0" smtClean="0"/>
                        <a:t> pro odstraňování spadlých stromů</a:t>
                      </a:r>
                      <a:endParaRPr lang="cs-CZ" sz="1600" dirty="0" smtClean="0"/>
                    </a:p>
                  </a:txBody>
                  <a:tcPr/>
                </a:tc>
                <a:tc>
                  <a:txBody>
                    <a:bodyPr/>
                    <a:lstStyle/>
                    <a:p>
                      <a:pPr marL="285750" indent="-285750">
                        <a:buFont typeface="Arial" panose="020B0604020202020204" pitchFamily="34" charset="0"/>
                        <a:buChar char="•"/>
                      </a:pPr>
                      <a:r>
                        <a:rPr lang="cs-CZ" sz="1600" dirty="0" smtClean="0"/>
                        <a:t>souprava pro nouzové zastřešení obytných budov</a:t>
                      </a:r>
                      <a:endParaRPr lang="cs-CZ" sz="1600" dirty="0"/>
                    </a:p>
                  </a:txBody>
                  <a:tcPr/>
                </a:tc>
                <a:extLst>
                  <a:ext uri="{0D108BD9-81ED-4DB2-BD59-A6C34878D82A}">
                    <a16:rowId xmlns:a16="http://schemas.microsoft.com/office/drawing/2014/main" xmlns="" val="10003"/>
                  </a:ext>
                </a:extLst>
              </a:tr>
              <a:tr h="370840">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dirty="0" smtClean="0"/>
                        <a:t>ruční radiostanice</a:t>
                      </a:r>
                    </a:p>
                    <a:p>
                      <a:endParaRPr lang="cs-CZ" sz="1600" dirty="0"/>
                    </a:p>
                  </a:txBody>
                  <a:tcPr/>
                </a:tc>
                <a:tc>
                  <a:txBody>
                    <a:bodyPr/>
                    <a:lstStyle/>
                    <a:p>
                      <a:pPr marL="285750" indent="-285750">
                        <a:buFont typeface="Arial" panose="020B0604020202020204" pitchFamily="34" charset="0"/>
                        <a:buChar char="•"/>
                      </a:pPr>
                      <a:r>
                        <a:rPr lang="cs-CZ" sz="1600" dirty="0" smtClean="0"/>
                        <a:t>sada baterií, </a:t>
                      </a:r>
                      <a:r>
                        <a:rPr lang="cs-CZ" sz="1600" dirty="0" err="1" smtClean="0"/>
                        <a:t>fotovoltaická</a:t>
                      </a:r>
                      <a:r>
                        <a:rPr lang="cs-CZ" sz="1600" dirty="0" smtClean="0"/>
                        <a:t> dobíječka baterií</a:t>
                      </a:r>
                      <a:endParaRPr lang="cs-CZ" sz="16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8771217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D</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128</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2906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259196"/>
            <a:ext cx="8321748" cy="2339607"/>
          </a:xfrm>
        </p:spPr>
        <p:txBody>
          <a:bodyPr anchor="t">
            <a:no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55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KULTURNÍ DĚDICTVÍ, MUZEA, KNIHOVNY</a:t>
            </a:r>
            <a:r>
              <a:rPr lang="cs-CZ" sz="3600" b="1" dirty="0">
                <a:solidFill>
                  <a:srgbClr val="0070C0"/>
                </a:solidFill>
                <a:effectLst>
                  <a:outerShdw blurRad="38100" dist="38100" dir="2700000" algn="tl">
                    <a:srgbClr val="000000">
                      <a:alpha val="43137"/>
                    </a:srgbClr>
                  </a:outerShdw>
                </a:effectLst>
                <a:cs typeface="Calibri" pitchFamily="34" charset="0"/>
              </a:rPr>
              <a:t/>
            </a:r>
            <a:br>
              <a:rPr lang="cs-CZ" sz="3600" b="1" dirty="0">
                <a:solidFill>
                  <a:srgbClr val="0070C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Mgr. Martina Fišerová, garant SC 3.1         </a:t>
            </a:r>
          </a:p>
        </p:txBody>
      </p:sp>
      <p:sp>
        <p:nvSpPr>
          <p:cNvPr id="6" name="Zástupný symbol pro číslo snímku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62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453416"/>
            <a:ext cx="8229600" cy="4398744"/>
          </a:xfrm>
        </p:spPr>
        <p:txBody>
          <a:bodyPr>
            <a:normAutofit/>
          </a:bodyPr>
          <a:lstStyle/>
          <a:p>
            <a:pPr marL="0" indent="0">
              <a:buNone/>
            </a:pPr>
            <a:r>
              <a:rPr lang="cs-CZ" sz="2400" b="1" dirty="0"/>
              <a:t>1) Hodnocení </a:t>
            </a:r>
            <a:r>
              <a:rPr lang="cs-CZ" sz="2400" b="1" dirty="0" smtClean="0"/>
              <a:t>formálních náležitostí a přijatelno</a:t>
            </a:r>
            <a:r>
              <a:rPr lang="cs-CZ" sz="2400" dirty="0" smtClean="0"/>
              <a:t>sti</a:t>
            </a:r>
          </a:p>
          <a:p>
            <a:pPr lvl="1" indent="-342900">
              <a:buFontTx/>
              <a:buChar char="-"/>
            </a:pPr>
            <a:r>
              <a:rPr lang="cs-CZ" sz="2300" dirty="0" smtClean="0"/>
              <a:t>Po dokončení hodnocení – stav PP21/PN21</a:t>
            </a:r>
          </a:p>
          <a:p>
            <a:pPr lvl="1" indent="-342900">
              <a:buFontTx/>
              <a:buChar char="-"/>
            </a:pPr>
            <a:r>
              <a:rPr lang="cs-CZ" sz="2300" dirty="0" smtClean="0"/>
              <a:t>Případně po doplnění – stav PP22/PN22</a:t>
            </a:r>
          </a:p>
          <a:p>
            <a:pPr lvl="1" indent="-342900">
              <a:buFontTx/>
              <a:buChar char="-"/>
            </a:pPr>
            <a:r>
              <a:rPr lang="cs-CZ" sz="2300" dirty="0" smtClean="0"/>
              <a:t>Žadateli odeslána automatická depeše</a:t>
            </a:r>
          </a:p>
          <a:p>
            <a:pPr marL="0" indent="0">
              <a:buNone/>
            </a:pPr>
            <a:r>
              <a:rPr lang="cs-CZ" sz="2400" b="1" dirty="0"/>
              <a:t>2) Věcné hodnocení</a:t>
            </a:r>
          </a:p>
          <a:p>
            <a:pPr lvl="1" indent="-342900">
              <a:buFontTx/>
              <a:buChar char="-"/>
            </a:pPr>
            <a:r>
              <a:rPr lang="cs-CZ" sz="2300" dirty="0" smtClean="0"/>
              <a:t>Po dokončení hodnocení – stav PP23a/PP23b/PN23a</a:t>
            </a:r>
          </a:p>
          <a:p>
            <a:pPr lvl="1" indent="-342900">
              <a:buFontTx/>
              <a:buChar char="-"/>
            </a:pPr>
            <a:r>
              <a:rPr lang="cs-CZ" sz="2300" dirty="0" smtClean="0"/>
              <a:t>Žadateli odeslána automatická depeše</a:t>
            </a:r>
          </a:p>
          <a:p>
            <a:pPr lvl="1" indent="-342900">
              <a:buFontTx/>
              <a:buChar char="-"/>
            </a:pPr>
            <a:r>
              <a:rPr lang="cs-CZ" sz="2300" dirty="0" smtClean="0"/>
              <a:t>Běží 15-ti denní lhůta pro podání žádosti o přezkum (i v pozitivním stavu – počet bodů)</a:t>
            </a:r>
            <a:endParaRPr lang="cs-CZ" sz="2300" dirty="0"/>
          </a:p>
          <a:p>
            <a:pPr marL="0" indent="0">
              <a:buNone/>
            </a:pPr>
            <a:endParaRPr lang="cs-CZ" sz="2800"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13</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96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837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400" b="1" i="0" u="none" strike="noStrike" kern="1200" cap="all" spc="0" normalizeH="0" baseline="0" noProof="0" dirty="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rPr>
              <a:t>55</a:t>
            </a: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568952" cy="4984750"/>
          </a:xfrm>
        </p:spPr>
        <p:txBody>
          <a:bodyPr rtlCol="0">
            <a:noAutofit/>
          </a:bodyPr>
          <a:lstStyle/>
          <a:p>
            <a:pPr marL="0" indent="0">
              <a:spcBef>
                <a:spcPts val="1800"/>
              </a:spcBef>
              <a:buNone/>
            </a:pPr>
            <a:r>
              <a:rPr lang="cs-CZ" sz="2200" b="1" dirty="0" smtClean="0"/>
              <a:t>	</a:t>
            </a:r>
            <a:r>
              <a:rPr lang="cs-CZ" sz="2400" b="1" dirty="0" smtClean="0"/>
              <a:t>Aktivity: </a:t>
            </a:r>
          </a:p>
          <a:p>
            <a:pPr marL="457200" indent="-457200">
              <a:spcBef>
                <a:spcPts val="1800"/>
              </a:spcBef>
              <a:buFont typeface="+mj-lt"/>
              <a:buAutoNum type="alphaLcParenR"/>
            </a:pPr>
            <a:r>
              <a:rPr lang="cs-CZ" sz="2200" b="1" dirty="0" smtClean="0"/>
              <a:t>Památky - revitalizace souboru vybraných památek- </a:t>
            </a:r>
            <a:r>
              <a:rPr lang="cs-CZ" sz="2200" dirty="0" smtClean="0"/>
              <a:t>památky </a:t>
            </a:r>
            <a:r>
              <a:rPr lang="cs-CZ" sz="2200" dirty="0"/>
              <a:t>zapsané na </a:t>
            </a:r>
            <a:r>
              <a:rPr lang="cs-CZ" sz="2200" dirty="0" smtClean="0"/>
              <a:t>Seznamu </a:t>
            </a:r>
            <a:r>
              <a:rPr lang="cs-CZ" sz="2200" dirty="0"/>
              <a:t>UNESCO, na Indikativním seznamu UNESCO, </a:t>
            </a:r>
            <a:r>
              <a:rPr lang="cs-CZ" sz="2200" dirty="0" smtClean="0"/>
              <a:t>národní kulturní </a:t>
            </a:r>
            <a:r>
              <a:rPr lang="cs-CZ" sz="2200" dirty="0"/>
              <a:t>památky k 1.1.2014, památky na Indikativním seznamu NKP </a:t>
            </a:r>
            <a:r>
              <a:rPr lang="cs-CZ" sz="2200" dirty="0" smtClean="0"/>
              <a:t>k 1.1.2014.</a:t>
            </a:r>
            <a:endParaRPr lang="cs-CZ" sz="2200" b="1" dirty="0"/>
          </a:p>
          <a:p>
            <a:pPr marL="457200" indent="-457200">
              <a:spcBef>
                <a:spcPts val="1800"/>
              </a:spcBef>
              <a:buFont typeface="+mj-lt"/>
              <a:buAutoNum type="alphaLcParenR"/>
            </a:pPr>
            <a:r>
              <a:rPr lang="cs-CZ" sz="2200" b="1" dirty="0" smtClean="0"/>
              <a:t>Muzea - zefektivnění </a:t>
            </a:r>
            <a:r>
              <a:rPr lang="cs-CZ" sz="2200" b="1" dirty="0"/>
              <a:t>ochrany a využívání sbírkových fondů a </a:t>
            </a:r>
            <a:r>
              <a:rPr lang="cs-CZ" sz="2200" b="1" dirty="0" smtClean="0"/>
              <a:t>jejich zpřístupnění - </a:t>
            </a:r>
            <a:r>
              <a:rPr lang="cs-CZ" sz="2200" dirty="0" smtClean="0"/>
              <a:t>muzea </a:t>
            </a:r>
            <a:r>
              <a:rPr lang="cs-CZ" sz="2200" dirty="0"/>
              <a:t>zřizovaná státem nebo </a:t>
            </a:r>
            <a:r>
              <a:rPr lang="cs-CZ" sz="2200" dirty="0" smtClean="0"/>
              <a:t>	krajem</a:t>
            </a:r>
            <a:r>
              <a:rPr lang="cs-CZ" sz="2200" dirty="0"/>
              <a:t>, spravující sbírku  podle zákona č. 122/2000 </a:t>
            </a:r>
            <a:r>
              <a:rPr lang="cs-CZ" sz="2200" dirty="0" smtClean="0"/>
              <a:t>Sb.</a:t>
            </a:r>
          </a:p>
          <a:p>
            <a:pPr marL="457200" indent="-457200">
              <a:spcBef>
                <a:spcPts val="1800"/>
              </a:spcBef>
              <a:buFont typeface="+mj-lt"/>
              <a:buAutoNum type="alphaLcParenR"/>
            </a:pPr>
            <a:r>
              <a:rPr lang="cs-CZ" sz="2200" b="1" dirty="0" smtClean="0"/>
              <a:t>Knihovny - zefektivnění </a:t>
            </a:r>
            <a:r>
              <a:rPr lang="cs-CZ" sz="2200" b="1" dirty="0"/>
              <a:t>ochrany a využívání knihovních fondů a </a:t>
            </a:r>
            <a:r>
              <a:rPr lang="cs-CZ" sz="2200" b="1" dirty="0" smtClean="0"/>
              <a:t>jejich zpřístupnění - </a:t>
            </a:r>
            <a:r>
              <a:rPr lang="cs-CZ" sz="2200" dirty="0" smtClean="0"/>
              <a:t>knihovny </a:t>
            </a:r>
            <a:r>
              <a:rPr lang="cs-CZ" sz="2200" dirty="0"/>
              <a:t>zřízené podle § 3b </a:t>
            </a:r>
            <a:r>
              <a:rPr lang="cs-CZ" sz="2200" dirty="0" smtClean="0"/>
              <a:t>zákona </a:t>
            </a:r>
            <a:r>
              <a:rPr lang="cs-CZ" sz="2200" dirty="0"/>
              <a:t>č. 257/2001 Sb., o knihovnách.</a:t>
            </a:r>
          </a:p>
          <a:p>
            <a:pPr marL="0" indent="0">
              <a:spcBef>
                <a:spcPts val="0"/>
              </a:spcBef>
              <a:spcAft>
                <a:spcPts val="600"/>
              </a:spcAft>
              <a:buClr>
                <a:schemeClr val="tx2"/>
              </a:buClr>
              <a:buNone/>
              <a:defRPr/>
            </a:pPr>
            <a:endParaRPr lang="cs-CZ" sz="2000" b="1" dirty="0" smtClean="0"/>
          </a:p>
          <a:p>
            <a:pPr>
              <a:spcBef>
                <a:spcPts val="600"/>
              </a:spcBef>
              <a:buClr>
                <a:schemeClr val="tx2"/>
              </a:buClr>
              <a:buFont typeface="Arial" panose="020B0604020202020204" pitchFamily="34" charset="0"/>
              <a:buChar char="•"/>
              <a:defRPr/>
            </a:pPr>
            <a:endParaRPr lang="cs-CZ" sz="20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64215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30716" cy="4984750"/>
          </a:xfrm>
          <a:noFill/>
        </p:spPr>
        <p:txBody>
          <a:bodyPr rtlCol="0">
            <a:noAutofit/>
          </a:bodyPr>
          <a:lstStyle/>
          <a:p>
            <a:pPr>
              <a:spcBef>
                <a:spcPts val="600"/>
              </a:spcBef>
              <a:buFont typeface="Arial" panose="020B0604020202020204" pitchFamily="34" charset="0"/>
              <a:buChar char="•"/>
              <a:defRPr/>
            </a:pPr>
            <a:r>
              <a:rPr lang="cs-CZ" sz="2200" b="1" dirty="0" smtClean="0"/>
              <a:t>Příjemci:  </a:t>
            </a:r>
            <a:r>
              <a:rPr lang="fr-FR" sz="2200" dirty="0" smtClean="0"/>
              <a:t>vlastníci </a:t>
            </a:r>
            <a:r>
              <a:rPr lang="cs-CZ" sz="2200" dirty="0" smtClean="0"/>
              <a:t>památek, muzeí a knihoven, </a:t>
            </a:r>
            <a:r>
              <a:rPr lang="fr-FR" sz="2200" dirty="0" smtClean="0"/>
              <a:t>nebo subjekty s právem hospodaření (dle zápisu v </a:t>
            </a:r>
            <a:r>
              <a:rPr lang="cs-CZ" sz="2200" dirty="0" smtClean="0"/>
              <a:t>katastru nemovitostí</a:t>
            </a:r>
            <a:r>
              <a:rPr lang="fr-FR" sz="2200" dirty="0" smtClean="0"/>
              <a:t>), kromě fyzických osob nepodnikajících</a:t>
            </a:r>
            <a:endParaRPr lang="cs-CZ" sz="2200" dirty="0" smtClean="0"/>
          </a:p>
          <a:p>
            <a:pPr>
              <a:spcBef>
                <a:spcPts val="600"/>
              </a:spcBef>
              <a:buFont typeface="Arial" panose="020B0604020202020204" pitchFamily="34" charset="0"/>
              <a:buChar char="•"/>
              <a:defRPr/>
            </a:pPr>
            <a:endParaRPr lang="cs-CZ" sz="2200" dirty="0" smtClean="0"/>
          </a:p>
          <a:p>
            <a:pPr>
              <a:spcBef>
                <a:spcPts val="600"/>
              </a:spcBef>
              <a:spcAft>
                <a:spcPts val="600"/>
              </a:spcAft>
              <a:defRPr/>
            </a:pPr>
            <a:r>
              <a:rPr lang="cs-CZ" sz="2200" b="1" dirty="0" smtClean="0"/>
              <a:t>Minimální výše výdajů: </a:t>
            </a:r>
            <a:r>
              <a:rPr lang="cs-CZ" sz="2200" dirty="0" smtClean="0"/>
              <a:t>ŘO IROP nestanovil</a:t>
            </a:r>
          </a:p>
          <a:p>
            <a:pPr>
              <a:spcBef>
                <a:spcPts val="600"/>
              </a:spcBef>
              <a:spcAft>
                <a:spcPts val="600"/>
              </a:spcAft>
              <a:defRPr/>
            </a:pPr>
            <a:r>
              <a:rPr lang="cs-CZ" sz="2200" b="1" dirty="0" smtClean="0"/>
              <a:t>Maximální výše celkových způsobilých výdajů</a:t>
            </a:r>
            <a:r>
              <a:rPr lang="cs-CZ" sz="2200" dirty="0" smtClean="0"/>
              <a:t>: 99 000 000 Kč</a:t>
            </a:r>
          </a:p>
          <a:p>
            <a:pPr>
              <a:spcBef>
                <a:spcPts val="600"/>
              </a:spcBef>
              <a:spcAft>
                <a:spcPts val="600"/>
              </a:spcAft>
              <a:defRPr/>
            </a:pPr>
            <a:r>
              <a:rPr lang="cs-CZ" sz="2200" b="1" dirty="0" smtClean="0"/>
              <a:t>Maximální výše celkových výdajů:</a:t>
            </a:r>
          </a:p>
          <a:p>
            <a:pPr lvl="1">
              <a:spcAft>
                <a:spcPts val="600"/>
              </a:spcAft>
              <a:defRPr/>
            </a:pPr>
            <a:r>
              <a:rPr lang="cs-CZ" sz="2200" dirty="0"/>
              <a:t>v případě památek </a:t>
            </a:r>
            <a:r>
              <a:rPr lang="cs-CZ" sz="2200" dirty="0" smtClean="0"/>
              <a:t>UNESCO: </a:t>
            </a:r>
            <a:r>
              <a:rPr lang="cs-CZ" sz="2200" dirty="0"/>
              <a:t>246 565 000 Kč</a:t>
            </a:r>
          </a:p>
          <a:p>
            <a:pPr lvl="1">
              <a:spcAft>
                <a:spcPts val="600"/>
              </a:spcAft>
              <a:defRPr/>
            </a:pPr>
            <a:r>
              <a:rPr lang="cs-CZ" sz="2200" dirty="0"/>
              <a:t>v ostatních </a:t>
            </a:r>
            <a:r>
              <a:rPr lang="cs-CZ" sz="2200" dirty="0" smtClean="0"/>
              <a:t>případech: </a:t>
            </a:r>
            <a:r>
              <a:rPr lang="cs-CZ" sz="2200" dirty="0"/>
              <a:t>123 282 000 </a:t>
            </a:r>
            <a:r>
              <a:rPr lang="cs-CZ" sz="2200" dirty="0" smtClean="0"/>
              <a:t>Kč</a:t>
            </a:r>
          </a:p>
          <a:p>
            <a:pPr marL="457200" lvl="1" indent="0">
              <a:spcAft>
                <a:spcPts val="600"/>
              </a:spcAft>
              <a:buNone/>
              <a:defRPr/>
            </a:pPr>
            <a:endParaRPr lang="cs-CZ" sz="1600"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78927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754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386037"/>
            <a:ext cx="8730716" cy="5014763"/>
          </a:xfrm>
          <a:noFill/>
        </p:spPr>
        <p:txBody>
          <a:bodyPr rtlCol="0">
            <a:noAutofit/>
          </a:bodyPr>
          <a:lstStyle/>
          <a:p>
            <a:pPr marL="0" indent="0">
              <a:spcBef>
                <a:spcPts val="600"/>
              </a:spcBef>
              <a:buNone/>
              <a:defRPr/>
            </a:pPr>
            <a:endParaRPr lang="cs-CZ" sz="2200" dirty="0"/>
          </a:p>
          <a:p>
            <a:pPr marL="342900" lvl="1" indent="-342900">
              <a:spcAft>
                <a:spcPts val="600"/>
              </a:spcAft>
              <a:buFont typeface="Arial"/>
              <a:buChar char="•"/>
              <a:defRPr/>
            </a:pPr>
            <a:r>
              <a:rPr lang="cs-CZ" sz="2200" b="1" dirty="0" smtClean="0"/>
              <a:t>Podmínky </a:t>
            </a:r>
            <a:r>
              <a:rPr lang="cs-CZ" sz="2200" b="1" dirty="0"/>
              <a:t>veřejné podpory: </a:t>
            </a:r>
            <a:r>
              <a:rPr lang="cs-CZ" sz="2200" dirty="0"/>
              <a:t>bloková výjimka podle článku 53 Podpora kultury a zachování kulturního dědictví nařízení EK č. </a:t>
            </a:r>
            <a:r>
              <a:rPr lang="cs-CZ" sz="2200" dirty="0" smtClean="0"/>
              <a:t>651/2014 (bloková výjimka na kulturní účely a činnosti). </a:t>
            </a:r>
          </a:p>
          <a:p>
            <a:pPr marL="342900" lvl="1" indent="-342900">
              <a:spcAft>
                <a:spcPts val="600"/>
              </a:spcAft>
              <a:buFont typeface="Arial"/>
              <a:buChar char="•"/>
              <a:defRPr/>
            </a:pPr>
            <a:endParaRPr lang="cs-CZ" sz="2200" dirty="0" smtClean="0"/>
          </a:p>
          <a:p>
            <a:pPr marL="342900" lvl="1" indent="-342900">
              <a:spcAft>
                <a:spcPts val="600"/>
              </a:spcAft>
              <a:buFont typeface="Arial"/>
              <a:buChar char="•"/>
              <a:defRPr/>
            </a:pPr>
            <a:r>
              <a:rPr lang="cs-CZ" sz="2200" dirty="0" smtClean="0"/>
              <a:t>Nelze financovat </a:t>
            </a:r>
            <a:r>
              <a:rPr lang="cs-CZ" sz="2200" b="1" dirty="0" smtClean="0"/>
              <a:t>ubytovací kapacity </a:t>
            </a:r>
            <a:r>
              <a:rPr lang="cs-CZ" sz="2200" dirty="0" smtClean="0"/>
              <a:t>– nemají místní charakter a dochází k narušení hospodářské soutěže. </a:t>
            </a:r>
          </a:p>
          <a:p>
            <a:pPr marL="342900" lvl="1" indent="-342900">
              <a:spcAft>
                <a:spcPts val="600"/>
              </a:spcAft>
              <a:buFont typeface="Arial"/>
              <a:buChar char="•"/>
              <a:defRPr/>
            </a:pPr>
            <a:endParaRPr lang="cs-CZ" sz="2200" dirty="0"/>
          </a:p>
          <a:p>
            <a:pPr marL="342900" lvl="1" indent="-342900">
              <a:spcAft>
                <a:spcPts val="600"/>
              </a:spcAft>
              <a:buFont typeface="Arial"/>
              <a:buChar char="•"/>
              <a:defRPr/>
            </a:pPr>
            <a:r>
              <a:rPr lang="cs-CZ" sz="2200" dirty="0" smtClean="0"/>
              <a:t>Podpora </a:t>
            </a:r>
            <a:r>
              <a:rPr lang="cs-CZ" sz="2200" b="1" dirty="0" smtClean="0"/>
              <a:t>lázeňských provozů </a:t>
            </a:r>
            <a:r>
              <a:rPr lang="cs-CZ" sz="2200" dirty="0" smtClean="0"/>
              <a:t>není povolena.</a:t>
            </a:r>
            <a:endParaRPr lang="cs-CZ" sz="2200" dirty="0"/>
          </a:p>
          <a:p>
            <a:pPr>
              <a:spcAft>
                <a:spcPts val="600"/>
              </a:spcAft>
              <a:defRPr/>
            </a:pPr>
            <a:endParaRPr lang="cs-CZ" sz="2000"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34754"/>
            <a:ext cx="8229600" cy="7603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rPr>
              <a:t>55</a:t>
            </a: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33808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69554"/>
            <a:ext cx="8229600" cy="951907"/>
          </a:xfrm>
          <a:prstGeom prst="rect">
            <a:avLst/>
          </a:prstGeom>
        </p:spPr>
        <p:txBody>
          <a:bodyPr/>
          <a:lstStyle>
            <a:defPPr>
              <a:defRPr lang="en-US"/>
            </a:defPPr>
            <a:lvl1pPr algn="ctr">
              <a:spcBef>
                <a:spcPct val="0"/>
              </a:spcBef>
              <a:buNone/>
              <a:tabLst>
                <a:tab pos="2060575" algn="l"/>
              </a:tabLst>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památky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1" y="1268760"/>
            <a:ext cx="8798818" cy="4861595"/>
          </a:xfrm>
        </p:spPr>
        <p:txBody>
          <a:bodyPr rtlCol="0">
            <a:noAutofit/>
          </a:bodyPr>
          <a:lstStyle/>
          <a:p>
            <a:r>
              <a:rPr lang="cs-CZ" sz="1800" dirty="0" smtClean="0"/>
              <a:t>Způsobilé </a:t>
            </a:r>
            <a:r>
              <a:rPr lang="cs-CZ" sz="1800" dirty="0"/>
              <a:t>jsou výdaje za aktivity realizované </a:t>
            </a:r>
            <a:r>
              <a:rPr lang="cs-CZ" sz="1800" b="1" dirty="0"/>
              <a:t>v rámci objektů a parcel, vymezených památkami podporovatelnými z </a:t>
            </a:r>
            <a:r>
              <a:rPr lang="cs-CZ" sz="1800" b="1" dirty="0" smtClean="0"/>
              <a:t>IROP.</a:t>
            </a:r>
            <a:r>
              <a:rPr lang="cs-CZ" sz="1800" dirty="0" smtClean="0"/>
              <a:t> Toto </a:t>
            </a:r>
            <a:r>
              <a:rPr lang="cs-CZ" sz="1800" dirty="0"/>
              <a:t>omezení se vztahuje i na modernizaci, resp. výstavbu </a:t>
            </a:r>
            <a:r>
              <a:rPr lang="cs-CZ" sz="1800" dirty="0" smtClean="0"/>
              <a:t>sociálního</a:t>
            </a:r>
            <a:r>
              <a:rPr lang="cs-CZ" sz="1800" dirty="0"/>
              <a:t>, technického a technologického zázemí, expozic a depozitářů</a:t>
            </a:r>
            <a:r>
              <a:rPr lang="cs-CZ" sz="1800" dirty="0" smtClean="0"/>
              <a:t>.</a:t>
            </a:r>
            <a:endParaRPr lang="cs-CZ" sz="1800" dirty="0"/>
          </a:p>
          <a:p>
            <a:r>
              <a:rPr lang="cs-CZ" sz="1800" dirty="0" smtClean="0"/>
              <a:t>Ověření: </a:t>
            </a:r>
            <a:r>
              <a:rPr lang="cs-CZ" sz="1800" b="1" dirty="0" err="1" smtClean="0">
                <a:hlinkClick r:id="rId4"/>
              </a:rPr>
              <a:t>MonumNet</a:t>
            </a:r>
            <a:r>
              <a:rPr lang="cs-CZ" sz="1800" dirty="0" smtClean="0"/>
              <a:t> </a:t>
            </a:r>
            <a:r>
              <a:rPr lang="cs-CZ" sz="1800" dirty="0"/>
              <a:t>(monumnet.npu.cz),</a:t>
            </a:r>
            <a:r>
              <a:rPr lang="cs-CZ" sz="1800" i="1" dirty="0"/>
              <a:t> </a:t>
            </a:r>
            <a:r>
              <a:rPr lang="cs-CZ" sz="1800" dirty="0"/>
              <a:t>příp. příslušné nařízení vlády (u NKP). </a:t>
            </a:r>
            <a:r>
              <a:rPr lang="cs-CZ" sz="1800" dirty="0" smtClean="0"/>
              <a:t>Případné </a:t>
            </a:r>
            <a:r>
              <a:rPr lang="cs-CZ" sz="1800" dirty="0"/>
              <a:t>změny/odchylky v číslech parcel žadatel vysvětlí ve </a:t>
            </a:r>
            <a:r>
              <a:rPr lang="cs-CZ" sz="1800" dirty="0" smtClean="0"/>
              <a:t>SP.</a:t>
            </a:r>
          </a:p>
          <a:p>
            <a:pPr marL="0" indent="0">
              <a:buNone/>
            </a:pPr>
            <a:r>
              <a:rPr lang="cs-CZ" sz="1700" dirty="0" smtClean="0"/>
              <a:t>_____________________________________________________________________</a:t>
            </a:r>
          </a:p>
          <a:p>
            <a:r>
              <a:rPr lang="cs-CZ" sz="1800" b="1" dirty="0" smtClean="0"/>
              <a:t>Indikativní seznam NKP</a:t>
            </a:r>
            <a:r>
              <a:rPr lang="cs-CZ" sz="1800" dirty="0" smtClean="0"/>
              <a:t>: </a:t>
            </a:r>
            <a:r>
              <a:rPr lang="cs-CZ" sz="1800" dirty="0"/>
              <a:t>podporovatelné kulturní památky ve stávajícím rozsahu ochrany.</a:t>
            </a:r>
            <a:r>
              <a:rPr lang="cs-CZ" sz="1800" b="1" dirty="0"/>
              <a:t> </a:t>
            </a:r>
            <a:endParaRPr lang="cs-CZ" sz="1800" dirty="0"/>
          </a:p>
          <a:p>
            <a:r>
              <a:rPr lang="cs-CZ" sz="1800" b="1" dirty="0" smtClean="0"/>
              <a:t>Světové kulturní </a:t>
            </a:r>
            <a:r>
              <a:rPr lang="cs-CZ" sz="1800" b="1" dirty="0"/>
              <a:t>dědictví </a:t>
            </a:r>
            <a:r>
              <a:rPr lang="cs-CZ" sz="1800" b="1" dirty="0" smtClean="0"/>
              <a:t>UNESCO</a:t>
            </a:r>
            <a:r>
              <a:rPr lang="cs-CZ" sz="1800" dirty="0" smtClean="0"/>
              <a:t>: kulturní </a:t>
            </a:r>
            <a:r>
              <a:rPr lang="cs-CZ" sz="1800" dirty="0"/>
              <a:t>a národní kulturní památky </a:t>
            </a:r>
            <a:r>
              <a:rPr lang="cs-CZ" sz="1800" u="sng" dirty="0">
                <a:hlinkClick r:id="rId5"/>
              </a:rPr>
              <a:t>(http://monumnet.npu.cz/</a:t>
            </a:r>
            <a:r>
              <a:rPr lang="cs-CZ" sz="1800" u="sng" dirty="0" err="1">
                <a:hlinkClick r:id="rId5"/>
              </a:rPr>
              <a:t>chruzemi</a:t>
            </a:r>
            <a:r>
              <a:rPr lang="cs-CZ" sz="1800" u="sng" dirty="0">
                <a:hlinkClick r:id="rId5"/>
              </a:rPr>
              <a:t>/</a:t>
            </a:r>
            <a:r>
              <a:rPr lang="cs-CZ" sz="1800" u="sng" dirty="0" err="1">
                <a:hlinkClick r:id="rId5"/>
              </a:rPr>
              <a:t>hledani.php</a:t>
            </a:r>
            <a:r>
              <a:rPr lang="cs-CZ" sz="1800" dirty="0"/>
              <a:t>).</a:t>
            </a:r>
          </a:p>
          <a:p>
            <a:r>
              <a:rPr lang="cs-CZ" sz="1800" b="1" dirty="0" smtClean="0"/>
              <a:t>Indikativní seznam </a:t>
            </a:r>
            <a:r>
              <a:rPr lang="cs-CZ" sz="1800" b="1" dirty="0"/>
              <a:t>Světového dědictví </a:t>
            </a:r>
            <a:r>
              <a:rPr lang="cs-CZ" sz="1800" b="1" dirty="0" smtClean="0"/>
              <a:t>UNESCO</a:t>
            </a:r>
            <a:r>
              <a:rPr lang="cs-CZ" sz="1800" dirty="0" smtClean="0"/>
              <a:t>: kulturní </a:t>
            </a:r>
            <a:r>
              <a:rPr lang="cs-CZ" sz="1800" dirty="0"/>
              <a:t>a národní kulturní památky </a:t>
            </a:r>
            <a:r>
              <a:rPr lang="cs-CZ" sz="1800" dirty="0" smtClean="0"/>
              <a:t>(</a:t>
            </a:r>
            <a:r>
              <a:rPr lang="cs-CZ" sz="1800" u="sng" dirty="0" smtClean="0">
                <a:hlinkClick r:id="rId6"/>
              </a:rPr>
              <a:t>http</a:t>
            </a:r>
            <a:r>
              <a:rPr lang="cs-CZ" sz="1800" u="sng" dirty="0">
                <a:hlinkClick r:id="rId6"/>
              </a:rPr>
              <a:t>://monumnet.npu.cz/</a:t>
            </a:r>
            <a:r>
              <a:rPr lang="cs-CZ" sz="1800" u="sng" dirty="0" err="1">
                <a:hlinkClick r:id="rId6"/>
              </a:rPr>
              <a:t>chruzemi</a:t>
            </a:r>
            <a:r>
              <a:rPr lang="cs-CZ" sz="1800" u="sng" dirty="0">
                <a:hlinkClick r:id="rId6"/>
              </a:rPr>
              <a:t>/</a:t>
            </a:r>
            <a:r>
              <a:rPr lang="cs-CZ" sz="1800" u="sng" dirty="0" err="1">
                <a:hlinkClick r:id="rId6"/>
              </a:rPr>
              <a:t>hledani.php</a:t>
            </a:r>
            <a:r>
              <a:rPr lang="cs-CZ" sz="1800" dirty="0"/>
              <a:t>, </a:t>
            </a:r>
            <a:r>
              <a:rPr lang="cs-CZ" sz="1800" u="sng" dirty="0">
                <a:hlinkClick r:id="rId7"/>
              </a:rPr>
              <a:t>http://</a:t>
            </a:r>
            <a:r>
              <a:rPr lang="cs-CZ" sz="1800" u="sng" dirty="0" smtClean="0">
                <a:hlinkClick r:id="rId7"/>
              </a:rPr>
              <a:t>monumnet.npu.cz/</a:t>
            </a:r>
            <a:r>
              <a:rPr lang="cs-CZ" sz="1800" u="sng" dirty="0" err="1" smtClean="0">
                <a:hlinkClick r:id="rId7"/>
              </a:rPr>
              <a:t>pamfond</a:t>
            </a:r>
            <a:r>
              <a:rPr lang="cs-CZ" sz="1800" u="sng" dirty="0" smtClean="0">
                <a:hlinkClick r:id="rId7"/>
              </a:rPr>
              <a:t>/</a:t>
            </a:r>
            <a:r>
              <a:rPr lang="cs-CZ" sz="1800" u="sng" dirty="0" err="1" smtClean="0">
                <a:hlinkClick r:id="rId7"/>
              </a:rPr>
              <a:t>hledani.php</a:t>
            </a:r>
            <a:r>
              <a:rPr lang="cs-CZ" sz="1800" dirty="0" smtClean="0"/>
              <a:t>.</a:t>
            </a:r>
            <a:r>
              <a:rPr lang="cs-CZ" sz="1800" b="1" dirty="0" smtClean="0"/>
              <a:t> </a:t>
            </a:r>
            <a:endParaRPr lang="cs-CZ" sz="1800" dirty="0"/>
          </a:p>
          <a:p>
            <a:r>
              <a:rPr lang="cs-CZ" sz="1800" b="1" dirty="0" smtClean="0"/>
              <a:t>UNESCO: </a:t>
            </a:r>
            <a:r>
              <a:rPr lang="cs-CZ" sz="1800" dirty="0"/>
              <a:t>úpravy parků a zahrad </a:t>
            </a:r>
            <a:r>
              <a:rPr lang="cs-CZ" sz="1800" dirty="0" smtClean="0"/>
              <a:t>jsou</a:t>
            </a:r>
            <a:r>
              <a:rPr lang="cs-CZ" sz="1800" b="1" dirty="0" smtClean="0"/>
              <a:t> </a:t>
            </a:r>
            <a:r>
              <a:rPr lang="cs-CZ" sz="1800" dirty="0" smtClean="0"/>
              <a:t>způsobilé</a:t>
            </a:r>
            <a:r>
              <a:rPr lang="cs-CZ" sz="1800" dirty="0"/>
              <a:t>, pokud jsou parky a zahrady součástí konkrétní </a:t>
            </a:r>
            <a:r>
              <a:rPr lang="cs-CZ" sz="1800" dirty="0" smtClean="0"/>
              <a:t>památky</a:t>
            </a:r>
            <a:r>
              <a:rPr lang="cs-CZ" sz="1800" dirty="0"/>
              <a:t>.</a:t>
            </a:r>
          </a:p>
          <a:p>
            <a:pPr marL="400050" lvl="1" indent="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31265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77002"/>
            <a:ext cx="8229600" cy="97215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muzea</a:t>
            </a: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893175"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pPr marL="355600" lvl="1" indent="-355600">
              <a:spcBef>
                <a:spcPts val="600"/>
              </a:spcBef>
              <a:spcAft>
                <a:spcPts val="600"/>
              </a:spcAft>
              <a:buFont typeface="Arial" panose="020B0604020202020204" pitchFamily="34" charset="0"/>
              <a:buChar char="•"/>
              <a:defRPr/>
            </a:pPr>
            <a:r>
              <a:rPr lang="cs-CZ" sz="2000" dirty="0" smtClean="0"/>
              <a:t>vlastníci muzeí nebo subjekty s právem hospodaření podle zápisu v katastru nemovitostí – tj. OSS, PO OSS, kraje, organizace zřizované nebo zakládané kraji</a:t>
            </a:r>
            <a:endParaRPr lang="cs-CZ" sz="2000" dirty="0"/>
          </a:p>
          <a:p>
            <a:pPr marL="0" lvl="1" indent="0">
              <a:spcBef>
                <a:spcPts val="600"/>
              </a:spcBef>
              <a:spcAft>
                <a:spcPts val="600"/>
              </a:spcAft>
              <a:buNone/>
              <a:defRPr/>
            </a:pPr>
            <a:r>
              <a:rPr lang="cs-CZ" sz="2200" b="1" dirty="0" smtClean="0"/>
              <a:t>Podpořena </a:t>
            </a:r>
            <a:r>
              <a:rPr lang="cs-CZ" sz="2200" b="1" dirty="0"/>
              <a:t>mohou být pouze muzea, splňující kumulativně </a:t>
            </a:r>
            <a:r>
              <a:rPr lang="cs-CZ" sz="2200" b="1" dirty="0" smtClean="0"/>
              <a:t>tyto </a:t>
            </a:r>
            <a:r>
              <a:rPr lang="cs-CZ" sz="2200" b="1" dirty="0"/>
              <a:t>podmínky:</a:t>
            </a:r>
          </a:p>
          <a:p>
            <a:pPr marL="355600" lvl="1" indent="-355600">
              <a:spcBef>
                <a:spcPts val="600"/>
              </a:spcBef>
              <a:spcAft>
                <a:spcPts val="600"/>
              </a:spcAft>
              <a:buFont typeface="Arial" panose="020B0604020202020204" pitchFamily="34" charset="0"/>
              <a:buChar char="•"/>
              <a:defRPr/>
            </a:pPr>
            <a:r>
              <a:rPr lang="cs-CZ" sz="2000" dirty="0"/>
              <a:t>muzeum je zřizováno státem nebo krajem;</a:t>
            </a:r>
          </a:p>
          <a:p>
            <a:pPr marL="355600" lvl="1" indent="-355600">
              <a:spcBef>
                <a:spcPts val="600"/>
              </a:spcBef>
              <a:spcAft>
                <a:spcPts val="600"/>
              </a:spcAft>
              <a:buFont typeface="Arial" panose="020B0604020202020204" pitchFamily="34" charset="0"/>
              <a:buChar char="•"/>
              <a:defRPr/>
            </a:pPr>
            <a:r>
              <a:rPr lang="cs-CZ" sz="2000" dirty="0"/>
              <a:t>muzeum spravuje sbírku dle zákona č. 122/2000 Sb., o ochraně sbírek muzejní povahy a o změně některých dalších zákonů, ve znění pozdějších předpisů;</a:t>
            </a:r>
          </a:p>
          <a:p>
            <a:pPr marL="355600" lvl="1" indent="-355600">
              <a:spcBef>
                <a:spcPts val="600"/>
              </a:spcBef>
              <a:spcAft>
                <a:spcPts val="600"/>
              </a:spcAft>
              <a:buFont typeface="Arial" panose="020B0604020202020204" pitchFamily="34" charset="0"/>
              <a:buChar char="•"/>
              <a:defRPr/>
            </a:pPr>
            <a:r>
              <a:rPr lang="cs-CZ" sz="2000" dirty="0"/>
              <a:t>průměrná návštěvnost muzea, vypočítaná jako průměr za léta 2013, 2014 a 2015, překročila 30 000 </a:t>
            </a:r>
            <a:r>
              <a:rPr lang="cs-CZ" sz="2000" dirty="0" smtClean="0"/>
              <a:t>návštěvníků (asi 60 muzeí).</a:t>
            </a:r>
          </a:p>
          <a:p>
            <a:pPr marL="400050" lvl="1" indent="-40005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88429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1" y="1268760"/>
            <a:ext cx="8798818"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r>
              <a:rPr lang="cs-CZ" sz="2000" b="1" dirty="0"/>
              <a:t>Knihovny</a:t>
            </a:r>
            <a:r>
              <a:rPr lang="cs-CZ" sz="2000" dirty="0"/>
              <a:t>, zřízené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r>
              <a:rPr lang="cs-CZ" sz="2000" dirty="0" smtClean="0"/>
              <a:t>.</a:t>
            </a:r>
          </a:p>
          <a:p>
            <a:pPr marL="0" indent="0">
              <a:buNone/>
            </a:pPr>
            <a:endParaRPr lang="cs-CZ" sz="2000" dirty="0"/>
          </a:p>
          <a:p>
            <a:r>
              <a:rPr lang="cs-CZ" sz="2000" b="1" dirty="0"/>
              <a:t>Zřizovatelé knihoven</a:t>
            </a:r>
            <a:r>
              <a:rPr lang="cs-CZ" sz="2000" dirty="0"/>
              <a:t>, zřízených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p>
          <a:p>
            <a:pPr marL="400050" lvl="1" indent="0">
              <a:spcBef>
                <a:spcPts val="600"/>
              </a:spcBef>
              <a:spcAft>
                <a:spcPts val="600"/>
              </a:spcAft>
              <a:buNone/>
              <a:defRPr/>
            </a:pP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42965"/>
            <a:ext cx="8229600" cy="9611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knihovny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86998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12968" cy="4861595"/>
          </a:xfrm>
        </p:spPr>
        <p:txBody>
          <a:bodyPr rtlCol="0">
            <a:noAutofit/>
          </a:bodyPr>
          <a:lstStyle/>
          <a:p>
            <a:pPr marL="0" indent="0">
              <a:spcAft>
                <a:spcPts val="600"/>
              </a:spcAft>
              <a:buNone/>
            </a:pPr>
            <a:r>
              <a:rPr lang="cs-CZ" sz="2200" b="1" dirty="0"/>
              <a:t>Hlavní podporované </a:t>
            </a:r>
            <a:r>
              <a:rPr lang="cs-CZ" sz="2200" b="1" dirty="0" smtClean="0"/>
              <a:t>aktivity: </a:t>
            </a:r>
          </a:p>
          <a:p>
            <a:pPr>
              <a:spcAft>
                <a:spcPts val="600"/>
              </a:spcAft>
            </a:pPr>
            <a:r>
              <a:rPr lang="cs-CZ" sz="2000" dirty="0" smtClean="0"/>
              <a:t>obnova památek (stavba, rekonstrukce, restaurátorské práce),</a:t>
            </a:r>
          </a:p>
          <a:p>
            <a:pPr lvl="0">
              <a:spcAft>
                <a:spcPts val="600"/>
              </a:spcAft>
            </a:pPr>
            <a:r>
              <a:rPr lang="cs-CZ" sz="2000" dirty="0" smtClean="0"/>
              <a:t>stavební obnova památek/muzeí/knihoven v souvislosti se zvýšením ochrany a zpřístupněním sbírkových/knihovních fondů,</a:t>
            </a:r>
          </a:p>
          <a:p>
            <a:pPr lvl="0">
              <a:spcAft>
                <a:spcPts val="600"/>
              </a:spcAft>
            </a:pPr>
            <a:r>
              <a:rPr lang="cs-CZ" sz="2000" dirty="0" smtClean="0"/>
              <a:t>budování nových/rekonstrukce stávajících expozic a depozitářů,</a:t>
            </a:r>
          </a:p>
          <a:p>
            <a:pPr lvl="0">
              <a:spcAft>
                <a:spcPts val="600"/>
              </a:spcAft>
            </a:pPr>
            <a:r>
              <a:rPr lang="cs-CZ" sz="2000" dirty="0" smtClean="0"/>
              <a:t>zvýšení </a:t>
            </a:r>
            <a:r>
              <a:rPr lang="cs-CZ" sz="2000" dirty="0"/>
              <a:t>ochrany </a:t>
            </a:r>
            <a:r>
              <a:rPr lang="cs-CZ" sz="2000" dirty="0" smtClean="0"/>
              <a:t>památek/sbírkových předmětů/knihovního fondu a jejího zabezpečení (interní </a:t>
            </a:r>
            <a:r>
              <a:rPr lang="cs-CZ" sz="2000" dirty="0"/>
              <a:t>a externí osvětlení, </a:t>
            </a:r>
            <a:r>
              <a:rPr lang="cs-CZ" sz="2000" dirty="0" smtClean="0"/>
              <a:t>elektronická </a:t>
            </a:r>
            <a:r>
              <a:rPr lang="cs-CZ" sz="2000" dirty="0"/>
              <a:t>zabezpečovací signalizace, elektronická požární signalizace, hasicí zařízení, atd.),</a:t>
            </a:r>
          </a:p>
          <a:p>
            <a:pPr lvl="0">
              <a:spcAft>
                <a:spcPts val="600"/>
              </a:spcAft>
            </a:pPr>
            <a:r>
              <a:rPr lang="cs-CZ" sz="2000" dirty="0" smtClean="0"/>
              <a:t>modernizace </a:t>
            </a:r>
            <a:r>
              <a:rPr lang="cs-CZ" sz="2000" dirty="0"/>
              <a:t>a výstavba nezbytných objektů technického a technologického zázemí, </a:t>
            </a:r>
            <a:r>
              <a:rPr lang="cs-CZ" sz="2000" dirty="0" smtClean="0"/>
              <a:t>objektů </a:t>
            </a:r>
            <a:r>
              <a:rPr lang="cs-CZ" sz="2000" dirty="0"/>
              <a:t>sociálního zázemí návštěvnické infrastruktury (WC, šatna, pokladna, informační </a:t>
            </a:r>
            <a:r>
              <a:rPr lang="cs-CZ" sz="2000" dirty="0" smtClean="0"/>
              <a:t>centrum).</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3"/>
            <a:ext cx="8229600" cy="924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154316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12663"/>
            <a:ext cx="8712968" cy="4861595"/>
          </a:xfrm>
        </p:spPr>
        <p:txBody>
          <a:bodyPr rtlCol="0">
            <a:noAutofit/>
          </a:bodyPr>
          <a:lstStyle/>
          <a:p>
            <a:pPr marL="0" indent="0">
              <a:spcAft>
                <a:spcPts val="600"/>
              </a:spcAft>
              <a:buNone/>
            </a:pPr>
            <a:r>
              <a:rPr lang="cs-CZ" sz="2200" b="1" dirty="0"/>
              <a:t>Hlavní podporované </a:t>
            </a:r>
            <a:r>
              <a:rPr lang="cs-CZ" sz="2200" b="1" dirty="0" smtClean="0"/>
              <a:t>aktivity:</a:t>
            </a:r>
          </a:p>
          <a:p>
            <a:pPr>
              <a:spcAft>
                <a:spcPts val="600"/>
              </a:spcAft>
            </a:pPr>
            <a:r>
              <a:rPr lang="cs-CZ" sz="2000" dirty="0" smtClean="0"/>
              <a:t>digitální </a:t>
            </a:r>
            <a:r>
              <a:rPr lang="cs-CZ" sz="2000" dirty="0"/>
              <a:t>evidence </a:t>
            </a:r>
            <a:r>
              <a:rPr lang="cs-CZ" sz="2000" dirty="0" smtClean="0"/>
              <a:t>sbírky/knihovního fondu, </a:t>
            </a:r>
            <a:r>
              <a:rPr lang="cs-CZ" sz="2000" dirty="0"/>
              <a:t>digitalizace </a:t>
            </a:r>
            <a:r>
              <a:rPr lang="cs-CZ" sz="2000" dirty="0" smtClean="0"/>
              <a:t>památek/mobiliáře/knihovního fondu/sbírky nebo </a:t>
            </a:r>
            <a:r>
              <a:rPr lang="cs-CZ" sz="2000" dirty="0"/>
              <a:t>její části (pouze jako součást komplexnějších projektů - </a:t>
            </a:r>
            <a:r>
              <a:rPr lang="cs-CZ" sz="2000" i="1" dirty="0"/>
              <a:t>např. o novou expozici, digitalizaci a zveřejnění digitálních souborů v prostředí Internetu</a:t>
            </a:r>
            <a:r>
              <a:rPr lang="cs-CZ" sz="2000" i="1" dirty="0" smtClean="0"/>
              <a:t>)</a:t>
            </a:r>
            <a:r>
              <a:rPr lang="cs-CZ" sz="2000" dirty="0" smtClean="0"/>
              <a:t>,</a:t>
            </a:r>
          </a:p>
          <a:p>
            <a:pPr lvl="0">
              <a:spcAft>
                <a:spcPts val="600"/>
              </a:spcAft>
            </a:pPr>
            <a:r>
              <a:rPr lang="cs-CZ" sz="2000" dirty="0"/>
              <a:t>konzervování-restaurování sbírkových předmětů,</a:t>
            </a:r>
          </a:p>
          <a:p>
            <a:pPr>
              <a:spcAft>
                <a:spcPts val="600"/>
              </a:spcAft>
            </a:pPr>
            <a:r>
              <a:rPr lang="cs-CZ" sz="2000" dirty="0" smtClean="0"/>
              <a:t>pořízení </a:t>
            </a:r>
            <a:r>
              <a:rPr lang="cs-CZ" sz="2000" dirty="0"/>
              <a:t>zařízení, HW a SW nezbytného pro digitalizaci </a:t>
            </a:r>
            <a:r>
              <a:rPr lang="cs-CZ" sz="2000" dirty="0" smtClean="0"/>
              <a:t>památek/mobiliáře/sbírek</a:t>
            </a:r>
            <a:r>
              <a:rPr lang="cs-CZ" sz="2000" dirty="0"/>
              <a:t>, jejich zabezpečení, dokumentaci a inventarizaci,  </a:t>
            </a:r>
          </a:p>
          <a:p>
            <a:pPr>
              <a:spcAft>
                <a:spcPts val="600"/>
              </a:spcAft>
            </a:pPr>
            <a:r>
              <a:rPr lang="cs-CZ" sz="2000" dirty="0"/>
              <a:t>obnova zahrad a </a:t>
            </a:r>
            <a:r>
              <a:rPr lang="cs-CZ" sz="2000" dirty="0" smtClean="0"/>
              <a:t>parků, pokud jsou součástí památek/expozic nebo samy </a:t>
            </a:r>
            <a:r>
              <a:rPr lang="cs-CZ" sz="2000" dirty="0" err="1" smtClean="0"/>
              <a:t>podporovatelnou</a:t>
            </a:r>
            <a:r>
              <a:rPr lang="cs-CZ" sz="2000" dirty="0" smtClean="0"/>
              <a:t> památkou (terénní úpravy, obnova zeleně),</a:t>
            </a:r>
          </a:p>
          <a:p>
            <a:pPr>
              <a:spcAft>
                <a:spcPts val="600"/>
              </a:spcAft>
            </a:pPr>
            <a:r>
              <a:rPr lang="cs-CZ" sz="2000" dirty="0" smtClean="0"/>
              <a:t>budování </a:t>
            </a:r>
            <a:r>
              <a:rPr lang="cs-CZ" sz="2000" dirty="0"/>
              <a:t>konzervátorsko-restaurátorských dílen, </a:t>
            </a:r>
            <a:r>
              <a:rPr lang="cs-CZ" sz="2000" dirty="0" smtClean="0"/>
              <a:t>jejich vybavení.</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59912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434164"/>
            <a:ext cx="8784976" cy="5416271"/>
          </a:xfrm>
        </p:spPr>
        <p:txBody>
          <a:bodyPr rtlCol="0">
            <a:noAutofit/>
          </a:bodyPr>
          <a:lstStyle/>
          <a:p>
            <a:pPr marL="355600" lvl="1" indent="-355600">
              <a:spcBef>
                <a:spcPts val="600"/>
              </a:spcBef>
              <a:spcAft>
                <a:spcPts val="600"/>
              </a:spcAft>
              <a:buFont typeface="Arial" panose="020B0604020202020204" pitchFamily="34" charset="0"/>
              <a:buChar char="•"/>
              <a:defRPr/>
            </a:pPr>
            <a:r>
              <a:rPr lang="cs-CZ" altLang="cs-CZ" sz="2200" b="1" dirty="0" smtClean="0"/>
              <a:t>Podpora </a:t>
            </a:r>
            <a:r>
              <a:rPr lang="cs-CZ" altLang="cs-CZ" sz="2200" b="1" dirty="0"/>
              <a:t>infrastruktury malého rozsahu </a:t>
            </a:r>
            <a:r>
              <a:rPr lang="cs-CZ" altLang="cs-CZ" sz="2000" dirty="0"/>
              <a:t>(</a:t>
            </a:r>
            <a:r>
              <a:rPr lang="cs-CZ" altLang="cs-CZ" sz="2000" dirty="0" err="1" smtClean="0"/>
              <a:t>small</a:t>
            </a:r>
            <a:r>
              <a:rPr lang="cs-CZ" altLang="cs-CZ" sz="2000" dirty="0" smtClean="0"/>
              <a:t> </a:t>
            </a:r>
            <a:r>
              <a:rPr lang="cs-CZ" altLang="cs-CZ" sz="2000" dirty="0" err="1" smtClean="0"/>
              <a:t>scale</a:t>
            </a:r>
            <a:r>
              <a:rPr lang="cs-CZ" altLang="cs-CZ" sz="2000" dirty="0" smtClean="0"/>
              <a:t> </a:t>
            </a:r>
            <a:r>
              <a:rPr lang="cs-CZ" altLang="cs-CZ" sz="2000" dirty="0" err="1" smtClean="0"/>
              <a:t>infrastructure</a:t>
            </a:r>
            <a:r>
              <a:rPr lang="cs-CZ" altLang="cs-CZ" sz="2000" dirty="0"/>
              <a:t>) </a:t>
            </a:r>
            <a:r>
              <a:rPr lang="cs-CZ" altLang="cs-CZ" sz="2000" dirty="0" smtClean="0"/>
              <a:t>– </a:t>
            </a:r>
            <a:r>
              <a:rPr lang="cs-CZ" sz="2000" dirty="0" smtClean="0"/>
              <a:t>článek </a:t>
            </a:r>
            <a:r>
              <a:rPr lang="cs-CZ" sz="2000" dirty="0"/>
              <a:t>3.1e) </a:t>
            </a:r>
            <a:r>
              <a:rPr lang="cs-CZ" sz="2000" dirty="0" smtClean="0"/>
              <a:t>Nařízení </a:t>
            </a:r>
            <a:r>
              <a:rPr lang="cs-CZ" sz="2000" dirty="0"/>
              <a:t>č. 1301/2013 o </a:t>
            </a:r>
            <a:r>
              <a:rPr lang="cs-CZ" sz="2000" dirty="0" smtClean="0"/>
              <a:t>EFRR - </a:t>
            </a:r>
            <a:r>
              <a:rPr lang="cs-CZ" altLang="cs-CZ" sz="2000" dirty="0"/>
              <a:t>5 mil. EUR celkových výdajů </a:t>
            </a:r>
            <a:r>
              <a:rPr lang="cs-CZ" altLang="cs-CZ" sz="2000" dirty="0" smtClean="0"/>
              <a:t>(UNESCO památky - </a:t>
            </a:r>
            <a:r>
              <a:rPr lang="cs-CZ" altLang="cs-CZ" sz="2000" dirty="0"/>
              <a:t>246 565 tis. </a:t>
            </a:r>
            <a:r>
              <a:rPr lang="cs-CZ" altLang="cs-CZ" sz="2000" dirty="0" smtClean="0"/>
              <a:t>Kč, ostatní –</a:t>
            </a:r>
            <a:r>
              <a:rPr lang="cs-CZ" altLang="cs-CZ" sz="2000" dirty="0"/>
              <a:t> </a:t>
            </a:r>
            <a:r>
              <a:rPr lang="cs-CZ" altLang="cs-CZ" sz="2000" dirty="0" smtClean="0"/>
              <a:t>123 </a:t>
            </a:r>
            <a:r>
              <a:rPr lang="cs-CZ" altLang="cs-CZ" sz="2000" dirty="0"/>
              <a:t>282 tis</a:t>
            </a:r>
            <a:r>
              <a:rPr lang="cs-CZ" altLang="cs-CZ" sz="2000" dirty="0" smtClean="0"/>
              <a:t>. Kč).</a:t>
            </a:r>
          </a:p>
          <a:p>
            <a:pPr marL="355600" lvl="1" indent="-355600">
              <a:spcBef>
                <a:spcPts val="600"/>
              </a:spcBef>
              <a:spcAft>
                <a:spcPts val="600"/>
              </a:spcAft>
              <a:buFont typeface="Arial" panose="020B0604020202020204" pitchFamily="34" charset="0"/>
              <a:buChar char="•"/>
              <a:defRPr/>
            </a:pPr>
            <a:r>
              <a:rPr lang="cs-CZ" sz="2200" b="1" dirty="0" smtClean="0"/>
              <a:t>Překročení </a:t>
            </a:r>
            <a:r>
              <a:rPr lang="cs-CZ" sz="2200" b="1" dirty="0"/>
              <a:t>limitu</a:t>
            </a:r>
            <a:r>
              <a:rPr lang="cs-CZ" sz="2000" b="1" dirty="0"/>
              <a:t> </a:t>
            </a:r>
            <a:r>
              <a:rPr lang="cs-CZ" sz="2000" dirty="0" smtClean="0"/>
              <a:t>– nevztahuje se na provoz a údržbu a na výdaje spojené s </a:t>
            </a:r>
            <a:r>
              <a:rPr lang="cs-CZ" sz="2000" dirty="0"/>
              <a:t>nepředvídatelnou </a:t>
            </a:r>
            <a:r>
              <a:rPr lang="cs-CZ" sz="2000" dirty="0" smtClean="0"/>
              <a:t>okolností, dále se nevztahuje na výdaje před začátkem realizace projektu; sankce v Podmínkách – 100 %.</a:t>
            </a:r>
          </a:p>
          <a:p>
            <a:pPr marL="355600" lvl="1" indent="-355600">
              <a:spcBef>
                <a:spcPts val="600"/>
              </a:spcBef>
              <a:spcAft>
                <a:spcPts val="600"/>
              </a:spcAft>
              <a:buFont typeface="Arial" panose="020B0604020202020204" pitchFamily="34" charset="0"/>
              <a:buChar char="•"/>
              <a:defRPr/>
            </a:pPr>
            <a:r>
              <a:rPr lang="cs-CZ" sz="2000" dirty="0" smtClean="0"/>
              <a:t>Limity platí jak pro individuální, tak pro integrované projekty. Sčítají se u jednotlivých prvků kulturní infrastruktury (budovy památky/muzea/knihovny).</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251520" y="96252"/>
            <a:ext cx="8641656"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Limit infrastruktury malého měřítka</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67869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556792"/>
            <a:ext cx="8712968" cy="4861595"/>
          </a:xfrm>
        </p:spPr>
        <p:txBody>
          <a:bodyPr rtlCol="0">
            <a:noAutofit/>
          </a:bodyPr>
          <a:lstStyle/>
          <a:p>
            <a:pPr marL="0" indent="0">
              <a:buNone/>
            </a:pPr>
            <a:r>
              <a:rPr lang="cs-CZ" sz="2200" b="1" dirty="0" smtClean="0"/>
              <a:t>Příklad </a:t>
            </a:r>
            <a:r>
              <a:rPr lang="cs-CZ" sz="2200" b="1" u="sng" dirty="0"/>
              <a:t>správné</a:t>
            </a:r>
            <a:r>
              <a:rPr lang="cs-CZ" sz="2200" b="1" dirty="0"/>
              <a:t> aplikace limitu infrastruktury malého měřítka </a:t>
            </a:r>
            <a:endParaRPr lang="cs-CZ" sz="2200" b="1" dirty="0" smtClean="0"/>
          </a:p>
          <a:p>
            <a:pPr marL="0" indent="0">
              <a:buNone/>
            </a:pPr>
            <a:r>
              <a:rPr lang="cs-CZ" sz="2200" b="1" dirty="0" smtClean="0"/>
              <a:t>(</a:t>
            </a:r>
            <a:r>
              <a:rPr lang="cs-CZ" sz="2200" b="1" dirty="0" err="1" smtClean="0"/>
              <a:t>small</a:t>
            </a:r>
            <a:r>
              <a:rPr lang="cs-CZ" sz="2200" b="1" dirty="0" smtClean="0"/>
              <a:t> </a:t>
            </a:r>
            <a:r>
              <a:rPr lang="cs-CZ" sz="2200" b="1" dirty="0" err="1" smtClean="0"/>
              <a:t>scale</a:t>
            </a:r>
            <a:r>
              <a:rPr lang="cs-CZ" sz="2200" b="1" dirty="0" smtClean="0"/>
              <a:t> </a:t>
            </a:r>
            <a:r>
              <a:rPr lang="cs-CZ" sz="2200" b="1" dirty="0" err="1" smtClean="0"/>
              <a:t>infrastructure</a:t>
            </a:r>
            <a:r>
              <a:rPr lang="cs-CZ" sz="2200" b="1" dirty="0" smtClean="0"/>
              <a:t>)</a:t>
            </a:r>
            <a:endParaRPr lang="cs-CZ" sz="2200" b="1" dirty="0"/>
          </a:p>
          <a:p>
            <a:pPr marL="0" indent="0">
              <a:buNone/>
            </a:pPr>
            <a:endParaRPr lang="cs-CZ" sz="2000" dirty="0"/>
          </a:p>
          <a:p>
            <a:pPr lvl="0"/>
            <a:r>
              <a:rPr lang="cs-CZ" sz="2000" dirty="0" smtClean="0"/>
              <a:t>Více projektů jednoho muzea, které se skládá z více poboček, každá na území jiné obce. Pro každý samostatný projekt jednotlivé pobočky platí limit celkových výdajů ve výši 123 282 000 Kč.    </a:t>
            </a:r>
          </a:p>
          <a:p>
            <a:pPr lvl="0"/>
            <a:r>
              <a:rPr lang="cs-CZ" sz="2000" dirty="0" smtClean="0"/>
              <a:t>Více projektů jednoho muzea, kdy jeden projekt bude zaměřen na rekonstrukci budovy muzea a druhý na výstavbu nového depozitáře, který bude od budovy muzea funkčně oddělen (samostatné budovy). Celkové výdaje za každý projekt nepřekročí částku 123 282 000 Kč. </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7" name="Nadpis 1"/>
          <p:cNvSpPr txBox="1">
            <a:spLocks/>
          </p:cNvSpPr>
          <p:nvPr/>
        </p:nvSpPr>
        <p:spPr>
          <a:xfrm>
            <a:off x="251520" y="173253"/>
            <a:ext cx="8641656" cy="95148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Limit infrastruktury malého měřítka</a:t>
            </a: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86985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366788"/>
            <a:ext cx="8229600" cy="4369870"/>
          </a:xfrm>
        </p:spPr>
        <p:txBody>
          <a:bodyPr>
            <a:normAutofit/>
          </a:bodyPr>
          <a:lstStyle/>
          <a:p>
            <a:pPr marL="0" indent="0">
              <a:buNone/>
            </a:pPr>
            <a:r>
              <a:rPr lang="cs-CZ" sz="2400" b="1" dirty="0"/>
              <a:t>3) Výběr projektů </a:t>
            </a:r>
            <a:r>
              <a:rPr lang="cs-CZ" sz="2400" b="1" dirty="0" smtClean="0"/>
              <a:t>– Rozhodovací orgán MAS</a:t>
            </a:r>
            <a:endParaRPr lang="cs-CZ" sz="2400" b="1" dirty="0"/>
          </a:p>
          <a:p>
            <a:pPr lvl="1" indent="-342900">
              <a:buFontTx/>
              <a:buChar char="-"/>
            </a:pPr>
            <a:r>
              <a:rPr lang="cs-CZ" sz="2300" dirty="0"/>
              <a:t>Vybrané projekty – zůstává ve stavu </a:t>
            </a:r>
            <a:r>
              <a:rPr lang="cs-CZ" sz="2300" dirty="0" smtClean="0"/>
              <a:t>PP23a/PP23b</a:t>
            </a:r>
          </a:p>
          <a:p>
            <a:pPr lvl="1" indent="-342900">
              <a:buFontTx/>
              <a:buChar char="-"/>
            </a:pPr>
            <a:r>
              <a:rPr lang="cs-CZ" sz="2300" dirty="0" smtClean="0"/>
              <a:t>MAS zasílá na Centrum k </a:t>
            </a:r>
            <a:r>
              <a:rPr lang="cs-CZ" sz="2300" dirty="0" err="1" smtClean="0"/>
              <a:t>ZoZ</a:t>
            </a:r>
            <a:r>
              <a:rPr lang="cs-CZ" sz="2300" dirty="0" smtClean="0"/>
              <a:t> ruční depeši s informacemi o ukončení hodnocení, případně chybějících přílohách</a:t>
            </a:r>
          </a:p>
          <a:p>
            <a:pPr lvl="1" indent="-342900">
              <a:buFontTx/>
              <a:buChar char="-"/>
            </a:pPr>
            <a:r>
              <a:rPr lang="cs-CZ" sz="2300" dirty="0" smtClean="0"/>
              <a:t>Nevybrané projekty – stav PN23b</a:t>
            </a:r>
            <a:endParaRPr lang="cs-CZ" sz="2300" dirty="0"/>
          </a:p>
          <a:p>
            <a:pPr marL="457200" lvl="1" indent="0">
              <a:buNone/>
            </a:pPr>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553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endParaRPr lang="cs-CZ" sz="1900" b="1" dirty="0" smtClean="0"/>
          </a:p>
          <a:p>
            <a:r>
              <a:rPr lang="cs-CZ" sz="2200" b="1" dirty="0" smtClean="0"/>
              <a:t>aktivita Památky</a:t>
            </a:r>
          </a:p>
          <a:p>
            <a:pPr marL="0" indent="0">
              <a:buNone/>
            </a:pPr>
            <a:r>
              <a:rPr lang="cs-CZ" sz="1800" dirty="0"/>
              <a:t>Projekt je v souladu s Integrovanou strategií podpory kultury do roku </a:t>
            </a:r>
            <a:r>
              <a:rPr lang="cs-CZ" sz="1800" dirty="0" smtClean="0"/>
              <a:t>2020.</a:t>
            </a:r>
          </a:p>
          <a:p>
            <a:pPr marL="0" indent="0">
              <a:buNone/>
            </a:pPr>
            <a:r>
              <a:rPr lang="cs-CZ" sz="1800" dirty="0" smtClean="0"/>
              <a:t>Projekt </a:t>
            </a:r>
            <a:r>
              <a:rPr lang="cs-CZ" sz="1800" dirty="0"/>
              <a:t>není zaměřen na podporu komerčních turistických zařízení, jako jsou volnočasová zařízení, lázeňské provozy, ubytovací a stravovací zařízení</a:t>
            </a:r>
            <a:r>
              <a:rPr lang="cs-CZ" sz="1800" dirty="0" smtClean="0"/>
              <a:t>.</a:t>
            </a:r>
          </a:p>
          <a:p>
            <a:pPr marL="0" indent="0">
              <a:buNone/>
            </a:pPr>
            <a:r>
              <a:rPr lang="cs-CZ" sz="1800" dirty="0"/>
              <a:t>Památka je uvedena na některém z níže uvedených seznamů:</a:t>
            </a:r>
          </a:p>
          <a:p>
            <a:pPr lvl="1">
              <a:buFont typeface="Wingdings" panose="05000000000000000000" pitchFamily="2" charset="2"/>
              <a:buChar char="ü"/>
            </a:pPr>
            <a:r>
              <a:rPr lang="cs-CZ" sz="1800" dirty="0" smtClean="0"/>
              <a:t>Seznam světového dědictví UNESCO</a:t>
            </a:r>
          </a:p>
          <a:p>
            <a:pPr lvl="1">
              <a:buFont typeface="Wingdings" panose="05000000000000000000" pitchFamily="2" charset="2"/>
              <a:buChar char="ü"/>
            </a:pPr>
            <a:r>
              <a:rPr lang="cs-CZ" sz="1800" dirty="0" smtClean="0"/>
              <a:t>Indikativní seznam světového dědictví UNESCO (kategorie kulturní dědictví)</a:t>
            </a:r>
          </a:p>
          <a:p>
            <a:pPr lvl="1">
              <a:buFont typeface="Wingdings" panose="05000000000000000000" pitchFamily="2" charset="2"/>
              <a:buChar char="ü"/>
            </a:pPr>
            <a:r>
              <a:rPr lang="cs-CZ" sz="1800" dirty="0" smtClean="0"/>
              <a:t>Seznam národních kulturních památek k 1. 1. 2014</a:t>
            </a:r>
          </a:p>
          <a:p>
            <a:pPr lvl="1">
              <a:buFont typeface="Wingdings" panose="05000000000000000000" pitchFamily="2" charset="2"/>
              <a:buChar char="ü"/>
            </a:pPr>
            <a:r>
              <a:rPr lang="cs-CZ" sz="1800" dirty="0" smtClean="0"/>
              <a:t>Indikativní seznam národních kulturních památek k 1. 1. 2014</a:t>
            </a:r>
          </a:p>
          <a:p>
            <a:pPr marL="0" indent="0">
              <a:buNone/>
            </a:pPr>
            <a:r>
              <a:rPr lang="cs-CZ" sz="1800" dirty="0" smtClean="0"/>
              <a:t>Žadatel </a:t>
            </a:r>
            <a:r>
              <a:rPr lang="cs-CZ" sz="1800" dirty="0"/>
              <a:t>zpracoval plán zpřístupnění podpořené památky</a:t>
            </a:r>
            <a:r>
              <a:rPr lang="cs-CZ" sz="1800" dirty="0" smtClean="0"/>
              <a:t>.</a:t>
            </a:r>
          </a:p>
          <a:p>
            <a:pPr marL="0" indent="0">
              <a:buNone/>
            </a:pPr>
            <a:endParaRPr lang="cs-CZ" sz="14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44378"/>
            <a:ext cx="8229600" cy="98036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1467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pPr>
              <a:buFont typeface="Arial" panose="020B0604020202020204" pitchFamily="34" charset="0"/>
              <a:buChar char="•"/>
            </a:pPr>
            <a:r>
              <a:rPr lang="cs-CZ" sz="1800" b="1" dirty="0"/>
              <a:t>	</a:t>
            </a:r>
            <a:r>
              <a:rPr lang="cs-CZ" sz="2000" b="1" dirty="0"/>
              <a:t>aktivita Muzea</a:t>
            </a:r>
          </a:p>
          <a:p>
            <a:pPr marL="0" indent="0">
              <a:buNone/>
            </a:pPr>
            <a:r>
              <a:rPr lang="cs-CZ" sz="1800" dirty="0"/>
              <a:t>Muzeum spravuje sbírku dle zákona č. 122/2000 Sb., o ochraně sbírek muzejní povahy a o změně některých dalších zákonů, ve znění pozdějších předpisů. </a:t>
            </a:r>
          </a:p>
          <a:p>
            <a:pPr marL="0" indent="0">
              <a:buNone/>
            </a:pPr>
            <a:r>
              <a:rPr lang="cs-CZ" sz="1800" dirty="0"/>
              <a:t>Muzeum je zřizováno státem nebo krajem.</a:t>
            </a:r>
          </a:p>
          <a:p>
            <a:pPr marL="0" indent="0">
              <a:buNone/>
            </a:pPr>
            <a:r>
              <a:rPr lang="cs-CZ" sz="1800" dirty="0"/>
              <a:t>Návštěvnost muzea, vypočítaná jako roční průměr za poslední tři roky, překročila </a:t>
            </a:r>
            <a:endParaRPr lang="cs-CZ" sz="1800" dirty="0" smtClean="0"/>
          </a:p>
          <a:p>
            <a:pPr marL="0" indent="0">
              <a:buNone/>
            </a:pPr>
            <a:r>
              <a:rPr lang="cs-CZ" sz="1800" dirty="0" smtClean="0"/>
              <a:t>30 </a:t>
            </a:r>
            <a:r>
              <a:rPr lang="cs-CZ" sz="1800" dirty="0"/>
              <a:t>000 návštěvníků.</a:t>
            </a:r>
          </a:p>
          <a:p>
            <a:pPr marL="0" indent="0">
              <a:buNone/>
            </a:pPr>
            <a:r>
              <a:rPr lang="cs-CZ" sz="1800" dirty="0"/>
              <a:t>Žadatel zpracoval plán zpřístupnění podpořené sbírky nebo její částí</a:t>
            </a:r>
            <a:r>
              <a:rPr lang="cs-CZ" sz="1800" dirty="0" smtClean="0"/>
              <a:t>.</a:t>
            </a:r>
          </a:p>
          <a:p>
            <a:r>
              <a:rPr lang="cs-CZ" sz="2000" b="1" dirty="0" smtClean="0"/>
              <a:t>aktivita Knihovny</a:t>
            </a:r>
          </a:p>
          <a:p>
            <a:pPr marL="0" indent="0">
              <a:buNone/>
            </a:pPr>
            <a:r>
              <a:rPr lang="cs-CZ" sz="1800" dirty="0" smtClean="0"/>
              <a:t>Knihovna je zřízena podle § 3 odst. 1 písm. b) zákona č. 257/2001 Sb. o knihovnách a podmínkách provozování veřejných knihovnických a informačních služeb.</a:t>
            </a:r>
          </a:p>
          <a:p>
            <a:pPr marL="0" indent="0">
              <a:buNone/>
            </a:pPr>
            <a:r>
              <a:rPr lang="cs-CZ" sz="1800" dirty="0" smtClean="0"/>
              <a:t>Projekt je zaměřen pouze na digitalizaci části knihovního fondu, která není zdigitalizována, a v době podání žádosti o podporu ji nedigitalizuje jiný subjekt.</a:t>
            </a:r>
          </a:p>
          <a:p>
            <a:pPr marL="0" indent="0">
              <a:buNone/>
            </a:pPr>
            <a:r>
              <a:rPr lang="cs-CZ" sz="1800" dirty="0" smtClean="0"/>
              <a:t>Digitalizace je jednou ze součástí komplexnějšího projektu.</a:t>
            </a:r>
          </a:p>
          <a:p>
            <a:endParaRPr lang="cs-CZ" sz="1400" i="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25128"/>
            <a:ext cx="8229600" cy="9996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26078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434164"/>
            <a:ext cx="8712968" cy="4738692"/>
          </a:xfrm>
        </p:spPr>
        <p:txBody>
          <a:bodyPr>
            <a:normAutofit/>
          </a:bodyPr>
          <a:lstStyle/>
          <a:p>
            <a:r>
              <a:rPr lang="cs-CZ" sz="2000" dirty="0" smtClean="0"/>
              <a:t>Parcely </a:t>
            </a:r>
            <a:r>
              <a:rPr lang="cs-CZ" sz="2000" dirty="0"/>
              <a:t>mimo </a:t>
            </a:r>
            <a:r>
              <a:rPr lang="cs-CZ" sz="2000" dirty="0" smtClean="0"/>
              <a:t>NKP u památek</a:t>
            </a:r>
            <a:endParaRPr lang="cs-CZ" sz="2000" dirty="0"/>
          </a:p>
          <a:p>
            <a:pPr lvl="0"/>
            <a:r>
              <a:rPr lang="cs-CZ" sz="2000" dirty="0"/>
              <a:t>Položkový rozpočet -  nebyl </a:t>
            </a:r>
            <a:r>
              <a:rPr lang="cs-CZ" sz="2000" dirty="0" smtClean="0"/>
              <a:t>doložen dle požadovaného formátu</a:t>
            </a:r>
            <a:endParaRPr lang="cs-CZ" sz="2000" dirty="0"/>
          </a:p>
          <a:p>
            <a:pPr lvl="0"/>
            <a:r>
              <a:rPr lang="cs-CZ" sz="2000" dirty="0" smtClean="0"/>
              <a:t>Nedoložení všech povinných </a:t>
            </a:r>
            <a:r>
              <a:rPr lang="cs-CZ" sz="2000" dirty="0"/>
              <a:t>příloh </a:t>
            </a:r>
          </a:p>
          <a:p>
            <a:pPr lvl="0"/>
            <a:r>
              <a:rPr lang="cs-CZ" sz="2000" dirty="0" smtClean="0"/>
              <a:t>Nevyplnění </a:t>
            </a:r>
            <a:r>
              <a:rPr lang="cs-CZ" sz="2000" dirty="0"/>
              <a:t>CBA k </a:t>
            </a:r>
            <a:r>
              <a:rPr lang="cs-CZ" sz="2000" dirty="0" smtClean="0"/>
              <a:t>veřejné podpoře</a:t>
            </a:r>
            <a:endParaRPr lang="cs-CZ" sz="2000" dirty="0"/>
          </a:p>
          <a:p>
            <a:pPr lvl="0"/>
            <a:r>
              <a:rPr lang="cs-CZ" sz="2000" dirty="0"/>
              <a:t>Nájemní smlouva </a:t>
            </a:r>
            <a:r>
              <a:rPr lang="cs-CZ" sz="2000" dirty="0" smtClean="0"/>
              <a:t>bez všech náležitostí</a:t>
            </a:r>
            <a:endParaRPr lang="cs-CZ" sz="2000" dirty="0"/>
          </a:p>
          <a:p>
            <a:pPr lvl="0"/>
            <a:r>
              <a:rPr lang="cs-CZ" sz="2000" dirty="0" smtClean="0"/>
              <a:t>Indikátory – nesprávně vypočítané </a:t>
            </a:r>
          </a:p>
          <a:p>
            <a:pPr lvl="0"/>
            <a:r>
              <a:rPr lang="cs-CZ" sz="2000" dirty="0" smtClean="0"/>
              <a:t>Nesoulad mezi žádostí a přílohami – zejména mezi položkovým rozpočtem a studií proveditelnosti</a:t>
            </a:r>
          </a:p>
          <a:p>
            <a:pPr lvl="0"/>
            <a:endParaRPr lang="cs-CZ" sz="2000" dirty="0" smtClean="0"/>
          </a:p>
          <a:p>
            <a:pPr lvl="0"/>
            <a:r>
              <a:rPr lang="cs-CZ" sz="2000" dirty="0" smtClean="0"/>
              <a:t>Více </a:t>
            </a:r>
            <a:r>
              <a:rPr lang="cs-CZ" sz="2000" dirty="0"/>
              <a:t>na </a:t>
            </a:r>
            <a:r>
              <a:rPr lang="cs-CZ" sz="2000" dirty="0">
                <a:hlinkClick r:id="rId2"/>
              </a:rPr>
              <a:t>http://</a:t>
            </a:r>
            <a:r>
              <a:rPr lang="cs-CZ" sz="2000" dirty="0" smtClean="0">
                <a:hlinkClick r:id="rId2"/>
              </a:rPr>
              <a:t>www.dotaceeu.cz/cs/Microsites/IROP/Vyzvy/Vyzva-c-52-Revitalizace-vybranych-pamatek-II</a:t>
            </a:r>
            <a:r>
              <a:rPr lang="cs-CZ" sz="2000" dirty="0" smtClean="0"/>
              <a:t> (pod Častá pochybení žadatelů -13. výzva IROP)</a:t>
            </a:r>
            <a:endParaRPr lang="cs-CZ" sz="2000" dirty="0"/>
          </a:p>
        </p:txBody>
      </p:sp>
      <p:sp>
        <p:nvSpPr>
          <p:cNvPr id="5" name="Nadpis 1"/>
          <p:cNvSpPr txBox="1">
            <a:spLocks/>
          </p:cNvSpPr>
          <p:nvPr/>
        </p:nvSpPr>
        <p:spPr>
          <a:xfrm>
            <a:off x="363538" y="-18256"/>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Časté chyby projektů v oblasti kulturního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59630127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326636"/>
            <a:ext cx="8321748" cy="2233729"/>
          </a:xfrm>
        </p:spPr>
        <p:txBody>
          <a:bodyPr anchor="t">
            <a:no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45 </a:t>
            </a:r>
          </a:p>
          <a:p>
            <a:pPr lvl="0" algn="ctr"/>
            <a:r>
              <a:rPr lang="cs-CZ" sz="3600" b="1" dirty="0" smtClean="0">
                <a:solidFill>
                  <a:srgbClr val="0070C0"/>
                </a:solidFill>
                <a:effectLst>
                  <a:outerShdw blurRad="38100" dist="38100" dir="2700000" algn="tl">
                    <a:srgbClr val="000000">
                      <a:alpha val="43137"/>
                    </a:srgbClr>
                  </a:outerShdw>
                </a:effectLst>
                <a:cs typeface="Calibri" pitchFamily="34" charset="0"/>
              </a:rPr>
              <a:t>DOKUMENTY ÚZEMNÍHO ROZVOJE</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smtClean="0">
                <a:solidFill>
                  <a:prstClr val="black"/>
                </a:solidFill>
                <a:effectLst>
                  <a:outerShdw blurRad="38100" dist="38100" dir="2700000" algn="tl">
                    <a:srgbClr val="000000">
                      <a:alpha val="43137"/>
                    </a:srgbClr>
                  </a:outerShdw>
                </a:effectLst>
                <a:cs typeface="Calibri" pitchFamily="34" charset="0"/>
              </a:rPr>
              <a:t>Ing. Monika Harvanková, </a:t>
            </a:r>
            <a:r>
              <a:rPr lang="cs-CZ" sz="3600" dirty="0">
                <a:solidFill>
                  <a:prstClr val="black"/>
                </a:solidFill>
                <a:effectLst>
                  <a:outerShdw blurRad="38100" dist="38100" dir="2700000" algn="tl">
                    <a:srgbClr val="000000">
                      <a:alpha val="43137"/>
                    </a:srgbClr>
                  </a:outerShdw>
                </a:effectLst>
                <a:cs typeface="Calibri" pitchFamily="34" charset="0"/>
              </a:rPr>
              <a:t>garant SC </a:t>
            </a:r>
            <a:r>
              <a:rPr lang="cs-CZ" sz="3600" dirty="0" smtClean="0">
                <a:solidFill>
                  <a:prstClr val="black"/>
                </a:solidFill>
                <a:effectLst>
                  <a:outerShdw blurRad="38100" dist="38100" dir="2700000" algn="tl">
                    <a:srgbClr val="000000">
                      <a:alpha val="43137"/>
                    </a:srgbClr>
                  </a:outerShdw>
                </a:effectLst>
                <a:cs typeface="Calibri" pitchFamily="34" charset="0"/>
              </a:rPr>
              <a:t>3.3</a:t>
            </a:r>
            <a:endParaRPr lang="cs-CZ" sz="3600" dirty="0">
              <a:solidFill>
                <a:prstClr val="black"/>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143</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1788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560717" y="391266"/>
            <a:ext cx="8350370" cy="1242487"/>
          </a:xfrm>
        </p:spPr>
        <p:txBody>
          <a:bodyPr>
            <a:normAutofit fontScale="40000" lnSpcReduction="20000"/>
          </a:bodyPr>
          <a:lstStyle/>
          <a:p>
            <a:pPr marL="0" indent="0" algn="ctr" fontAlgn="auto">
              <a:spcAft>
                <a:spcPts val="0"/>
              </a:spcAft>
              <a:buNone/>
              <a:defRPr/>
            </a:pPr>
            <a:r>
              <a:rPr lang="cs-CZ" sz="6500" b="1" dirty="0" smtClean="0">
                <a:solidFill>
                  <a:srgbClr val="0070C0"/>
                </a:solidFill>
                <a:effectLst>
                  <a:outerShdw blurRad="38100" dist="38100" dir="2700000" algn="tl">
                    <a:srgbClr val="000000">
                      <a:alpha val="43137"/>
                    </a:srgbClr>
                  </a:outerShdw>
                </a:effectLst>
              </a:rPr>
              <a:t>45. VÝZVA IROP</a:t>
            </a:r>
            <a:r>
              <a:rPr lang="cs-CZ" sz="9600" b="1" dirty="0">
                <a:solidFill>
                  <a:srgbClr val="0070C0"/>
                </a:solidFill>
                <a:effectLst>
                  <a:outerShdw blurRad="38100" dist="38100" dir="2700000" algn="tl">
                    <a:srgbClr val="000000">
                      <a:alpha val="43137"/>
                    </a:srgbClr>
                  </a:outerShdw>
                </a:effectLst>
              </a:rPr>
              <a:t/>
            </a:r>
            <a:br>
              <a:rPr lang="cs-CZ" sz="9600" b="1" dirty="0">
                <a:solidFill>
                  <a:srgbClr val="0070C0"/>
                </a:solidFill>
                <a:effectLst>
                  <a:outerShdw blurRad="38100" dist="38100" dir="2700000" algn="tl">
                    <a:srgbClr val="000000">
                      <a:alpha val="43137"/>
                    </a:srgbClr>
                  </a:outerShdw>
                </a:effectLst>
              </a:rPr>
            </a:br>
            <a:r>
              <a:rPr lang="cs-CZ" sz="5000" b="1" dirty="0" smtClean="0">
                <a:solidFill>
                  <a:srgbClr val="0070C0"/>
                </a:solidFill>
                <a:effectLst>
                  <a:outerShdw blurRad="38100" dist="38100" dir="2700000" algn="tl">
                    <a:srgbClr val="000000">
                      <a:alpha val="43137"/>
                    </a:srgbClr>
                  </a:outerShdw>
                </a:effectLst>
              </a:rPr>
              <a:t>PODPORA POŘIZOVÁNÍ A UPLATŇOVÁNÍ DOKUMENTŮ ÚZEMNÍHO ROZVOJE – INTEGROVANÉ PROJEKTY CLLD</a:t>
            </a:r>
            <a:endParaRPr lang="cs-CZ" sz="3600" b="1" dirty="0">
              <a:solidFill>
                <a:srgbClr val="0070C0"/>
              </a:solidFill>
              <a:effectLst>
                <a:outerShdw blurRad="38100" dist="38100" dir="2700000" algn="tl">
                  <a:srgbClr val="000000">
                    <a:alpha val="43137"/>
                  </a:srgbClr>
                </a:outerShdw>
              </a:effectLst>
            </a:endParaRPr>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144</a:t>
            </a:fld>
            <a:endParaRPr lang="en-US" dirty="0"/>
          </a:p>
        </p:txBody>
      </p:sp>
      <p:sp>
        <p:nvSpPr>
          <p:cNvPr id="9" name="Obdélník 8"/>
          <p:cNvSpPr/>
          <p:nvPr/>
        </p:nvSpPr>
        <p:spPr>
          <a:xfrm>
            <a:off x="767750" y="1687900"/>
            <a:ext cx="7418718" cy="2554545"/>
          </a:xfrm>
          <a:prstGeom prst="rect">
            <a:avLst/>
          </a:prstGeom>
        </p:spPr>
        <p:txBody>
          <a:bodyPr wrap="square">
            <a:spAutoFit/>
          </a:bodyPr>
          <a:lstStyle/>
          <a:p>
            <a:pPr marL="400050" lvl="1" indent="0">
              <a:spcBef>
                <a:spcPts val="600"/>
              </a:spcBef>
              <a:spcAft>
                <a:spcPts val="600"/>
              </a:spcAft>
              <a:buNone/>
              <a:defRPr/>
            </a:pPr>
            <a:r>
              <a:rPr lang="cs-CZ" dirty="0" smtClean="0"/>
              <a:t>Vyhlášení výzvy: 12.8.2016</a:t>
            </a:r>
          </a:p>
          <a:p>
            <a:pPr marL="400050" lvl="1" indent="0">
              <a:spcBef>
                <a:spcPts val="600"/>
              </a:spcBef>
              <a:spcAft>
                <a:spcPts val="600"/>
              </a:spcAft>
              <a:buNone/>
              <a:defRPr/>
            </a:pPr>
            <a:r>
              <a:rPr lang="cs-CZ" dirty="0" smtClean="0"/>
              <a:t>Ukončení příjmu žádosti: 31.10.2022</a:t>
            </a:r>
          </a:p>
          <a:p>
            <a:pPr marL="400050" lvl="1" indent="0">
              <a:spcBef>
                <a:spcPts val="600"/>
              </a:spcBef>
              <a:spcAft>
                <a:spcPts val="600"/>
              </a:spcAft>
              <a:buNone/>
              <a:defRPr/>
            </a:pPr>
            <a:r>
              <a:rPr lang="cs-CZ" dirty="0" smtClean="0"/>
              <a:t>Realizace: do 30.6.2023</a:t>
            </a:r>
          </a:p>
          <a:p>
            <a:pPr marL="400050" lvl="1" indent="0">
              <a:spcBef>
                <a:spcPts val="600"/>
              </a:spcBef>
              <a:spcAft>
                <a:spcPts val="600"/>
              </a:spcAft>
              <a:buNone/>
              <a:defRPr/>
            </a:pPr>
            <a:r>
              <a:rPr lang="cs-CZ" dirty="0" smtClean="0"/>
              <a:t>Pouze projekty nezakládající veřejnou podporu dle čl.107 SFEU</a:t>
            </a:r>
          </a:p>
          <a:p>
            <a:pPr marL="400050" lvl="1" indent="0">
              <a:spcBef>
                <a:spcPts val="600"/>
              </a:spcBef>
              <a:spcAft>
                <a:spcPts val="600"/>
              </a:spcAft>
              <a:buNone/>
              <a:defRPr/>
            </a:pPr>
            <a:endParaRPr lang="cs-CZ" dirty="0" smtClean="0"/>
          </a:p>
          <a:p>
            <a:pPr marL="400050" lvl="1" indent="0">
              <a:spcBef>
                <a:spcPts val="600"/>
              </a:spcBef>
              <a:spcAft>
                <a:spcPts val="600"/>
              </a:spcAft>
              <a:buNone/>
              <a:defRPr/>
            </a:pPr>
            <a:endParaRPr lang="cs-CZ" sz="2000" dirty="0"/>
          </a:p>
        </p:txBody>
      </p:sp>
    </p:spTree>
    <p:extLst>
      <p:ext uri="{BB962C8B-B14F-4D97-AF65-F5344CB8AC3E}">
        <p14:creationId xmlns:p14="http://schemas.microsoft.com/office/powerpoint/2010/main" val="51913371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767068" cy="4831882"/>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r>
              <a:rPr lang="cs-CZ" sz="2200" dirty="0" smtClean="0"/>
              <a:t>obce s rozšířenou působností (ORP)</a:t>
            </a:r>
          </a:p>
          <a:p>
            <a:pPr marL="400050" lvl="1" indent="0">
              <a:spcBef>
                <a:spcPts val="600"/>
              </a:spcBef>
              <a:spcAft>
                <a:spcPts val="600"/>
              </a:spcAft>
              <a:buNone/>
              <a:defRPr/>
            </a:pPr>
            <a:r>
              <a:rPr lang="cs-CZ" sz="1800" dirty="0" smtClean="0">
                <a:solidFill>
                  <a:srgbClr val="FF0000"/>
                </a:solidFill>
              </a:rPr>
              <a:t>(v revizi PD IROP budou přidány i obce)</a:t>
            </a:r>
          </a:p>
          <a:p>
            <a:pPr marL="0" indent="0">
              <a:buNone/>
            </a:pPr>
            <a:r>
              <a:rPr lang="cs-CZ" sz="2000" b="1" dirty="0" smtClean="0"/>
              <a:t>	Aktivity</a:t>
            </a:r>
            <a:r>
              <a:rPr lang="cs-CZ" sz="2000" b="1" dirty="0"/>
              <a:t>: </a:t>
            </a:r>
          </a:p>
          <a:p>
            <a:pPr lvl="1"/>
            <a:r>
              <a:rPr lang="cs-CZ" sz="1800" dirty="0"/>
              <a:t>Územní plány / změny územních plánů</a:t>
            </a:r>
          </a:p>
          <a:p>
            <a:pPr lvl="1"/>
            <a:r>
              <a:rPr lang="cs-CZ" sz="1800" dirty="0"/>
              <a:t>Regulační plány</a:t>
            </a:r>
          </a:p>
          <a:p>
            <a:pPr lvl="1"/>
            <a:r>
              <a:rPr lang="cs-CZ" sz="1800" dirty="0"/>
              <a:t>Územní studie</a:t>
            </a:r>
          </a:p>
          <a:p>
            <a:pPr marL="1085850" lvl="2">
              <a:buFontTx/>
              <a:buChar char="-"/>
            </a:pPr>
            <a:r>
              <a:rPr lang="cs-CZ" sz="1600" dirty="0"/>
              <a:t>krajina (pro celý SO ORP)</a:t>
            </a:r>
          </a:p>
          <a:p>
            <a:pPr marL="1085850" lvl="2">
              <a:buFontTx/>
              <a:buChar char="-"/>
            </a:pPr>
            <a:r>
              <a:rPr lang="cs-CZ" sz="1600" dirty="0"/>
              <a:t>veřejné prostranství</a:t>
            </a:r>
          </a:p>
          <a:p>
            <a:pPr marL="1085850" lvl="2">
              <a:buFontTx/>
              <a:buChar char="-"/>
            </a:pPr>
            <a:r>
              <a:rPr lang="pl-PL" sz="1600" dirty="0"/>
              <a:t>veřejná technická infrastruktura, veřejná dopravní infrastruktura</a:t>
            </a:r>
          </a:p>
          <a:p>
            <a:pPr marL="285750" indent="-285750">
              <a:buFontTx/>
              <a:buChar char="-"/>
            </a:pPr>
            <a:endParaRPr lang="pl-PL" sz="2000" dirty="0"/>
          </a:p>
          <a:p>
            <a:pPr marL="0" indent="0">
              <a:buNone/>
            </a:pPr>
            <a:r>
              <a:rPr lang="pl-PL" sz="2000" b="1" dirty="0" smtClean="0"/>
              <a:t>	Podmínka</a:t>
            </a:r>
            <a:r>
              <a:rPr lang="pl-PL" sz="2000" b="1" dirty="0"/>
              <a:t>: </a:t>
            </a:r>
            <a:r>
              <a:rPr lang="pl-PL" sz="2000" b="1" u="sng" dirty="0">
                <a:solidFill>
                  <a:srgbClr val="FF0000"/>
                </a:solidFill>
              </a:rPr>
              <a:t>podepsaná smlouva s dodavatelem</a:t>
            </a:r>
          </a:p>
        </p:txBody>
      </p:sp>
      <p:sp>
        <p:nvSpPr>
          <p:cNvPr id="6" name="Nadpis 1"/>
          <p:cNvSpPr txBox="1">
            <a:spLocks/>
          </p:cNvSpPr>
          <p:nvPr/>
        </p:nvSpPr>
        <p:spPr>
          <a:xfrm>
            <a:off x="467544" y="280643"/>
            <a:ext cx="8229600" cy="126902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45. </a:t>
            </a:r>
            <a:r>
              <a:rPr lang="cs-CZ" sz="2600" b="1" dirty="0">
                <a:solidFill>
                  <a:srgbClr val="0070C0"/>
                </a:solidFill>
                <a:effectLst>
                  <a:outerShdw blurRad="38100" dist="38100" dir="2700000" algn="tl">
                    <a:srgbClr val="000000">
                      <a:alpha val="43137"/>
                    </a:srgbClr>
                  </a:outerShdw>
                </a:effectLst>
                <a:latin typeface="Myriad Pro"/>
              </a:rPr>
              <a:t>VÝZVA IROP</a:t>
            </a:r>
            <a:br>
              <a:rPr lang="cs-CZ" sz="2600" b="1" dirty="0">
                <a:solidFill>
                  <a:srgbClr val="0070C0"/>
                </a:solidFill>
                <a:effectLst>
                  <a:outerShdw blurRad="38100" dist="38100" dir="2700000" algn="tl">
                    <a:srgbClr val="000000">
                      <a:alpha val="43137"/>
                    </a:srgbClr>
                  </a:outerShdw>
                </a:effectLst>
                <a:latin typeface="Myriad Pro"/>
              </a:rPr>
            </a:br>
            <a:r>
              <a:rPr lang="cs-CZ" sz="2000" b="1" dirty="0" smtClean="0">
                <a:solidFill>
                  <a:srgbClr val="0070C0"/>
                </a:solidFill>
                <a:effectLst>
                  <a:outerShdw blurRad="38100" dist="38100" dir="2700000" algn="tl">
                    <a:srgbClr val="000000">
                      <a:alpha val="43137"/>
                    </a:srgbClr>
                  </a:outerShdw>
                </a:effectLst>
                <a:latin typeface="Myriad Pro"/>
              </a:rPr>
              <a:t>podpora pořizování a uplatňování dokumentů územního rozvoje – </a:t>
            </a:r>
            <a:r>
              <a:rPr lang="cs-CZ" sz="2000" b="1" dirty="0">
                <a:solidFill>
                  <a:srgbClr val="0070C0"/>
                </a:solidFill>
                <a:effectLst>
                  <a:outerShdw blurRad="38100" dist="38100" dir="2700000" algn="tl">
                    <a:srgbClr val="000000">
                      <a:alpha val="43137"/>
                    </a:srgbClr>
                  </a:outerShdw>
                </a:effectLst>
                <a:latin typeface="Myriad Pro"/>
              </a:rPr>
              <a:t>Integrované projekty CLLD</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145</a:t>
            </a:fld>
            <a:endParaRPr lang="en-US" dirty="0"/>
          </a:p>
        </p:txBody>
      </p:sp>
    </p:spTree>
    <p:extLst>
      <p:ext uri="{BB962C8B-B14F-4D97-AF65-F5344CB8AC3E}">
        <p14:creationId xmlns:p14="http://schemas.microsoft.com/office/powerpoint/2010/main" val="412594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CA6B5227-2C6F-B94D-9D8F-826F9170706D}" type="slidenum">
              <a:rPr lang="en-US" smtClean="0"/>
              <a:t>146</a:t>
            </a:fld>
            <a:endParaRPr lang="en-US" dirty="0"/>
          </a:p>
        </p:txBody>
      </p:sp>
      <p:sp>
        <p:nvSpPr>
          <p:cNvPr id="5" name="Obdélník 4"/>
          <p:cNvSpPr/>
          <p:nvPr/>
        </p:nvSpPr>
        <p:spPr>
          <a:xfrm>
            <a:off x="439947" y="229250"/>
            <a:ext cx="7884544" cy="1169551"/>
          </a:xfrm>
          <a:prstGeom prst="rect">
            <a:avLst/>
          </a:prstGeom>
        </p:spPr>
        <p:txBody>
          <a:bodyPr wrap="square">
            <a:spAutoFit/>
          </a:bodyPr>
          <a:lstStyle/>
          <a:p>
            <a:pPr algn="ct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45. VÝZVA IROP</a:t>
            </a:r>
            <a:r>
              <a:rPr lang="cs-CZ" sz="2400" b="1" dirty="0">
                <a:solidFill>
                  <a:srgbClr val="0070C0"/>
                </a:solidFill>
                <a:effectLst>
                  <a:outerShdw blurRad="38100" dist="38100" dir="2700000" algn="tl">
                    <a:srgbClr val="000000">
                      <a:alpha val="43137"/>
                    </a:srgbClr>
                  </a:outerShdw>
                </a:effectLst>
                <a:latin typeface="Myriad Pro"/>
              </a:rPr>
              <a:t/>
            </a:r>
            <a:br>
              <a:rPr lang="cs-CZ" sz="2400" b="1" dirty="0">
                <a:solidFill>
                  <a:srgbClr val="0070C0"/>
                </a:solidFill>
                <a:effectLst>
                  <a:outerShdw blurRad="38100" dist="38100" dir="2700000" algn="tl">
                    <a:srgbClr val="000000">
                      <a:alpha val="43137"/>
                    </a:srgbClr>
                  </a:outerShdw>
                </a:effectLst>
                <a:latin typeface="Myriad Pro"/>
              </a:rPr>
            </a:br>
            <a:r>
              <a:rPr lang="cs-CZ" sz="2400" b="1" dirty="0" smtClean="0">
                <a:solidFill>
                  <a:srgbClr val="0070C0"/>
                </a:solidFill>
                <a:effectLst>
                  <a:outerShdw blurRad="38100" dist="38100" dir="2700000" algn="tl">
                    <a:srgbClr val="000000">
                      <a:alpha val="43137"/>
                    </a:srgbClr>
                  </a:outerShdw>
                </a:effectLst>
                <a:latin typeface="Myriad Pro"/>
              </a:rPr>
              <a:t>	</a:t>
            </a:r>
            <a:r>
              <a:rPr lang="cs-CZ" sz="2000" b="1" dirty="0" smtClean="0">
                <a:solidFill>
                  <a:srgbClr val="0070C0"/>
                </a:solidFill>
                <a:effectLst>
                  <a:outerShdw blurRad="38100" dist="38100" dir="2700000" algn="tl">
                    <a:srgbClr val="000000">
                      <a:alpha val="43137"/>
                    </a:srgbClr>
                  </a:outerShdw>
                </a:effectLst>
                <a:latin typeface="Myriad Pro"/>
              </a:rPr>
              <a:t>PODPORA POŘIZOVÁNÍ A UPLATŇOVÁNÍ DOKUMENTŮ 	ÚZEMNÍHO ROZVOJE - INTEGROVANÉ PROJEKTY CLLD</a:t>
            </a:r>
            <a:endParaRPr lang="cs-CZ" sz="2000" b="1" dirty="0">
              <a:solidFill>
                <a:srgbClr val="0070C0"/>
              </a:solidFill>
              <a:effectLst>
                <a:outerShdw blurRad="38100" dist="38100" dir="2700000" algn="tl">
                  <a:srgbClr val="000000">
                    <a:alpha val="43137"/>
                  </a:srgbClr>
                </a:outerShdw>
              </a:effectLst>
              <a:latin typeface="Myriad Pro"/>
            </a:endParaRPr>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724619" y="1603734"/>
            <a:ext cx="7599872" cy="4262705"/>
          </a:xfrm>
          <a:prstGeom prst="rect">
            <a:avLst/>
          </a:prstGeom>
        </p:spPr>
        <p:txBody>
          <a:bodyPr wrap="square">
            <a:spAutoFit/>
          </a:bodyPr>
          <a:lstStyle/>
          <a:p>
            <a:pPr marL="400050" lvl="1" indent="0" fontAlgn="base">
              <a:spcBef>
                <a:spcPts val="600"/>
              </a:spcBef>
              <a:spcAft>
                <a:spcPts val="600"/>
              </a:spcAft>
              <a:buNone/>
              <a:defRPr/>
            </a:pPr>
            <a:endParaRPr lang="cs-CZ" sz="2200" b="1" dirty="0" smtClean="0">
              <a:latin typeface="Myriad Pro"/>
            </a:endParaRPr>
          </a:p>
          <a:p>
            <a:pPr marL="400050" lvl="1" indent="0" fontAlgn="base">
              <a:spcBef>
                <a:spcPts val="600"/>
              </a:spcBef>
              <a:spcAft>
                <a:spcPts val="600"/>
              </a:spcAft>
              <a:buNone/>
              <a:defRPr/>
            </a:pPr>
            <a:r>
              <a:rPr lang="cs-CZ" sz="2200" b="1" dirty="0" smtClean="0">
                <a:latin typeface="Myriad Pro"/>
              </a:rPr>
              <a:t>Podporované </a:t>
            </a:r>
            <a:r>
              <a:rPr lang="cs-CZ" sz="2200" b="1" dirty="0">
                <a:latin typeface="Myriad Pro"/>
              </a:rPr>
              <a:t>aktivity:</a:t>
            </a:r>
          </a:p>
          <a:p>
            <a:pPr marL="399600" indent="0" algn="just" eaLnBrk="0" fontAlgn="base" hangingPunct="0">
              <a:spcAft>
                <a:spcPct val="0"/>
              </a:spcAft>
              <a:buNone/>
            </a:pPr>
            <a:endParaRPr lang="cs-CZ" sz="1600" b="1" dirty="0" smtClean="0">
              <a:latin typeface="Myriad Pro"/>
            </a:endParaRPr>
          </a:p>
          <a:p>
            <a:pPr marL="399600" indent="0" algn="just" eaLnBrk="0" fontAlgn="base" hangingPunct="0">
              <a:spcAft>
                <a:spcPct val="0"/>
              </a:spcAft>
              <a:buNone/>
            </a:pPr>
            <a:r>
              <a:rPr lang="cs-CZ" sz="1600" b="1" dirty="0" smtClean="0">
                <a:latin typeface="Myriad Pro"/>
              </a:rPr>
              <a:t>Územní plány – zpracování územních plánů / zpracování změn ÚP</a:t>
            </a:r>
            <a:endParaRPr lang="cs-CZ" b="1" dirty="0">
              <a:latin typeface="Myriad Pro"/>
            </a:endParaRPr>
          </a:p>
          <a:p>
            <a:pPr marL="685350" indent="-285750" eaLnBrk="0" fontAlgn="base" hangingPunct="0">
              <a:spcAft>
                <a:spcPct val="0"/>
              </a:spcAft>
            </a:pPr>
            <a:r>
              <a:rPr lang="cs-CZ" sz="1600" dirty="0" smtClean="0">
                <a:latin typeface="Myriad Pro"/>
              </a:rPr>
              <a:t>(nelze podpořit ORP, kterým bylo </a:t>
            </a:r>
            <a:r>
              <a:rPr lang="cs-CZ" sz="1600" b="1" dirty="0" smtClean="0">
                <a:latin typeface="Myriad Pro"/>
              </a:rPr>
              <a:t>vypracování</a:t>
            </a:r>
            <a:r>
              <a:rPr lang="cs-CZ" sz="1600" dirty="0" smtClean="0">
                <a:latin typeface="Myriad Pro"/>
              </a:rPr>
              <a:t> ÚP financováno z</a:t>
            </a:r>
          </a:p>
          <a:p>
            <a:pPr marL="685350" indent="-285750" eaLnBrk="0" fontAlgn="base" hangingPunct="0">
              <a:spcAft>
                <a:spcPct val="0"/>
              </a:spcAft>
            </a:pPr>
            <a:r>
              <a:rPr lang="cs-CZ" sz="1600" dirty="0" smtClean="0">
                <a:latin typeface="Myriad Pro"/>
              </a:rPr>
              <a:t>IOP intervence 5.3 a dosud neuběhla pětiletá doba udržitelnosti; toto</a:t>
            </a:r>
          </a:p>
          <a:p>
            <a:pPr marL="685350" indent="-285750" eaLnBrk="0" fontAlgn="base" hangingPunct="0">
              <a:spcAft>
                <a:spcPct val="0"/>
              </a:spcAft>
            </a:pPr>
            <a:r>
              <a:rPr lang="cs-CZ" sz="1600" dirty="0" smtClean="0">
                <a:latin typeface="Myriad Pro"/>
              </a:rPr>
              <a:t>neplatí při zpracování </a:t>
            </a:r>
            <a:r>
              <a:rPr lang="cs-CZ" sz="1600" b="1" dirty="0" smtClean="0">
                <a:latin typeface="Myriad Pro"/>
              </a:rPr>
              <a:t>změn </a:t>
            </a:r>
            <a:r>
              <a:rPr lang="cs-CZ" sz="1600" dirty="0" smtClean="0">
                <a:latin typeface="Myriad Pro"/>
              </a:rPr>
              <a:t>ÚP)</a:t>
            </a:r>
          </a:p>
          <a:p>
            <a:pPr marL="685350" indent="-285750" eaLnBrk="0" fontAlgn="base" hangingPunct="0">
              <a:spcAft>
                <a:spcPct val="0"/>
              </a:spcAft>
            </a:pPr>
            <a:endParaRPr lang="cs-CZ" sz="1600" dirty="0">
              <a:latin typeface="Myriad Pro"/>
            </a:endParaRPr>
          </a:p>
          <a:p>
            <a:pPr marL="685350" indent="-285750" eaLnBrk="0" fontAlgn="base" hangingPunct="0">
              <a:spcAft>
                <a:spcPct val="0"/>
              </a:spcAft>
            </a:pPr>
            <a:r>
              <a:rPr lang="cs-CZ" sz="1600" b="1" dirty="0" smtClean="0">
                <a:latin typeface="Myriad Pro"/>
              </a:rPr>
              <a:t>Regulační plány</a:t>
            </a:r>
          </a:p>
          <a:p>
            <a:pPr marL="685350" indent="-285750" eaLnBrk="0" fontAlgn="base" hangingPunct="0">
              <a:spcAft>
                <a:spcPct val="0"/>
              </a:spcAft>
            </a:pPr>
            <a:endParaRPr lang="cs-CZ" sz="1600" dirty="0">
              <a:latin typeface="Myriad Pro"/>
            </a:endParaRPr>
          </a:p>
          <a:p>
            <a:pPr marL="685350" indent="-285750" eaLnBrk="0" fontAlgn="base" hangingPunct="0">
              <a:spcAft>
                <a:spcPct val="0"/>
              </a:spcAft>
            </a:pPr>
            <a:r>
              <a:rPr lang="cs-CZ" sz="1600" b="1" dirty="0" smtClean="0">
                <a:latin typeface="Myriad Pro"/>
              </a:rPr>
              <a:t>Územní studie</a:t>
            </a:r>
            <a:r>
              <a:rPr lang="cs-CZ" sz="1600" dirty="0" smtClean="0">
                <a:latin typeface="Myriad Pro"/>
              </a:rPr>
              <a:t> – veřejná technická infrastruktura, veřejná dopravní                    			   infrastruktura, veřejná prostranství</a:t>
            </a:r>
          </a:p>
          <a:p>
            <a:pPr marL="685350" indent="-285750" eaLnBrk="0" fontAlgn="base" hangingPunct="0">
              <a:spcAft>
                <a:spcPct val="0"/>
              </a:spcAft>
            </a:pPr>
            <a:r>
              <a:rPr lang="cs-CZ" sz="1600" b="1" dirty="0">
                <a:latin typeface="Myriad Pro"/>
              </a:rPr>
              <a:t>	</a:t>
            </a:r>
            <a:r>
              <a:rPr lang="cs-CZ" sz="1600" b="1" dirty="0" smtClean="0">
                <a:latin typeface="Myriad Pro"/>
              </a:rPr>
              <a:t>			</a:t>
            </a:r>
            <a:r>
              <a:rPr lang="cs-CZ" sz="1600" dirty="0" smtClean="0">
                <a:latin typeface="Myriad Pro"/>
              </a:rPr>
              <a:t>– řešení krajiny</a:t>
            </a:r>
            <a:endParaRPr lang="cs-CZ" sz="1600" b="1" dirty="0" smtClean="0">
              <a:latin typeface="Myriad Pro"/>
            </a:endParaRPr>
          </a:p>
          <a:p>
            <a:pPr marL="685350" indent="-285750" eaLnBrk="0" fontAlgn="base" hangingPunct="0">
              <a:spcAft>
                <a:spcPct val="0"/>
              </a:spcAft>
            </a:pPr>
            <a:endParaRPr lang="cs-CZ" dirty="0"/>
          </a:p>
          <a:p>
            <a:pPr marL="685350" indent="-285750" eaLnBrk="0" fontAlgn="base" hangingPunct="0">
              <a:spcAft>
                <a:spcPct val="0"/>
              </a:spcAft>
            </a:pPr>
            <a:endParaRPr lang="cs-CZ" dirty="0"/>
          </a:p>
        </p:txBody>
      </p:sp>
    </p:spTree>
    <p:extLst>
      <p:ext uri="{BB962C8B-B14F-4D97-AF65-F5344CB8AC3E}">
        <p14:creationId xmlns:p14="http://schemas.microsoft.com/office/powerpoint/2010/main" val="35109555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33980"/>
            <a:ext cx="7901796" cy="4190872"/>
          </a:xfrm>
        </p:spPr>
        <p:txBody>
          <a:bodyPr rtlCol="0">
            <a:noAutofit/>
          </a:bodyPr>
          <a:lstStyle/>
          <a:p>
            <a:pPr marL="400050" lvl="1" indent="0" algn="just">
              <a:spcBef>
                <a:spcPts val="600"/>
              </a:spcBef>
              <a:spcAft>
                <a:spcPts val="600"/>
              </a:spcAft>
              <a:buNone/>
              <a:defRPr/>
            </a:pPr>
            <a:endParaRPr lang="pl-PL" sz="2000" b="1" dirty="0" smtClean="0"/>
          </a:p>
          <a:p>
            <a:pPr marL="400050" lvl="1" indent="0" algn="just">
              <a:spcBef>
                <a:spcPts val="600"/>
              </a:spcBef>
              <a:spcAft>
                <a:spcPts val="600"/>
              </a:spcAft>
              <a:buNone/>
              <a:defRPr/>
            </a:pPr>
            <a:r>
              <a:rPr lang="pl-PL" sz="1600" b="1" dirty="0" smtClean="0"/>
              <a:t>Indikátory: </a:t>
            </a:r>
            <a:r>
              <a:rPr lang="pl-PL" sz="1600" dirty="0" smtClean="0"/>
              <a:t>plocha území pokrytá územním plánem, regulačním plánem a územní studií (platí pro všechny aktivity); počet ÚP, RP či ÚS (počet územních studií krajiny či veřejné infrastruktury)</a:t>
            </a:r>
          </a:p>
          <a:p>
            <a:pPr marL="400050" lvl="1" indent="0" algn="just">
              <a:spcBef>
                <a:spcPts val="600"/>
              </a:spcBef>
              <a:spcAft>
                <a:spcPts val="600"/>
              </a:spcAft>
              <a:buNone/>
              <a:defRPr/>
            </a:pPr>
            <a:endParaRPr lang="pl-PL" sz="1600" b="1" dirty="0" smtClean="0"/>
          </a:p>
          <a:p>
            <a:pPr marL="400050" lvl="1" indent="0" algn="just">
              <a:spcBef>
                <a:spcPts val="600"/>
              </a:spcBef>
              <a:spcAft>
                <a:spcPts val="600"/>
              </a:spcAft>
              <a:buNone/>
              <a:defRPr/>
            </a:pPr>
            <a:r>
              <a:rPr lang="pl-PL" sz="1600" b="1" dirty="0" smtClean="0"/>
              <a:t>Povinné přílohy</a:t>
            </a:r>
            <a:r>
              <a:rPr lang="pl-PL" sz="1600" dirty="0" smtClean="0"/>
              <a:t>: plná moc, </a:t>
            </a:r>
            <a:r>
              <a:rPr lang="pl-PL" sz="1600" b="1" u="sng" dirty="0" smtClean="0"/>
              <a:t>smlouvy s dodavateli</a:t>
            </a:r>
            <a:r>
              <a:rPr lang="pl-PL" sz="1600" dirty="0" smtClean="0"/>
              <a:t>, podklady pro hodnocení žádosti o podporu a další viz text výzvy.</a:t>
            </a:r>
          </a:p>
          <a:p>
            <a:pPr marL="400050" lvl="1" indent="0">
              <a:spcBef>
                <a:spcPts val="600"/>
              </a:spcBef>
              <a:spcAft>
                <a:spcPts val="600"/>
              </a:spcAft>
              <a:buNone/>
              <a:defRPr/>
            </a:pPr>
            <a:endParaRPr lang="pl-PL" sz="2000" dirty="0"/>
          </a:p>
          <a:p>
            <a:pPr marL="400050" lvl="1" indent="0">
              <a:spcBef>
                <a:spcPts val="600"/>
              </a:spcBef>
              <a:spcAft>
                <a:spcPts val="600"/>
              </a:spcAft>
              <a:buNone/>
              <a:defRPr/>
            </a:pPr>
            <a:r>
              <a:rPr lang="pl-PL" sz="2000" dirty="0" smtClean="0"/>
              <a:t>	</a:t>
            </a:r>
          </a:p>
          <a:p>
            <a:pPr marL="400050" lvl="1" indent="0">
              <a:spcBef>
                <a:spcPts val="600"/>
              </a:spcBef>
              <a:spcAft>
                <a:spcPts val="600"/>
              </a:spcAft>
              <a:buNone/>
              <a:defRPr/>
            </a:pPr>
            <a:endParaRPr lang="pl-PL" sz="2000" b="1" dirty="0"/>
          </a:p>
        </p:txBody>
      </p:sp>
      <p:sp>
        <p:nvSpPr>
          <p:cNvPr id="6" name="Nadpis 1"/>
          <p:cNvSpPr txBox="1">
            <a:spLocks/>
          </p:cNvSpPr>
          <p:nvPr/>
        </p:nvSpPr>
        <p:spPr>
          <a:xfrm>
            <a:off x="467544" y="280643"/>
            <a:ext cx="8229600" cy="126902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45. </a:t>
            </a:r>
            <a:r>
              <a:rPr lang="cs-CZ" sz="2600" b="1" dirty="0">
                <a:solidFill>
                  <a:srgbClr val="0070C0"/>
                </a:solidFill>
                <a:effectLst>
                  <a:outerShdw blurRad="38100" dist="38100" dir="2700000" algn="tl">
                    <a:srgbClr val="000000">
                      <a:alpha val="43137"/>
                    </a:srgbClr>
                  </a:outerShdw>
                </a:effectLst>
                <a:latin typeface="Myriad Pro"/>
              </a:rPr>
              <a:t>VÝZVA IROP</a:t>
            </a:r>
            <a:br>
              <a:rPr lang="cs-CZ" sz="2600" b="1" dirty="0">
                <a:solidFill>
                  <a:srgbClr val="0070C0"/>
                </a:solidFill>
                <a:effectLst>
                  <a:outerShdw blurRad="38100" dist="38100" dir="2700000" algn="tl">
                    <a:srgbClr val="000000">
                      <a:alpha val="43137"/>
                    </a:srgbClr>
                  </a:outerShdw>
                </a:effectLst>
                <a:latin typeface="Myriad Pro"/>
              </a:rPr>
            </a:br>
            <a:r>
              <a:rPr lang="cs-CZ" sz="2000" b="1" dirty="0" smtClean="0">
                <a:solidFill>
                  <a:srgbClr val="0070C0"/>
                </a:solidFill>
                <a:effectLst>
                  <a:outerShdw blurRad="38100" dist="38100" dir="2700000" algn="tl">
                    <a:srgbClr val="000000">
                      <a:alpha val="43137"/>
                    </a:srgbClr>
                  </a:outerShdw>
                </a:effectLst>
                <a:latin typeface="Myriad Pro"/>
              </a:rPr>
              <a:t>podpora pořizování a uplatňování dokumentů územního rozvoje – </a:t>
            </a:r>
            <a:r>
              <a:rPr lang="cs-CZ" sz="2000" b="1" dirty="0">
                <a:solidFill>
                  <a:srgbClr val="0070C0"/>
                </a:solidFill>
                <a:effectLst>
                  <a:outerShdw blurRad="38100" dist="38100" dir="2700000" algn="tl">
                    <a:srgbClr val="000000">
                      <a:alpha val="43137"/>
                    </a:srgbClr>
                  </a:outerShdw>
                </a:effectLst>
                <a:latin typeface="Myriad Pro"/>
              </a:rPr>
              <a:t>Integrované projekty CLLD</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147</a:t>
            </a:fld>
            <a:endParaRPr lang="en-US" dirty="0"/>
          </a:p>
        </p:txBody>
      </p:sp>
    </p:spTree>
    <p:extLst>
      <p:ext uri="{BB962C8B-B14F-4D97-AF65-F5344CB8AC3E}">
        <p14:creationId xmlns:p14="http://schemas.microsoft.com/office/powerpoint/2010/main" val="327417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47639" y="2076316"/>
            <a:ext cx="8321748" cy="2705368"/>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71 </a:t>
            </a:r>
            <a:endParaRPr lang="cs-CZ" sz="3600" b="1" dirty="0">
              <a:solidFill>
                <a:srgbClr val="0070C0"/>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DEINSTITUCIONALIZACE PSYCHIATRICKÉ PÉČE</a:t>
            </a:r>
          </a:p>
          <a:p>
            <a:pPr algn="ctr"/>
            <a:r>
              <a:rPr lang="cs-CZ" sz="3600" dirty="0" smtClean="0">
                <a:solidFill>
                  <a:schemeClr val="tx1"/>
                </a:solidFill>
                <a:effectLst>
                  <a:outerShdw blurRad="38100" dist="38100" dir="2700000" algn="tl">
                    <a:srgbClr val="000000">
                      <a:alpha val="43137"/>
                    </a:srgbClr>
                  </a:outerShdw>
                </a:effectLst>
                <a:cs typeface="Calibri" pitchFamily="34" charset="0"/>
              </a:rPr>
              <a:t>Mgr</a:t>
            </a:r>
            <a:r>
              <a:rPr lang="cs-CZ" sz="3600" dirty="0">
                <a:solidFill>
                  <a:schemeClr val="tx1"/>
                </a:solidFill>
                <a:effectLst>
                  <a:outerShdw blurRad="38100" dist="38100" dir="2700000" algn="tl">
                    <a:srgbClr val="000000">
                      <a:alpha val="43137"/>
                    </a:srgbClr>
                  </a:outerShdw>
                </a:effectLst>
                <a:cs typeface="Calibri" pitchFamily="34" charset="0"/>
              </a:rPr>
              <a:t>. Marek Zeman, garant SC 2.3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148</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5073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767068" cy="4831882"/>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lvl="0">
              <a:buFont typeface="Arial" pitchFamily="34" charset="0"/>
              <a:buChar char="•"/>
            </a:pPr>
            <a:r>
              <a:rPr lang="cs-CZ" sz="2200" dirty="0"/>
              <a:t>p</a:t>
            </a:r>
            <a:r>
              <a:rPr lang="cs-CZ" sz="2200" dirty="0" smtClean="0"/>
              <a:t>říspěvkové organizace zřizované MZČR,</a:t>
            </a:r>
          </a:p>
          <a:p>
            <a:pPr lvl="0">
              <a:buFont typeface="Arial" pitchFamily="34" charset="0"/>
              <a:buChar char="•"/>
            </a:pPr>
            <a:r>
              <a:rPr lang="cs-CZ" sz="2200" dirty="0"/>
              <a:t>k</a:t>
            </a:r>
            <a:r>
              <a:rPr lang="cs-CZ" sz="2200" dirty="0" smtClean="0"/>
              <a:t>raje/obce/dobrovolné svazky obcí,</a:t>
            </a:r>
          </a:p>
          <a:p>
            <a:pPr lvl="0">
              <a:buFont typeface="Arial" pitchFamily="34" charset="0"/>
              <a:buChar char="•"/>
            </a:pPr>
            <a:r>
              <a:rPr lang="cs-CZ" sz="2200" dirty="0"/>
              <a:t>o</a:t>
            </a:r>
            <a:r>
              <a:rPr lang="cs-CZ" sz="2200" dirty="0" smtClean="0"/>
              <a:t>rganizace zřizované kraji/obcemi/dobrovolnými svazky obcí,</a:t>
            </a:r>
          </a:p>
          <a:p>
            <a:pPr lvl="0">
              <a:buFont typeface="Arial" pitchFamily="34" charset="0"/>
              <a:buChar char="•"/>
            </a:pPr>
            <a:r>
              <a:rPr lang="cs-CZ" sz="2200" dirty="0"/>
              <a:t>o</a:t>
            </a:r>
            <a:r>
              <a:rPr lang="cs-CZ" sz="2200" dirty="0" smtClean="0"/>
              <a:t>rganizace zakládané kraji, organizace zakládané obcemi, NNO, církevní organizace a obchodní společnosti poskytující veřejnou službu v oblasti zdravotní péče podle zákona č. 372/2011 Sb., o zdravotních službách a podmínkách jejich poskytování, ve znění pozdějších předpisů,</a:t>
            </a:r>
          </a:p>
          <a:p>
            <a:pPr lvl="0">
              <a:buFont typeface="Arial" pitchFamily="34" charset="0"/>
              <a:buChar char="•"/>
            </a:pPr>
            <a:r>
              <a:rPr lang="cs-CZ" sz="2200" dirty="0" smtClean="0"/>
              <a:t>další subjekty poskytující veřejnou službu v oblasti zdravotní péče podle zákona č. 372/2011 Sb.</a:t>
            </a:r>
            <a:endParaRPr lang="cs-CZ" sz="2200" dirty="0"/>
          </a:p>
        </p:txBody>
      </p:sp>
      <p:sp>
        <p:nvSpPr>
          <p:cNvPr id="6" name="Nadpis 1"/>
          <p:cNvSpPr txBox="1">
            <a:spLocks/>
          </p:cNvSpPr>
          <p:nvPr/>
        </p:nvSpPr>
        <p:spPr>
          <a:xfrm>
            <a:off x="467544" y="280643"/>
            <a:ext cx="8229600" cy="126902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71.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DEINSTITUCIONALIZACE PSYCHIATRICKÉ PÉČE – Integrované projekty CLLD</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149</a:t>
            </a:fld>
            <a:endParaRPr lang="en-US" dirty="0"/>
          </a:p>
        </p:txBody>
      </p:sp>
    </p:spTree>
    <p:extLst>
      <p:ext uri="{BB962C8B-B14F-4D97-AF65-F5344CB8AC3E}">
        <p14:creationId xmlns:p14="http://schemas.microsoft.com/office/powerpoint/2010/main" val="247922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V řešení</a:t>
            </a:r>
          </a:p>
        </p:txBody>
      </p:sp>
      <p:sp>
        <p:nvSpPr>
          <p:cNvPr id="3" name="Zástupný symbol pro obsah 2"/>
          <p:cNvSpPr>
            <a:spLocks noGrp="1"/>
          </p:cNvSpPr>
          <p:nvPr>
            <p:ph idx="1"/>
          </p:nvPr>
        </p:nvSpPr>
        <p:spPr>
          <a:xfrm>
            <a:off x="457200" y="1328286"/>
            <a:ext cx="8229600" cy="4797877"/>
          </a:xfrm>
        </p:spPr>
        <p:txBody>
          <a:bodyPr>
            <a:normAutofit/>
          </a:bodyPr>
          <a:lstStyle/>
          <a:p>
            <a:pPr marL="0" indent="0">
              <a:buNone/>
            </a:pPr>
            <a:r>
              <a:rPr lang="cs-CZ" sz="2400" b="1" dirty="0"/>
              <a:t>1) Stanovení náhradních projektů</a:t>
            </a:r>
          </a:p>
          <a:p>
            <a:pPr lvl="1" indent="-342900">
              <a:buFontTx/>
              <a:buChar char="-"/>
            </a:pPr>
            <a:r>
              <a:rPr lang="cs-CZ" sz="2300" dirty="0"/>
              <a:t>ŘO určí hranici nad 100% alokací, do které je možné nechat projekty ve stavu PP23a/PP23b a předat k </a:t>
            </a:r>
            <a:r>
              <a:rPr lang="cs-CZ" sz="2300" dirty="0" err="1"/>
              <a:t>ZoZ</a:t>
            </a:r>
            <a:endParaRPr lang="cs-CZ" sz="2300" dirty="0"/>
          </a:p>
          <a:p>
            <a:pPr lvl="1" indent="-342900">
              <a:buFontTx/>
              <a:buChar char="-"/>
            </a:pPr>
            <a:r>
              <a:rPr lang="cs-CZ" sz="2300" dirty="0"/>
              <a:t>ŘO po </a:t>
            </a:r>
            <a:r>
              <a:rPr lang="cs-CZ" sz="2300" dirty="0" err="1"/>
              <a:t>ZoZ</a:t>
            </a:r>
            <a:r>
              <a:rPr lang="cs-CZ" sz="2300" dirty="0"/>
              <a:t> zařadí tyto projekty do stavu </a:t>
            </a:r>
            <a:r>
              <a:rPr lang="cs-CZ" sz="2300" dirty="0" smtClean="0"/>
              <a:t>PU27</a:t>
            </a:r>
          </a:p>
          <a:p>
            <a:pPr marL="0" indent="0">
              <a:buNone/>
            </a:pPr>
            <a:r>
              <a:rPr lang="cs-CZ" sz="2400" b="1" dirty="0"/>
              <a:t>2) Zkrácení doby pro žádost o přezkum</a:t>
            </a:r>
          </a:p>
          <a:p>
            <a:pPr lvl="1" indent="-342900">
              <a:buFontTx/>
              <a:buChar char="-"/>
            </a:pPr>
            <a:r>
              <a:rPr lang="cs-CZ" sz="2300" dirty="0" smtClean="0"/>
              <a:t>V </a:t>
            </a:r>
            <a:r>
              <a:rPr lang="cs-CZ" sz="2300" dirty="0"/>
              <a:t>případě, že se všichni žadatelé na výzvě vzdají možnosti využít 15-ti denní lhůtu </a:t>
            </a:r>
            <a:endParaRPr lang="cs-CZ" sz="2300" dirty="0" smtClean="0"/>
          </a:p>
          <a:p>
            <a:pPr lvl="1" indent="-342900">
              <a:buFontTx/>
              <a:buChar char="-"/>
            </a:pPr>
            <a:r>
              <a:rPr lang="cs-CZ" sz="2300" dirty="0" smtClean="0"/>
              <a:t>ŘO zašle vzor tohoto prohlášení</a:t>
            </a:r>
          </a:p>
          <a:p>
            <a:pPr marL="0" indent="0">
              <a:buNone/>
            </a:pPr>
            <a:r>
              <a:rPr lang="cs-CZ" sz="2400" b="1" dirty="0"/>
              <a:t>3) ŘO zašle vzor KL k využití</a:t>
            </a:r>
          </a:p>
          <a:p>
            <a:pPr marL="0" indent="0">
              <a:buNone/>
            </a:pPr>
            <a:r>
              <a:rPr lang="cs-CZ" sz="2400" b="1" dirty="0"/>
              <a:t>4) ŘO upraví min. požadavky pro IP MAS</a:t>
            </a:r>
          </a:p>
          <a:p>
            <a:pPr lvl="1"/>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238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8194" name="Rectangle 2"/>
          <p:cNvSpPr>
            <a:spLocks noGrp="1" noChangeArrowheads="1"/>
          </p:cNvSpPr>
          <p:nvPr>
            <p:ph type="body" idx="4294967295"/>
          </p:nvPr>
        </p:nvSpPr>
        <p:spPr>
          <a:xfrm>
            <a:off x="518864" y="1761423"/>
            <a:ext cx="8229600" cy="4547897"/>
          </a:xfrm>
        </p:spPr>
        <p:txBody>
          <a:bodyPr rtlCol="0">
            <a:noAutofit/>
          </a:bodyPr>
          <a:lstStyle/>
          <a:p>
            <a:pPr marL="400050" lvl="1" indent="0">
              <a:spcBef>
                <a:spcPts val="600"/>
              </a:spcBef>
              <a:spcAft>
                <a:spcPts val="600"/>
              </a:spcAft>
              <a:buNone/>
              <a:defRPr/>
            </a:pPr>
            <a:r>
              <a:rPr lang="cs-CZ" sz="2000" b="1" dirty="0" smtClean="0">
                <a:solidFill>
                  <a:srgbClr val="0070C0"/>
                </a:solidFill>
              </a:rPr>
              <a:t>	</a:t>
            </a:r>
            <a:endParaRPr lang="cs-CZ" sz="2400" dirty="0"/>
          </a:p>
          <a:p>
            <a:pPr marL="400050" lvl="1" indent="0" fontAlgn="base">
              <a:spcBef>
                <a:spcPts val="600"/>
              </a:spcBef>
              <a:spcAft>
                <a:spcPts val="600"/>
              </a:spcAft>
              <a:buNone/>
              <a:defRPr/>
            </a:pPr>
            <a:r>
              <a:rPr lang="cs-CZ" sz="2200" b="1" dirty="0"/>
              <a:t>Podporované aktivity:</a:t>
            </a:r>
          </a:p>
          <a:p>
            <a:pPr marL="399600" indent="0" eaLnBrk="0" fontAlgn="base" hangingPunct="0">
              <a:spcAft>
                <a:spcPct val="0"/>
              </a:spcAft>
              <a:buNone/>
            </a:pPr>
            <a:endParaRPr lang="cs-CZ" sz="1600" b="1" dirty="0"/>
          </a:p>
          <a:p>
            <a:pPr marL="399600" indent="0" algn="just" eaLnBrk="0" fontAlgn="base" hangingPunct="0">
              <a:spcAft>
                <a:spcPct val="0"/>
              </a:spcAft>
              <a:buNone/>
            </a:pPr>
            <a:r>
              <a:rPr lang="cs-CZ" sz="1800" b="1" dirty="0"/>
              <a:t>A) zřizování nových či rekonstrukce stávajících zařízení pro poskytování komunitní péče:</a:t>
            </a:r>
          </a:p>
          <a:p>
            <a:pPr marL="685350" indent="-285750" algn="just" eaLnBrk="0" fontAlgn="base" hangingPunct="0">
              <a:spcAft>
                <a:spcPct val="0"/>
              </a:spcAft>
            </a:pPr>
            <a:r>
              <a:rPr lang="cs-CZ" sz="1800" dirty="0"/>
              <a:t>   Centra duševního zdraví (</a:t>
            </a:r>
            <a:r>
              <a:rPr lang="cs-CZ" sz="1800" b="1" dirty="0"/>
              <a:t>finanční limit – 30 mil. </a:t>
            </a:r>
            <a:r>
              <a:rPr lang="cs-CZ" sz="1800" dirty="0"/>
              <a:t>Kč), </a:t>
            </a:r>
          </a:p>
          <a:p>
            <a:pPr marL="685350" indent="-285750" algn="just" eaLnBrk="0" fontAlgn="base" hangingPunct="0">
              <a:spcAft>
                <a:spcPct val="0"/>
              </a:spcAft>
            </a:pPr>
            <a:r>
              <a:rPr lang="cs-CZ" sz="1800" dirty="0"/>
              <a:t>   stacionáře  se zaměřením na psychoterapeutické služby (</a:t>
            </a:r>
            <a:r>
              <a:rPr lang="cs-CZ" sz="1800" b="1" dirty="0"/>
              <a:t>finanční limit – 5 	mil. Kč</a:t>
            </a:r>
            <a:r>
              <a:rPr lang="cs-CZ" sz="1800" dirty="0"/>
              <a:t>), </a:t>
            </a:r>
          </a:p>
          <a:p>
            <a:pPr marL="399600" indent="0" algn="just" eaLnBrk="0" fontAlgn="base" hangingPunct="0">
              <a:spcAft>
                <a:spcPct val="0"/>
              </a:spcAft>
              <a:buNone/>
            </a:pPr>
            <a:r>
              <a:rPr lang="cs-CZ" sz="1800" dirty="0"/>
              <a:t>•       psychiatrické ambulance s rozšířenou péčí (</a:t>
            </a:r>
            <a:r>
              <a:rPr lang="cs-CZ" sz="1800" b="1" dirty="0"/>
              <a:t>finanční limit – 5 mil. Kč</a:t>
            </a:r>
            <a:r>
              <a:rPr lang="cs-CZ" sz="1800" dirty="0"/>
              <a:t>). </a:t>
            </a:r>
          </a:p>
          <a:p>
            <a:pPr marL="399600" indent="0" algn="just" eaLnBrk="0" fontAlgn="base" hangingPunct="0">
              <a:spcAft>
                <a:spcPct val="0"/>
              </a:spcAft>
              <a:buNone/>
            </a:pPr>
            <a:endParaRPr lang="cs-CZ" sz="1800" b="1" dirty="0"/>
          </a:p>
          <a:p>
            <a:pPr marL="399600" indent="0" algn="just" eaLnBrk="0" fontAlgn="base" hangingPunct="0">
              <a:spcAft>
                <a:spcPct val="0"/>
              </a:spcAft>
              <a:buNone/>
            </a:pPr>
            <a:r>
              <a:rPr lang="cs-CZ" sz="1800" dirty="0"/>
              <a:t> </a:t>
            </a:r>
            <a:r>
              <a:rPr lang="cs-CZ" sz="1800" b="1" dirty="0"/>
              <a:t>B) vybavení mobilních týmů:</a:t>
            </a:r>
          </a:p>
          <a:p>
            <a:pPr marL="399600" indent="0" algn="just" eaLnBrk="0" fontAlgn="base" hangingPunct="0">
              <a:spcAft>
                <a:spcPct val="0"/>
              </a:spcAft>
              <a:buNone/>
            </a:pPr>
            <a:r>
              <a:rPr lang="cs-CZ" sz="1800" dirty="0"/>
              <a:t>•	podpora zařízení a vybavení mobilních komunitních týmů (</a:t>
            </a:r>
            <a:r>
              <a:rPr lang="cs-CZ" sz="1800" b="1" dirty="0"/>
              <a:t>finanční limit – 		5 mil. Kč</a:t>
            </a:r>
            <a:r>
              <a:rPr lang="cs-CZ" sz="1800" dirty="0"/>
              <a:t>)</a:t>
            </a:r>
          </a:p>
          <a:p>
            <a:pPr marL="114300" indent="0">
              <a:buNone/>
            </a:pPr>
            <a:endParaRPr lang="cs-CZ" sz="1800" dirty="0" smtClean="0"/>
          </a:p>
          <a:p>
            <a:pPr marL="1371600" lvl="3" indent="0">
              <a:spcBef>
                <a:spcPts val="0"/>
              </a:spcBef>
              <a:spcAft>
                <a:spcPts val="600"/>
              </a:spcAft>
              <a:buNone/>
              <a:defRPr/>
            </a:pPr>
            <a:endParaRPr lang="cs-CZ" sz="1600" dirty="0"/>
          </a:p>
          <a:p>
            <a:pPr marL="457200" lvl="1" indent="0">
              <a:spcBef>
                <a:spcPts val="0"/>
              </a:spcBef>
              <a:spcAft>
                <a:spcPts val="600"/>
              </a:spcAft>
              <a:buNone/>
              <a:defRPr/>
            </a:pPr>
            <a:endParaRPr 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150</a:t>
            </a:fld>
            <a:endParaRPr lang="en-US" dirty="0"/>
          </a:p>
        </p:txBody>
      </p:sp>
    </p:spTree>
    <p:extLst>
      <p:ext uri="{BB962C8B-B14F-4D97-AF65-F5344CB8AC3E}">
        <p14:creationId xmlns:p14="http://schemas.microsoft.com/office/powerpoint/2010/main" val="140997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1617044"/>
            <a:ext cx="8712968" cy="4332236"/>
          </a:xfrm>
        </p:spPr>
        <p:txBody>
          <a:bodyPr rtlCol="0">
            <a:noAutofit/>
          </a:bodyPr>
          <a:lstStyle/>
          <a:p>
            <a:pPr marL="399600" indent="0" eaLnBrk="0" fontAlgn="base" hangingPunct="0">
              <a:spcAft>
                <a:spcPct val="0"/>
              </a:spcAft>
              <a:buNone/>
            </a:pPr>
            <a:endParaRPr lang="cs-CZ" sz="1800" b="1" dirty="0" smtClean="0">
              <a:solidFill>
                <a:srgbClr val="0070C0"/>
              </a:solidFill>
            </a:endParaRPr>
          </a:p>
          <a:p>
            <a:pPr marL="400050" lvl="1" indent="0" fontAlgn="base">
              <a:spcBef>
                <a:spcPts val="600"/>
              </a:spcBef>
              <a:spcAft>
                <a:spcPts val="600"/>
              </a:spcAft>
              <a:buNone/>
              <a:defRPr/>
            </a:pPr>
            <a:r>
              <a:rPr lang="cs-CZ" sz="2200" b="1" dirty="0"/>
              <a:t>Podporované </a:t>
            </a:r>
            <a:r>
              <a:rPr lang="cs-CZ" sz="2200" b="1" dirty="0" smtClean="0"/>
              <a:t>aktivity:</a:t>
            </a:r>
            <a:endParaRPr lang="cs-CZ" sz="2200" b="1" dirty="0"/>
          </a:p>
          <a:p>
            <a:pPr marL="399600" indent="0" eaLnBrk="0" fontAlgn="base" hangingPunct="0">
              <a:spcAft>
                <a:spcPct val="0"/>
              </a:spcAft>
              <a:buNone/>
            </a:pPr>
            <a:endParaRPr lang="cs-CZ" sz="1600" b="1" dirty="0" smtClean="0"/>
          </a:p>
          <a:p>
            <a:pPr marL="399600" indent="0" algn="just" eaLnBrk="0" fontAlgn="base" hangingPunct="0">
              <a:spcAft>
                <a:spcPct val="0"/>
              </a:spcAft>
              <a:buNone/>
            </a:pPr>
            <a:r>
              <a:rPr lang="cs-CZ" sz="1800" b="1" dirty="0"/>
              <a:t>A) zřizování nových či rekonstrukce stávajících zařízení pro poskytování komunitní péče:</a:t>
            </a:r>
          </a:p>
          <a:p>
            <a:pPr marL="685350" indent="-285750" algn="just" eaLnBrk="0" fontAlgn="base" hangingPunct="0">
              <a:spcAft>
                <a:spcPct val="0"/>
              </a:spcAft>
            </a:pPr>
            <a:r>
              <a:rPr lang="cs-CZ" sz="1800" dirty="0" smtClean="0"/>
              <a:t>   Centra </a:t>
            </a:r>
            <a:r>
              <a:rPr lang="cs-CZ" sz="1800" dirty="0"/>
              <a:t>duševního </a:t>
            </a:r>
            <a:r>
              <a:rPr lang="cs-CZ" sz="1800" dirty="0" smtClean="0"/>
              <a:t>zdraví (</a:t>
            </a:r>
            <a:r>
              <a:rPr lang="cs-CZ" sz="1800" b="1" dirty="0" smtClean="0"/>
              <a:t>finanční limit – 30 mil. </a:t>
            </a:r>
            <a:r>
              <a:rPr lang="cs-CZ" sz="1800" dirty="0" smtClean="0"/>
              <a:t>Kč), </a:t>
            </a:r>
            <a:endParaRPr lang="cs-CZ" sz="1800" dirty="0"/>
          </a:p>
          <a:p>
            <a:pPr marL="685350" indent="-285750" algn="just" eaLnBrk="0" fontAlgn="base" hangingPunct="0">
              <a:spcAft>
                <a:spcPct val="0"/>
              </a:spcAft>
            </a:pPr>
            <a:r>
              <a:rPr lang="cs-CZ" sz="1800" dirty="0"/>
              <a:t> </a:t>
            </a:r>
            <a:r>
              <a:rPr lang="cs-CZ" sz="1800" dirty="0" smtClean="0"/>
              <a:t>  stacionáře  se zaměřením na psychoterapeutické služby (</a:t>
            </a:r>
            <a:r>
              <a:rPr lang="cs-CZ" sz="1800" b="1" dirty="0" smtClean="0"/>
              <a:t>finanční limit – 5 	mil. Kč</a:t>
            </a:r>
            <a:r>
              <a:rPr lang="cs-CZ" sz="1800" dirty="0" smtClean="0"/>
              <a:t>), </a:t>
            </a:r>
            <a:endParaRPr lang="cs-CZ" sz="1800" dirty="0"/>
          </a:p>
          <a:p>
            <a:pPr marL="399600" indent="0" algn="just" eaLnBrk="0" fontAlgn="base" hangingPunct="0">
              <a:spcAft>
                <a:spcPct val="0"/>
              </a:spcAft>
              <a:buNone/>
            </a:pPr>
            <a:r>
              <a:rPr lang="cs-CZ" sz="1800" dirty="0" smtClean="0"/>
              <a:t>•</a:t>
            </a:r>
            <a:r>
              <a:rPr lang="cs-CZ" sz="1800" dirty="0"/>
              <a:t> </a:t>
            </a:r>
            <a:r>
              <a:rPr lang="cs-CZ" sz="1800" dirty="0" smtClean="0"/>
              <a:t>      psychiatrické ambulance s rozšířenou péčí (</a:t>
            </a:r>
            <a:r>
              <a:rPr lang="cs-CZ" sz="1800" b="1" dirty="0" smtClean="0"/>
              <a:t>finanční limit – 5 mil. Kč</a:t>
            </a:r>
            <a:r>
              <a:rPr lang="cs-CZ" sz="1800" dirty="0" smtClean="0"/>
              <a:t>). </a:t>
            </a:r>
          </a:p>
          <a:p>
            <a:pPr marL="399600" indent="0" algn="just" eaLnBrk="0" fontAlgn="base" hangingPunct="0">
              <a:spcAft>
                <a:spcPct val="0"/>
              </a:spcAft>
              <a:buNone/>
            </a:pPr>
            <a:endParaRPr lang="cs-CZ" sz="1800" b="1" dirty="0"/>
          </a:p>
          <a:p>
            <a:pPr marL="399600" indent="0" algn="just" eaLnBrk="0" fontAlgn="base" hangingPunct="0">
              <a:spcAft>
                <a:spcPct val="0"/>
              </a:spcAft>
              <a:buNone/>
            </a:pPr>
            <a:r>
              <a:rPr lang="cs-CZ" sz="1800" dirty="0" smtClean="0"/>
              <a:t> </a:t>
            </a:r>
            <a:r>
              <a:rPr lang="cs-CZ" sz="1800" b="1" dirty="0" smtClean="0"/>
              <a:t>B) </a:t>
            </a:r>
            <a:r>
              <a:rPr lang="cs-CZ" sz="1800" b="1" dirty="0"/>
              <a:t>vybavení mobilních týmů:</a:t>
            </a:r>
          </a:p>
          <a:p>
            <a:pPr marL="399600" indent="0" algn="just" eaLnBrk="0" fontAlgn="base" hangingPunct="0">
              <a:spcAft>
                <a:spcPct val="0"/>
              </a:spcAft>
              <a:buNone/>
            </a:pPr>
            <a:r>
              <a:rPr lang="cs-CZ" sz="1800" dirty="0"/>
              <a:t>•	podpora zařízení a vybavení </a:t>
            </a:r>
            <a:r>
              <a:rPr lang="cs-CZ" sz="1800" dirty="0" smtClean="0"/>
              <a:t>mobilních komunitních týmů (</a:t>
            </a:r>
            <a:r>
              <a:rPr lang="cs-CZ" sz="1800" b="1" dirty="0" smtClean="0"/>
              <a:t>finanční </a:t>
            </a:r>
            <a:r>
              <a:rPr lang="cs-CZ" sz="1800" b="1" dirty="0"/>
              <a:t>limit – </a:t>
            </a:r>
            <a:r>
              <a:rPr lang="cs-CZ" sz="1800" b="1" dirty="0" smtClean="0"/>
              <a:t>		5 </a:t>
            </a:r>
            <a:r>
              <a:rPr lang="cs-CZ" sz="1800" b="1" dirty="0"/>
              <a:t>mil. Kč</a:t>
            </a:r>
            <a:r>
              <a:rPr lang="cs-CZ" sz="1800" dirty="0" smtClean="0"/>
              <a:t>)</a:t>
            </a:r>
            <a:endParaRPr lang="cs-CZ" sz="1800" dirty="0"/>
          </a:p>
          <a:p>
            <a:pPr marL="399600" indent="0" algn="just" eaLnBrk="0" fontAlgn="base" hangingPunct="0">
              <a:spcAft>
                <a:spcPct val="0"/>
              </a:spcAft>
              <a:buNone/>
            </a:pPr>
            <a:endParaRPr lang="cs-CZ" sz="1600" dirty="0" smtClean="0"/>
          </a:p>
          <a:p>
            <a:pPr marL="399600" indent="0" algn="just" eaLnBrk="0" fontAlgn="base" hangingPunct="0">
              <a:spcAft>
                <a:spcPct val="0"/>
              </a:spcAft>
              <a:buNone/>
            </a:pPr>
            <a:endParaRPr lang="cs-CZ" sz="1400" dirty="0"/>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864096"/>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151</a:t>
            </a:fld>
            <a:endParaRPr lang="en-US" dirty="0"/>
          </a:p>
        </p:txBody>
      </p:sp>
    </p:spTree>
    <p:extLst>
      <p:ext uri="{BB962C8B-B14F-4D97-AF65-F5344CB8AC3E}">
        <p14:creationId xmlns:p14="http://schemas.microsoft.com/office/powerpoint/2010/main" val="41492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352928" cy="4673025"/>
          </a:xfrm>
        </p:spPr>
        <p:txBody>
          <a:bodyPr rtlCol="0">
            <a:noAutofit/>
          </a:bodyPr>
          <a:lstStyle/>
          <a:p>
            <a:pPr marL="400050" lvl="1" indent="0" fontAlgn="base">
              <a:spcBef>
                <a:spcPts val="600"/>
              </a:spcBef>
              <a:spcAft>
                <a:spcPts val="600"/>
              </a:spcAft>
              <a:buNone/>
              <a:defRPr/>
            </a:pPr>
            <a:r>
              <a:rPr lang="cs-CZ" sz="2200" b="1" dirty="0"/>
              <a:t>Hlavní podporované </a:t>
            </a:r>
            <a:r>
              <a:rPr lang="cs-CZ" sz="2200" b="1" dirty="0" smtClean="0"/>
              <a:t>aktivity: </a:t>
            </a:r>
            <a:endParaRPr lang="cs-CZ" sz="2200" b="1" dirty="0"/>
          </a:p>
          <a:p>
            <a:pPr marL="0" indent="0">
              <a:buNone/>
            </a:pPr>
            <a:r>
              <a:rPr lang="cs-CZ" sz="1800" dirty="0" smtClean="0"/>
              <a:t>	</a:t>
            </a:r>
            <a:r>
              <a:rPr lang="cs-CZ" sz="1800" u="sng" dirty="0" smtClean="0"/>
              <a:t>Stavba</a:t>
            </a:r>
            <a:endParaRPr lang="cs-CZ" sz="1800" dirty="0"/>
          </a:p>
          <a:p>
            <a:pPr lvl="1"/>
            <a:r>
              <a:rPr lang="cs-CZ" sz="1800" dirty="0"/>
              <a:t>výstavba nových objektů, </a:t>
            </a:r>
            <a:r>
              <a:rPr lang="cs-CZ" sz="1800" dirty="0" smtClean="0"/>
              <a:t>změna </a:t>
            </a:r>
            <a:r>
              <a:rPr lang="cs-CZ" sz="1800" dirty="0"/>
              <a:t>stávající </a:t>
            </a:r>
            <a:r>
              <a:rPr lang="cs-CZ" sz="1800" dirty="0" smtClean="0"/>
              <a:t>stavby, stavební </a:t>
            </a:r>
            <a:r>
              <a:rPr lang="cs-CZ" sz="1800" dirty="0"/>
              <a:t>úpravy a rekonstrukce stávající </a:t>
            </a:r>
            <a:r>
              <a:rPr lang="cs-CZ" sz="1800" dirty="0" smtClean="0"/>
              <a:t>stavby</a:t>
            </a:r>
            <a:endParaRPr lang="cs-CZ" sz="1800" dirty="0"/>
          </a:p>
          <a:p>
            <a:pPr marL="0" indent="0">
              <a:buNone/>
            </a:pPr>
            <a:r>
              <a:rPr lang="cs-CZ" sz="1800" dirty="0" smtClean="0"/>
              <a:t>        </a:t>
            </a:r>
            <a:r>
              <a:rPr lang="cs-CZ" sz="1800" u="sng" dirty="0" smtClean="0"/>
              <a:t>Nákup staveb</a:t>
            </a:r>
            <a:endParaRPr lang="cs-CZ" sz="1800" dirty="0"/>
          </a:p>
          <a:p>
            <a:pPr lvl="1"/>
            <a:r>
              <a:rPr lang="cs-CZ" sz="1800" dirty="0"/>
              <a:t>nákup </a:t>
            </a:r>
            <a:r>
              <a:rPr lang="cs-CZ" sz="1800" dirty="0" smtClean="0"/>
              <a:t>stavby</a:t>
            </a:r>
          </a:p>
          <a:p>
            <a:pPr marL="457200" lvl="1" indent="0">
              <a:buNone/>
            </a:pPr>
            <a:r>
              <a:rPr lang="cs-CZ" sz="1800" u="sng" dirty="0" smtClean="0"/>
              <a:t>Přístrojové </a:t>
            </a:r>
            <a:r>
              <a:rPr lang="cs-CZ" sz="1800" u="sng" dirty="0"/>
              <a:t>vybavení/zdravotnické prostředky/technologie a věcné vybavení</a:t>
            </a:r>
            <a:endParaRPr lang="cs-CZ" sz="1800" dirty="0"/>
          </a:p>
          <a:p>
            <a:pPr lvl="1"/>
            <a:r>
              <a:rPr lang="cs-CZ" sz="1800" dirty="0"/>
              <a:t>výdaje na pořízení přístrojového vybavení,</a:t>
            </a:r>
          </a:p>
          <a:p>
            <a:pPr lvl="1"/>
            <a:r>
              <a:rPr lang="cs-CZ" sz="1800" dirty="0"/>
              <a:t>výdaje na pořízení zdravotnických prostředků </a:t>
            </a:r>
            <a:r>
              <a:rPr lang="cs-CZ" sz="1800" dirty="0" smtClean="0"/>
              <a:t>a technologií</a:t>
            </a:r>
            <a:r>
              <a:rPr lang="cs-CZ" sz="1800" dirty="0"/>
              <a:t>, </a:t>
            </a:r>
            <a:endParaRPr lang="cs-CZ" sz="1800" dirty="0" smtClean="0"/>
          </a:p>
          <a:p>
            <a:pPr lvl="1"/>
            <a:r>
              <a:rPr lang="cs-CZ" sz="1800" dirty="0" smtClean="0"/>
              <a:t>věcné </a:t>
            </a:r>
            <a:r>
              <a:rPr lang="cs-CZ" sz="1800" dirty="0"/>
              <a:t>vybavení, nábytek</a:t>
            </a:r>
            <a:r>
              <a:rPr lang="cs-CZ" sz="1800" dirty="0" smtClean="0"/>
              <a:t>,</a:t>
            </a:r>
          </a:p>
          <a:p>
            <a:pPr lvl="1"/>
            <a:r>
              <a:rPr lang="cs-CZ" sz="1800" dirty="0"/>
              <a:t>výdaje na pořízení osobního vozu/dodávky/mikrobusu </a:t>
            </a:r>
            <a:r>
              <a:rPr lang="cs-CZ" sz="1800" dirty="0" smtClean="0"/>
              <a:t>(pouze </a:t>
            </a:r>
            <a:r>
              <a:rPr lang="cs-CZ" sz="1800" dirty="0"/>
              <a:t>pro </a:t>
            </a:r>
            <a:r>
              <a:rPr lang="cs-CZ" sz="1800" dirty="0" smtClean="0"/>
              <a:t>mobilní komunitní týmy),</a:t>
            </a:r>
          </a:p>
          <a:p>
            <a:pPr lvl="1"/>
            <a:r>
              <a:rPr lang="cs-CZ" sz="1800" dirty="0"/>
              <a:t>výdaje na HW a SW </a:t>
            </a:r>
            <a:r>
              <a:rPr lang="cs-CZ" sz="1800" dirty="0" smtClean="0"/>
              <a:t>(pouze </a:t>
            </a:r>
            <a:r>
              <a:rPr lang="cs-CZ" sz="1800" dirty="0"/>
              <a:t>pro </a:t>
            </a:r>
            <a:r>
              <a:rPr lang="cs-CZ" sz="1800" dirty="0" smtClean="0"/>
              <a:t>mobilní komunitní týmy). </a:t>
            </a:r>
            <a:endParaRPr lang="cs-CZ" sz="1800" dirty="0"/>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5"/>
            <a:ext cx="8229600" cy="119776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152</a:t>
            </a:fld>
            <a:endParaRPr lang="en-US" dirty="0"/>
          </a:p>
        </p:txBody>
      </p:sp>
    </p:spTree>
    <p:extLst>
      <p:ext uri="{BB962C8B-B14F-4D97-AF65-F5344CB8AC3E}">
        <p14:creationId xmlns:p14="http://schemas.microsoft.com/office/powerpoint/2010/main" val="247800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676456" cy="4566067"/>
          </a:xfrm>
        </p:spPr>
        <p:txBody>
          <a:bodyPr rtlCol="0">
            <a:noAutofit/>
          </a:bodyPr>
          <a:lstStyle/>
          <a:p>
            <a:pPr marL="400050" lvl="1" indent="0" fontAlgn="base">
              <a:spcBef>
                <a:spcPts val="600"/>
              </a:spcBef>
              <a:spcAft>
                <a:spcPts val="600"/>
              </a:spcAft>
              <a:buNone/>
              <a:defRPr/>
            </a:pPr>
            <a:r>
              <a:rPr lang="cs-CZ" sz="2200" b="1" dirty="0" smtClean="0"/>
              <a:t>Vedlejší </a:t>
            </a:r>
            <a:r>
              <a:rPr lang="cs-CZ" sz="2200" b="1" dirty="0"/>
              <a:t>podporované </a:t>
            </a:r>
            <a:r>
              <a:rPr lang="cs-CZ" sz="2200" b="1" dirty="0" smtClean="0"/>
              <a:t>aktivity:</a:t>
            </a:r>
            <a:endParaRPr lang="cs-CZ" sz="2200" b="1" dirty="0"/>
          </a:p>
          <a:p>
            <a:pPr lvl="0"/>
            <a:r>
              <a:rPr lang="cs-CZ" sz="1800" dirty="0" smtClean="0"/>
              <a:t>výdaje </a:t>
            </a:r>
            <a:r>
              <a:rPr lang="cs-CZ" sz="1800" dirty="0"/>
              <a:t>na instruktáž personálu podle zákona č. 268/2014 Sb., o zdravotnických prostředcích,</a:t>
            </a:r>
          </a:p>
          <a:p>
            <a:pPr lvl="0"/>
            <a:r>
              <a:rPr lang="cs-CZ" sz="1800" dirty="0" smtClean="0"/>
              <a:t>výdaje </a:t>
            </a:r>
            <a:r>
              <a:rPr lang="cs-CZ" sz="1800" dirty="0"/>
              <a:t>na úpravy zeleně a venkovního </a:t>
            </a:r>
            <a:r>
              <a:rPr lang="cs-CZ" sz="1800" dirty="0" smtClean="0"/>
              <a:t>prostranství v rámci areálu poskytovatele psychiatrické péče vč. např. příjezdových cest, osvětlení,</a:t>
            </a:r>
            <a:endParaRPr lang="cs-CZ" sz="1800" dirty="0"/>
          </a:p>
          <a:p>
            <a:pPr lvl="0"/>
            <a:r>
              <a:rPr lang="cs-CZ" sz="1800" dirty="0"/>
              <a:t>demolice objektu/objektů, jejichž odstranění souvisí s realizací </a:t>
            </a:r>
            <a:r>
              <a:rPr lang="cs-CZ" sz="1800" dirty="0" smtClean="0"/>
              <a:t>projektu</a:t>
            </a:r>
          </a:p>
          <a:p>
            <a:pPr lvl="0"/>
            <a:endParaRPr lang="cs-CZ" sz="1800" dirty="0" smtClean="0"/>
          </a:p>
          <a:p>
            <a:pPr marL="400050" lvl="1" indent="0" fontAlgn="base">
              <a:spcBef>
                <a:spcPts val="600"/>
              </a:spcBef>
              <a:spcAft>
                <a:spcPts val="600"/>
              </a:spcAft>
              <a:buNone/>
              <a:defRPr/>
            </a:pPr>
            <a:r>
              <a:rPr lang="cs-CZ" altLang="cs-CZ" sz="2200" b="1" dirty="0"/>
              <a:t>Nezpůsobilé  </a:t>
            </a:r>
            <a:r>
              <a:rPr lang="cs-CZ" altLang="cs-CZ" sz="2200" b="1" dirty="0" smtClean="0"/>
              <a:t>výdaje:</a:t>
            </a:r>
            <a:endParaRPr lang="cs-CZ" altLang="cs-CZ" sz="2200" b="1" dirty="0"/>
          </a:p>
          <a:p>
            <a:pPr lvl="0"/>
            <a:r>
              <a:rPr lang="cs-CZ" sz="1800" dirty="0"/>
              <a:t>výdaje na použité zdravotnické prostředky,</a:t>
            </a:r>
          </a:p>
          <a:p>
            <a:r>
              <a:rPr lang="cs-CZ" sz="1800" dirty="0" smtClean="0"/>
              <a:t>výdaje </a:t>
            </a:r>
            <a:r>
              <a:rPr lang="cs-CZ" sz="1800" dirty="0"/>
              <a:t>na spotřební materiál, </a:t>
            </a:r>
            <a:endParaRPr lang="cs-CZ" sz="1800" dirty="0" smtClean="0"/>
          </a:p>
          <a:p>
            <a:r>
              <a:rPr lang="cs-CZ" sz="1800" dirty="0" smtClean="0"/>
              <a:t>výdaje </a:t>
            </a:r>
            <a:r>
              <a:rPr lang="cs-CZ" sz="1800" dirty="0"/>
              <a:t>na nemocniční a ekonomické informační </a:t>
            </a:r>
            <a:r>
              <a:rPr lang="cs-CZ" sz="1800" dirty="0" smtClean="0"/>
              <a:t>systémy. </a:t>
            </a: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5"/>
            <a:ext cx="8229600" cy="130364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153</a:t>
            </a:fld>
            <a:endParaRPr lang="en-US" dirty="0"/>
          </a:p>
        </p:txBody>
      </p:sp>
    </p:spTree>
    <p:extLst>
      <p:ext uri="{BB962C8B-B14F-4D97-AF65-F5344CB8AC3E}">
        <p14:creationId xmlns:p14="http://schemas.microsoft.com/office/powerpoint/2010/main" val="225924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71048"/>
            <a:ext cx="8568952" cy="44662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a:t>Povinné přílohy </a:t>
            </a:r>
            <a:r>
              <a:rPr lang="cs-CZ" sz="2200" b="1" dirty="0" smtClean="0"/>
              <a:t>žádosti:</a:t>
            </a:r>
            <a:endParaRPr lang="cs-CZ" sz="2200" b="1" dirty="0"/>
          </a:p>
          <a:p>
            <a:pPr marL="0" indent="0">
              <a:spcBef>
                <a:spcPts val="1200"/>
              </a:spcBef>
              <a:buNone/>
            </a:pPr>
            <a:r>
              <a:rPr lang="cs-CZ" sz="2000" dirty="0" smtClean="0"/>
              <a:t>9</a:t>
            </a:r>
            <a:r>
              <a:rPr lang="cs-CZ" sz="2000" dirty="0" smtClean="0">
                <a:solidFill>
                  <a:srgbClr val="0070C0"/>
                </a:solidFill>
              </a:rPr>
              <a:t>.  Oprávnění </a:t>
            </a:r>
            <a:r>
              <a:rPr lang="cs-CZ" sz="2000" dirty="0">
                <a:solidFill>
                  <a:srgbClr val="0070C0"/>
                </a:solidFill>
              </a:rPr>
              <a:t>nebo registrace k poskytování zdravotních služeb dle </a:t>
            </a:r>
            <a:r>
              <a:rPr lang="cs-CZ" sz="2000" dirty="0" smtClean="0">
                <a:solidFill>
                  <a:srgbClr val="0070C0"/>
                </a:solidFill>
              </a:rPr>
              <a:t>	zákona </a:t>
            </a:r>
            <a:r>
              <a:rPr lang="cs-CZ" sz="2000" dirty="0">
                <a:solidFill>
                  <a:srgbClr val="0070C0"/>
                </a:solidFill>
              </a:rPr>
              <a:t>č. 372/2011 Sb., o zdravotních službách a podmínkách jejich </a:t>
            </a:r>
            <a:r>
              <a:rPr lang="cs-CZ" sz="2000" dirty="0" smtClean="0">
                <a:solidFill>
                  <a:srgbClr val="0070C0"/>
                </a:solidFill>
              </a:rPr>
              <a:t>	poskytování</a:t>
            </a:r>
            <a:r>
              <a:rPr lang="cs-CZ" sz="2000" dirty="0">
                <a:solidFill>
                  <a:srgbClr val="0070C0"/>
                </a:solidFill>
              </a:rPr>
              <a:t>, v platném znění</a:t>
            </a:r>
          </a:p>
          <a:p>
            <a:pPr marL="0" indent="0">
              <a:spcBef>
                <a:spcPts val="1200"/>
              </a:spcBef>
              <a:buNone/>
            </a:pPr>
            <a:r>
              <a:rPr lang="cs-CZ" sz="2000" dirty="0">
                <a:solidFill>
                  <a:srgbClr val="0070C0"/>
                </a:solidFill>
              </a:rPr>
              <a:t>10. Stanovisko Ministerstva zdravotnictví České republiky</a:t>
            </a:r>
          </a:p>
          <a:p>
            <a:pPr marL="0" indent="0">
              <a:spcBef>
                <a:spcPts val="1200"/>
              </a:spcBef>
              <a:buNone/>
            </a:pPr>
            <a:r>
              <a:rPr lang="cs-CZ" sz="2000" dirty="0"/>
              <a:t>11. Vyjádření Všeobecné zdravotní pojišťovny ČR</a:t>
            </a:r>
          </a:p>
          <a:p>
            <a:pPr marL="0" indent="0">
              <a:spcBef>
                <a:spcPts val="1200"/>
              </a:spcBef>
              <a:buNone/>
            </a:pPr>
            <a:r>
              <a:rPr lang="cs-CZ" sz="2000" dirty="0"/>
              <a:t>12. Vyjádření zaměstnanecké zdravotní pojišťovny</a:t>
            </a:r>
          </a:p>
          <a:p>
            <a:pPr marL="0" indent="0">
              <a:spcBef>
                <a:spcPts val="1200"/>
              </a:spcBef>
              <a:buNone/>
            </a:pPr>
            <a:endParaRPr lang="cs-CZ" sz="2000" b="1"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154</a:t>
            </a:fld>
            <a:endParaRPr lang="en-US" dirty="0"/>
          </a:p>
        </p:txBody>
      </p:sp>
    </p:spTree>
    <p:extLst>
      <p:ext uri="{BB962C8B-B14F-4D97-AF65-F5344CB8AC3E}">
        <p14:creationId xmlns:p14="http://schemas.microsoft.com/office/powerpoint/2010/main" val="15731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99924"/>
            <a:ext cx="8568952" cy="4077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9 – Oprávnění nebo registrace k poskytování zdravotních služeb dle zákona č. 372/2011 Sb., o zdravotních službách a podmínkách jejich poskytování, v platném znění    </a:t>
            </a:r>
          </a:p>
          <a:p>
            <a:pPr marL="0" indent="0">
              <a:buFont typeface="Arial"/>
              <a:buNone/>
            </a:pPr>
            <a:endParaRPr lang="cs-CZ" sz="2000" b="1" dirty="0" smtClean="0">
              <a:solidFill>
                <a:srgbClr val="FF0000"/>
              </a:solidFill>
            </a:endParaRPr>
          </a:p>
          <a:p>
            <a:pPr marL="0" indent="0">
              <a:buNone/>
            </a:pPr>
            <a:r>
              <a:rPr lang="cs-CZ" sz="2000" dirty="0" smtClean="0"/>
              <a:t>Žadatel </a:t>
            </a:r>
            <a:r>
              <a:rPr lang="cs-CZ" sz="2000" dirty="0"/>
              <a:t>dokládá oprávnění nebo registraci k poskytování zdravotních služeb dle zákona č. 372/2011 Sb., o zdravotních službách a podmínkách jejich poskytování, v platném znění. </a:t>
            </a:r>
            <a:r>
              <a:rPr lang="cs-CZ" sz="2000" dirty="0" smtClean="0"/>
              <a:t>Oprávnění </a:t>
            </a:r>
            <a:r>
              <a:rPr lang="cs-CZ" sz="2000" b="1" dirty="0" smtClean="0"/>
              <a:t>musí </a:t>
            </a:r>
            <a:r>
              <a:rPr lang="cs-CZ" sz="2000" b="1" dirty="0"/>
              <a:t>být </a:t>
            </a:r>
            <a:r>
              <a:rPr lang="cs-CZ" sz="2000" b="1" dirty="0" smtClean="0"/>
              <a:t>vydáno </a:t>
            </a:r>
            <a:r>
              <a:rPr lang="cs-CZ" sz="2000" b="1" dirty="0"/>
              <a:t>nejpozději s datem podání žádosti o podporu.</a:t>
            </a:r>
            <a:endParaRPr lang="cs-CZ" sz="2000" dirty="0" smtClean="0"/>
          </a:p>
          <a:p>
            <a:pPr marL="457200" indent="-457200">
              <a:spcBef>
                <a:spcPts val="1200"/>
              </a:spcBef>
              <a:buAutoNum type="arabicPeriod" startAt="13"/>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322888"/>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155</a:t>
            </a:fld>
            <a:endParaRPr lang="en-US" dirty="0"/>
          </a:p>
        </p:txBody>
      </p:sp>
    </p:spTree>
    <p:extLst>
      <p:ext uri="{BB962C8B-B14F-4D97-AF65-F5344CB8AC3E}">
        <p14:creationId xmlns:p14="http://schemas.microsoft.com/office/powerpoint/2010/main" val="21684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28800"/>
            <a:ext cx="8568952" cy="43440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10 – Stanovisko Ministerstva zdravotnictví České republiky</a:t>
            </a:r>
            <a:endParaRPr lang="cs-CZ" sz="1800" u="sng" dirty="0" smtClean="0"/>
          </a:p>
          <a:p>
            <a:endParaRPr lang="cs-CZ" sz="1800" dirty="0" smtClean="0"/>
          </a:p>
          <a:p>
            <a:pPr marL="0" indent="0">
              <a:buNone/>
            </a:pPr>
            <a:r>
              <a:rPr lang="cs-CZ" sz="2000" dirty="0" smtClean="0"/>
              <a:t>Stanovisko </a:t>
            </a:r>
            <a:r>
              <a:rPr lang="cs-CZ" sz="2000" dirty="0"/>
              <a:t>je vyžadováno u všech žadatelů </a:t>
            </a:r>
            <a:r>
              <a:rPr lang="cs-CZ" sz="2000" dirty="0" smtClean="0"/>
              <a:t>u aktivity A)</a:t>
            </a:r>
            <a:r>
              <a:rPr lang="cs-CZ" sz="2000" dirty="0"/>
              <a:t> </a:t>
            </a:r>
            <a:r>
              <a:rPr lang="cs-CZ" sz="2000" dirty="0" smtClean="0"/>
              <a:t>CDZ, ambulantní </a:t>
            </a:r>
            <a:r>
              <a:rPr lang="cs-CZ" sz="2000" dirty="0"/>
              <a:t>psychiatrické </a:t>
            </a:r>
            <a:r>
              <a:rPr lang="cs-CZ" sz="2000" dirty="0" smtClean="0"/>
              <a:t>péče. Stanoviska </a:t>
            </a:r>
            <a:r>
              <a:rPr lang="cs-CZ" sz="2000" dirty="0"/>
              <a:t>budou vydávána na základě </a:t>
            </a:r>
            <a:r>
              <a:rPr lang="cs-CZ" sz="2000" dirty="0" smtClean="0"/>
              <a:t>elektronicky </a:t>
            </a:r>
            <a:r>
              <a:rPr lang="cs-CZ" sz="2000" dirty="0"/>
              <a:t>zaslané </a:t>
            </a:r>
            <a:r>
              <a:rPr lang="cs-CZ" sz="2000" dirty="0" smtClean="0"/>
              <a:t>kap</a:t>
            </a:r>
            <a:r>
              <a:rPr lang="cs-CZ" sz="2000" dirty="0"/>
              <a:t>. 5 </a:t>
            </a:r>
            <a:r>
              <a:rPr lang="cs-CZ" sz="2000" i="1" dirty="0"/>
              <a:t>Popis zajištění služby</a:t>
            </a:r>
            <a:r>
              <a:rPr lang="cs-CZ" sz="2000" dirty="0"/>
              <a:t> povinné přílohy </a:t>
            </a:r>
            <a:r>
              <a:rPr lang="cs-CZ" sz="2000" dirty="0" smtClean="0"/>
              <a:t>Podklady </a:t>
            </a:r>
            <a:r>
              <a:rPr lang="cs-CZ" sz="2000" dirty="0"/>
              <a:t>pro hodnocení </a:t>
            </a:r>
            <a:r>
              <a:rPr lang="cs-CZ" sz="2000" dirty="0" smtClean="0"/>
              <a:t>projektu</a:t>
            </a:r>
            <a:r>
              <a:rPr lang="cs-CZ" sz="2000" dirty="0"/>
              <a:t>. </a:t>
            </a:r>
            <a:endParaRPr lang="cs-CZ" sz="2000" dirty="0" smtClean="0"/>
          </a:p>
          <a:p>
            <a:pPr marL="0" indent="0">
              <a:buNone/>
            </a:pPr>
            <a:r>
              <a:rPr lang="cs-CZ" sz="2000" dirty="0" smtClean="0"/>
              <a:t>NR </a:t>
            </a:r>
            <a:r>
              <a:rPr lang="cs-CZ" sz="2000" dirty="0"/>
              <a:t>– v případě žadatelů o dotaci pro </a:t>
            </a:r>
            <a:r>
              <a:rPr lang="cs-CZ" sz="2000" dirty="0" smtClean="0"/>
              <a:t>aktivitu B (mobilní týmy).  </a:t>
            </a:r>
            <a:endParaRPr lang="cs-CZ" sz="2000" dirty="0"/>
          </a:p>
          <a:p>
            <a:pPr marL="0" indent="0">
              <a:spcBef>
                <a:spcPts val="1200"/>
              </a:spcBef>
              <a:buNone/>
            </a:pPr>
            <a:endParaRPr lang="cs-CZ" sz="18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5"/>
            <a:ext cx="8229600" cy="138064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156</a:t>
            </a:fld>
            <a:endParaRPr lang="en-US" dirty="0"/>
          </a:p>
        </p:txBody>
      </p:sp>
    </p:spTree>
    <p:extLst>
      <p:ext uri="{BB962C8B-B14F-4D97-AF65-F5344CB8AC3E}">
        <p14:creationId xmlns:p14="http://schemas.microsoft.com/office/powerpoint/2010/main" val="80469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09548"/>
            <a:ext cx="8568952" cy="43633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smtClean="0"/>
              <a:t>Kritéria </a:t>
            </a:r>
            <a:r>
              <a:rPr lang="cs-CZ" sz="2200" b="1" dirty="0"/>
              <a:t>závěrečného ověření </a:t>
            </a:r>
            <a:r>
              <a:rPr lang="cs-CZ" sz="2200" b="1" dirty="0" smtClean="0"/>
              <a:t>způsobilosti:</a:t>
            </a:r>
            <a:endParaRPr lang="cs-CZ" sz="2200" b="1" dirty="0"/>
          </a:p>
          <a:p>
            <a:pPr>
              <a:buFont typeface="Arial" panose="020B0604020202020204" pitchFamily="34" charset="0"/>
              <a:buChar char="•"/>
            </a:pPr>
            <a:endParaRPr lang="cs-CZ" sz="1400" dirty="0" smtClean="0"/>
          </a:p>
          <a:p>
            <a:pPr>
              <a:buFont typeface="Arial" panose="020B0604020202020204" pitchFamily="34" charset="0"/>
              <a:buChar char="•"/>
            </a:pPr>
            <a:r>
              <a:rPr lang="cs-CZ" sz="1800" dirty="0" smtClean="0"/>
              <a:t>Projekt je v souladu se Strategií reformy psychiatrické péče.</a:t>
            </a:r>
          </a:p>
          <a:p>
            <a:pPr>
              <a:buFont typeface="Arial" panose="020B0604020202020204" pitchFamily="34" charset="0"/>
              <a:buChar char="•"/>
            </a:pPr>
            <a:r>
              <a:rPr lang="cs-CZ" sz="1800" dirty="0" smtClean="0"/>
              <a:t>Žadatel je poskytovatelem zdravotních služeb podle zákona č. 372/2011 Sb., o  zdravotních službách a podmínkách jejich poskytování, v platném znění.</a:t>
            </a:r>
          </a:p>
          <a:p>
            <a:pPr>
              <a:buFont typeface="Arial" panose="020B0604020202020204" pitchFamily="34" charset="0"/>
              <a:buChar char="•"/>
            </a:pPr>
            <a:r>
              <a:rPr lang="cs-CZ" sz="1800" dirty="0" smtClean="0"/>
              <a:t>Projekt není zaměřen na investice do infrastruktury pro poskytování dlouhodobé a následné lůžkové péče v psychiatrických nemocnicích.</a:t>
            </a:r>
          </a:p>
          <a:p>
            <a:pPr>
              <a:buFont typeface="Arial" panose="020B0604020202020204" pitchFamily="34" charset="0"/>
              <a:buChar char="•"/>
            </a:pPr>
            <a:r>
              <a:rPr lang="cs-CZ" sz="1800" dirty="0" smtClean="0"/>
              <a:t>Projekt plní standardy lůžkové akutní psychiatrické péče ve všeobecných nemocnicích.</a:t>
            </a:r>
          </a:p>
          <a:p>
            <a:pPr>
              <a:buFont typeface="Arial" panose="020B0604020202020204" pitchFamily="34" charset="0"/>
              <a:buChar char="•"/>
            </a:pPr>
            <a:r>
              <a:rPr lang="cs-CZ" sz="1800" dirty="0" smtClean="0"/>
              <a:t>Projekt plní standardy Center duševního zdraví.</a:t>
            </a:r>
          </a:p>
          <a:p>
            <a:pPr marL="0" indent="0">
              <a:buFont typeface="Arial"/>
              <a:buNone/>
            </a:pPr>
            <a:endParaRPr lang="cs-CZ" sz="1400" b="1" dirty="0" smtClean="0"/>
          </a:p>
          <a:p>
            <a:pPr marL="400050" lvl="1" indent="0">
              <a:spcBef>
                <a:spcPts val="600"/>
              </a:spcBef>
              <a:spcAft>
                <a:spcPts val="600"/>
              </a:spcAft>
              <a:buNone/>
              <a:defRPr/>
            </a:pPr>
            <a:endParaRPr lang="cs-CZ" sz="2400" dirty="0" smtClean="0"/>
          </a:p>
          <a:p>
            <a:pPr marL="400050" lvl="1" indent="0">
              <a:spcBef>
                <a:spcPts val="600"/>
              </a:spcBef>
              <a:spcAft>
                <a:spcPts val="600"/>
              </a:spcAft>
              <a:buNone/>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157</a:t>
            </a:fld>
            <a:endParaRPr lang="en-US" dirty="0"/>
          </a:p>
        </p:txBody>
      </p:sp>
    </p:spTree>
    <p:extLst>
      <p:ext uri="{BB962C8B-B14F-4D97-AF65-F5344CB8AC3E}">
        <p14:creationId xmlns:p14="http://schemas.microsoft.com/office/powerpoint/2010/main" val="377472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01579" y="462013"/>
            <a:ext cx="8229600" cy="5707781"/>
          </a:xfrm>
        </p:spPr>
        <p:txBody>
          <a:bodyPr/>
          <a:lstStyle/>
          <a:p>
            <a:pPr lvl="0">
              <a:spcBef>
                <a:spcPct val="20000"/>
              </a:spcBef>
            </a:pPr>
            <a:r>
              <a:rPr lang="cs-CZ" dirty="0" smtClean="0"/>
              <a:t>Děkujeme vám ZA POZORNOST</a:t>
            </a:r>
            <a:br>
              <a:rPr lang="cs-CZ" dirty="0" smtClean="0"/>
            </a:br>
            <a:r>
              <a:rPr lang="cs-CZ" dirty="0" smtClean="0"/>
              <a:t/>
            </a:r>
            <a:br>
              <a:rPr lang="cs-CZ" dirty="0" smtClean="0"/>
            </a:br>
            <a:r>
              <a:rPr lang="cs-CZ" sz="3200" b="0" cap="none" dirty="0">
                <a:solidFill>
                  <a:prstClr val="black"/>
                </a:solidFill>
                <a:ea typeface="+mn-ea"/>
                <a:cs typeface="+mn-cs"/>
              </a:rPr>
              <a:t>Bližší informace naleznete</a:t>
            </a:r>
            <a:r>
              <a:rPr lang="cs-CZ" dirty="0" smtClean="0"/>
              <a:t/>
            </a:r>
            <a:br>
              <a:rPr lang="cs-CZ" dirty="0" smtClean="0"/>
            </a:br>
            <a:r>
              <a:rPr lang="cs-CZ" sz="3200" b="0" cap="none" dirty="0">
                <a:solidFill>
                  <a:prstClr val="black"/>
                </a:solidFill>
                <a:ea typeface="+mn-ea"/>
                <a:cs typeface="+mn-cs"/>
                <a:hlinkClick r:id="rId2"/>
              </a:rPr>
              <a:t>http://</a:t>
            </a:r>
            <a:r>
              <a:rPr lang="cs-CZ" sz="3200" b="0" cap="none" dirty="0" smtClean="0">
                <a:solidFill>
                  <a:prstClr val="black"/>
                </a:solidFill>
                <a:ea typeface="+mn-ea"/>
                <a:cs typeface="+mn-cs"/>
                <a:hlinkClick r:id="rId2"/>
              </a:rPr>
              <a:t>www.dotaceeu.cz/irop</a:t>
            </a:r>
            <a:r>
              <a:rPr lang="cs-CZ" sz="3200" b="0" cap="none" dirty="0" smtClean="0">
                <a:solidFill>
                  <a:prstClr val="black"/>
                </a:solidFill>
                <a:ea typeface="+mn-ea"/>
                <a:cs typeface="+mn-cs"/>
              </a:rPr>
              <a:t/>
            </a:r>
            <a:br>
              <a:rPr lang="cs-CZ" sz="3200" b="0" cap="none" dirty="0" smtClean="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smtClean="0">
                <a:solidFill>
                  <a:prstClr val="black"/>
                </a:solidFill>
                <a:ea typeface="+mn-ea"/>
                <a:cs typeface="+mn-cs"/>
              </a:rPr>
              <a:t>V případě dotazů nás kontaktujte </a:t>
            </a:r>
            <a:br>
              <a:rPr lang="cs-CZ" sz="3200" b="0" cap="none" dirty="0" smtClean="0">
                <a:solidFill>
                  <a:prstClr val="black"/>
                </a:solidFill>
                <a:ea typeface="+mn-ea"/>
                <a:cs typeface="+mn-cs"/>
              </a:rPr>
            </a:br>
            <a:r>
              <a:rPr lang="pl-PL" sz="2800" dirty="0">
                <a:solidFill>
                  <a:srgbClr val="000000"/>
                </a:solidFill>
                <a:ea typeface="+mn-ea"/>
                <a:cs typeface="Myriad Pro"/>
                <a:hlinkClick r:id="rId3"/>
              </a:rPr>
              <a:t>clldirop@mmr.cz</a:t>
            </a:r>
            <a:r>
              <a:rPr lang="pl-PL" sz="2800" dirty="0">
                <a:solidFill>
                  <a:srgbClr val="000000"/>
                </a:solidFill>
                <a:ea typeface="+mn-ea"/>
                <a:cs typeface="Myriad Pro"/>
              </a:rPr>
              <a:t/>
            </a:r>
            <a:br>
              <a:rPr lang="pl-PL" sz="2800" dirty="0">
                <a:solidFill>
                  <a:srgbClr val="000000"/>
                </a:solidFill>
                <a:ea typeface="+mn-ea"/>
                <a:cs typeface="Myriad Pro"/>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endParaRPr lang="cs-CZ" sz="2800" dirty="0">
              <a:solidFill>
                <a:srgbClr val="000000"/>
              </a:solidFill>
              <a:ea typeface="+mn-ea"/>
              <a:cs typeface="Myriad Pro"/>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158</a:t>
            </a:fld>
            <a:endParaRPr lang="en-US" dirty="0"/>
          </a:p>
        </p:txBody>
      </p:sp>
      <p:pic>
        <p:nvPicPr>
          <p:cNvPr id="6"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8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49387"/>
          </a:xfrm>
        </p:spPr>
        <p:txBody>
          <a:bodyPr/>
          <a:lstStyle/>
          <a:p>
            <a:r>
              <a:rPr lang="cs-CZ" sz="2600" dirty="0">
                <a:solidFill>
                  <a:srgbClr val="0070C0"/>
                </a:solidFill>
                <a:effectLst>
                  <a:outerShdw blurRad="38100" dist="38100" dir="2700000" algn="tl">
                    <a:srgbClr val="000000">
                      <a:alpha val="43137"/>
                    </a:srgbClr>
                  </a:outerShdw>
                </a:effectLst>
              </a:rPr>
              <a:t>kontakty</a:t>
            </a:r>
          </a:p>
        </p:txBody>
      </p:sp>
      <p:sp>
        <p:nvSpPr>
          <p:cNvPr id="3" name="Zástupný symbol pro obsah 2"/>
          <p:cNvSpPr>
            <a:spLocks noGrp="1"/>
          </p:cNvSpPr>
          <p:nvPr>
            <p:ph idx="1"/>
          </p:nvPr>
        </p:nvSpPr>
        <p:spPr>
          <a:xfrm>
            <a:off x="457200" y="924026"/>
            <a:ext cx="8229600" cy="5226518"/>
          </a:xfrm>
        </p:spPr>
        <p:txBody>
          <a:bodyPr>
            <a:normAutofit/>
          </a:bodyPr>
          <a:lstStyle/>
          <a:p>
            <a:pPr marL="0" indent="0">
              <a:buNone/>
            </a:pPr>
            <a:endParaRPr lang="cs-CZ" sz="800" dirty="0" smtClean="0"/>
          </a:p>
          <a:p>
            <a:pPr marL="0" indent="0">
              <a:buNone/>
            </a:pPr>
            <a:r>
              <a:rPr lang="cs-CZ" sz="2400" dirty="0" smtClean="0"/>
              <a:t>1) Přiřazování rolí pro administraci IN</a:t>
            </a:r>
          </a:p>
          <a:p>
            <a:pPr marL="400050" lvl="1" indent="0">
              <a:buNone/>
            </a:pPr>
            <a:r>
              <a:rPr lang="cs-CZ" sz="2000" dirty="0" smtClean="0"/>
              <a:t>MMR – ORP (</a:t>
            </a:r>
            <a:r>
              <a:rPr lang="cs-CZ" sz="2000" dirty="0" smtClean="0">
                <a:hlinkClick r:id="rId3"/>
              </a:rPr>
              <a:t>Anezka.Filgasova@mmr.cz</a:t>
            </a:r>
            <a:r>
              <a:rPr lang="cs-CZ" sz="2000" dirty="0" smtClean="0"/>
              <a:t>)</a:t>
            </a:r>
            <a:endParaRPr lang="cs-CZ" sz="2000" dirty="0"/>
          </a:p>
          <a:p>
            <a:pPr marL="0" indent="0">
              <a:buNone/>
            </a:pPr>
            <a:r>
              <a:rPr lang="cs-CZ" sz="2400" dirty="0" smtClean="0"/>
              <a:t>2) Zpráva o plnění </a:t>
            </a:r>
            <a:r>
              <a:rPr lang="cs-CZ" sz="2400" dirty="0" err="1" smtClean="0"/>
              <a:t>Isg</a:t>
            </a:r>
            <a:r>
              <a:rPr lang="cs-CZ" sz="2400" dirty="0" smtClean="0"/>
              <a:t>, Žádost o změnu </a:t>
            </a:r>
            <a:r>
              <a:rPr lang="cs-CZ" sz="2400" dirty="0" err="1" smtClean="0"/>
              <a:t>Isg</a:t>
            </a:r>
            <a:endParaRPr lang="cs-CZ" sz="2400" dirty="0" smtClean="0"/>
          </a:p>
          <a:p>
            <a:pPr marL="400050" lvl="1" indent="0">
              <a:buNone/>
            </a:pPr>
            <a:r>
              <a:rPr lang="cs-CZ" sz="2000" dirty="0" smtClean="0"/>
              <a:t>MMR-ORP (</a:t>
            </a:r>
            <a:r>
              <a:rPr lang="cs-CZ" sz="2000" dirty="0" smtClean="0">
                <a:hlinkClick r:id="rId4"/>
              </a:rPr>
              <a:t>Johana.Benesova@mmr.cz</a:t>
            </a:r>
            <a:r>
              <a:rPr lang="cs-CZ" sz="2000" dirty="0" smtClean="0"/>
              <a:t>)</a:t>
            </a:r>
          </a:p>
          <a:p>
            <a:pPr marL="0" indent="0">
              <a:buNone/>
            </a:pPr>
            <a:r>
              <a:rPr lang="cs-CZ" sz="2400" dirty="0" smtClean="0"/>
              <a:t>3) Technické dotazy k administraci v systému</a:t>
            </a:r>
          </a:p>
          <a:p>
            <a:pPr marL="400050" lvl="1" indent="0">
              <a:buNone/>
            </a:pPr>
            <a:r>
              <a:rPr lang="cs-CZ" sz="2000" dirty="0"/>
              <a:t>ŘO IROP (</a:t>
            </a:r>
            <a:r>
              <a:rPr lang="cs-CZ" sz="2000" dirty="0" smtClean="0">
                <a:hlinkClick r:id="rId5"/>
              </a:rPr>
              <a:t>helpirop_in@mmr.cz</a:t>
            </a:r>
            <a:r>
              <a:rPr lang="cs-CZ" sz="2000" dirty="0" smtClean="0"/>
              <a:t>)</a:t>
            </a:r>
          </a:p>
          <a:p>
            <a:pPr marL="0" indent="0">
              <a:buNone/>
            </a:pPr>
            <a:r>
              <a:rPr lang="cs-CZ" sz="2400" dirty="0" smtClean="0"/>
              <a:t>4) Problémy s předáváním projektů k </a:t>
            </a:r>
            <a:r>
              <a:rPr lang="cs-CZ" sz="2400" dirty="0" err="1" smtClean="0"/>
              <a:t>ZoZ</a:t>
            </a:r>
            <a:endParaRPr lang="cs-CZ" sz="2400" dirty="0" smtClean="0"/>
          </a:p>
          <a:p>
            <a:pPr marL="400050" lvl="1" indent="0">
              <a:buNone/>
            </a:pPr>
            <a:r>
              <a:rPr lang="cs-CZ" sz="2000" dirty="0"/>
              <a:t>Centrum (</a:t>
            </a:r>
            <a:r>
              <a:rPr lang="cs-CZ" sz="2000" dirty="0">
                <a:hlinkClick r:id="rId6"/>
              </a:rPr>
              <a:t>monitoring@crr.cz</a:t>
            </a:r>
            <a:r>
              <a:rPr lang="cs-CZ" sz="2000" dirty="0"/>
              <a:t>)</a:t>
            </a:r>
          </a:p>
          <a:p>
            <a:pPr marL="0" indent="0">
              <a:buNone/>
            </a:pPr>
            <a:r>
              <a:rPr lang="cs-CZ" sz="2400" dirty="0" smtClean="0"/>
              <a:t>5) Výklad k pravidlům a výzvám ŘO IROP</a:t>
            </a:r>
          </a:p>
          <a:p>
            <a:pPr marL="400050" lvl="1" indent="0">
              <a:buNone/>
            </a:pPr>
            <a:r>
              <a:rPr lang="cs-CZ" sz="2000" dirty="0"/>
              <a:t>Centrum (</a:t>
            </a:r>
            <a:r>
              <a:rPr lang="cs-CZ" sz="2000" dirty="0">
                <a:hlinkClick r:id="rId7"/>
              </a:rPr>
              <a:t>http://www.crr.cz/</a:t>
            </a:r>
            <a:r>
              <a:rPr lang="cs-CZ" sz="2000" dirty="0" err="1">
                <a:hlinkClick r:id="rId7"/>
              </a:rPr>
              <a:t>cs</a:t>
            </a:r>
            <a:r>
              <a:rPr lang="cs-CZ" sz="2000" dirty="0">
                <a:hlinkClick r:id="rId7"/>
              </a:rPr>
              <a:t>/kontakty/</a:t>
            </a:r>
            <a:r>
              <a:rPr lang="cs-CZ" sz="2000" dirty="0" err="1">
                <a:hlinkClick r:id="rId7"/>
              </a:rPr>
              <a:t>kontaktni</a:t>
            </a:r>
            <a:r>
              <a:rPr lang="cs-CZ" sz="2000" dirty="0">
                <a:hlinkClick r:id="rId7"/>
              </a:rPr>
              <a:t>-osoby-k-</a:t>
            </a:r>
            <a:r>
              <a:rPr lang="cs-CZ" sz="2000" dirty="0" err="1">
                <a:hlinkClick r:id="rId7"/>
              </a:rPr>
              <a:t>vyzvam</a:t>
            </a:r>
            <a:r>
              <a:rPr lang="cs-CZ" sz="2000" dirty="0" smtClean="0">
                <a:hlinkClick r:id="rId7"/>
              </a:rPr>
              <a:t>/</a:t>
            </a:r>
            <a:r>
              <a:rPr lang="cs-CZ" sz="2000" dirty="0" smtClean="0"/>
              <a:t>)</a:t>
            </a:r>
          </a:p>
          <a:p>
            <a:pPr marL="0" indent="0">
              <a:buNone/>
            </a:pPr>
            <a:r>
              <a:rPr lang="cs-CZ" sz="2400" dirty="0" smtClean="0"/>
              <a:t>6) Metodické dotazy k hodnocení MAS</a:t>
            </a:r>
          </a:p>
          <a:p>
            <a:pPr marL="400050" lvl="1" indent="0">
              <a:buNone/>
            </a:pPr>
            <a:r>
              <a:rPr lang="cs-CZ" sz="2000" dirty="0"/>
              <a:t>ŘO IROP (</a:t>
            </a:r>
            <a:r>
              <a:rPr lang="cs-CZ" sz="2000" dirty="0">
                <a:hlinkClick r:id="rId8"/>
              </a:rPr>
              <a:t>clldirop@mmr.cz</a:t>
            </a:r>
            <a:r>
              <a:rPr lang="cs-CZ" sz="2000" dirty="0"/>
              <a:t>)</a:t>
            </a:r>
          </a:p>
          <a:p>
            <a:pPr>
              <a:buFontTx/>
              <a:buChar char="-"/>
            </a:pPr>
            <a:endParaRPr lang="cs-CZ" sz="2800" dirty="0"/>
          </a:p>
          <a:p>
            <a:pPr marL="0" indent="0">
              <a:buNone/>
            </a:pPr>
            <a:endParaRPr lang="cs-CZ" sz="2800" i="1" dirty="0">
              <a:solidFill>
                <a:sysClr val="windowText" lastClr="000000"/>
              </a:solidFill>
            </a:endParaRPr>
          </a:p>
          <a:p>
            <a:pPr marL="0" indent="0">
              <a:buNone/>
            </a:pPr>
            <a:endParaRPr lang="cs-CZ" sz="2800" dirty="0" smtClean="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16</a:t>
            </a:fld>
            <a:endParaRPr lang="en-US" dirty="0"/>
          </a:p>
        </p:txBody>
      </p:sp>
      <p:pic>
        <p:nvPicPr>
          <p:cNvPr id="5" name="Picture 2" descr="\\nt1\O\Loga 2014_2020\IROP\Logolinky\RGB\JPG\IROP_CZ_RO_B_C RGB_malý.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2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600" b="1" cap="all" dirty="0">
                <a:solidFill>
                  <a:srgbClr val="0070C0"/>
                </a:solidFill>
                <a:effectLst>
                  <a:outerShdw blurRad="38100" dist="38100" dir="2700000" algn="tl">
                    <a:srgbClr val="000000">
                      <a:alpha val="43137"/>
                    </a:srgbClr>
                  </a:outerShdw>
                </a:effectLst>
                <a:cs typeface="Calibri" pitchFamily="34" charset="0"/>
              </a:rPr>
              <a:t>VÝZVA 53 </a:t>
            </a:r>
          </a:p>
          <a:p>
            <a:pPr algn="ctr"/>
            <a:r>
              <a:rPr lang="cs-CZ" sz="3600" b="1" cap="all" dirty="0">
                <a:solidFill>
                  <a:srgbClr val="0070C0"/>
                </a:solidFill>
                <a:effectLst>
                  <a:outerShdw blurRad="38100" dist="38100" dir="2700000" algn="tl">
                    <a:srgbClr val="000000">
                      <a:alpha val="43137"/>
                    </a:srgbClr>
                  </a:outerShdw>
                </a:effectLst>
                <a:cs typeface="Calibri" pitchFamily="34" charset="0"/>
              </a:rPr>
              <a:t>UDRŽITELNÁ DOPRAVA</a:t>
            </a:r>
            <a:br>
              <a:rPr lang="cs-CZ" sz="3600" b="1" cap="all" dirty="0">
                <a:solidFill>
                  <a:srgbClr val="0070C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a:solidFill>
                  <a:schemeClr val="tx1"/>
                </a:solidFill>
                <a:effectLst>
                  <a:outerShdw blurRad="38100" dist="38100" dir="2700000" algn="tl">
                    <a:srgbClr val="000000">
                      <a:alpha val="43137"/>
                    </a:srgbClr>
                  </a:outerShdw>
                </a:effectLst>
                <a:cs typeface="Calibri" pitchFamily="34" charset="0"/>
              </a:rPr>
              <a:t>Mgr. Martin </a:t>
            </a:r>
            <a:r>
              <a:rPr lang="cs-CZ" sz="3600" dirty="0" smtClean="0">
                <a:solidFill>
                  <a:schemeClr val="tx1"/>
                </a:solidFill>
                <a:effectLst>
                  <a:outerShdw blurRad="38100" dist="38100" dir="2700000" algn="tl">
                    <a:srgbClr val="000000">
                      <a:alpha val="43137"/>
                    </a:srgbClr>
                  </a:outerShdw>
                </a:effectLst>
                <a:cs typeface="Calibri" pitchFamily="34" charset="0"/>
              </a:rPr>
              <a:t>Janda, garant SC 1.2  </a:t>
            </a:r>
            <a:r>
              <a:rPr lang="cs-CZ" sz="3600" b="1" dirty="0" smtClean="0">
                <a:solidFill>
                  <a:schemeClr val="tx1"/>
                </a:solidFill>
                <a:effectLst>
                  <a:outerShdw blurRad="38100" dist="38100" dir="2700000" algn="tl">
                    <a:srgbClr val="000000">
                      <a:alpha val="43137"/>
                    </a:srgbClr>
                  </a:outerShdw>
                </a:effectLst>
                <a:cs typeface="Calibri" pitchFamily="34" charset="0"/>
              </a:rPr>
              <a:t>   </a:t>
            </a:r>
            <a:endParaRPr lang="cs-CZ" sz="3600" b="1" dirty="0">
              <a:solidFill>
                <a:schemeClr val="tx1"/>
              </a:solidFill>
              <a:effectLst>
                <a:outerShdw blurRad="38100" dist="38100" dir="2700000" algn="tl">
                  <a:srgbClr val="000000">
                    <a:alpha val="43137"/>
                  </a:srgbClr>
                </a:outerShdw>
              </a:effectLst>
              <a:cs typeface="Calibri" pitchFamily="34" charset="0"/>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17</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3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18</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058780"/>
            <a:ext cx="9144000" cy="57911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cs-CZ" sz="2400" b="1" dirty="0" smtClean="0"/>
              <a:t>Cíle:</a:t>
            </a:r>
            <a:endParaRPr lang="cs-CZ" sz="1400" dirty="0" smtClean="0"/>
          </a:p>
          <a:p>
            <a:pPr lvl="1">
              <a:spcAft>
                <a:spcPts val="400"/>
              </a:spcAft>
            </a:pPr>
            <a:r>
              <a:rPr lang="cs-CZ" sz="2000" dirty="0" smtClean="0"/>
              <a:t>posílit přepravní výkony veřejné dopravy,</a:t>
            </a:r>
          </a:p>
          <a:p>
            <a:pPr lvl="1">
              <a:spcAft>
                <a:spcPts val="400"/>
              </a:spcAft>
            </a:pPr>
            <a:r>
              <a:rPr lang="cs-CZ" sz="2000" dirty="0" smtClean="0"/>
              <a:t>snížit zátěže plynoucí z IAD,</a:t>
            </a:r>
          </a:p>
          <a:p>
            <a:pPr lvl="1">
              <a:spcAft>
                <a:spcPts val="400"/>
              </a:spcAft>
            </a:pPr>
            <a:r>
              <a:rPr lang="cs-CZ" sz="2000" dirty="0" smtClean="0"/>
              <a:t>rozvinout vozový park městských autobusů s alternativním pohonem, </a:t>
            </a:r>
          </a:p>
          <a:p>
            <a:pPr lvl="1">
              <a:spcAft>
                <a:spcPts val="400"/>
              </a:spcAft>
            </a:pPr>
            <a:r>
              <a:rPr lang="cs-CZ" sz="2000" dirty="0" smtClean="0"/>
              <a:t>rozvinout a provázat IDS v silničním provozu ve městech a aglomeracích, </a:t>
            </a:r>
          </a:p>
          <a:p>
            <a:pPr lvl="1">
              <a:spcAft>
                <a:spcPts val="400"/>
              </a:spcAft>
            </a:pPr>
            <a:r>
              <a:rPr lang="cs-CZ" sz="2000" b="1" dirty="0" smtClean="0"/>
              <a:t>zajistit potřeby specifických skupin obyvatel v dopravě, </a:t>
            </a:r>
          </a:p>
          <a:p>
            <a:pPr lvl="1">
              <a:spcAft>
                <a:spcPts val="400"/>
              </a:spcAft>
            </a:pPr>
            <a:r>
              <a:rPr lang="cs-CZ" sz="2000" b="1" dirty="0" smtClean="0"/>
              <a:t>zajistit bezpečnost a bezbariérovost dopravy v zájmu zvýšení podílu udržitelných forem dopravy, </a:t>
            </a:r>
          </a:p>
          <a:p>
            <a:pPr lvl="1">
              <a:spcAft>
                <a:spcPts val="400"/>
              </a:spcAft>
            </a:pPr>
            <a:r>
              <a:rPr lang="cs-CZ" sz="2000" b="1" dirty="0" smtClean="0"/>
              <a:t>zajistit dopravní dostupnost práce, služeb a vzdělání,</a:t>
            </a:r>
            <a:r>
              <a:rPr lang="cs-CZ" sz="2000" dirty="0" smtClean="0"/>
              <a:t> </a:t>
            </a:r>
          </a:p>
          <a:p>
            <a:pPr lvl="1">
              <a:spcAft>
                <a:spcPts val="400"/>
              </a:spcAft>
            </a:pPr>
            <a:r>
              <a:rPr lang="cs-CZ" sz="2000" b="1" dirty="0" smtClean="0"/>
              <a:t>využít potenciál nemotorové dopravy k mobilitě pracovních sil, </a:t>
            </a:r>
          </a:p>
          <a:p>
            <a:pPr lvl="1">
              <a:spcAft>
                <a:spcPts val="400"/>
              </a:spcAft>
            </a:pPr>
            <a:r>
              <a:rPr lang="cs-CZ" sz="2000" b="1" dirty="0" smtClean="0"/>
              <a:t>vytvořit podmínky pro mobilitu a optimalizaci sítě cyklostezek a cyklotras.</a:t>
            </a:r>
          </a:p>
        </p:txBody>
      </p:sp>
    </p:spTree>
    <p:extLst>
      <p:ext uri="{BB962C8B-B14F-4D97-AF65-F5344CB8AC3E}">
        <p14:creationId xmlns:p14="http://schemas.microsoft.com/office/powerpoint/2010/main" val="417057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19</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412777"/>
            <a:ext cx="9144000" cy="5112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cs-CZ" sz="2400" b="1" dirty="0" smtClean="0"/>
              <a:t>Aktivity:</a:t>
            </a:r>
          </a:p>
          <a:p>
            <a:pPr marL="457200" lvl="1" indent="0">
              <a:buNone/>
            </a:pPr>
            <a:r>
              <a:rPr lang="cs-CZ" sz="2400" b="1" dirty="0"/>
              <a:t>	</a:t>
            </a:r>
            <a:r>
              <a:rPr lang="cs-CZ" sz="2400" b="1" dirty="0" smtClean="0"/>
              <a:t>		</a:t>
            </a:r>
            <a:r>
              <a:rPr lang="cs-CZ" sz="2400" dirty="0" smtClean="0"/>
              <a:t>Bezpečnost dopravy					(B)</a:t>
            </a:r>
          </a:p>
          <a:p>
            <a:pPr marL="457200" lvl="1" indent="0">
              <a:buNone/>
            </a:pPr>
            <a:r>
              <a:rPr lang="cs-CZ" sz="2400" dirty="0"/>
              <a:t>			</a:t>
            </a:r>
            <a:r>
              <a:rPr lang="cs-CZ" sz="2400" dirty="0" err="1" smtClean="0"/>
              <a:t>Cyklodoprava</a:t>
            </a:r>
            <a:r>
              <a:rPr lang="cs-CZ" sz="2400" dirty="0" smtClean="0"/>
              <a:t>							(C)</a:t>
            </a:r>
          </a:p>
          <a:p>
            <a:pPr marL="457200" lvl="1" indent="0">
              <a:buNone/>
            </a:pPr>
            <a:r>
              <a:rPr lang="cs-CZ" sz="2400" dirty="0"/>
              <a:t>	</a:t>
            </a:r>
            <a:r>
              <a:rPr lang="cs-CZ" sz="2400" dirty="0" smtClean="0"/>
              <a:t>		</a:t>
            </a:r>
            <a:r>
              <a:rPr lang="cs-CZ" sz="2400" dirty="0" err="1" smtClean="0"/>
              <a:t>Nízkoemisní</a:t>
            </a:r>
            <a:r>
              <a:rPr lang="cs-CZ" sz="2400" dirty="0" smtClean="0"/>
              <a:t> </a:t>
            </a:r>
            <a:r>
              <a:rPr lang="cs-CZ" sz="2400" dirty="0"/>
              <a:t>a bezemisní </a:t>
            </a:r>
            <a:r>
              <a:rPr lang="cs-CZ" sz="2400" dirty="0" smtClean="0"/>
              <a:t>vozidla		(V)</a:t>
            </a:r>
          </a:p>
          <a:p>
            <a:pPr marL="457200" lvl="1" indent="0">
              <a:buNone/>
            </a:pPr>
            <a:r>
              <a:rPr lang="cs-CZ" sz="2400" dirty="0"/>
              <a:t>			Telematika pro veřejnou </a:t>
            </a:r>
            <a:r>
              <a:rPr lang="cs-CZ" sz="2400" dirty="0" smtClean="0"/>
              <a:t>dopravu		(ITS)</a:t>
            </a:r>
            <a:endParaRPr lang="cs-CZ" sz="2400" dirty="0"/>
          </a:p>
          <a:p>
            <a:pPr marL="457200" lvl="1" indent="0">
              <a:buNone/>
            </a:pPr>
            <a:r>
              <a:rPr lang="cs-CZ" sz="2400" dirty="0"/>
              <a:t>			Terminály a parkovací </a:t>
            </a:r>
            <a:r>
              <a:rPr lang="cs-CZ" sz="2400" dirty="0" smtClean="0"/>
              <a:t>systémy		(TP)</a:t>
            </a:r>
            <a:endParaRPr lang="cs-CZ" sz="2400" dirty="0"/>
          </a:p>
          <a:p>
            <a:pPr marL="0" indent="0">
              <a:spcBef>
                <a:spcPts val="1800"/>
              </a:spcBef>
              <a:buNone/>
            </a:pPr>
            <a:r>
              <a:rPr lang="cs-CZ" sz="2400" dirty="0" smtClean="0"/>
              <a:t>	</a:t>
            </a:r>
            <a:endParaRPr lang="cs-CZ" sz="2400" b="1" dirty="0" smtClean="0"/>
          </a:p>
          <a:p>
            <a:pPr marL="0" indent="0">
              <a:spcBef>
                <a:spcPts val="1800"/>
              </a:spcBef>
              <a:buNone/>
            </a:pPr>
            <a:r>
              <a:rPr lang="cs-CZ" sz="2400" b="1" dirty="0" smtClean="0"/>
              <a:t>Kritéria pro závěrečné ověření způsobilosti pro aktivity</a:t>
            </a:r>
            <a:br>
              <a:rPr lang="cs-CZ" sz="2400" b="1" dirty="0" smtClean="0"/>
            </a:br>
            <a:r>
              <a:rPr lang="cs-CZ" sz="2400" b="1" dirty="0" smtClean="0"/>
              <a:t>SC 1.2 v SC 4.1 </a:t>
            </a:r>
            <a:r>
              <a:rPr lang="cs-CZ" sz="2400" dirty="0" smtClean="0"/>
              <a:t>schválena vedením ŘO IROP 15. 9. 2016</a:t>
            </a:r>
            <a:endParaRPr lang="cs-CZ" sz="2400" b="1" dirty="0"/>
          </a:p>
          <a:p>
            <a:pPr>
              <a:spcAft>
                <a:spcPts val="600"/>
              </a:spcAft>
              <a:buClr>
                <a:schemeClr val="tx2"/>
              </a:buClr>
              <a:defRPr/>
            </a:pPr>
            <a:endParaRPr lang="cs-CZ" sz="2400" b="1" dirty="0"/>
          </a:p>
        </p:txBody>
      </p:sp>
    </p:spTree>
    <p:extLst>
      <p:ext uri="{BB962C8B-B14F-4D97-AF65-F5344CB8AC3E}">
        <p14:creationId xmlns:p14="http://schemas.microsoft.com/office/powerpoint/2010/main" val="2635713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Nadpis 5"/>
          <p:cNvSpPr>
            <a:spLocks noGrp="1"/>
          </p:cNvSpPr>
          <p:nvPr>
            <p:ph type="title"/>
          </p:nvPr>
        </p:nvSpPr>
        <p:spPr>
          <a:xfrm>
            <a:off x="457200" y="274638"/>
            <a:ext cx="8229600" cy="947770"/>
          </a:xfrm>
        </p:spPr>
        <p:txBody>
          <a:bodyPr/>
          <a:lstStyle/>
          <a:p>
            <a:r>
              <a:rPr lang="cs-CZ" dirty="0" smtClean="0">
                <a:effectLst>
                  <a:outerShdw blurRad="38100" dist="38100" dir="2700000" algn="tl">
                    <a:srgbClr val="000000">
                      <a:alpha val="43137"/>
                    </a:srgbClr>
                  </a:outerShdw>
                </a:effectLst>
              </a:rPr>
              <a:t>Program semináře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7476" y="1309036"/>
            <a:ext cx="9144000" cy="4817128"/>
          </a:xfrm>
        </p:spPr>
        <p:txBody>
          <a:bodyPr>
            <a:noAutofit/>
          </a:bodyPr>
          <a:lstStyle/>
          <a:p>
            <a:pPr marL="400050" lvl="1" indent="0">
              <a:spcBef>
                <a:spcPts val="200"/>
              </a:spcBef>
              <a:spcAft>
                <a:spcPts val="200"/>
              </a:spcAft>
              <a:buNone/>
              <a:defRPr/>
            </a:pPr>
            <a:r>
              <a:rPr lang="cs-CZ" sz="2000" b="1" dirty="0"/>
              <a:t>	</a:t>
            </a:r>
            <a:r>
              <a:rPr lang="cs-CZ" sz="2200" dirty="0" smtClean="0"/>
              <a:t>9:30 </a:t>
            </a:r>
            <a:r>
              <a:rPr lang="cs-CZ" sz="2200" dirty="0"/>
              <a:t>– 11:15	</a:t>
            </a:r>
            <a:r>
              <a:rPr lang="cs-CZ" sz="2200" b="1" u="sng" dirty="0" smtClean="0"/>
              <a:t>Dopolední </a:t>
            </a:r>
            <a:r>
              <a:rPr lang="cs-CZ" sz="2200" b="1" u="sng" dirty="0"/>
              <a:t>blok A</a:t>
            </a:r>
          </a:p>
          <a:p>
            <a:pPr marL="400050" lvl="1" indent="0">
              <a:spcBef>
                <a:spcPts val="200"/>
              </a:spcBef>
              <a:spcAft>
                <a:spcPts val="200"/>
              </a:spcAft>
              <a:buNone/>
              <a:defRPr/>
            </a:pPr>
            <a:r>
              <a:rPr lang="cs-CZ" sz="2200" dirty="0"/>
              <a:t>Zahájení semináře – úvodní </a:t>
            </a:r>
            <a:r>
              <a:rPr lang="cs-CZ" sz="2200" dirty="0" smtClean="0"/>
              <a:t>slovo</a:t>
            </a:r>
          </a:p>
          <a:p>
            <a:pPr marL="400050" lvl="1" indent="0">
              <a:spcBef>
                <a:spcPts val="200"/>
              </a:spcBef>
              <a:spcAft>
                <a:spcPts val="200"/>
              </a:spcAft>
              <a:buNone/>
              <a:defRPr/>
            </a:pPr>
            <a:r>
              <a:rPr lang="cs-CZ" sz="2200" b="1" dirty="0"/>
              <a:t>Hodnocení v MS2014+, předávání projektů k </a:t>
            </a:r>
            <a:r>
              <a:rPr lang="cs-CZ" sz="2200" b="1" dirty="0" err="1"/>
              <a:t>ZoZ</a:t>
            </a:r>
            <a:r>
              <a:rPr lang="cs-CZ" sz="2200" b="1" dirty="0"/>
              <a:t> </a:t>
            </a:r>
            <a:endParaRPr lang="cs-CZ" sz="2200" dirty="0"/>
          </a:p>
          <a:p>
            <a:pPr marL="400050" lvl="1" indent="0">
              <a:spcBef>
                <a:spcPts val="200"/>
              </a:spcBef>
              <a:spcAft>
                <a:spcPts val="200"/>
              </a:spcAft>
              <a:buNone/>
              <a:defRPr/>
            </a:pPr>
            <a:r>
              <a:rPr lang="cs-CZ" sz="2200" b="1" dirty="0"/>
              <a:t>Výzva 53 Udržitelná doprava (garant SC 1.2) </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solidFill>
                  <a:srgbClr val="0070C0"/>
                </a:solidFill>
              </a:rPr>
              <a:t>11:15 – 11:30	</a:t>
            </a:r>
            <a:r>
              <a:rPr lang="cs-CZ" sz="2200" b="1" dirty="0" smtClean="0">
                <a:solidFill>
                  <a:srgbClr val="0070C0"/>
                </a:solidFill>
              </a:rPr>
              <a:t>Coffee break</a:t>
            </a:r>
          </a:p>
          <a:p>
            <a:pPr marL="400050" lvl="1" indent="0">
              <a:spcBef>
                <a:spcPts val="200"/>
              </a:spcBef>
              <a:spcAft>
                <a:spcPts val="200"/>
              </a:spcAft>
              <a:buNone/>
              <a:defRPr/>
            </a:pPr>
            <a:endParaRPr lang="cs-CZ" sz="2200" b="1" dirty="0">
              <a:solidFill>
                <a:srgbClr val="0070C0"/>
              </a:solidFill>
            </a:endParaRPr>
          </a:p>
          <a:p>
            <a:pPr marL="400050" lvl="1" indent="0">
              <a:spcBef>
                <a:spcPts val="200"/>
              </a:spcBef>
              <a:spcAft>
                <a:spcPts val="200"/>
              </a:spcAft>
              <a:buNone/>
              <a:defRPr/>
            </a:pPr>
            <a:r>
              <a:rPr lang="cs-CZ" sz="2200" dirty="0"/>
              <a:t>11:30 – 13:00</a:t>
            </a:r>
            <a:r>
              <a:rPr lang="cs-CZ" sz="2200" b="1" dirty="0"/>
              <a:t>	</a:t>
            </a:r>
            <a:r>
              <a:rPr lang="cs-CZ" sz="2200" b="1" u="sng" dirty="0" smtClean="0"/>
              <a:t>Dopolední </a:t>
            </a:r>
            <a:r>
              <a:rPr lang="cs-CZ" sz="2200" b="1" u="sng" dirty="0"/>
              <a:t>blok B</a:t>
            </a:r>
          </a:p>
          <a:p>
            <a:pPr marL="400050" lvl="1" indent="0">
              <a:spcBef>
                <a:spcPts val="200"/>
              </a:spcBef>
              <a:spcAft>
                <a:spcPts val="200"/>
              </a:spcAft>
              <a:buNone/>
              <a:defRPr/>
            </a:pPr>
            <a:r>
              <a:rPr lang="cs-CZ" sz="2200" b="1" dirty="0" smtClean="0"/>
              <a:t>Výzva </a:t>
            </a:r>
            <a:r>
              <a:rPr lang="cs-CZ" sz="2200" b="1" dirty="0"/>
              <a:t>62 Sociální infrastruktura, sociální bydlení (garant SC 2.1</a:t>
            </a:r>
            <a:r>
              <a:rPr lang="cs-CZ" sz="2200" b="1" dirty="0" smtClean="0"/>
              <a:t>)</a:t>
            </a:r>
          </a:p>
          <a:p>
            <a:pPr marL="400050" lvl="1" indent="0">
              <a:spcBef>
                <a:spcPts val="200"/>
              </a:spcBef>
              <a:spcAft>
                <a:spcPts val="200"/>
              </a:spcAft>
              <a:buNone/>
              <a:defRPr/>
            </a:pPr>
            <a:r>
              <a:rPr lang="cs-CZ" sz="2200" b="1" dirty="0"/>
              <a:t>Výzva 65 Sociální podnikání (garant SC 2.2)</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t> </a:t>
            </a:r>
            <a:r>
              <a:rPr lang="cs-CZ" sz="2200" b="1" dirty="0" smtClean="0">
                <a:solidFill>
                  <a:srgbClr val="0070C0"/>
                </a:solidFill>
              </a:rPr>
              <a:t>13:00 </a:t>
            </a:r>
            <a:r>
              <a:rPr lang="cs-CZ" sz="2200" b="1" dirty="0">
                <a:solidFill>
                  <a:srgbClr val="0070C0"/>
                </a:solidFill>
              </a:rPr>
              <a:t>– 13:30		Přestávka</a:t>
            </a:r>
          </a:p>
          <a:p>
            <a:pPr marL="400050" lvl="1" indent="0">
              <a:spcBef>
                <a:spcPts val="200"/>
              </a:spcBef>
              <a:spcAft>
                <a:spcPts val="200"/>
              </a:spcAft>
              <a:buNone/>
              <a:defRPr/>
            </a:pPr>
            <a:r>
              <a:rPr lang="cs-CZ" sz="2200" b="1" dirty="0"/>
              <a:t> </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2</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93643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1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342900">
              <a:spcBef>
                <a:spcPts val="1800"/>
              </a:spcBef>
              <a:spcAft>
                <a:spcPts val="300"/>
              </a:spcAft>
              <a:buFont typeface="Arial" panose="020B0604020202020204" pitchFamily="34" charset="0"/>
              <a:buChar char="•"/>
              <a:defRPr/>
            </a:pPr>
            <a:r>
              <a:rPr lang="cs-CZ" altLang="cs-CZ" sz="2300" dirty="0" smtClean="0"/>
              <a:t>Vyhlášení:  7. 9. 2016</a:t>
            </a:r>
          </a:p>
          <a:p>
            <a:pPr lvl="1" indent="-342900">
              <a:spcBef>
                <a:spcPts val="1800"/>
              </a:spcBef>
              <a:spcAft>
                <a:spcPts val="300"/>
              </a:spcAft>
              <a:buFont typeface="Arial" panose="020B0604020202020204" pitchFamily="34" charset="0"/>
              <a:buChar char="•"/>
              <a:defRPr/>
            </a:pPr>
            <a:r>
              <a:rPr lang="cs-CZ" altLang="cs-CZ" sz="2300" dirty="0" smtClean="0"/>
              <a:t>Příjem žádostí:  29. 9. 2016 </a:t>
            </a:r>
            <a:r>
              <a:rPr lang="cs-CZ" altLang="cs-CZ" sz="2300" b="1" dirty="0" smtClean="0"/>
              <a:t>do 31. 12. 2019                                  </a:t>
            </a:r>
            <a:endParaRPr lang="cs-CZ" sz="2300" b="1"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Druh výzvy: průběžná</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Realizace projektů:  </a:t>
            </a:r>
            <a:r>
              <a:rPr lang="cs-CZ" sz="2300" b="1" dirty="0" smtClean="0">
                <a:cs typeface="Arial" charset="0"/>
              </a:rPr>
              <a:t>1. 1. 2014 – </a:t>
            </a:r>
            <a:r>
              <a:rPr lang="cs-CZ" altLang="cs-CZ" sz="2300" b="1" dirty="0" smtClean="0"/>
              <a:t>30. 6. 2023</a:t>
            </a:r>
            <a:endParaRPr lang="cs-CZ" sz="2300" b="1" dirty="0" smtClean="0">
              <a:solidFill>
                <a:srgbClr val="00B050"/>
              </a:solidFill>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Alokace:		</a:t>
            </a:r>
            <a:r>
              <a:rPr lang="cs-CZ" sz="2300" b="1" dirty="0" smtClean="0">
                <a:cs typeface="Arial" charset="0"/>
              </a:rPr>
              <a:t>61,4 mil. EUR (EFRR)	</a:t>
            </a:r>
            <a:r>
              <a:rPr lang="cs-CZ" sz="2300" dirty="0" smtClean="0">
                <a:cs typeface="Arial" charset="0"/>
              </a:rPr>
              <a:t>=</a:t>
            </a:r>
            <a:r>
              <a:rPr lang="cs-CZ" sz="2300" b="1" dirty="0" smtClean="0">
                <a:cs typeface="Arial" charset="0"/>
              </a:rPr>
              <a:t> </a:t>
            </a:r>
            <a:r>
              <a:rPr lang="cs-CZ" sz="2300" dirty="0" smtClean="0">
                <a:cs typeface="Arial" charset="0"/>
              </a:rPr>
              <a:t>1,615 mld. Kč (07/2017)</a:t>
            </a:r>
          </a:p>
          <a:p>
            <a:pPr lvl="1" indent="-342900">
              <a:spcBef>
                <a:spcPts val="1200"/>
              </a:spcBef>
              <a:spcAft>
                <a:spcPts val="300"/>
              </a:spcAft>
              <a:buFont typeface="Arial" panose="020B0604020202020204" pitchFamily="34" charset="0"/>
              <a:buChar char="•"/>
              <a:defRPr/>
            </a:pPr>
            <a:r>
              <a:rPr lang="cs-CZ" sz="2300" dirty="0" smtClean="0">
                <a:cs typeface="Arial" charset="0"/>
              </a:rPr>
              <a:t>Celkové způsobilé výdaje:  </a:t>
            </a:r>
            <a:r>
              <a:rPr lang="cs-CZ" sz="2300" b="1" dirty="0" smtClean="0">
                <a:cs typeface="Arial" charset="0"/>
              </a:rPr>
              <a:t>min. nestanoveno	max. 99 mil. Kč</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Veřejná podpora:	nezakládá </a:t>
            </a:r>
            <a:r>
              <a:rPr lang="cs-CZ" sz="2300" dirty="0"/>
              <a:t>VP ve smyslu čl. 107 odst. 1 </a:t>
            </a:r>
            <a:r>
              <a:rPr lang="cs-CZ" sz="2300" dirty="0" smtClean="0"/>
              <a:t>SFEU</a:t>
            </a:r>
            <a:br>
              <a:rPr lang="cs-CZ" sz="2300" dirty="0" smtClean="0"/>
            </a:br>
            <a:r>
              <a:rPr lang="cs-CZ" sz="2300" dirty="0" smtClean="0"/>
              <a:t>						s </a:t>
            </a:r>
            <a:r>
              <a:rPr lang="cs-CZ" sz="2300" dirty="0"/>
              <a:t>výjimkou </a:t>
            </a:r>
            <a:r>
              <a:rPr lang="cs-CZ" sz="2300" i="1" dirty="0"/>
              <a:t>Terminálů a parkovacích </a:t>
            </a:r>
            <a:r>
              <a:rPr lang="cs-CZ" sz="2300" i="1" dirty="0" smtClean="0"/>
              <a:t>systémů</a:t>
            </a:r>
            <a:r>
              <a:rPr lang="cs-CZ" sz="2300" dirty="0" smtClean="0"/>
              <a:t/>
            </a:r>
            <a:br>
              <a:rPr lang="cs-CZ" sz="2300" dirty="0" smtClean="0"/>
            </a:br>
            <a:r>
              <a:rPr lang="cs-CZ" sz="2300" dirty="0" smtClean="0"/>
              <a:t>						a </a:t>
            </a:r>
            <a:r>
              <a:rPr lang="cs-CZ" sz="2300" i="1" dirty="0" err="1"/>
              <a:t>Nízkoemisních</a:t>
            </a:r>
            <a:r>
              <a:rPr lang="cs-CZ" sz="2300" i="1" dirty="0"/>
              <a:t> a bezemisních vozidel</a:t>
            </a:r>
          </a:p>
          <a:p>
            <a:pPr lvl="1" indent="-342900">
              <a:spcBef>
                <a:spcPts val="1200"/>
              </a:spcBef>
              <a:spcAft>
                <a:spcPts val="300"/>
              </a:spcAft>
              <a:buFont typeface="Arial" panose="020B0604020202020204" pitchFamily="34" charset="0"/>
              <a:buChar char="•"/>
              <a:defRPr/>
            </a:pPr>
            <a:endParaRPr lang="pl-PL" sz="23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2927952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u="sng" dirty="0" smtClean="0"/>
              <a:t>Území realizace:</a:t>
            </a:r>
          </a:p>
          <a:p>
            <a:pPr marL="400050" lvl="1" indent="0">
              <a:spcBef>
                <a:spcPts val="1800"/>
              </a:spcBef>
              <a:spcAft>
                <a:spcPts val="300"/>
              </a:spcAft>
              <a:buNone/>
              <a:defRPr/>
            </a:pPr>
            <a:r>
              <a:rPr lang="cs-CZ" sz="2400" b="1" dirty="0" smtClean="0"/>
              <a:t>Území MAS </a:t>
            </a:r>
            <a:r>
              <a:rPr lang="cs-CZ" sz="2400" dirty="0" smtClean="0"/>
              <a:t>vymezené ve schválené strategii CLLD</a:t>
            </a:r>
            <a:endParaRPr lang="cs-CZ" altLang="cs-CZ" sz="2400" dirty="0" smtClean="0"/>
          </a:p>
          <a:p>
            <a:pPr marL="400050" lvl="1" indent="0">
              <a:spcBef>
                <a:spcPts val="1200"/>
              </a:spcBef>
              <a:spcAft>
                <a:spcPts val="300"/>
              </a:spcAft>
              <a:buNone/>
              <a:defRPr/>
            </a:pPr>
            <a:r>
              <a:rPr lang="cs-CZ" sz="2400" dirty="0" smtClean="0"/>
              <a:t>U </a:t>
            </a:r>
            <a:r>
              <a:rPr lang="cs-CZ" sz="2400" dirty="0"/>
              <a:t>aktivit </a:t>
            </a:r>
            <a:r>
              <a:rPr lang="cs-CZ" sz="2400" i="1" dirty="0"/>
              <a:t>Telematika pro veřejnou dopravu </a:t>
            </a:r>
            <a:r>
              <a:rPr lang="cs-CZ" sz="2400" dirty="0"/>
              <a:t>a </a:t>
            </a:r>
            <a:r>
              <a:rPr lang="cs-CZ" sz="2400" i="1" dirty="0" err="1"/>
              <a:t>Nízkoemisní</a:t>
            </a:r>
            <a:r>
              <a:rPr lang="cs-CZ" sz="2400" i="1" dirty="0"/>
              <a:t> a bezemisní vozidla</a:t>
            </a:r>
            <a:r>
              <a:rPr lang="cs-CZ" sz="2400" dirty="0"/>
              <a:t> musí mít území </a:t>
            </a:r>
            <a:r>
              <a:rPr lang="cs-CZ" sz="2400" dirty="0" smtClean="0"/>
              <a:t>MAS z</a:t>
            </a:r>
            <a:r>
              <a:rPr lang="cs-CZ" sz="2400" dirty="0"/>
              <a:t> realizace projektu prokazatelně úplný nebo převažující prospěch</a:t>
            </a:r>
            <a:r>
              <a:rPr lang="cs-CZ" sz="2400" dirty="0" smtClean="0"/>
              <a:t>.</a:t>
            </a:r>
          </a:p>
          <a:p>
            <a:pPr marL="400050" lvl="1" indent="0">
              <a:spcBef>
                <a:spcPts val="1200"/>
              </a:spcBef>
              <a:spcAft>
                <a:spcPts val="300"/>
              </a:spcAft>
              <a:buNone/>
              <a:defRPr/>
            </a:pPr>
            <a:r>
              <a:rPr lang="cs-CZ" sz="2400" dirty="0" smtClean="0"/>
              <a:t>U </a:t>
            </a:r>
            <a:r>
              <a:rPr lang="cs-CZ" sz="2400" dirty="0"/>
              <a:t>aktivit </a:t>
            </a:r>
            <a:r>
              <a:rPr lang="cs-CZ" sz="2400" i="1" dirty="0"/>
              <a:t>Bezpečnost dopravy</a:t>
            </a:r>
            <a:r>
              <a:rPr lang="cs-CZ" sz="2400" dirty="0"/>
              <a:t> a </a:t>
            </a:r>
            <a:r>
              <a:rPr lang="cs-CZ" sz="2400" i="1" dirty="0" err="1"/>
              <a:t>Cyklodoprava</a:t>
            </a:r>
            <a:r>
              <a:rPr lang="cs-CZ" sz="2400" dirty="0"/>
              <a:t> je v odůvodněných případech možný přesah realizace projektu za hranice </a:t>
            </a:r>
            <a:r>
              <a:rPr lang="cs-CZ" sz="2400" dirty="0" smtClean="0"/>
              <a:t>území MAS, </a:t>
            </a:r>
            <a:r>
              <a:rPr lang="cs-CZ" sz="2400" dirty="0"/>
              <a:t>např. pokračování </a:t>
            </a:r>
            <a:r>
              <a:rPr lang="cs-CZ" sz="2400" dirty="0" smtClean="0"/>
              <a:t>výstavby či </a:t>
            </a:r>
            <a:r>
              <a:rPr lang="cs-CZ" sz="2400" dirty="0"/>
              <a:t>modernizace úseku komunikace pro pěší nebo cyklisty za hranicí </a:t>
            </a:r>
            <a:r>
              <a:rPr lang="cs-CZ" sz="2400" dirty="0" smtClean="0"/>
              <a:t>MAS. </a:t>
            </a:r>
            <a:r>
              <a:rPr lang="cs-CZ" sz="2400" dirty="0"/>
              <a:t>Výdaje spojené s realizací projektu za hranicí </a:t>
            </a:r>
            <a:r>
              <a:rPr lang="cs-CZ" sz="2400" dirty="0" smtClean="0"/>
              <a:t>území MAS jsou </a:t>
            </a:r>
            <a:r>
              <a:rPr lang="cs-CZ" sz="2400" dirty="0"/>
              <a:t>vždy nezpůsobilé.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3435384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Oprávnění žadatelé: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1335841759"/>
              </p:ext>
            </p:extLst>
          </p:nvPr>
        </p:nvGraphicFramePr>
        <p:xfrm>
          <a:off x="612950" y="1902975"/>
          <a:ext cx="7847761" cy="3416510"/>
        </p:xfrm>
        <a:graphic>
          <a:graphicData uri="http://schemas.openxmlformats.org/drawingml/2006/table">
            <a:tbl>
              <a:tblPr>
                <a:tableStyleId>{5C22544A-7EE6-4342-B048-85BDC9FD1C3A}</a:tableStyleId>
              </a:tblPr>
              <a:tblGrid>
                <a:gridCol w="3406391">
                  <a:extLst>
                    <a:ext uri="{9D8B030D-6E8A-4147-A177-3AD203B41FA5}">
                      <a16:colId xmlns:a16="http://schemas.microsoft.com/office/drawing/2014/main" xmlns="" val="20000"/>
                    </a:ext>
                  </a:extLst>
                </a:gridCol>
                <a:gridCol w="888274">
                  <a:extLst>
                    <a:ext uri="{9D8B030D-6E8A-4147-A177-3AD203B41FA5}">
                      <a16:colId xmlns:a16="http://schemas.microsoft.com/office/drawing/2014/main" xmlns="" val="20001"/>
                    </a:ext>
                  </a:extLst>
                </a:gridCol>
                <a:gridCol w="888274">
                  <a:extLst>
                    <a:ext uri="{9D8B030D-6E8A-4147-A177-3AD203B41FA5}">
                      <a16:colId xmlns:a16="http://schemas.microsoft.com/office/drawing/2014/main" xmlns="" val="20002"/>
                    </a:ext>
                  </a:extLst>
                </a:gridCol>
                <a:gridCol w="888274">
                  <a:extLst>
                    <a:ext uri="{9D8B030D-6E8A-4147-A177-3AD203B41FA5}">
                      <a16:colId xmlns:a16="http://schemas.microsoft.com/office/drawing/2014/main" xmlns="" val="20003"/>
                    </a:ext>
                  </a:extLst>
                </a:gridCol>
                <a:gridCol w="888274">
                  <a:extLst>
                    <a:ext uri="{9D8B030D-6E8A-4147-A177-3AD203B41FA5}">
                      <a16:colId xmlns:a16="http://schemas.microsoft.com/office/drawing/2014/main" xmlns="" val="20004"/>
                    </a:ext>
                  </a:extLst>
                </a:gridCol>
                <a:gridCol w="888274">
                  <a:extLst>
                    <a:ext uri="{9D8B030D-6E8A-4147-A177-3AD203B41FA5}">
                      <a16:colId xmlns:a16="http://schemas.microsoft.com/office/drawing/2014/main" xmlns="" val="20005"/>
                    </a:ext>
                  </a:extLst>
                </a:gridCol>
              </a:tblGrid>
              <a:tr h="341651">
                <a:tc>
                  <a:txBody>
                    <a:bodyPr/>
                    <a:lstStyle/>
                    <a:p>
                      <a:pPr algn="ctr" fontAlgn="b"/>
                      <a:r>
                        <a:rPr lang="cs-CZ" sz="2000" b="1" u="none" strike="noStrike" dirty="0" smtClean="0">
                          <a:effectLst/>
                          <a:latin typeface="Myriad Pro"/>
                        </a:rPr>
                        <a:t>subjekt</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0"/>
                  </a:ext>
                </a:extLst>
              </a:tr>
              <a:tr h="341651">
                <a:tc>
                  <a:txBody>
                    <a:bodyPr/>
                    <a:lstStyle/>
                    <a:p>
                      <a:pPr algn="ctr" fontAlgn="ctr"/>
                      <a:r>
                        <a:rPr lang="cs-CZ" sz="1800" u="none" strike="noStrike" dirty="0" smtClean="0">
                          <a:effectLst/>
                          <a:latin typeface="Myriad Pro"/>
                        </a:rPr>
                        <a:t>Kraje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341651">
                <a:tc>
                  <a:txBody>
                    <a:bodyPr/>
                    <a:lstStyle/>
                    <a:p>
                      <a:pPr algn="ctr" fontAlgn="ctr"/>
                      <a:r>
                        <a:rPr lang="cs-CZ" sz="1800" b="0" i="0" u="none" strike="noStrike" dirty="0" smtClean="0">
                          <a:solidFill>
                            <a:schemeClr val="dk1"/>
                          </a:solidFill>
                          <a:effectLst/>
                          <a:latin typeface="Myriad Pro"/>
                        </a:rPr>
                        <a:t>Obce</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341651">
                <a:tc>
                  <a:txBody>
                    <a:bodyPr/>
                    <a:lstStyle/>
                    <a:p>
                      <a:pPr algn="ctr" fontAlgn="ctr"/>
                      <a:r>
                        <a:rPr lang="cs-CZ" sz="1800" kern="1200" dirty="0" smtClean="0">
                          <a:solidFill>
                            <a:schemeClr val="dk1"/>
                          </a:solidFill>
                          <a:effectLst/>
                          <a:latin typeface="Myriad Pro"/>
                          <a:ea typeface="+mn-ea"/>
                          <a:cs typeface="+mn-cs"/>
                        </a:rPr>
                        <a:t>DSO</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r h="341651">
                <a:tc>
                  <a:txBody>
                    <a:bodyPr/>
                    <a:lstStyle/>
                    <a:p>
                      <a:pPr algn="ctr" fontAlgn="ct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Kraji</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Obcemi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DSO</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6"/>
                  </a:ext>
                </a:extLst>
              </a:tr>
              <a:tr h="341651">
                <a:tc>
                  <a:txBody>
                    <a:bodyPr/>
                    <a:lstStyle/>
                    <a:p>
                      <a:pPr algn="ctr" fontAlgn="ctr"/>
                      <a:r>
                        <a:rPr lang="cs-CZ" sz="1800" b="0" i="0" u="none" strike="noStrike" dirty="0" smtClean="0">
                          <a:solidFill>
                            <a:srgbClr val="000000"/>
                          </a:solidFill>
                          <a:effectLst/>
                          <a:latin typeface="Myriad Pro"/>
                        </a:rPr>
                        <a:t>Dopravci v závazku</a:t>
                      </a:r>
                      <a:r>
                        <a:rPr lang="cs-CZ" sz="1800" b="0" i="0" u="none" strike="noStrike" baseline="0" dirty="0" smtClean="0">
                          <a:solidFill>
                            <a:srgbClr val="000000"/>
                          </a:solidFill>
                          <a:effectLst/>
                          <a:latin typeface="Myriad Pro"/>
                        </a:rPr>
                        <a:t> VS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7"/>
                  </a:ext>
                </a:extLst>
              </a:tr>
              <a:tr h="341651">
                <a:tc>
                  <a:txBody>
                    <a:bodyPr/>
                    <a:lstStyle/>
                    <a:p>
                      <a:pPr algn="ctr" fontAlgn="ctr"/>
                      <a:r>
                        <a:rPr lang="cs-CZ" sz="1800" b="0" i="0" u="none" strike="noStrike" dirty="0" smtClean="0">
                          <a:solidFill>
                            <a:srgbClr val="000000"/>
                          </a:solidFill>
                          <a:effectLst/>
                          <a:latin typeface="Myriad Pro"/>
                        </a:rPr>
                        <a:t>Provozovatelé dráhy/dr.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8"/>
                  </a:ext>
                </a:extLst>
              </a:tr>
              <a:tr h="341651">
                <a:tc>
                  <a:txBody>
                    <a:bodyPr/>
                    <a:lstStyle/>
                    <a:p>
                      <a:pPr algn="ctr" fontAlgn="ctr"/>
                      <a:r>
                        <a:rPr lang="cs-CZ" sz="1800" b="0" i="0" u="none" strike="noStrike" dirty="0" smtClean="0">
                          <a:solidFill>
                            <a:srgbClr val="000000"/>
                          </a:solidFill>
                          <a:effectLst/>
                          <a:latin typeface="Myriad Pro"/>
                        </a:rPr>
                        <a:t>MD ČR</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461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3"/>
            <a:ext cx="8229600" cy="5070973"/>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23</a:t>
            </a:fld>
            <a:endParaRPr lang="en-US" dirty="0"/>
          </a:p>
        </p:txBody>
      </p:sp>
      <p:sp>
        <p:nvSpPr>
          <p:cNvPr id="7" name="Rectangle 2"/>
          <p:cNvSpPr txBox="1">
            <a:spLocks noChangeArrowheads="1"/>
          </p:cNvSpPr>
          <p:nvPr/>
        </p:nvSpPr>
        <p:spPr>
          <a:xfrm>
            <a:off x="-252536" y="1588168"/>
            <a:ext cx="9396536" cy="5153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pro závěrečné ověření způsobilosti – pro všechny aktivity</a:t>
            </a:r>
            <a:endParaRPr lang="cs-CZ" altLang="cs-CZ" sz="2200" dirty="0" smtClean="0"/>
          </a:p>
          <a:p>
            <a:pPr marL="400050" lvl="1" indent="0">
              <a:spcBef>
                <a:spcPts val="1200"/>
              </a:spcBef>
              <a:spcAft>
                <a:spcPts val="300"/>
              </a:spcAft>
              <a:buNone/>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defPPr>
              <a:defRPr lang="en-US"/>
            </a:defPPr>
            <a:lvl1pPr algn="ctr" fontAlgn="auto">
              <a:spcBef>
                <a:spcPct val="0"/>
              </a:spcBef>
              <a:spcAft>
                <a:spcPts val="0"/>
              </a:spcAft>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92630264"/>
              </p:ext>
            </p:extLst>
          </p:nvPr>
        </p:nvGraphicFramePr>
        <p:xfrm>
          <a:off x="612950" y="2059805"/>
          <a:ext cx="7817616" cy="4225492"/>
        </p:xfrm>
        <a:graphic>
          <a:graphicData uri="http://schemas.openxmlformats.org/drawingml/2006/table">
            <a:tbl>
              <a:tblPr>
                <a:tableStyleId>{5C22544A-7EE6-4342-B048-85BDC9FD1C3A}</a:tableStyleId>
              </a:tblPr>
              <a:tblGrid>
                <a:gridCol w="1954404">
                  <a:extLst>
                    <a:ext uri="{9D8B030D-6E8A-4147-A177-3AD203B41FA5}">
                      <a16:colId xmlns:a16="http://schemas.microsoft.com/office/drawing/2014/main" xmlns="" val="20000"/>
                    </a:ext>
                  </a:extLst>
                </a:gridCol>
                <a:gridCol w="1954404">
                  <a:extLst>
                    <a:ext uri="{9D8B030D-6E8A-4147-A177-3AD203B41FA5}">
                      <a16:colId xmlns:a16="http://schemas.microsoft.com/office/drawing/2014/main" xmlns="" val="20001"/>
                    </a:ext>
                  </a:extLst>
                </a:gridCol>
                <a:gridCol w="1954404">
                  <a:extLst>
                    <a:ext uri="{9D8B030D-6E8A-4147-A177-3AD203B41FA5}">
                      <a16:colId xmlns:a16="http://schemas.microsoft.com/office/drawing/2014/main" xmlns="" val="20002"/>
                    </a:ext>
                  </a:extLst>
                </a:gridCol>
                <a:gridCol w="1954404">
                  <a:extLst>
                    <a:ext uri="{9D8B030D-6E8A-4147-A177-3AD203B41FA5}">
                      <a16:colId xmlns:a16="http://schemas.microsoft.com/office/drawing/2014/main" xmlns="" val="20003"/>
                    </a:ext>
                  </a:extLst>
                </a:gridCol>
              </a:tblGrid>
              <a:tr h="1031615">
                <a:tc>
                  <a:txBody>
                    <a:bodyPr/>
                    <a:lstStyle/>
                    <a:p>
                      <a:pPr algn="ctr" fontAlgn="b"/>
                      <a:r>
                        <a:rPr lang="cs-CZ" sz="1200" b="0" kern="1200" dirty="0" smtClean="0">
                          <a:solidFill>
                            <a:schemeClr val="dk1"/>
                          </a:solidFill>
                          <a:effectLst/>
                          <a:latin typeface="Myriad Pro"/>
                          <a:ea typeface="+mn-ea"/>
                          <a:cs typeface="+mn-cs"/>
                        </a:rPr>
                        <a:t>Žádost o podporu je podána v předepsané formě.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Žádost o podporu je podepsána oprávněným zástupcem žadatele.</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Jsou doloženy všechny povinné přílohy a obsahově splňují náležitosti, požadované v dokumentaci k výzvě ŘO.</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Projekt je svým zaměřením v souladu s výzvou ŘO. </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0"/>
                  </a:ext>
                </a:extLst>
              </a:tr>
              <a:tr h="1130647">
                <a:tc>
                  <a:txBody>
                    <a:bodyPr/>
                    <a:lstStyle/>
                    <a:p>
                      <a:pPr algn="ctr" fontAlgn="ctr"/>
                      <a:r>
                        <a:rPr lang="cs-CZ" sz="1200" b="0" kern="1200" dirty="0" smtClean="0">
                          <a:solidFill>
                            <a:schemeClr val="dk1"/>
                          </a:solidFill>
                          <a:effectLst/>
                          <a:latin typeface="Myriad Pro"/>
                          <a:ea typeface="+mn-ea"/>
                          <a:cs typeface="+mn-cs"/>
                        </a:rPr>
                        <a:t>Výsledky projektu jsou udržitelné́.</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nemá negativní vliv na žádnou z horizontálních priorit IROP (udržitelný rozvoj, rovné příležitosti a zákaz diskriminace, rovnost mužů a žen).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pravidly veřejné podpory.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Statutární zástupce žadatele je trestné bezúhonný.</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1031615">
                <a:tc>
                  <a:txBody>
                    <a:bodyPr/>
                    <a:lstStyle/>
                    <a:p>
                      <a:pPr algn="ctr" fontAlgn="ctr"/>
                      <a:r>
                        <a:rPr lang="cs-CZ" sz="1200" b="0" kern="1200" dirty="0" smtClean="0">
                          <a:solidFill>
                            <a:schemeClr val="dk1"/>
                          </a:solidFill>
                          <a:effectLst/>
                          <a:latin typeface="Myriad Pro"/>
                          <a:ea typeface="+mn-ea"/>
                          <a:cs typeface="+mn-cs"/>
                        </a:rPr>
                        <a:t>Výdaje na hlavní aktivity projektu odpovídají tržním cenám.</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Cílové hodnoty indikátorů odpovídají cílům projektu. </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Žadatel má zajištěnou administrativní, finanční a provozní kapacitu k realizaci a udržitelnosti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Minimálně 85 % způsobilých výdajů projektu je zaměřeno na hlavní aktivity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1031615">
                <a:tc>
                  <a:txBody>
                    <a:bodyPr/>
                    <a:lstStyle/>
                    <a:p>
                      <a:pPr algn="ctr" fontAlgn="ctr"/>
                      <a:r>
                        <a:rPr lang="cs-CZ" sz="1200" b="0" kern="1200" dirty="0" smtClean="0">
                          <a:solidFill>
                            <a:schemeClr val="dk1"/>
                          </a:solidFill>
                          <a:effectLst/>
                          <a:latin typeface="Myriad Pro"/>
                          <a:ea typeface="+mn-ea"/>
                          <a:cs typeface="+mn-cs"/>
                        </a:rPr>
                        <a:t>V hodnocení </a:t>
                      </a:r>
                      <a:r>
                        <a:rPr lang="cs-CZ" sz="1200" b="0" kern="1200" dirty="0" err="1" smtClean="0">
                          <a:solidFill>
                            <a:schemeClr val="dk1"/>
                          </a:solidFill>
                          <a:effectLst/>
                          <a:latin typeface="Myriad Pro"/>
                          <a:ea typeface="+mn-ea"/>
                          <a:cs typeface="+mn-cs"/>
                        </a:rPr>
                        <a:t>eCBA</a:t>
                      </a:r>
                      <a:r>
                        <a:rPr lang="cs-CZ" sz="1200" b="0" kern="1200" dirty="0" smtClean="0">
                          <a:solidFill>
                            <a:schemeClr val="dk1"/>
                          </a:solidFill>
                          <a:effectLst/>
                          <a:latin typeface="Myriad Pro"/>
                          <a:ea typeface="+mn-ea"/>
                          <a:cs typeface="+mn-cs"/>
                        </a:rPr>
                        <a:t>/finanční analýze projekt dosáhne minimálně hodnoty ukazatelů stanovené ve výzvě.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Dopravní politikou ČR 2014-2020.</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K projektu žadatel v obcích, které mají méně než 50 tis. obyvatel, dokládá Kartu souladu projektu s principy udržitelné mobility.</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přispívá k eliminaci negativních vlivů dopravy na životní prostředí.</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5541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24</a:t>
            </a:fld>
            <a:endParaRPr lang="en-US" dirty="0"/>
          </a:p>
        </p:txBody>
      </p:sp>
      <p:sp>
        <p:nvSpPr>
          <p:cNvPr id="7" name="Rectangle 2"/>
          <p:cNvSpPr txBox="1">
            <a:spLocks noChangeArrowheads="1"/>
          </p:cNvSpPr>
          <p:nvPr/>
        </p:nvSpPr>
        <p:spPr>
          <a:xfrm>
            <a:off x="-252536" y="1214323"/>
            <a:ext cx="9396536" cy="55270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a:t>rekonstrukce, modernizace a výstavba </a:t>
            </a:r>
            <a:r>
              <a:rPr lang="cs-CZ" sz="1700" b="1" dirty="0"/>
              <a:t>chodníků</a:t>
            </a:r>
            <a:r>
              <a:rPr lang="cs-CZ" sz="1700" dirty="0"/>
              <a:t> podél silnic I., II. a III. třídy a místních komunikací nebo chodníků a </a:t>
            </a:r>
            <a:r>
              <a:rPr lang="cs-CZ" sz="1700" b="1" dirty="0"/>
              <a:t>stezek</a:t>
            </a:r>
            <a:r>
              <a:rPr lang="cs-CZ" sz="1700" dirty="0"/>
              <a:t> odklánějících pěší dopravu od silnic I., II. a III. třídy a místních komunikací, přizpůsobených osobám s omezenou schopností pohybu a orientace, včetně přechodů pro chodce a míst pro </a:t>
            </a:r>
            <a:r>
              <a:rPr lang="cs-CZ" sz="1700" dirty="0" smtClean="0"/>
              <a:t>přecházení,</a:t>
            </a:r>
          </a:p>
          <a:p>
            <a:pPr lvl="1"/>
            <a:r>
              <a:rPr lang="cs-CZ" sz="1700" dirty="0" smtClean="0"/>
              <a:t>rekonstrukce</a:t>
            </a:r>
            <a:r>
              <a:rPr lang="cs-CZ" sz="1700" dirty="0"/>
              <a:t>, modernizace a výstavba bezbariérových </a:t>
            </a:r>
            <a:r>
              <a:rPr lang="cs-CZ" sz="1700" b="1" dirty="0"/>
              <a:t>komunikací</a:t>
            </a:r>
            <a:r>
              <a:rPr lang="cs-CZ" sz="1700" dirty="0"/>
              <a:t> </a:t>
            </a:r>
            <a:r>
              <a:rPr lang="cs-CZ" sz="1700" b="1" dirty="0"/>
              <a:t>pro pěší k zastávkám </a:t>
            </a:r>
            <a:r>
              <a:rPr lang="cs-CZ" sz="1700" dirty="0"/>
              <a:t>veřejné hromadné dopravy,</a:t>
            </a:r>
          </a:p>
          <a:p>
            <a:pPr lvl="1"/>
            <a:r>
              <a:rPr lang="cs-CZ" sz="1700" dirty="0"/>
              <a:t>rekonstrukce, modernizace a výstavba </a:t>
            </a:r>
            <a:r>
              <a:rPr lang="cs-CZ" sz="1700" b="1" dirty="0"/>
              <a:t>podchodů nebo lávek </a:t>
            </a:r>
            <a:r>
              <a:rPr lang="cs-CZ" sz="1700" dirty="0"/>
              <a:t>pro chodce přes silnice I., II. a III. třídy, místní komunikace, železniční a tramvajovou dráhu, přizpůsobených osobám s omezenou schopností pohybu a orientace a navazujících na bezbariérové komunikace pro pěší,</a:t>
            </a:r>
          </a:p>
          <a:p>
            <a:pPr lvl="1"/>
            <a:r>
              <a:rPr lang="cs-CZ" sz="1700" dirty="0"/>
              <a:t>realizace </a:t>
            </a:r>
            <a:r>
              <a:rPr lang="cs-CZ" sz="1700" b="1" dirty="0"/>
              <a:t>prvků zvyšujících bezpečnost </a:t>
            </a:r>
            <a:r>
              <a:rPr lang="cs-CZ" sz="1700" dirty="0"/>
              <a:t>železniční, silniční, cyklistické a </a:t>
            </a:r>
            <a:r>
              <a:rPr lang="cs-CZ" sz="1700" b="1" dirty="0"/>
              <a:t>pěší dopravy </a:t>
            </a:r>
            <a:r>
              <a:rPr lang="cs-CZ" sz="1700" dirty="0"/>
              <a:t>(bezpečnostní opatření realizovaná na silnici, místní komunikaci nebo dráze, veřejné osvětlení, prvky inteligentních dopravních systémů), </a:t>
            </a:r>
          </a:p>
          <a:p>
            <a:pPr lvl="1"/>
            <a:r>
              <a:rPr lang="cs-CZ" sz="1700" dirty="0"/>
              <a:t>je možná 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zvyšujících bezpečnost </a:t>
            </a:r>
            <a:r>
              <a:rPr lang="cs-CZ" sz="1700" dirty="0" smtClean="0"/>
              <a:t>dopravy.</a:t>
            </a:r>
            <a:endParaRPr lang="cs-CZ" sz="17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416438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a:t>
            </a:r>
            <a:r>
              <a:rPr lang="cs-CZ" altLang="cs-CZ" sz="2200" b="1" dirty="0" smtClean="0"/>
              <a:t>způsobilosti</a:t>
            </a:r>
            <a:endParaRPr lang="cs-CZ" altLang="cs-CZ" sz="2200" b="1" dirty="0"/>
          </a:p>
          <a:p>
            <a:pPr lvl="1" indent="-342900">
              <a:spcBef>
                <a:spcPts val="1800"/>
              </a:spcBef>
              <a:spcAft>
                <a:spcPts val="300"/>
              </a:spcAft>
              <a:buFont typeface="Arial" panose="020B0604020202020204" pitchFamily="34" charset="0"/>
              <a:buChar char="•"/>
              <a:defRPr/>
            </a:pPr>
            <a:endParaRPr lang="cs-CZ" altLang="cs-CZ" sz="22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graphicFrame>
        <p:nvGraphicFramePr>
          <p:cNvPr id="5" name="Tabulka 4"/>
          <p:cNvGraphicFramePr>
            <a:graphicFrameLocks noGrp="1"/>
          </p:cNvGraphicFramePr>
          <p:nvPr>
            <p:extLst>
              <p:ext uri="{D42A27DB-BD31-4B8C-83A1-F6EECF244321}">
                <p14:modId xmlns:p14="http://schemas.microsoft.com/office/powerpoint/2010/main" val="2364628428"/>
              </p:ext>
            </p:extLst>
          </p:nvPr>
        </p:nvGraphicFramePr>
        <p:xfrm>
          <a:off x="1648460" y="2579465"/>
          <a:ext cx="5847080" cy="2567432"/>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753745">
                <a:tc>
                  <a:txBody>
                    <a:bodyPr/>
                    <a:lstStyle/>
                    <a:p>
                      <a:pPr algn="l">
                        <a:lnSpc>
                          <a:spcPct val="115000"/>
                        </a:lnSpc>
                        <a:spcAft>
                          <a:spcPts val="1000"/>
                        </a:spcAft>
                      </a:pPr>
                      <a:r>
                        <a:rPr lang="cs-CZ" sz="2000" dirty="0">
                          <a:effectLst/>
                          <a:latin typeface="Myriad Pro"/>
                        </a:rPr>
                        <a:t>Projekt přispívá ke zvýšení </a:t>
                      </a:r>
                      <a:r>
                        <a:rPr lang="cs-CZ" sz="2000" dirty="0" smtClean="0">
                          <a:effectLst/>
                          <a:latin typeface="Myriad Pro"/>
                        </a:rPr>
                        <a:t>bezpečnosti</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popsaný příspěvek projektu ke zvýšení bezpečnosti dopravy ve srovnání se stávajícím stavem. (Za stávající stav se rozumí stav před realizací projektu.)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popsaný příspěvek projektu ke zvýšení bezpečnosti dopravy ve srovnání se stávajícím stavem. (Za stávající stav se rozumí stav před realizací projektu.)</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Bezpečnost dopravy. </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2733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Projekty </a:t>
            </a:r>
            <a:r>
              <a:rPr lang="cs-CZ" sz="2200" b="1" dirty="0"/>
              <a:t>rekonstrukcí/modernizací komunikací pro </a:t>
            </a:r>
            <a:r>
              <a:rPr lang="cs-CZ" sz="2200" b="1" dirty="0" smtClean="0"/>
              <a:t>pěší</a:t>
            </a:r>
            <a:r>
              <a:rPr lang="cs-CZ" altLang="cs-CZ" sz="2200" b="1" dirty="0" smtClean="0"/>
              <a:t>:</a:t>
            </a:r>
            <a:endParaRPr lang="cs-CZ" altLang="cs-CZ" sz="2200" b="1" dirty="0"/>
          </a:p>
          <a:p>
            <a:pPr lvl="1"/>
            <a:r>
              <a:rPr lang="cs-CZ" sz="2200" dirty="0" smtClean="0"/>
              <a:t>stavební </a:t>
            </a:r>
            <a:r>
              <a:rPr lang="cs-CZ" sz="2200" dirty="0"/>
              <a:t>úpravy stávající komunikace spojené s přestavbou zemního tělesa nebo konstrukčních vrstev komunikace, jejímž výsledkem je </a:t>
            </a:r>
            <a:r>
              <a:rPr lang="cs-CZ" sz="2200" b="1" dirty="0"/>
              <a:t>změna nivelety, směrového vedení nebo šířkového </a:t>
            </a:r>
            <a:r>
              <a:rPr lang="cs-CZ" sz="2200" b="1" dirty="0" smtClean="0"/>
              <a:t>uspořádání</a:t>
            </a:r>
            <a:r>
              <a:rPr lang="cs-CZ" sz="2200" dirty="0" smtClean="0"/>
              <a:t> komunikace,</a:t>
            </a:r>
          </a:p>
          <a:p>
            <a:pPr lvl="1"/>
            <a:r>
              <a:rPr lang="cs-CZ" sz="2200" dirty="0" smtClean="0"/>
              <a:t>rekonstrukce/modernizace </a:t>
            </a:r>
            <a:r>
              <a:rPr lang="cs-CZ" sz="2200" dirty="0"/>
              <a:t>se rovněž týká stavebních úprav mostních </a:t>
            </a:r>
            <a:r>
              <a:rPr lang="cs-CZ" sz="2200" dirty="0" smtClean="0"/>
              <a:t>objektů,</a:t>
            </a:r>
          </a:p>
          <a:p>
            <a:pPr lvl="1"/>
            <a:r>
              <a:rPr lang="cs-CZ" sz="2200" dirty="0" smtClean="0"/>
              <a:t>technické </a:t>
            </a:r>
            <a:r>
              <a:rPr lang="cs-CZ" sz="2200" dirty="0"/>
              <a:t>řešení musí být v souladu s platnou legislativou a technickými normami (zejména vyhláškou č. 398/2009 Sb., ČSN 73 6110, ČSN 73 6101, ČSN EN 13 201, TP 179, TP 170, TP 103, TP 218, TKP Kapitola 15).</a:t>
            </a:r>
          </a:p>
          <a:p>
            <a:pPr lvl="1"/>
            <a:endParaRPr lang="cs-CZ" sz="2200" dirty="0" smtClean="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3301810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69996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integrované </a:t>
            </a:r>
            <a:r>
              <a:rPr lang="cs-CZ" sz="1800" dirty="0" smtClean="0"/>
              <a:t>strategii,</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 včetně chodníků,</a:t>
            </a:r>
          </a:p>
          <a:p>
            <a:pPr lvl="1"/>
            <a:r>
              <a:rPr lang="cs-CZ" sz="1800" dirty="0" smtClean="0"/>
              <a:t>výdaje </a:t>
            </a:r>
            <a:r>
              <a:rPr lang="cs-CZ" sz="1800" dirty="0"/>
              <a:t>na realizaci nástupišť, přístřešků a čekáren železničních zastávek a zastávek vodní </a:t>
            </a:r>
            <a:r>
              <a:rPr lang="cs-CZ" sz="1800" dirty="0" smtClean="0"/>
              <a:t>dopravy,</a:t>
            </a:r>
          </a:p>
          <a:p>
            <a:pPr lvl="1"/>
            <a:r>
              <a:rPr lang="cs-CZ" sz="1800" dirty="0" smtClean="0"/>
              <a:t>výdaje </a:t>
            </a:r>
            <a:r>
              <a:rPr lang="cs-CZ" sz="1800" dirty="0"/>
              <a:t>na bezbariérové úpravy vstupů do </a:t>
            </a:r>
            <a:r>
              <a:rPr lang="cs-CZ" sz="1800" dirty="0" smtClean="0"/>
              <a:t>budov,</a:t>
            </a:r>
          </a:p>
          <a:p>
            <a:pPr lvl="1"/>
            <a:r>
              <a:rPr lang="cs-CZ" sz="1800" dirty="0" smtClean="0"/>
              <a:t>výdaje </a:t>
            </a:r>
            <a:r>
              <a:rPr lang="cs-CZ" sz="1800" dirty="0"/>
              <a:t>na realizaci parkovišť pro </a:t>
            </a:r>
            <a:r>
              <a:rPr lang="cs-CZ" sz="1800" dirty="0" smtClean="0"/>
              <a:t>automobily,</a:t>
            </a:r>
          </a:p>
          <a:p>
            <a:pPr lvl="1"/>
            <a:r>
              <a:rPr lang="cs-CZ" sz="1800" dirty="0" smtClean="0"/>
              <a:t>výdaje </a:t>
            </a:r>
            <a:r>
              <a:rPr lang="cs-CZ" sz="1800" dirty="0"/>
              <a:t>na zřízení, provoz a odstranění zařízení staveniště,</a:t>
            </a:r>
          </a:p>
          <a:p>
            <a:pPr lvl="1"/>
            <a:r>
              <a:rPr lang="cs-CZ" altLang="cs-CZ" sz="1800" dirty="0"/>
              <a:t>správní poplatky</a:t>
            </a:r>
            <a:r>
              <a:rPr lang="cs-CZ" altLang="cs-CZ" sz="1800" dirty="0" smtClean="0"/>
              <a:t>,</a:t>
            </a:r>
          </a:p>
          <a:p>
            <a:pPr lvl="1"/>
            <a:r>
              <a:rPr lang="cs-CZ" altLang="cs-CZ" sz="1800" dirty="0" smtClean="0"/>
              <a:t>výdaje nad stanovené limity…</a:t>
            </a: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2652164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29</a:t>
            </a:fld>
            <a:endParaRPr lang="en-US" dirty="0"/>
          </a:p>
        </p:txBody>
      </p:sp>
      <p:sp>
        <p:nvSpPr>
          <p:cNvPr id="7" name="Rectangle 2"/>
          <p:cNvSpPr txBox="1">
            <a:spLocks noChangeArrowheads="1"/>
          </p:cNvSpPr>
          <p:nvPr/>
        </p:nvSpPr>
        <p:spPr>
          <a:xfrm>
            <a:off x="-252536" y="1135781"/>
            <a:ext cx="9396536" cy="5554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smtClean="0"/>
              <a:t>rekonstrukce</a:t>
            </a:r>
            <a:r>
              <a:rPr lang="cs-CZ" sz="1700" dirty="0"/>
              <a:t>, modernizace a výstavba </a:t>
            </a:r>
            <a:r>
              <a:rPr lang="cs-CZ" sz="1700" b="1" dirty="0"/>
              <a:t>samostatných stezek pro cyklisty </a:t>
            </a:r>
            <a:r>
              <a:rPr lang="cs-CZ" sz="1700" dirty="0"/>
              <a:t>nebo stezek pro cyklisty a chodce se společným nebo odděleným provozem s dopravním značením C8a,b, C9a,b nebo C10a,b, sloužících k dopravě do zaměstnání, škol a za službami,</a:t>
            </a:r>
          </a:p>
          <a:p>
            <a:pPr lvl="1"/>
            <a:r>
              <a:rPr lang="cs-CZ" sz="1700" dirty="0"/>
              <a:t>rekonstrukce, modernizace a výstavba </a:t>
            </a:r>
            <a:r>
              <a:rPr lang="cs-CZ" sz="1700" b="1" dirty="0"/>
              <a:t>jízdních pruhů pro cyklisty </a:t>
            </a:r>
            <a:r>
              <a:rPr lang="cs-CZ" sz="1700" dirty="0"/>
              <a:t>nebo společných pásů pro cyklisty a chodce </a:t>
            </a:r>
            <a:r>
              <a:rPr lang="cs-CZ" sz="1700" b="1" dirty="0"/>
              <a:t>v přidruženém prostoru </a:t>
            </a:r>
            <a:r>
              <a:rPr lang="cs-CZ" sz="1700" dirty="0"/>
              <a:t>silnic a místních komunikací s dopravním značením C8a,b, C9a,b nebo C10a,b, sloužících k dopravě do zaměstnání, škol a za službami,</a:t>
            </a:r>
          </a:p>
          <a:p>
            <a:pPr lvl="1"/>
            <a:r>
              <a:rPr lang="cs-CZ" sz="1700" dirty="0"/>
              <a:t>úprava a realizace </a:t>
            </a:r>
            <a:r>
              <a:rPr lang="cs-CZ" sz="1700" b="1" dirty="0"/>
              <a:t>liniových opatření pro cyklisty v hlavním dopravním prostoru </a:t>
            </a:r>
            <a:r>
              <a:rPr lang="cs-CZ" sz="1700" dirty="0"/>
              <a:t>silnic a místních komunikací v podobě vyhrazených jízdních pruhů pro cyklisty, piktogramových koridorů pro cyklisty nebo vyhrazených jízdních pruhů pro autobusy a jízdní kola, sloužících k dopravě do zaměstnání, škol a za službami,</a:t>
            </a:r>
          </a:p>
          <a:p>
            <a:pPr lvl="1"/>
            <a:r>
              <a:rPr lang="cs-CZ" sz="1700" dirty="0"/>
              <a:t>je možná realizace související doprovodné infrastruktury pro cyklisty (např. stojany na jízdní kola), zmírňujících a kompenzačních opatření pro minimalizaci negativních vlivů na životní prostředí (např. výsadba doprovodné zeleně) a souvisejících prvků zvyšujících bezpečnost cyklistické dopravy (např. veřejné osvětlení, prvky inteligentních dopravních systémů), vždy při současné rekonstrukci, modernizaci nebo výstavbě komunikace pro cyklisty nebo liniového opatření pro </a:t>
            </a:r>
            <a:r>
              <a:rPr lang="cs-CZ" sz="1700" dirty="0" smtClean="0"/>
              <a:t>cyklisty</a:t>
            </a:r>
            <a:r>
              <a:rPr lang="cs-CZ" sz="1600" dirty="0"/>
              <a:t>.</a:t>
            </a:r>
          </a:p>
        </p:txBody>
      </p:sp>
      <p:sp>
        <p:nvSpPr>
          <p:cNvPr id="9" name="Nadpis 1"/>
          <p:cNvSpPr txBox="1">
            <a:spLocks/>
          </p:cNvSpPr>
          <p:nvPr/>
        </p:nvSpPr>
        <p:spPr>
          <a:xfrm>
            <a:off x="6531" y="239713"/>
            <a:ext cx="9505056" cy="105025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24921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7" name="Nadpis 6"/>
          <p:cNvSpPr>
            <a:spLocks noGrp="1"/>
          </p:cNvSpPr>
          <p:nvPr>
            <p:ph type="title"/>
          </p:nvPr>
        </p:nvSpPr>
        <p:spPr>
          <a:xfrm>
            <a:off x="457200" y="274638"/>
            <a:ext cx="8229600" cy="957396"/>
          </a:xfrm>
        </p:spPr>
        <p:txBody>
          <a:bodyPr/>
          <a:lstStyle/>
          <a:p>
            <a:r>
              <a:rPr lang="cs-CZ" dirty="0">
                <a:effectLst>
                  <a:outerShdw blurRad="38100" dist="38100" dir="2700000" algn="tl">
                    <a:srgbClr val="000000">
                      <a:alpha val="43137"/>
                    </a:srgbClr>
                  </a:outerShdw>
                </a:effectLst>
              </a:rPr>
              <a:t>Program semináře </a:t>
            </a:r>
          </a:p>
        </p:txBody>
      </p:sp>
      <p:sp>
        <p:nvSpPr>
          <p:cNvPr id="3" name="Zástupný symbol pro obsah 2"/>
          <p:cNvSpPr>
            <a:spLocks noGrp="1"/>
          </p:cNvSpPr>
          <p:nvPr>
            <p:ph idx="1"/>
          </p:nvPr>
        </p:nvSpPr>
        <p:spPr>
          <a:xfrm>
            <a:off x="27476" y="1376413"/>
            <a:ext cx="9116524" cy="4849555"/>
          </a:xfrm>
        </p:spPr>
        <p:txBody>
          <a:bodyPr>
            <a:normAutofit/>
          </a:bodyPr>
          <a:lstStyle/>
          <a:p>
            <a:pPr marL="400050" lvl="1" indent="0">
              <a:spcBef>
                <a:spcPts val="200"/>
              </a:spcBef>
              <a:spcAft>
                <a:spcPts val="200"/>
              </a:spcAft>
              <a:buNone/>
              <a:defRPr/>
            </a:pPr>
            <a:r>
              <a:rPr lang="cs-CZ" sz="2200" dirty="0"/>
              <a:t>13:30 – 15:00	</a:t>
            </a:r>
            <a:r>
              <a:rPr lang="cs-CZ" sz="2200" b="1" u="sng" dirty="0" smtClean="0"/>
              <a:t>Odpolední </a:t>
            </a:r>
            <a:r>
              <a:rPr lang="cs-CZ" sz="2200" b="1" u="sng" dirty="0"/>
              <a:t>blok C</a:t>
            </a:r>
          </a:p>
          <a:p>
            <a:pPr marL="400050" lvl="1" indent="0">
              <a:spcBef>
                <a:spcPts val="200"/>
              </a:spcBef>
              <a:spcAft>
                <a:spcPts val="200"/>
              </a:spcAft>
              <a:buNone/>
              <a:defRPr/>
            </a:pPr>
            <a:r>
              <a:rPr lang="cs-CZ" sz="2200" b="1" dirty="0"/>
              <a:t>Výzva 68 Vzdělávání a celoživotní učení (garant SC 2.4</a:t>
            </a:r>
            <a:r>
              <a:rPr lang="cs-CZ" sz="2200" b="1" dirty="0" smtClean="0"/>
              <a:t>)</a:t>
            </a:r>
          </a:p>
          <a:p>
            <a:pPr marL="400050" lvl="1" indent="0">
              <a:spcBef>
                <a:spcPts val="200"/>
              </a:spcBef>
              <a:spcAft>
                <a:spcPts val="200"/>
              </a:spcAft>
              <a:buNone/>
              <a:defRPr/>
            </a:pPr>
            <a:r>
              <a:rPr lang="cs-CZ" sz="2200" b="1" dirty="0" smtClean="0"/>
              <a:t>Výzva </a:t>
            </a:r>
            <a:r>
              <a:rPr lang="cs-CZ" sz="2200" b="1" dirty="0"/>
              <a:t>69 Integrovaný záchranný systém (garant SC 1.3)</a:t>
            </a:r>
          </a:p>
          <a:p>
            <a:pPr marL="400050" lvl="1" indent="0">
              <a:spcBef>
                <a:spcPts val="200"/>
              </a:spcBef>
              <a:spcAft>
                <a:spcPts val="200"/>
              </a:spcAft>
              <a:buNone/>
              <a:defRPr/>
            </a:pPr>
            <a:endParaRPr lang="cs-CZ" sz="2200" dirty="0"/>
          </a:p>
          <a:p>
            <a:pPr marL="400050" lvl="1" indent="0">
              <a:spcBef>
                <a:spcPts val="200"/>
              </a:spcBef>
              <a:spcAft>
                <a:spcPts val="200"/>
              </a:spcAft>
              <a:buNone/>
              <a:defRPr/>
            </a:pPr>
            <a:r>
              <a:rPr lang="cs-CZ" sz="2200" b="1" dirty="0">
                <a:solidFill>
                  <a:srgbClr val="0070C0"/>
                </a:solidFill>
              </a:rPr>
              <a:t>15:00 – 15:15	 Coffee break</a:t>
            </a:r>
          </a:p>
          <a:p>
            <a:pPr marL="400050" lvl="1" indent="0">
              <a:spcBef>
                <a:spcPts val="200"/>
              </a:spcBef>
              <a:spcAft>
                <a:spcPts val="200"/>
              </a:spcAft>
              <a:buNone/>
              <a:defRPr/>
            </a:pPr>
            <a:endParaRPr lang="cs-CZ" sz="2200" dirty="0"/>
          </a:p>
          <a:p>
            <a:pPr marL="400050" lvl="1" indent="0">
              <a:spcBef>
                <a:spcPts val="200"/>
              </a:spcBef>
              <a:spcAft>
                <a:spcPts val="200"/>
              </a:spcAft>
              <a:buNone/>
              <a:defRPr/>
            </a:pPr>
            <a:r>
              <a:rPr lang="cs-CZ" sz="2200" dirty="0"/>
              <a:t>15:15 – 17:00	</a:t>
            </a:r>
            <a:r>
              <a:rPr lang="cs-CZ" sz="2200" dirty="0" smtClean="0"/>
              <a:t> </a:t>
            </a:r>
            <a:r>
              <a:rPr lang="cs-CZ" sz="2200" b="1" u="sng" dirty="0" smtClean="0"/>
              <a:t>Odpolední </a:t>
            </a:r>
            <a:r>
              <a:rPr lang="cs-CZ" sz="2200" b="1" u="sng" dirty="0"/>
              <a:t>blok </a:t>
            </a:r>
            <a:r>
              <a:rPr lang="cs-CZ" sz="2200" b="1" u="sng" dirty="0" smtClean="0"/>
              <a:t>D</a:t>
            </a:r>
          </a:p>
          <a:p>
            <a:pPr marL="400050" lvl="1" indent="0">
              <a:spcBef>
                <a:spcPts val="200"/>
              </a:spcBef>
              <a:spcAft>
                <a:spcPts val="200"/>
              </a:spcAft>
              <a:buNone/>
              <a:defRPr/>
            </a:pPr>
            <a:r>
              <a:rPr lang="cs-CZ" sz="2200" b="1" dirty="0" smtClean="0"/>
              <a:t>Výzva </a:t>
            </a:r>
            <a:r>
              <a:rPr lang="cs-CZ" sz="2200" b="1" dirty="0"/>
              <a:t>55 Kulturní dědictví, muzea, knihovny (garant SC 3.1)</a:t>
            </a:r>
          </a:p>
          <a:p>
            <a:pPr marL="400050" lvl="1" indent="0">
              <a:spcBef>
                <a:spcPts val="200"/>
              </a:spcBef>
              <a:spcAft>
                <a:spcPts val="200"/>
              </a:spcAft>
              <a:buNone/>
              <a:defRPr/>
            </a:pPr>
            <a:r>
              <a:rPr lang="cs-CZ" sz="2200" b="1" dirty="0" smtClean="0"/>
              <a:t>Výzva </a:t>
            </a:r>
            <a:r>
              <a:rPr lang="cs-CZ" sz="2200" b="1" dirty="0"/>
              <a:t>45 Dokumenty územního rozvoje (garant SC 3.3)</a:t>
            </a:r>
          </a:p>
          <a:p>
            <a:pPr marL="400050" lvl="1" indent="0">
              <a:spcBef>
                <a:spcPts val="200"/>
              </a:spcBef>
              <a:spcAft>
                <a:spcPts val="200"/>
              </a:spcAft>
              <a:buNone/>
              <a:defRPr/>
            </a:pPr>
            <a:r>
              <a:rPr lang="cs-CZ" sz="2200" b="1" dirty="0" smtClean="0"/>
              <a:t>Výzva </a:t>
            </a:r>
            <a:r>
              <a:rPr lang="cs-CZ" sz="2200" b="1" dirty="0"/>
              <a:t>71 </a:t>
            </a:r>
            <a:r>
              <a:rPr lang="cs-CZ" sz="2200" b="1" dirty="0" err="1" smtClean="0"/>
              <a:t>Deinstitucionalizace</a:t>
            </a:r>
            <a:r>
              <a:rPr lang="cs-CZ" sz="2200" b="1" dirty="0" smtClean="0"/>
              <a:t> </a:t>
            </a:r>
            <a:r>
              <a:rPr lang="cs-CZ" sz="2200" b="1" dirty="0"/>
              <a:t>psychiatrické péče (garant SC 2.3)</a:t>
            </a:r>
          </a:p>
          <a:p>
            <a:pPr marL="400050" lvl="1" indent="0">
              <a:spcBef>
                <a:spcPts val="200"/>
              </a:spcBef>
              <a:spcAft>
                <a:spcPts val="200"/>
              </a:spcAft>
              <a:buNone/>
              <a:defRPr/>
            </a:pPr>
            <a:r>
              <a:rPr lang="cs-CZ" sz="2200" dirty="0"/>
              <a:t> </a:t>
            </a:r>
            <a:r>
              <a:rPr lang="cs-CZ" sz="2200" b="1" dirty="0" smtClean="0">
                <a:solidFill>
                  <a:srgbClr val="0070C0"/>
                </a:solidFill>
              </a:rPr>
              <a:t>17:00 </a:t>
            </a:r>
            <a:r>
              <a:rPr lang="cs-CZ" sz="2200" b="1" dirty="0">
                <a:solidFill>
                  <a:srgbClr val="0070C0"/>
                </a:solidFill>
              </a:rPr>
              <a:t>			Závěr</a:t>
            </a: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3</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6010638"/>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75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0315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sp>
        <p:nvSpPr>
          <p:cNvPr id="7" name="Rectangle 2"/>
          <p:cNvSpPr txBox="1">
            <a:spLocks noChangeArrowheads="1"/>
          </p:cNvSpPr>
          <p:nvPr/>
        </p:nvSpPr>
        <p:spPr>
          <a:xfrm>
            <a:off x="-180528" y="1340767"/>
            <a:ext cx="9324527"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dirty="0" smtClean="0"/>
              <a:t>	Kritérium </a:t>
            </a:r>
            <a:r>
              <a:rPr lang="cs-CZ" altLang="cs-CZ" sz="2200" b="1" dirty="0"/>
              <a:t>pro závěrečné ověření způsobilosti:</a:t>
            </a:r>
          </a:p>
          <a:p>
            <a:pPr marL="400050" lvl="1" indent="0">
              <a:spcBef>
                <a:spcPts val="1800"/>
              </a:spcBef>
              <a:spcAft>
                <a:spcPts val="300"/>
              </a:spcAft>
              <a:buNone/>
              <a:defRPr/>
            </a:pPr>
            <a:endParaRPr lang="cs-CZ" altLang="cs-CZ" sz="24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graphicFrame>
        <p:nvGraphicFramePr>
          <p:cNvPr id="10" name="Tabulka 9"/>
          <p:cNvGraphicFramePr>
            <a:graphicFrameLocks noGrp="1"/>
          </p:cNvGraphicFramePr>
          <p:nvPr>
            <p:extLst>
              <p:ext uri="{D42A27DB-BD31-4B8C-83A1-F6EECF244321}">
                <p14:modId xmlns:p14="http://schemas.microsoft.com/office/powerpoint/2010/main" val="1927960734"/>
              </p:ext>
            </p:extLst>
          </p:nvPr>
        </p:nvGraphicFramePr>
        <p:xfrm>
          <a:off x="1648460" y="2604738"/>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507490">
                <a:tc>
                  <a:txBody>
                    <a:bodyPr/>
                    <a:lstStyle/>
                    <a:p>
                      <a:pPr algn="l">
                        <a:lnSpc>
                          <a:spcPct val="115000"/>
                        </a:lnSpc>
                        <a:spcAft>
                          <a:spcPts val="1000"/>
                        </a:spcAft>
                      </a:pPr>
                      <a:r>
                        <a:rPr lang="cs-CZ" sz="2000" dirty="0">
                          <a:effectLst/>
                          <a:latin typeface="Myriad Pro"/>
                        </a:rPr>
                        <a:t>Projekt je v souladu s Národní strategií rozvoje cyklistické dopravy ČR pro léta 2013 – </a:t>
                      </a:r>
                      <a:r>
                        <a:rPr lang="cs-CZ" sz="2000" dirty="0" smtClean="0">
                          <a:effectLst/>
                          <a:latin typeface="Myriad Pro"/>
                        </a:rPr>
                        <a:t>2020</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ze studie proveditelnosti vyplývá, že projekt je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 – ze studie proveditelnosti nevyplývá, že je projekt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Cyklodoprava</a:t>
                      </a:r>
                      <a:r>
                        <a:rPr lang="cs-CZ" sz="1100" dirty="0">
                          <a:effectLst/>
                          <a:latin typeface="Myriad Pro"/>
                        </a:rPr>
                        <a:t>.</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44482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31</a:t>
            </a:fld>
            <a:endParaRPr lang="en-US" dirty="0"/>
          </a:p>
        </p:txBody>
      </p:sp>
      <p:sp>
        <p:nvSpPr>
          <p:cNvPr id="7" name="Rectangle 2"/>
          <p:cNvSpPr txBox="1">
            <a:spLocks noChangeArrowheads="1"/>
          </p:cNvSpPr>
          <p:nvPr/>
        </p:nvSpPr>
        <p:spPr>
          <a:xfrm>
            <a:off x="-252536" y="1058779"/>
            <a:ext cx="9396536" cy="56825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 provoz motorových </a:t>
            </a:r>
            <a:r>
              <a:rPr lang="cs-CZ" sz="2200" b="1" dirty="0" smtClean="0"/>
              <a:t>vozidel</a:t>
            </a:r>
            <a:r>
              <a:rPr lang="cs-CZ" altLang="cs-CZ" sz="2200" b="1" dirty="0" smtClean="0"/>
              <a:t>:</a:t>
            </a:r>
            <a:endParaRPr lang="cs-CZ" altLang="cs-CZ" sz="2200" b="1" dirty="0"/>
          </a:p>
          <a:p>
            <a:pPr lvl="1"/>
            <a:r>
              <a:rPr lang="cs-CZ" sz="2000" dirty="0" smtClean="0"/>
              <a:t>Pojem </a:t>
            </a:r>
            <a:r>
              <a:rPr lang="cs-CZ" sz="2000" dirty="0"/>
              <a:t>rekonstrukce/modernizace komunikace pro cyklisty zahrnuje stavební úpravy stávající komunikace spojené s přestavbou zemního tělesa nebo konstrukčních vrstev komunikace, jejímž výsledkem je </a:t>
            </a:r>
            <a:r>
              <a:rPr lang="cs-CZ" sz="2000" b="1" dirty="0"/>
              <a:t>změna nivelety, směrového vedení nebo šířkového uspořádání</a:t>
            </a:r>
            <a:r>
              <a:rPr lang="cs-CZ" sz="2000" dirty="0"/>
              <a:t> komunikace. Technické řešení musí být v souladu s platnou legislativou a technickými normami</a:t>
            </a:r>
            <a:r>
              <a:rPr lang="cs-CZ" sz="2000" dirty="0" smtClean="0"/>
              <a:t>.</a:t>
            </a:r>
          </a:p>
          <a:p>
            <a:pPr lvl="1"/>
            <a:r>
              <a:rPr lang="cs-CZ" sz="2000" dirty="0" smtClean="0"/>
              <a:t>Pokud </a:t>
            </a:r>
            <a:r>
              <a:rPr lang="cs-CZ" sz="2000" dirty="0"/>
              <a:t>žadatel zamýšlí na části úseku komunikace pro cyklisty upravit provoz ve smyslu § 77 zákona č. 361/2000 Sb., o provozu na pozemních komunikacích, ve znění pozdějších předpisů, </a:t>
            </a:r>
            <a:r>
              <a:rPr lang="cs-CZ" sz="2000" b="1" dirty="0"/>
              <a:t>udělením výjimky ze zákazu vjezdu motorových vozidel </a:t>
            </a:r>
            <a:r>
              <a:rPr lang="cs-CZ" sz="2000" dirty="0"/>
              <a:t>na nemotoristickou komunikaci, musí v kapitole 8 studie proveditelnosti </a:t>
            </a:r>
            <a:r>
              <a:rPr lang="cs-CZ" sz="2000" b="1" dirty="0"/>
              <a:t>popsat rozsah uvažované </a:t>
            </a:r>
            <a:r>
              <a:rPr lang="cs-CZ" sz="2000" b="1" dirty="0" smtClean="0"/>
              <a:t>výjimky</a:t>
            </a:r>
            <a:r>
              <a:rPr lang="cs-CZ" sz="2000" dirty="0" smtClean="0"/>
              <a:t>.</a:t>
            </a:r>
          </a:p>
          <a:p>
            <a:pPr marL="457200" lvl="1" indent="0">
              <a:buNone/>
            </a:pPr>
            <a:r>
              <a:rPr lang="cs-CZ" sz="2000" i="1" dirty="0" smtClean="0"/>
              <a:t>Zahrnuje-li </a:t>
            </a:r>
            <a:r>
              <a:rPr lang="cs-CZ" sz="2000" i="1" dirty="0"/>
              <a:t>projekt více samostatných řešení, musí být zaměření každé z  izolovaných částí projektu v souladu s hlavními podporovanými aktivitami, např. nelze realizovat stezku pro cyklisty v jedné části města a pouze stojany na jízdní kola v jiné části města.</a:t>
            </a:r>
            <a:endParaRPr lang="pl-PL" sz="2000" b="1" i="1" dirty="0"/>
          </a:p>
          <a:p>
            <a:pPr lvl="1"/>
            <a:endParaRPr lang="cs-CZ" sz="2000" dirty="0"/>
          </a:p>
          <a:p>
            <a:pPr lvl="1"/>
            <a:endParaRPr lang="cs-CZ" sz="1600" dirty="0" smtClean="0"/>
          </a:p>
        </p:txBody>
      </p:sp>
      <p:sp>
        <p:nvSpPr>
          <p:cNvPr id="9" name="Nadpis 1"/>
          <p:cNvSpPr txBox="1">
            <a:spLocks/>
          </p:cNvSpPr>
          <p:nvPr/>
        </p:nvSpPr>
        <p:spPr>
          <a:xfrm>
            <a:off x="-180528" y="239713"/>
            <a:ext cx="9505056"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502321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3364736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a:t>
            </a:r>
            <a:r>
              <a:rPr lang="cs-CZ" sz="1800" dirty="0" smtClean="0"/>
              <a:t>integrované </a:t>
            </a:r>
            <a:r>
              <a:rPr lang="cs-CZ" sz="1800" dirty="0"/>
              <a:t>strategii,</a:t>
            </a:r>
          </a:p>
          <a:p>
            <a:pPr lvl="1"/>
            <a:r>
              <a:rPr lang="cs-CZ" sz="1800" dirty="0"/>
              <a:t>výdaje na výstavbu, rekonstrukci nebo modernizaci komunikací určených výhradně pěší dopravě,</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a:t>
            </a:r>
          </a:p>
          <a:p>
            <a:pPr lvl="1"/>
            <a:r>
              <a:rPr lang="cs-CZ" sz="1800" dirty="0"/>
              <a:t>výdaje na realizaci úschoven, parkovacích domů a parkovacích věží pro jízdní kola a jiných zařízení ke zpoplatněnému parkování jízdních kol,</a:t>
            </a:r>
          </a:p>
          <a:p>
            <a:pPr lvl="1"/>
            <a:r>
              <a:rPr lang="cs-CZ" sz="1800" dirty="0" smtClean="0"/>
              <a:t>výdaje </a:t>
            </a:r>
            <a:r>
              <a:rPr lang="cs-CZ" sz="1800" dirty="0"/>
              <a:t>na realizaci nástupišť, přístřešků a čekáren </a:t>
            </a:r>
            <a:r>
              <a:rPr lang="cs-CZ" sz="1800" dirty="0" smtClean="0"/>
              <a:t>zastávek veřejné dopravy,</a:t>
            </a:r>
          </a:p>
          <a:p>
            <a:pPr lvl="1"/>
            <a:r>
              <a:rPr lang="cs-CZ" sz="1800" dirty="0" smtClean="0"/>
              <a:t>výdaje </a:t>
            </a:r>
            <a:r>
              <a:rPr lang="cs-CZ" sz="1800" dirty="0"/>
              <a:t>na zřízení, provoz a odstranění zařízení staveniště,</a:t>
            </a:r>
          </a:p>
          <a:p>
            <a:pPr lvl="1"/>
            <a:r>
              <a:rPr lang="cs-CZ" altLang="cs-CZ" sz="1800" dirty="0" smtClean="0"/>
              <a:t>výdaje nad stanovené limity…</a:t>
            </a:r>
            <a:endParaRPr lang="cs-CZ" altLang="cs-CZ" sz="1800" dirty="0"/>
          </a:p>
          <a:p>
            <a:pPr lvl="1"/>
            <a:endParaRPr lang="pl-PL" sz="1800" dirty="0" smtClean="0"/>
          </a:p>
          <a:p>
            <a:pPr lvl="1" indent="-342900">
              <a:spcBef>
                <a:spcPts val="1200"/>
              </a:spcBef>
              <a:spcAft>
                <a:spcPts val="300"/>
              </a:spcAft>
              <a:buFont typeface="Arial" panose="020B0604020202020204" pitchFamily="34" charset="0"/>
              <a:buChar char="•"/>
              <a:defRPr/>
            </a:pPr>
            <a:endParaRPr lang="cs-CZ" sz="1800" dirty="0"/>
          </a:p>
        </p:txBody>
      </p:sp>
      <p:sp>
        <p:nvSpPr>
          <p:cNvPr id="9" name="Nadpis 1"/>
          <p:cNvSpPr txBox="1">
            <a:spLocks/>
          </p:cNvSpPr>
          <p:nvPr/>
        </p:nvSpPr>
        <p:spPr>
          <a:xfrm>
            <a:off x="-180528" y="239713"/>
            <a:ext cx="9505056" cy="88644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2721379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a:t>
            </a:r>
            <a:r>
              <a:rPr lang="cs-CZ" altLang="cs-CZ" sz="2200" b="1" dirty="0"/>
              <a:t>podporované aktivity:</a:t>
            </a:r>
          </a:p>
          <a:p>
            <a:pPr lvl="1"/>
            <a:r>
              <a:rPr lang="cs-CZ" sz="1700" dirty="0" smtClean="0"/>
              <a:t>rekonstrukce</a:t>
            </a:r>
            <a:r>
              <a:rPr lang="cs-CZ" sz="1700" dirty="0"/>
              <a:t>, modernizace a výstavba </a:t>
            </a:r>
            <a:r>
              <a:rPr lang="cs-CZ" sz="1700" b="1" dirty="0"/>
              <a:t>terminálů</a:t>
            </a:r>
            <a:r>
              <a:rPr lang="cs-CZ" sz="1700" dirty="0"/>
              <a:t> jako významných přestupních uzlů veřejné dopravy, jejichž parametry odpovídají zařazení do odpovídající kategorie přestupního uzlu dle ČSN 73 </a:t>
            </a:r>
            <a:r>
              <a:rPr lang="cs-CZ" sz="1700" dirty="0" smtClean="0"/>
              <a:t>6425-2 (včetně parkovacích systémů),</a:t>
            </a:r>
          </a:p>
          <a:p>
            <a:pPr lvl="1"/>
            <a:r>
              <a:rPr lang="cs-CZ" sz="1700" dirty="0"/>
              <a:t>rekonstrukce, modernizace a výstavba </a:t>
            </a:r>
            <a:r>
              <a:rPr lang="cs-CZ" sz="1700" b="1" dirty="0"/>
              <a:t>samostatných</a:t>
            </a:r>
            <a:r>
              <a:rPr lang="cs-CZ" sz="1700" dirty="0"/>
              <a:t> </a:t>
            </a:r>
            <a:r>
              <a:rPr lang="cs-CZ" sz="1700" b="1" dirty="0"/>
              <a:t>parkovacích systémů P+R, K+R, B+R  </a:t>
            </a:r>
            <a:r>
              <a:rPr lang="cs-CZ" sz="1700" dirty="0" smtClean="0"/>
              <a:t>jako </a:t>
            </a:r>
            <a:r>
              <a:rPr lang="cs-CZ" sz="1700" dirty="0"/>
              <a:t>prvků podporujících </a:t>
            </a:r>
            <a:r>
              <a:rPr lang="cs-CZ" sz="1700" dirty="0" err="1" smtClean="0"/>
              <a:t>multimodalitu</a:t>
            </a:r>
            <a:r>
              <a:rPr lang="cs-CZ" sz="1700" dirty="0" smtClean="0"/>
              <a:t>,</a:t>
            </a:r>
          </a:p>
          <a:p>
            <a:pPr lvl="1"/>
            <a:r>
              <a:rPr lang="cs-CZ" sz="1700" dirty="0"/>
              <a:t>rekonstrukce, modernizace a výstavba </a:t>
            </a:r>
            <a:r>
              <a:rPr lang="cs-CZ" sz="1700" b="1" dirty="0"/>
              <a:t>samostatných parkovacích systémů P+G </a:t>
            </a:r>
            <a:r>
              <a:rPr lang="cs-CZ" sz="1700" dirty="0"/>
              <a:t>jako prvků podporujících </a:t>
            </a:r>
            <a:r>
              <a:rPr lang="cs-CZ" sz="1700" dirty="0" err="1"/>
              <a:t>multimodalitu</a:t>
            </a:r>
            <a:r>
              <a:rPr lang="cs-CZ" sz="1700" dirty="0"/>
              <a:t>, který vyvolá v přímé vazbě </a:t>
            </a:r>
            <a:r>
              <a:rPr lang="cs-CZ" sz="1700" b="1" dirty="0"/>
              <a:t>vznik nové pěší zóny </a:t>
            </a:r>
            <a:r>
              <a:rPr lang="cs-CZ" sz="1700" dirty="0"/>
              <a:t>nahrazující uliční prostor původně přístupný automobilové dopravě,</a:t>
            </a:r>
          </a:p>
          <a:p>
            <a:pPr lvl="1"/>
            <a:r>
              <a:rPr lang="cs-CZ" sz="1700" dirty="0" smtClean="0"/>
              <a:t>není </a:t>
            </a:r>
            <a:r>
              <a:rPr lang="cs-CZ" sz="1700" dirty="0"/>
              <a:t>možná kombinace uvedených aktivit v jedné žádosti o podporu,</a:t>
            </a:r>
          </a:p>
          <a:p>
            <a:pPr lvl="1"/>
            <a:r>
              <a:rPr lang="cs-CZ" sz="1700" dirty="0" smtClean="0"/>
              <a:t>je </a:t>
            </a:r>
            <a:r>
              <a:rPr lang="cs-CZ" sz="1700" dirty="0"/>
              <a:t>možná realizace souvisejících prvků zvyšujících bezpečnost dopravy (např. bezbariérové komunikace pro pěší, veřejné osvětlení, prvky inteligentních dopravních systémů), telematiky pro veřejnou dopravu (např. informační systémy pro cestující) a zmírňujících a kompenzačních opatření pro minimalizaci negativních vlivů na životní prostředí (např. výsadba doprovodné zeleně), vždy při současné rekonstrukci, modernizaci nebo výstavbě terminálu či samostatného parkovacího systému.</a:t>
            </a:r>
          </a:p>
          <a:p>
            <a:pPr lvl="1"/>
            <a:endParaRPr lang="cs-CZ" sz="1700" dirty="0" smtClean="0"/>
          </a:p>
          <a:p>
            <a:pPr lvl="1" indent="-342900">
              <a:spcBef>
                <a:spcPts val="1200"/>
              </a:spcBef>
              <a:spcAft>
                <a:spcPts val="300"/>
              </a:spcAft>
              <a:buFont typeface="Arial" panose="020B0604020202020204" pitchFamily="34" charset="0"/>
              <a:buChar char="•"/>
              <a:defRPr/>
            </a:pPr>
            <a:endParaRPr lang="cs-CZ" sz="1700" dirty="0"/>
          </a:p>
        </p:txBody>
      </p:sp>
      <p:sp>
        <p:nvSpPr>
          <p:cNvPr id="9" name="Nadpis 1"/>
          <p:cNvSpPr txBox="1">
            <a:spLocks/>
          </p:cNvSpPr>
          <p:nvPr/>
        </p:nvSpPr>
        <p:spPr>
          <a:xfrm>
            <a:off x="-180528" y="239713"/>
            <a:ext cx="9505056"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002125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graphicFrame>
        <p:nvGraphicFramePr>
          <p:cNvPr id="11" name="Tabulka 10"/>
          <p:cNvGraphicFramePr>
            <a:graphicFrameLocks noGrp="1"/>
          </p:cNvGraphicFramePr>
          <p:nvPr>
            <p:extLst>
              <p:ext uri="{D42A27DB-BD31-4B8C-83A1-F6EECF244321}">
                <p14:modId xmlns:p14="http://schemas.microsoft.com/office/powerpoint/2010/main" val="1968287557"/>
              </p:ext>
            </p:extLst>
          </p:nvPr>
        </p:nvGraphicFramePr>
        <p:xfrm>
          <a:off x="1668780" y="2768600"/>
          <a:ext cx="5806440" cy="2374899"/>
        </p:xfrm>
        <a:graphic>
          <a:graphicData uri="http://schemas.openxmlformats.org/drawingml/2006/table">
            <a:tbl>
              <a:tblPr firstRow="1" firstCol="1" bandRow="1">
                <a:tableStyleId>{5C22544A-7EE6-4342-B048-85BDC9FD1C3A}</a:tableStyleId>
              </a:tblPr>
              <a:tblGrid>
                <a:gridCol w="2614295">
                  <a:extLst>
                    <a:ext uri="{9D8B030D-6E8A-4147-A177-3AD203B41FA5}">
                      <a16:colId xmlns:a16="http://schemas.microsoft.com/office/drawing/2014/main" xmlns="" val="20000"/>
                    </a:ext>
                  </a:extLst>
                </a:gridCol>
                <a:gridCol w="3192145">
                  <a:extLst>
                    <a:ext uri="{9D8B030D-6E8A-4147-A177-3AD203B41FA5}">
                      <a16:colId xmlns:a16="http://schemas.microsoft.com/office/drawing/2014/main" xmlns="" val="20001"/>
                    </a:ext>
                  </a:extLst>
                </a:gridCol>
              </a:tblGrid>
              <a:tr h="2374899">
                <a:tc>
                  <a:txBody>
                    <a:bodyPr/>
                    <a:lstStyle/>
                    <a:p>
                      <a:pPr algn="l">
                        <a:lnSpc>
                          <a:spcPct val="115000"/>
                        </a:lnSpc>
                        <a:spcAft>
                          <a:spcPts val="1000"/>
                        </a:spcAft>
                      </a:pPr>
                      <a:r>
                        <a:rPr lang="cs-CZ" sz="2000" dirty="0">
                          <a:effectLst/>
                          <a:latin typeface="Myriad Pro"/>
                        </a:rPr>
                        <a:t>Zadávací/výběrové řízení na stavební práce nebylo zahájeno před předložením žádosti o </a:t>
                      </a:r>
                      <a:r>
                        <a:rPr lang="cs-CZ" sz="2000" dirty="0" smtClean="0">
                          <a:effectLst/>
                          <a:latin typeface="Myriad Pro"/>
                        </a:rPr>
                        <a:t>podporu</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zadávací/výběrové řízení na stavební práce nebylo zahájeno před podáním žádosti, projekt splňuje motivační účinek v souladu s nařízením č. 651/2014.</a:t>
                      </a:r>
                      <a:endParaRPr lang="cs-CZ" sz="1200" dirty="0">
                        <a:effectLst/>
                        <a:latin typeface="Myriad Pro"/>
                      </a:endParaRPr>
                    </a:p>
                    <a:p>
                      <a:pPr algn="just">
                        <a:lnSpc>
                          <a:spcPct val="115000"/>
                        </a:lnSpc>
                        <a:spcAft>
                          <a:spcPts val="1000"/>
                        </a:spcAft>
                      </a:pPr>
                      <a:r>
                        <a:rPr lang="cs-CZ" sz="1100" dirty="0">
                          <a:effectLst/>
                          <a:latin typeface="Myriad Pro"/>
                        </a:rPr>
                        <a:t>NE – zadávací/výběrové řízení na stavební práce bylo zahájeno před podáním žádosti.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Terminály a Parkovací systémy.</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530220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Terminál</a:t>
            </a:r>
            <a:r>
              <a:rPr lang="cs-CZ" altLang="cs-CZ" sz="2200" b="1" dirty="0"/>
              <a:t>:</a:t>
            </a:r>
          </a:p>
          <a:p>
            <a:pPr marL="457200" lvl="1" indent="0">
              <a:spcBef>
                <a:spcPts val="0"/>
              </a:spcBef>
              <a:spcAft>
                <a:spcPts val="1200"/>
              </a:spcAft>
              <a:buNone/>
            </a:pPr>
            <a:r>
              <a:rPr lang="cs-CZ" sz="2000" dirty="0" smtClean="0"/>
              <a:t>= přestupní </a:t>
            </a:r>
            <a:r>
              <a:rPr lang="cs-CZ" sz="2000" dirty="0"/>
              <a:t>uzel veřejné dopravy</a:t>
            </a:r>
            <a:r>
              <a:rPr lang="cs-CZ" sz="2000" dirty="0" smtClean="0"/>
              <a:t>.</a:t>
            </a:r>
          </a:p>
          <a:p>
            <a:pPr lvl="1">
              <a:spcBef>
                <a:spcPts val="0"/>
              </a:spcBef>
              <a:spcAft>
                <a:spcPts val="1200"/>
              </a:spcAft>
            </a:pPr>
            <a:r>
              <a:rPr lang="cs-CZ" sz="2000" dirty="0" smtClean="0"/>
              <a:t>Přestupní </a:t>
            </a:r>
            <a:r>
              <a:rPr lang="cs-CZ" sz="2000" dirty="0"/>
              <a:t>uzel je místo, ve kterém je cestujícím umožněn </a:t>
            </a:r>
            <a:r>
              <a:rPr lang="cs-CZ" sz="2000" b="1" dirty="0"/>
              <a:t>přestup mezi více než dvěma linkami pro jeden směr jízdy nebo mezi různými druhy veřejné dopravy</a:t>
            </a:r>
            <a:r>
              <a:rPr lang="cs-CZ" sz="2000" dirty="0"/>
              <a:t>. Terminálem je také přestupní uzel složený ze dvou nebo více oddělených částí, mezi kterými existuje přímé propojení bezbariérovou komunikací pro pěší, případně bezbariérovou komunikací pro pěší s přechodem pro chodce o délce max. 200 m.</a:t>
            </a:r>
          </a:p>
          <a:p>
            <a:pPr lvl="1">
              <a:spcBef>
                <a:spcPts val="0"/>
              </a:spcBef>
              <a:spcAft>
                <a:spcPts val="1200"/>
              </a:spcAft>
            </a:pPr>
            <a:r>
              <a:rPr lang="cs-CZ" sz="2000" dirty="0"/>
              <a:t>ČSN 73 6425-2</a:t>
            </a:r>
          </a:p>
          <a:p>
            <a:pPr lvl="1">
              <a:spcBef>
                <a:spcPts val="0"/>
              </a:spcBef>
              <a:spcAft>
                <a:spcPts val="1200"/>
              </a:spcAft>
            </a:pPr>
            <a:r>
              <a:rPr lang="cs-CZ" sz="2000" b="1" dirty="0"/>
              <a:t>Kategorie</a:t>
            </a:r>
            <a:r>
              <a:rPr lang="cs-CZ" sz="2000" dirty="0"/>
              <a:t> přestupních uzlů podle významu a funkce a podle </a:t>
            </a:r>
            <a:r>
              <a:rPr lang="cs-CZ" sz="2000" b="1" dirty="0"/>
              <a:t>velikosti</a:t>
            </a:r>
          </a:p>
          <a:p>
            <a:pPr lvl="1"/>
            <a:endParaRPr lang="cs-CZ" sz="1600" dirty="0" smtClean="0"/>
          </a:p>
        </p:txBody>
      </p:sp>
      <p:sp>
        <p:nvSpPr>
          <p:cNvPr id="11"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622887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Parkovací systém</a:t>
            </a:r>
            <a:r>
              <a:rPr lang="cs-CZ" altLang="cs-CZ" sz="2200" b="1" dirty="0" smtClean="0"/>
              <a:t>:</a:t>
            </a:r>
            <a:endParaRPr lang="cs-CZ" altLang="cs-CZ" sz="2200" b="1" dirty="0"/>
          </a:p>
          <a:p>
            <a:pPr marL="457200" lvl="1" indent="0">
              <a:buNone/>
            </a:pPr>
            <a:r>
              <a:rPr lang="cs-CZ" sz="2000" dirty="0" smtClean="0"/>
              <a:t>= </a:t>
            </a:r>
            <a:r>
              <a:rPr lang="cs-CZ" sz="2000" dirty="0"/>
              <a:t>parkoviště, parkovací dům, jeho část, část pozemní komunikace nebo </a:t>
            </a:r>
            <a:r>
              <a:rPr lang="cs-CZ" sz="2000" dirty="0" smtClean="0"/>
              <a:t>terminálu zahrnující </a:t>
            </a:r>
            <a:r>
              <a:rPr lang="cs-CZ" sz="2000" dirty="0"/>
              <a:t>parkovací plochy.</a:t>
            </a:r>
          </a:p>
          <a:p>
            <a:pPr lvl="1"/>
            <a:r>
              <a:rPr lang="cs-CZ" sz="2000" dirty="0"/>
              <a:t>Parkovací systém </a:t>
            </a:r>
            <a:r>
              <a:rPr lang="cs-CZ" sz="2000" b="1" dirty="0"/>
              <a:t>P+R, K+R </a:t>
            </a:r>
            <a:r>
              <a:rPr lang="cs-CZ" sz="2000" dirty="0"/>
              <a:t>a</a:t>
            </a:r>
            <a:r>
              <a:rPr lang="cs-CZ" sz="2000" b="1" dirty="0"/>
              <a:t> B+R </a:t>
            </a:r>
            <a:r>
              <a:rPr lang="cs-CZ" sz="2000" dirty="0"/>
              <a:t>musí být </a:t>
            </a:r>
            <a:r>
              <a:rPr lang="cs-CZ" sz="2000" u="sng" dirty="0"/>
              <a:t>součástí terminálu</a:t>
            </a:r>
            <a:r>
              <a:rPr lang="cs-CZ" sz="2000" dirty="0"/>
              <a:t> (přestupního uzlu), nebo </a:t>
            </a:r>
            <a:r>
              <a:rPr lang="cs-CZ" sz="2000" u="sng" dirty="0"/>
              <a:t>mezi ním a samostatnou/izolovanou zastávkou, stanicí nebo přestupním uzlem musí existovat přímé propojení bezbariérovou komunikací pro pěší</a:t>
            </a:r>
            <a:r>
              <a:rPr lang="cs-CZ" sz="2000" dirty="0"/>
              <a:t>, případně bezbariérovou komunikací pro pěší s přechodem pro chodce o délce max. 200 m. </a:t>
            </a:r>
            <a:r>
              <a:rPr lang="cs-CZ" sz="2000" b="1" dirty="0"/>
              <a:t>Samostatný</a:t>
            </a:r>
            <a:r>
              <a:rPr lang="cs-CZ" sz="2000" dirty="0"/>
              <a:t> </a:t>
            </a:r>
            <a:r>
              <a:rPr lang="cs-CZ" sz="2000" u="sng" dirty="0"/>
              <a:t>parkovací systém není součástí projektu terminálu v IROP</a:t>
            </a:r>
            <a:r>
              <a:rPr lang="cs-CZ" sz="2000" dirty="0"/>
              <a:t> a nezahrnuje infrastrukturu pro veřejnou dopravu.</a:t>
            </a:r>
          </a:p>
          <a:p>
            <a:pPr lvl="1"/>
            <a:r>
              <a:rPr lang="cs-CZ" sz="2000" b="1" dirty="0"/>
              <a:t>Samostatným</a:t>
            </a:r>
            <a:r>
              <a:rPr lang="cs-CZ" sz="2000" dirty="0"/>
              <a:t> parkovacím systémem </a:t>
            </a:r>
            <a:r>
              <a:rPr lang="cs-CZ" sz="2000" b="1" dirty="0"/>
              <a:t>P+G</a:t>
            </a:r>
            <a:r>
              <a:rPr lang="cs-CZ" sz="2000" dirty="0"/>
              <a:t> se rozumí parkoviště, parkovací dům nebo část komunikace zahrnující parkovací plochy pro osobní automobily cestujících, kteří v návaznosti na zaparkování vozidla na dobu kratší než 24 hod. pokračují v cestě pěšky.</a:t>
            </a:r>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626495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Rekonstrukce/modernizace</a:t>
            </a:r>
            <a:r>
              <a:rPr lang="cs-CZ" sz="2200" dirty="0"/>
              <a:t> terminálu nebo parkovacího </a:t>
            </a:r>
            <a:r>
              <a:rPr lang="cs-CZ" sz="2200" dirty="0" smtClean="0"/>
              <a:t>systému</a:t>
            </a:r>
            <a:r>
              <a:rPr lang="cs-CZ" altLang="cs-CZ" sz="2200" b="1" dirty="0" smtClean="0"/>
              <a:t>:</a:t>
            </a:r>
            <a:endParaRPr lang="cs-CZ" altLang="cs-CZ" sz="2200" b="1" dirty="0"/>
          </a:p>
          <a:p>
            <a:pPr lvl="1"/>
            <a:r>
              <a:rPr lang="cs-CZ" sz="2000" dirty="0"/>
              <a:t>stavební úpravy přestupního uzlu, parkoviště nebo parkovacího domu, jimiž dochází minimálně k přestavbě zemního tělesa nebo konstrukčních vrstev </a:t>
            </a:r>
            <a:r>
              <a:rPr lang="cs-CZ" sz="2000" u="sng" dirty="0"/>
              <a:t>komunikací</a:t>
            </a:r>
            <a:r>
              <a:rPr lang="cs-CZ" sz="2000" dirty="0"/>
              <a:t> </a:t>
            </a:r>
            <a:r>
              <a:rPr lang="cs-CZ" sz="2000" b="1" dirty="0"/>
              <a:t>a</a:t>
            </a:r>
            <a:r>
              <a:rPr lang="cs-CZ" sz="2000" dirty="0"/>
              <a:t> </a:t>
            </a:r>
            <a:r>
              <a:rPr lang="cs-CZ" sz="2000" u="sng" dirty="0"/>
              <a:t>zpevněných ploch</a:t>
            </a:r>
            <a:r>
              <a:rPr lang="cs-CZ" sz="2000" dirty="0"/>
              <a:t> pro </a:t>
            </a:r>
            <a:r>
              <a:rPr lang="cs-CZ" sz="2000" u="sng" dirty="0"/>
              <a:t>vozidla</a:t>
            </a:r>
            <a:r>
              <a:rPr lang="cs-CZ" sz="2000" dirty="0"/>
              <a:t> </a:t>
            </a:r>
            <a:r>
              <a:rPr lang="cs-CZ" sz="2000" b="1" dirty="0"/>
              <a:t>a</a:t>
            </a:r>
            <a:r>
              <a:rPr lang="cs-CZ" sz="2000" dirty="0"/>
              <a:t> </a:t>
            </a:r>
            <a:r>
              <a:rPr lang="cs-CZ" sz="2000" u="sng" dirty="0"/>
              <a:t>chodce</a:t>
            </a:r>
            <a:r>
              <a:rPr lang="cs-CZ" sz="2000" dirty="0"/>
              <a:t> (cestující), a jejichž výsledkem je zachování nebo navýšení kapacity terminálu nebo parkovacího systému</a:t>
            </a:r>
          </a:p>
          <a:p>
            <a:pPr lvl="1"/>
            <a:r>
              <a:rPr lang="cs-CZ" sz="2000" dirty="0"/>
              <a:t>Technické řešení musí být v souladu s platnou legislativou</a:t>
            </a:r>
            <a:br>
              <a:rPr lang="cs-CZ" sz="2000" dirty="0"/>
            </a:br>
            <a:r>
              <a:rPr lang="cs-CZ" sz="2000" dirty="0"/>
              <a:t>a technickými normami</a:t>
            </a:r>
            <a:r>
              <a:rPr lang="cs-CZ" sz="2000" dirty="0" smtClean="0"/>
              <a:t>.</a:t>
            </a:r>
            <a:endParaRPr lang="cs-CZ" sz="2000" dirty="0"/>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r>
              <a:rPr lang="cs-CZ" sz="2400" b="1" dirty="0" smtClean="0">
                <a:solidFill>
                  <a:srgbClr val="0070C0"/>
                </a:solidFill>
                <a:latin typeface="Myriad Pro"/>
              </a:rPr>
              <a:t>“</a:t>
            </a:r>
            <a:endParaRPr lang="cs-CZ" sz="2400" b="1" dirty="0">
              <a:solidFill>
                <a:srgbClr val="0070C0"/>
              </a:solidFill>
              <a:latin typeface="Myriad Pro"/>
            </a:endParaRPr>
          </a:p>
        </p:txBody>
      </p:sp>
    </p:spTree>
    <p:extLst>
      <p:ext uri="{BB962C8B-B14F-4D97-AF65-F5344CB8AC3E}">
        <p14:creationId xmlns:p14="http://schemas.microsoft.com/office/powerpoint/2010/main" val="1237677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smtClean="0"/>
              <a:t>realizace </a:t>
            </a:r>
            <a:r>
              <a:rPr lang="cs-CZ" sz="2000" dirty="0"/>
              <a:t>vyvolaných investic (úpravy a přeložky komunikací, </a:t>
            </a:r>
            <a:r>
              <a:rPr lang="cs-CZ" sz="2000" dirty="0" err="1"/>
              <a:t>inž</a:t>
            </a:r>
            <a:r>
              <a:rPr lang="cs-CZ" sz="2000" dirty="0"/>
              <a:t>. sítí</a:t>
            </a:r>
            <a:r>
              <a:rPr lang="cs-CZ" sz="2000" dirty="0" smtClean="0"/>
              <a:t>),</a:t>
            </a:r>
          </a:p>
          <a:p>
            <a:pPr lvl="1"/>
            <a:r>
              <a:rPr lang="cs-CZ" sz="2000" dirty="0"/>
              <a:t>z</a:t>
            </a:r>
            <a:r>
              <a:rPr lang="cs-CZ" sz="2000" dirty="0" smtClean="0"/>
              <a:t>pracování </a:t>
            </a:r>
            <a:r>
              <a:rPr lang="cs-CZ" sz="2000" dirty="0"/>
              <a:t>projektových dokumentací (vč. dokumentací v procesu EIA a nesouvisejících doplňujících průzkumů</a:t>
            </a:r>
            <a:r>
              <a:rPr lang="cs-CZ" sz="2000" dirty="0" smtClean="0"/>
              <a:t>),</a:t>
            </a:r>
          </a:p>
          <a:p>
            <a:pPr lvl="1"/>
            <a:r>
              <a:rPr lang="cs-CZ" sz="2000" dirty="0"/>
              <a:t>v</a:t>
            </a:r>
            <a:r>
              <a:rPr lang="cs-CZ" sz="2000" dirty="0" smtClean="0"/>
              <a:t>ýkup </a:t>
            </a:r>
            <a:r>
              <a:rPr lang="cs-CZ" sz="2000" dirty="0"/>
              <a:t>nemovitostí podmiňujících výstavbu (pozemky, stavby do 10% </a:t>
            </a:r>
            <a:r>
              <a:rPr lang="cs-CZ" sz="2000" dirty="0" smtClean="0"/>
              <a:t>CZV)</a:t>
            </a:r>
          </a:p>
          <a:p>
            <a:pPr lvl="1"/>
            <a:r>
              <a:rPr lang="cs-CZ" sz="2000" dirty="0"/>
              <a:t>z</a:t>
            </a:r>
            <a:r>
              <a:rPr lang="cs-CZ" sz="2000" dirty="0" smtClean="0"/>
              <a:t>abezpečení </a:t>
            </a:r>
            <a:r>
              <a:rPr lang="cs-CZ" sz="2000" dirty="0"/>
              <a:t>výstavby (TDI, AD, BOZP, geodetické práce, </a:t>
            </a:r>
            <a:r>
              <a:rPr lang="cs-CZ" sz="2000" dirty="0" err="1"/>
              <a:t>inženýring</a:t>
            </a:r>
            <a:r>
              <a:rPr lang="cs-CZ" sz="2000" dirty="0" smtClean="0"/>
              <a:t>),</a:t>
            </a:r>
          </a:p>
          <a:p>
            <a:pPr lvl="1"/>
            <a:r>
              <a:rPr lang="cs-CZ" sz="2000" dirty="0"/>
              <a:t>v</a:t>
            </a:r>
            <a:r>
              <a:rPr lang="cs-CZ" sz="2000" dirty="0" smtClean="0"/>
              <a:t>ybrané </a:t>
            </a:r>
            <a:r>
              <a:rPr lang="cs-CZ" sz="2000" dirty="0"/>
              <a:t>služby bezprostředně související (studie proveditelnosti, zadávací a výběrová řízení</a:t>
            </a:r>
            <a:r>
              <a:rPr lang="cs-CZ" sz="2000" dirty="0" smtClean="0"/>
              <a:t>),</a:t>
            </a:r>
          </a:p>
          <a:p>
            <a:pPr lvl="1"/>
            <a:r>
              <a:rPr lang="cs-CZ" sz="2000" dirty="0"/>
              <a:t>p</a:t>
            </a:r>
            <a:r>
              <a:rPr lang="cs-CZ" sz="2000" dirty="0" smtClean="0"/>
              <a:t>ovinná publicita.</a:t>
            </a:r>
            <a:endParaRPr lang="cs-CZ" sz="14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82846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900" b="1" u="sng" dirty="0">
                <a:solidFill>
                  <a:srgbClr val="0070C0"/>
                </a:solidFill>
                <a:effectLst>
                  <a:outerShdw blurRad="38100" dist="38100" dir="2700000" algn="tl">
                    <a:srgbClr val="000000">
                      <a:alpha val="43137"/>
                    </a:srgbClr>
                  </a:outerShdw>
                </a:effectLst>
                <a:cs typeface="Calibri" pitchFamily="34" charset="0"/>
              </a:rPr>
              <a:t>DOPOLEDNÍ BLOK </a:t>
            </a:r>
            <a:r>
              <a:rPr lang="cs-CZ" sz="3900" b="1" u="sng" dirty="0" smtClean="0">
                <a:solidFill>
                  <a:srgbClr val="0070C0"/>
                </a:solidFill>
                <a:effectLst>
                  <a:outerShdw blurRad="38100" dist="38100" dir="2700000" algn="tl">
                    <a:srgbClr val="000000">
                      <a:alpha val="43137"/>
                    </a:srgbClr>
                  </a:outerShdw>
                </a:effectLst>
                <a:cs typeface="Calibri" pitchFamily="34" charset="0"/>
              </a:rPr>
              <a:t>A</a:t>
            </a:r>
            <a:r>
              <a:rPr lang="cs-CZ" sz="3900" b="1" u="sng" dirty="0">
                <a:solidFill>
                  <a:srgbClr val="0070C0"/>
                </a:solidFill>
                <a:effectLst>
                  <a:outerShdw blurRad="38100" dist="38100" dir="2700000" algn="tl">
                    <a:srgbClr val="000000">
                      <a:alpha val="43137"/>
                    </a:srgbClr>
                  </a:outerShdw>
                </a:effectLst>
                <a:cs typeface="Calibri" pitchFamily="34" charset="0"/>
              </a:rPr>
              <a:t/>
            </a:r>
            <a:br>
              <a:rPr lang="cs-CZ" sz="3900" b="1" u="sng" dirty="0">
                <a:solidFill>
                  <a:srgbClr val="0070C0"/>
                </a:solidFill>
                <a:effectLst>
                  <a:outerShdw blurRad="38100" dist="38100" dir="2700000" algn="tl">
                    <a:srgbClr val="000000">
                      <a:alpha val="43137"/>
                    </a:srgbClr>
                  </a:outerShdw>
                </a:effectLst>
                <a:cs typeface="Calibri" pitchFamily="34" charset="0"/>
              </a:rPr>
            </a:b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4</a:t>
            </a:fld>
            <a:endParaRPr lang="en-US" dirty="0"/>
          </a:p>
        </p:txBody>
      </p:sp>
    </p:spTree>
    <p:extLst>
      <p:ext uri="{BB962C8B-B14F-4D97-AF65-F5344CB8AC3E}">
        <p14:creationId xmlns:p14="http://schemas.microsoft.com/office/powerpoint/2010/main" val="1276776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700" dirty="0" smtClean="0"/>
              <a:t>např</a:t>
            </a:r>
            <a:r>
              <a:rPr lang="cs-CZ" sz="1700" dirty="0"/>
              <a:t>. </a:t>
            </a:r>
            <a:r>
              <a:rPr lang="cs-CZ" sz="1700" dirty="0" smtClean="0"/>
              <a:t>výdaje </a:t>
            </a:r>
            <a:r>
              <a:rPr lang="cs-CZ" sz="1700" dirty="0"/>
              <a:t>na realizaci samostatných/izolovaných zastávek,</a:t>
            </a:r>
          </a:p>
          <a:p>
            <a:pPr lvl="1"/>
            <a:r>
              <a:rPr lang="cs-CZ" sz="1700" dirty="0"/>
              <a:t>výdaje na rekonstrukci, modernizaci a výstavbu veřejně přístupných pozemních komunikací, které zajišťují obsluhu okolního území, s výjimkou výdajů uvedených mezi způsobilými výdaji na hlavní a vedlejší aktivity projektu,</a:t>
            </a:r>
          </a:p>
          <a:p>
            <a:pPr lvl="1"/>
            <a:r>
              <a:rPr lang="cs-CZ" sz="1700" dirty="0" smtClean="0"/>
              <a:t>výdaje </a:t>
            </a:r>
            <a:r>
              <a:rPr lang="cs-CZ" sz="1700" dirty="0"/>
              <a:t>na vybavení provozních budov a objektů pro cestující neuvedené mezi </a:t>
            </a:r>
            <a:r>
              <a:rPr lang="cs-CZ" sz="1700" dirty="0" smtClean="0"/>
              <a:t>ZV,</a:t>
            </a:r>
          </a:p>
          <a:p>
            <a:pPr lvl="1"/>
            <a:r>
              <a:rPr lang="cs-CZ" sz="1700" dirty="0" smtClean="0"/>
              <a:t>výdaje </a:t>
            </a:r>
            <a:r>
              <a:rPr lang="cs-CZ" sz="1700" dirty="0"/>
              <a:t>na realizaci části parkovacího systému odpovídající podílu počtu nových nebo rekonstruovaných/modernizovaných parkovacích míst, která nevyplývají z dopravně-inženýrské analýzy kapacitního řešení celého parkoviště pro podporu </a:t>
            </a:r>
            <a:r>
              <a:rPr lang="cs-CZ" sz="1700" dirty="0" err="1"/>
              <a:t>multimodality</a:t>
            </a:r>
            <a:r>
              <a:rPr lang="cs-CZ" sz="1700" dirty="0"/>
              <a:t>, na celkovém počtu nových nebo rekonstruovaných/</a:t>
            </a:r>
            <a:r>
              <a:rPr lang="cs-CZ" sz="1700" dirty="0" err="1"/>
              <a:t>modern</a:t>
            </a:r>
            <a:r>
              <a:rPr lang="cs-CZ" sz="1700" dirty="0"/>
              <a:t>. parkovacích </a:t>
            </a:r>
            <a:r>
              <a:rPr lang="cs-CZ" sz="1700" dirty="0" smtClean="0"/>
              <a:t>míst,</a:t>
            </a:r>
          </a:p>
          <a:p>
            <a:pPr lvl="1"/>
            <a:r>
              <a:rPr lang="cs-CZ" sz="1700" dirty="0" smtClean="0"/>
              <a:t>výdaje </a:t>
            </a:r>
            <a:r>
              <a:rPr lang="cs-CZ" sz="1700" dirty="0"/>
              <a:t>na realizaci samostatných objektů pro komerční aktivity a venkovních ploch pro stánkový </a:t>
            </a:r>
            <a:r>
              <a:rPr lang="cs-CZ" sz="1700" dirty="0" smtClean="0"/>
              <a:t>prodej, výdaje </a:t>
            </a:r>
            <a:r>
              <a:rPr lang="cs-CZ" sz="1700" dirty="0"/>
              <a:t>na reklamní </a:t>
            </a:r>
            <a:r>
              <a:rPr lang="cs-CZ" sz="1700" dirty="0" smtClean="0"/>
              <a:t>zařízení,</a:t>
            </a:r>
          </a:p>
          <a:p>
            <a:pPr lvl="1"/>
            <a:r>
              <a:rPr lang="cs-CZ" sz="1700" dirty="0" smtClean="0"/>
              <a:t>výdaje </a:t>
            </a:r>
            <a:r>
              <a:rPr lang="cs-CZ" sz="1700" dirty="0"/>
              <a:t>na sochy, kašny a jiná umělecká </a:t>
            </a:r>
            <a:r>
              <a:rPr lang="cs-CZ" sz="1700" dirty="0" smtClean="0"/>
              <a:t>díla,</a:t>
            </a:r>
          </a:p>
          <a:p>
            <a:pPr lvl="1"/>
            <a:r>
              <a:rPr lang="cs-CZ" sz="1700" dirty="0" smtClean="0"/>
              <a:t>výdaje </a:t>
            </a:r>
            <a:r>
              <a:rPr lang="cs-CZ" sz="1700" dirty="0"/>
              <a:t>na zajištění náhradní dopravy/výlukového </a:t>
            </a:r>
            <a:r>
              <a:rPr lang="cs-CZ" sz="1700" dirty="0" smtClean="0"/>
              <a:t>provozu,</a:t>
            </a:r>
          </a:p>
          <a:p>
            <a:pPr lvl="1"/>
            <a:r>
              <a:rPr lang="cs-CZ" sz="1700" dirty="0" smtClean="0"/>
              <a:t>výdaje </a:t>
            </a:r>
            <a:r>
              <a:rPr lang="cs-CZ" sz="1700" dirty="0"/>
              <a:t>v rozporu s motivačním </a:t>
            </a:r>
            <a:r>
              <a:rPr lang="cs-CZ" sz="1700" dirty="0" smtClean="0"/>
              <a:t>účinkem…</a:t>
            </a:r>
          </a:p>
          <a:p>
            <a:pPr marL="457200" lvl="1" indent="0">
              <a:buNone/>
            </a:pP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743416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2000" dirty="0"/>
              <a:t>nákup </a:t>
            </a:r>
            <a:r>
              <a:rPr lang="cs-CZ" sz="2000" b="1" dirty="0"/>
              <a:t>silničních</a:t>
            </a:r>
            <a:r>
              <a:rPr lang="cs-CZ" sz="2000" dirty="0"/>
              <a:t> </a:t>
            </a:r>
            <a:r>
              <a:rPr lang="cs-CZ" sz="2000" dirty="0" err="1"/>
              <a:t>nízkoemisních</a:t>
            </a:r>
            <a:r>
              <a:rPr lang="cs-CZ" sz="2000" dirty="0"/>
              <a:t> vozidel pro zajištění dopravní obslužnosti jako veřejné služby v přepravě cestujících, využívajících alternativní palivo </a:t>
            </a:r>
            <a:r>
              <a:rPr lang="cs-CZ" sz="2000" b="1" dirty="0"/>
              <a:t>CNG</a:t>
            </a:r>
            <a:r>
              <a:rPr lang="cs-CZ" sz="2000" dirty="0"/>
              <a:t> nebo </a:t>
            </a:r>
            <a:r>
              <a:rPr lang="cs-CZ" sz="2000" b="1" dirty="0"/>
              <a:t>LNG</a:t>
            </a:r>
            <a:r>
              <a:rPr lang="cs-CZ" sz="2000" dirty="0"/>
              <a:t> a splňujících normu EURO 6,</a:t>
            </a:r>
          </a:p>
          <a:p>
            <a:pPr lvl="1"/>
            <a:r>
              <a:rPr lang="cs-CZ" sz="2000" dirty="0"/>
              <a:t>nákup </a:t>
            </a:r>
            <a:r>
              <a:rPr lang="cs-CZ" sz="2000" b="1" dirty="0"/>
              <a:t>silničních</a:t>
            </a:r>
            <a:r>
              <a:rPr lang="cs-CZ" sz="2000" dirty="0"/>
              <a:t> bezemisních vozidel pro zajištění dopravní obslužnosti jako veřejné služby v přepravě cestujících, využívajících alternativní palivo </a:t>
            </a:r>
            <a:r>
              <a:rPr lang="cs-CZ" sz="2000" b="1" dirty="0"/>
              <a:t>elektřinu</a:t>
            </a:r>
            <a:r>
              <a:rPr lang="cs-CZ" sz="2000" dirty="0"/>
              <a:t> nebo </a:t>
            </a:r>
            <a:r>
              <a:rPr lang="cs-CZ" sz="2000" b="1" dirty="0"/>
              <a:t>vodík</a:t>
            </a:r>
            <a:r>
              <a:rPr lang="cs-CZ" sz="2000" dirty="0"/>
              <a:t>,</a:t>
            </a:r>
          </a:p>
          <a:p>
            <a:pPr lvl="1"/>
            <a:r>
              <a:rPr lang="cs-CZ" sz="2000" dirty="0"/>
              <a:t>nákup bezemisních </a:t>
            </a:r>
            <a:r>
              <a:rPr lang="cs-CZ" sz="2000" b="1" dirty="0"/>
              <a:t>drážních</a:t>
            </a:r>
            <a:r>
              <a:rPr lang="cs-CZ" sz="2000" dirty="0"/>
              <a:t> vozidel městské dopravy (tramvají nebo trolejbusů) pro zajištění dopravní obslužnosti jako </a:t>
            </a:r>
            <a:r>
              <a:rPr lang="cs-CZ" sz="2000" b="1" dirty="0"/>
              <a:t>veřejné služby </a:t>
            </a:r>
            <a:r>
              <a:rPr lang="cs-CZ" sz="2000" dirty="0"/>
              <a:t>v přepravě </a:t>
            </a:r>
            <a:r>
              <a:rPr lang="cs-CZ" sz="2000" dirty="0" smtClean="0"/>
              <a:t>cestujících.</a:t>
            </a:r>
            <a:endParaRPr lang="cs-CZ" sz="20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58618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a:t>
            </a:r>
            <a:r>
              <a:rPr lang="cs-CZ" altLang="cs-CZ" sz="2200" b="1" dirty="0"/>
              <a:t>pro závěrečné ověření </a:t>
            </a:r>
            <a:r>
              <a:rPr lang="cs-CZ" altLang="cs-CZ" sz="2200" b="1" dirty="0" smtClean="0"/>
              <a:t>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graphicFrame>
        <p:nvGraphicFramePr>
          <p:cNvPr id="13" name="Tabulka 12"/>
          <p:cNvGraphicFramePr>
            <a:graphicFrameLocks noGrp="1"/>
          </p:cNvGraphicFramePr>
          <p:nvPr>
            <p:extLst>
              <p:ext uri="{D42A27DB-BD31-4B8C-83A1-F6EECF244321}">
                <p14:modId xmlns:p14="http://schemas.microsoft.com/office/powerpoint/2010/main" val="709828916"/>
              </p:ext>
            </p:extLst>
          </p:nvPr>
        </p:nvGraphicFramePr>
        <p:xfrm>
          <a:off x="1648460" y="1904641"/>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263650">
                <a:tc>
                  <a:txBody>
                    <a:bodyPr/>
                    <a:lstStyle/>
                    <a:p>
                      <a:pPr algn="l">
                        <a:lnSpc>
                          <a:spcPct val="115000"/>
                        </a:lnSpc>
                        <a:spcAft>
                          <a:spcPts val="1000"/>
                        </a:spcAft>
                      </a:pPr>
                      <a:r>
                        <a:rPr lang="cs-CZ" sz="1800" dirty="0">
                          <a:effectLst/>
                          <a:latin typeface="Myriad Pro"/>
                        </a:rPr>
                        <a:t>Vozidla, nakupovaná pro veřejnou dopravu, jsou upravená pro přepravu osob se sníženou schopností pohybu a orientace.</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jsou popsány technické parametry vozidel pro jejich přizpůsobení osobám se sníženou schopností pohybu a orientace.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nejsou popsány technické parametry vozidel pro jejich přizpůsobení osobám se sníženou schopností pohybu a orientace.</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1160293280"/>
              </p:ext>
            </p:extLst>
          </p:nvPr>
        </p:nvGraphicFramePr>
        <p:xfrm>
          <a:off x="1648460" y="4278058"/>
          <a:ext cx="5847080" cy="1796288"/>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044575">
                <a:tc>
                  <a:txBody>
                    <a:bodyPr/>
                    <a:lstStyle/>
                    <a:p>
                      <a:pPr algn="l">
                        <a:lnSpc>
                          <a:spcPct val="115000"/>
                        </a:lnSpc>
                        <a:spcAft>
                          <a:spcPts val="1000"/>
                        </a:spcAft>
                      </a:pPr>
                      <a:r>
                        <a:rPr lang="cs-CZ" sz="1800" dirty="0">
                          <a:effectLst/>
                          <a:latin typeface="Myriad Pro"/>
                        </a:rPr>
                        <a:t>Vozidla, nakupovaná pro veřejnou dopravu, splňují Euro 6.</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popsáno, že pořizovaná vozidla splňují minimálně emisní limity normy Euro 6.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popsáno, že pořizovaná vozidla splňují minimálně emisní limity normy Euro 6.</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48763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Podmínky veřejné podpory</a:t>
            </a:r>
            <a:r>
              <a:rPr lang="cs-CZ" altLang="cs-CZ" sz="2200" b="1" dirty="0" smtClean="0"/>
              <a:t>:</a:t>
            </a:r>
            <a:endParaRPr lang="cs-CZ" altLang="cs-CZ" sz="2200" b="1" dirty="0"/>
          </a:p>
          <a:p>
            <a:pPr lvl="1"/>
            <a:r>
              <a:rPr lang="cs-CZ" sz="1700" dirty="0"/>
              <a:t>Podpora žadatelů vykonávajících činnost v souladu s nařízením č. </a:t>
            </a:r>
            <a:r>
              <a:rPr lang="cs-CZ" sz="1700" dirty="0" smtClean="0"/>
              <a:t>1370/2007.</a:t>
            </a:r>
            <a:endParaRPr lang="cs-CZ" sz="1700" dirty="0"/>
          </a:p>
          <a:p>
            <a:pPr lvl="1"/>
            <a:r>
              <a:rPr lang="cs-CZ" sz="1700" dirty="0"/>
              <a:t>Povinnost využívat vozidla pro poskytování </a:t>
            </a:r>
            <a:r>
              <a:rPr lang="cs-CZ" sz="1700" b="1" dirty="0"/>
              <a:t>veřejných služeb </a:t>
            </a:r>
            <a:r>
              <a:rPr lang="cs-CZ" sz="1700" dirty="0"/>
              <a:t>v přepravě cestujících.</a:t>
            </a:r>
          </a:p>
          <a:p>
            <a:pPr lvl="1"/>
            <a:r>
              <a:rPr lang="cs-CZ" sz="1700" b="1" dirty="0"/>
              <a:t>Smlouvy o veřejných službách </a:t>
            </a:r>
            <a:r>
              <a:rPr lang="cs-CZ" sz="1700" dirty="0"/>
              <a:t>musí být uzavřeny na základě transparentního a otevřeného výběrového řízení či na základě přímého zadání podle platné legislativy, s platností nejméně po celou dobu udržitelnosti projektu. Pokud platnost smlouvy končí v době udržitelnosti, musí dopravce doložit smlouvu o smlouvě budoucí o veřejných službách nebo vyjádření objednatele o úmyslu smlouvu o veřejných službách s žadatelem uzavřít.</a:t>
            </a:r>
          </a:p>
          <a:p>
            <a:pPr lvl="1"/>
            <a:r>
              <a:rPr lang="cs-CZ" sz="1700" dirty="0"/>
              <a:t>Dotace na pořízení vozidla musí být </a:t>
            </a:r>
            <a:r>
              <a:rPr lang="cs-CZ" sz="1700" b="1" dirty="0"/>
              <a:t>zohledněna při určení roční kompenzace </a:t>
            </a:r>
            <a:r>
              <a:rPr lang="cs-CZ" sz="1700" dirty="0"/>
              <a:t>tak, že odpisy, které uplatňuje příjemce ve výchozím finančním modelu nebo ve výkazu skutečných nákladů, budou obsahovat odpisy  části ceny vozidla, kterou příjemce hradí z vlastních zdrojů.</a:t>
            </a:r>
          </a:p>
          <a:p>
            <a:pPr lvl="1"/>
            <a:r>
              <a:rPr lang="cs-CZ" sz="1700" dirty="0"/>
              <a:t>Příjemce je povinen zajistit </a:t>
            </a:r>
            <a:r>
              <a:rPr lang="cs-CZ" sz="1700" b="1" dirty="0"/>
              <a:t>minimálně 30 000 km ujetých jedním autobusem</a:t>
            </a:r>
            <a:r>
              <a:rPr lang="cs-CZ" sz="1700" dirty="0"/>
              <a:t>, </a:t>
            </a:r>
            <a:r>
              <a:rPr lang="cs-CZ" sz="1700" dirty="0" err="1"/>
              <a:t>elektrobusem</a:t>
            </a:r>
            <a:r>
              <a:rPr lang="cs-CZ" sz="1700" dirty="0"/>
              <a:t> nebo trolejbusem a 40 000 km ujetých jednou tramvají v období kalendářního roku po dobu životnosti vozidla (účetního odepisování 10/15 let).</a:t>
            </a:r>
          </a:p>
          <a:p>
            <a:pPr lvl="1"/>
            <a:endParaRPr lang="cs-CZ" sz="1600" dirty="0" smtClean="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a:t>
            </a:r>
            <a:r>
              <a:rPr lang="cs-CZ" dirty="0" err="1"/>
              <a:t>Nízkoemisní</a:t>
            </a:r>
            <a:r>
              <a:rPr lang="cs-CZ" dirty="0"/>
              <a:t> a bezemisní vozidla“</a:t>
            </a:r>
          </a:p>
        </p:txBody>
      </p:sp>
    </p:spTree>
    <p:extLst>
      <p:ext uri="{BB962C8B-B14F-4D97-AF65-F5344CB8AC3E}">
        <p14:creationId xmlns:p14="http://schemas.microsoft.com/office/powerpoint/2010/main" val="4194373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a:t>zpracování studie proveditelnosti,</a:t>
            </a:r>
          </a:p>
          <a:p>
            <a:pPr lvl="1"/>
            <a:r>
              <a:rPr lang="cs-CZ" sz="2000" dirty="0"/>
              <a:t>zpracování zadávacích podmínek k  zakázkám a na organizaci výběrových a zadávacích </a:t>
            </a:r>
            <a:r>
              <a:rPr lang="cs-CZ" sz="2000" dirty="0" smtClean="0"/>
              <a:t>řízení,</a:t>
            </a:r>
            <a:endParaRPr lang="cs-CZ" sz="2000" dirty="0"/>
          </a:p>
          <a:p>
            <a:pPr lvl="1"/>
            <a:r>
              <a:rPr lang="cs-CZ" sz="2000" dirty="0"/>
              <a:t>povinná publicita.</a:t>
            </a:r>
            <a:endParaRPr lang="cs-CZ" altLang="cs-CZ" sz="18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78642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2000" dirty="0" smtClean="0"/>
              <a:t>např</a:t>
            </a:r>
            <a:r>
              <a:rPr lang="cs-CZ" sz="2000" dirty="0"/>
              <a:t>. výdaje na servis, opravu nebo modernizaci vozidel, s výjimkou nákupu modernizovaných tramvají,</a:t>
            </a:r>
          </a:p>
          <a:p>
            <a:pPr lvl="1"/>
            <a:r>
              <a:rPr lang="cs-CZ" sz="2000" dirty="0"/>
              <a:t>DPH vztahující se přímo k nákupu vozidel,</a:t>
            </a:r>
          </a:p>
          <a:p>
            <a:pPr lvl="1"/>
            <a:r>
              <a:rPr lang="cs-CZ" sz="2000" dirty="0"/>
              <a:t>výdaje na přípravu a zpracování žádosti o podporu a výdaje spojené s řízením a administrací projektu,</a:t>
            </a:r>
          </a:p>
          <a:p>
            <a:pPr lvl="1"/>
            <a:r>
              <a:rPr lang="cs-CZ" sz="2000" dirty="0"/>
              <a:t>výdaje na stavby a stavební úpravy,</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1918176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800" dirty="0"/>
              <a:t>zavedení nebo modernizace systémů pro sledování a </a:t>
            </a:r>
            <a:r>
              <a:rPr lang="cs-CZ" sz="1800" b="1" dirty="0"/>
              <a:t>řízení</a:t>
            </a:r>
            <a:r>
              <a:rPr lang="cs-CZ" sz="1800" dirty="0"/>
              <a:t> vozidel a dispečink veřejné dopravy,</a:t>
            </a:r>
          </a:p>
          <a:p>
            <a:pPr lvl="1"/>
            <a:r>
              <a:rPr lang="cs-CZ" sz="1800" dirty="0"/>
              <a:t>zavedení nebo modernizace </a:t>
            </a:r>
            <a:r>
              <a:rPr lang="cs-CZ" sz="1800" b="1" dirty="0"/>
              <a:t>informačních</a:t>
            </a:r>
            <a:r>
              <a:rPr lang="cs-CZ" sz="1800" dirty="0"/>
              <a:t> systémů pro cestující ve vozidlech veřejné dopravy a na zastávkách, ve stanicích a přestupních uzlech veřejné dopravy,</a:t>
            </a:r>
          </a:p>
          <a:p>
            <a:pPr lvl="1"/>
            <a:r>
              <a:rPr lang="cs-CZ" sz="1800" dirty="0"/>
              <a:t>zavedení nebo modernizace </a:t>
            </a:r>
            <a:r>
              <a:rPr lang="cs-CZ" sz="1800" b="1" dirty="0"/>
              <a:t>odbavovacích a platebních </a:t>
            </a:r>
            <a:r>
              <a:rPr lang="cs-CZ" sz="1800" dirty="0"/>
              <a:t>systémů ve vozidlech veřejné dopravy, na zastávkách, ve stanicích a přestupních uzlech veřejné dopravy a v dopravních informačních a zákaznických centrech včetně dopravních informačních a zákaznických center provozovaných elektronicky,</a:t>
            </a:r>
          </a:p>
          <a:p>
            <a:pPr lvl="1"/>
            <a:r>
              <a:rPr lang="cs-CZ" sz="1800" dirty="0"/>
              <a:t>zavedení jednotné informační služby </a:t>
            </a:r>
            <a:r>
              <a:rPr lang="cs-CZ" sz="1800" b="1" dirty="0"/>
              <a:t>pro systém integrovaných veřejných služeb </a:t>
            </a:r>
            <a:r>
              <a:rPr lang="cs-CZ" sz="1800" dirty="0"/>
              <a:t>v přepravě cestujících,</a:t>
            </a:r>
          </a:p>
          <a:p>
            <a:pPr lvl="1"/>
            <a:r>
              <a:rPr lang="cs-CZ" sz="1800" dirty="0"/>
              <a:t>zavedení jednotného elektronického jízdního dokladu pro systém integrovaných veřejných služeb v přepravě </a:t>
            </a:r>
            <a:r>
              <a:rPr lang="cs-CZ" sz="1800" dirty="0" smtClean="0"/>
              <a:t>cestujících.</a:t>
            </a:r>
            <a:endParaRPr lang="cs-CZ" sz="18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2269742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marL="400050" lvl="1" indent="0">
              <a:spcBef>
                <a:spcPts val="1800"/>
              </a:spcBef>
              <a:spcAft>
                <a:spcPts val="300"/>
              </a:spcAft>
              <a:buNone/>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graphicFrame>
        <p:nvGraphicFramePr>
          <p:cNvPr id="11" name="Tabulka 10"/>
          <p:cNvGraphicFramePr>
            <a:graphicFrameLocks noGrp="1"/>
          </p:cNvGraphicFramePr>
          <p:nvPr>
            <p:extLst/>
          </p:nvPr>
        </p:nvGraphicFramePr>
        <p:xfrm>
          <a:off x="1648460" y="2451100"/>
          <a:ext cx="5847080" cy="278130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2781300">
                <a:tc>
                  <a:txBody>
                    <a:bodyPr/>
                    <a:lstStyle/>
                    <a:p>
                      <a:pPr algn="l">
                        <a:lnSpc>
                          <a:spcPct val="115000"/>
                        </a:lnSpc>
                        <a:spcAft>
                          <a:spcPts val="1000"/>
                        </a:spcAft>
                      </a:pPr>
                      <a:r>
                        <a:rPr lang="cs-CZ" sz="1800" dirty="0">
                          <a:effectLst/>
                          <a:latin typeface="Myriad Pro"/>
                        </a:rPr>
                        <a:t>Projekt zohledňuje specifické potřeby osob se sníženou schopností pohybu a orientace v přístupu k aplikacím nebo službám inteligentního dopravního systému.</a:t>
                      </a:r>
                      <a:endParaRPr lang="cs-CZ" sz="2000" dirty="0">
                        <a:effectLst/>
                        <a:latin typeface="Cambria"/>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zohlednění potřeb osob se sníženou schopností pohybu a orientace je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 – zohlednění potřeb osob se sníženou schopností pohybu a orientace není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Telematika pro veřejnou dopravu.</a:t>
                      </a:r>
                      <a:endParaRPr lang="cs-CZ" sz="120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55336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000" dirty="0"/>
              <a:t>zpracování projektových dokumentací staveb a systémů,</a:t>
            </a:r>
          </a:p>
          <a:p>
            <a:pPr lvl="1"/>
            <a:r>
              <a:rPr lang="cs-CZ" sz="2000" dirty="0"/>
              <a:t>zabezpečení výstavby,</a:t>
            </a:r>
          </a:p>
          <a:p>
            <a:pPr lvl="1"/>
            <a:r>
              <a:rPr lang="cs-CZ" sz="2000" dirty="0"/>
              <a:t>nezbytně nutné přizpůsobení/konfigurace/úpravy stávajících HW a SW prostředků žadatele z důvodu zajištění kompatibility s realizovanými systémy,</a:t>
            </a:r>
          </a:p>
          <a:p>
            <a:pPr lvl="1"/>
            <a:r>
              <a:rPr lang="cs-CZ" sz="2000" dirty="0"/>
              <a:t>zpracování studie proveditelnosti,</a:t>
            </a:r>
          </a:p>
          <a:p>
            <a:pPr lvl="1"/>
            <a:r>
              <a:rPr lang="cs-CZ" sz="2000" dirty="0"/>
              <a:t>zpracování zadávacích podmínek k  zakázkám a organizace výběrových a zadávacích řízení,</a:t>
            </a:r>
          </a:p>
          <a:p>
            <a:pPr lvl="1"/>
            <a:r>
              <a:rPr lang="cs-CZ" sz="2000" dirty="0"/>
              <a:t>povinná publicita projektu.</a:t>
            </a:r>
          </a:p>
        </p:txBody>
      </p:sp>
      <p:sp>
        <p:nvSpPr>
          <p:cNvPr id="10"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1668919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Nezpůsobilé výdaje:</a:t>
            </a:r>
          </a:p>
          <a:p>
            <a:pPr lvl="1"/>
            <a:r>
              <a:rPr lang="cs-CZ" sz="2000" dirty="0" smtClean="0"/>
              <a:t>např</a:t>
            </a:r>
            <a:r>
              <a:rPr lang="cs-CZ" sz="2000" dirty="0"/>
              <a:t>. </a:t>
            </a:r>
            <a:r>
              <a:rPr lang="cs-CZ" sz="2000" dirty="0" smtClean="0"/>
              <a:t>výdaje </a:t>
            </a:r>
            <a:r>
              <a:rPr lang="cs-CZ" sz="2000" dirty="0"/>
              <a:t>na realizaci inteligentních dopravních systémů k řízení</a:t>
            </a:r>
            <a:br>
              <a:rPr lang="cs-CZ" sz="2000" dirty="0"/>
            </a:br>
            <a:r>
              <a:rPr lang="cs-CZ" sz="2000" dirty="0"/>
              <a:t>či informování celého silničního provozu,</a:t>
            </a:r>
          </a:p>
          <a:p>
            <a:pPr lvl="1"/>
            <a:r>
              <a:rPr lang="cs-CZ" sz="2000" dirty="0"/>
              <a:t>pořízení elektronických jízdních dokladů určených cestujícím,</a:t>
            </a:r>
          </a:p>
          <a:p>
            <a:pPr lvl="1"/>
            <a:r>
              <a:rPr lang="cs-CZ" sz="2000" dirty="0"/>
              <a:t>výdaje na nástupiště zastávek veřejné dopravy, novostavby, přístavby a nástavby dokončených staveb a stavební úpravy neuvedené mezi hlavními aktivitami projektu,</a:t>
            </a:r>
          </a:p>
          <a:p>
            <a:pPr lvl="1"/>
            <a:r>
              <a:rPr lang="cs-CZ" sz="2000" dirty="0"/>
              <a:t>výdaje na nákup nemovitostí,</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„Telematika pro veřejnou dopravu“</a:t>
            </a:r>
          </a:p>
        </p:txBody>
      </p:sp>
    </p:spTree>
    <p:extLst>
      <p:ext uri="{BB962C8B-B14F-4D97-AF65-F5344CB8AC3E}">
        <p14:creationId xmlns:p14="http://schemas.microsoft.com/office/powerpoint/2010/main" val="368436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600" b="1" dirty="0" smtClean="0">
                <a:solidFill>
                  <a:srgbClr val="0070C0"/>
                </a:solidFill>
                <a:effectLst>
                  <a:outerShdw blurRad="38100" dist="38100" dir="2700000" algn="tl">
                    <a:srgbClr val="000000">
                      <a:alpha val="43137"/>
                    </a:srgbClr>
                  </a:outerShdw>
                </a:effectLst>
                <a:cs typeface="Calibri" pitchFamily="34" charset="0"/>
              </a:rPr>
              <a:t>Úvodní slovo</a:t>
            </a:r>
          </a:p>
          <a:p>
            <a:pPr marL="0" indent="0" algn="ctr">
              <a:buNone/>
            </a:pPr>
            <a:r>
              <a:rPr lang="cs-CZ" sz="3600" b="1" dirty="0" smtClean="0">
                <a:effectLst>
                  <a:outerShdw blurRad="38100" dist="38100" dir="2700000" algn="tl">
                    <a:srgbClr val="000000">
                      <a:alpha val="43137"/>
                    </a:srgbClr>
                  </a:outerShdw>
                </a:effectLst>
                <a:cs typeface="Calibri" pitchFamily="34" charset="0"/>
              </a:rPr>
              <a:t>Ing. Rostislav Mazal</a:t>
            </a:r>
          </a:p>
          <a:p>
            <a:pPr marL="0" indent="0" algn="ctr">
              <a:buNone/>
            </a:pPr>
            <a:r>
              <a:rPr lang="cs-CZ" sz="3600" b="1" dirty="0">
                <a:effectLst>
                  <a:outerShdw blurRad="38100" dist="38100" dir="2700000" algn="tl">
                    <a:srgbClr val="000000">
                      <a:alpha val="43137"/>
                    </a:srgbClr>
                  </a:outerShdw>
                </a:effectLst>
                <a:cs typeface="Calibri" pitchFamily="34" charset="0"/>
              </a:rPr>
              <a:t>ř</a:t>
            </a:r>
            <a:r>
              <a:rPr lang="cs-CZ" sz="3600" b="1" dirty="0" smtClean="0">
                <a:effectLst>
                  <a:outerShdw blurRad="38100" dist="38100" dir="2700000" algn="tl">
                    <a:srgbClr val="000000">
                      <a:alpha val="43137"/>
                    </a:srgbClr>
                  </a:outerShdw>
                </a:effectLst>
                <a:cs typeface="Calibri" pitchFamily="34" charset="0"/>
              </a:rPr>
              <a:t>editel ŘO IROP</a:t>
            </a:r>
            <a:endParaRPr lang="cs-CZ" b="1" dirty="0" smtClean="0">
              <a:solidFill>
                <a:srgbClr val="00B050"/>
              </a:solidFill>
              <a:effectLst>
                <a:outerShdw blurRad="38100" dist="38100" dir="2700000" algn="tl">
                  <a:srgbClr val="000000">
                    <a:alpha val="43137"/>
                  </a:srgbClr>
                </a:outerShdw>
              </a:effectLst>
            </a:endParaRP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5</a:t>
            </a:fld>
            <a:endParaRPr lang="en-US" dirty="0"/>
          </a:p>
        </p:txBody>
      </p:sp>
    </p:spTree>
    <p:extLst>
      <p:ext uri="{BB962C8B-B14F-4D97-AF65-F5344CB8AC3E}">
        <p14:creationId xmlns:p14="http://schemas.microsoft.com/office/powerpoint/2010/main" val="3348728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50</a:t>
            </a:fld>
            <a:endParaRPr lang="en-US" dirty="0"/>
          </a:p>
        </p:txBody>
      </p:sp>
      <p:sp>
        <p:nvSpPr>
          <p:cNvPr id="7" name="Rectangle 2"/>
          <p:cNvSpPr txBox="1">
            <a:spLocks noChangeArrowheads="1"/>
          </p:cNvSpPr>
          <p:nvPr/>
        </p:nvSpPr>
        <p:spPr>
          <a:xfrm>
            <a:off x="-252536" y="1617044"/>
            <a:ext cx="9396536" cy="51243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 </a:t>
            </a:r>
            <a:r>
              <a:rPr lang="cs-CZ" altLang="cs-CZ" sz="2200" dirty="0" smtClean="0"/>
              <a:t>– společné:</a:t>
            </a:r>
          </a:p>
          <a:p>
            <a:pPr marL="0" indent="0">
              <a:buNone/>
            </a:pPr>
            <a:r>
              <a:rPr lang="cs-CZ" sz="2200" dirty="0"/>
              <a:t>	</a:t>
            </a:r>
            <a:r>
              <a:rPr lang="cs-CZ" sz="2200" dirty="0" smtClean="0"/>
              <a:t>	</a:t>
            </a:r>
            <a:r>
              <a:rPr lang="cs-CZ" sz="2400" dirty="0" smtClean="0"/>
              <a:t>Plná </a:t>
            </a:r>
            <a:r>
              <a:rPr lang="cs-CZ" sz="2400" dirty="0"/>
              <a:t>moc</a:t>
            </a:r>
            <a:endParaRPr lang="cs-CZ" dirty="0"/>
          </a:p>
          <a:p>
            <a:pPr marL="0" indent="0">
              <a:buNone/>
            </a:pPr>
            <a:r>
              <a:rPr lang="cs-CZ" sz="2400" dirty="0" smtClean="0"/>
              <a:t>		Zadávací </a:t>
            </a:r>
            <a:r>
              <a:rPr lang="cs-CZ" sz="2400" dirty="0"/>
              <a:t>a výběrová řízení</a:t>
            </a:r>
            <a:endParaRPr lang="cs-CZ" dirty="0"/>
          </a:p>
          <a:p>
            <a:pPr marL="0" indent="0">
              <a:buNone/>
            </a:pPr>
            <a:r>
              <a:rPr lang="cs-CZ" sz="2400" dirty="0" smtClean="0"/>
              <a:t>		</a:t>
            </a:r>
            <a:r>
              <a:rPr lang="cs-CZ" sz="2400" b="1" dirty="0" smtClean="0"/>
              <a:t>Studie </a:t>
            </a:r>
            <a:r>
              <a:rPr lang="cs-CZ" sz="2400" b="1" dirty="0"/>
              <a:t>proveditelnosti</a:t>
            </a:r>
            <a:endParaRPr lang="cs-CZ" b="1" dirty="0"/>
          </a:p>
          <a:p>
            <a:pPr marL="0" indent="0">
              <a:buNone/>
            </a:pPr>
            <a:r>
              <a:rPr lang="cs-CZ" sz="2400" dirty="0" smtClean="0"/>
              <a:t>		</a:t>
            </a:r>
            <a:r>
              <a:rPr lang="cs-CZ" sz="2400" b="1" dirty="0" smtClean="0"/>
              <a:t>Karta </a:t>
            </a:r>
            <a:r>
              <a:rPr lang="cs-CZ" sz="2400" b="1" dirty="0"/>
              <a:t>souladu projektu s principy udržitelné mobility</a:t>
            </a:r>
            <a:endParaRPr lang="cs-CZ" b="1" dirty="0"/>
          </a:p>
          <a:p>
            <a:pPr marL="0" indent="0">
              <a:buNone/>
            </a:pPr>
            <a:r>
              <a:rPr lang="cs-CZ" sz="2400" dirty="0" smtClean="0"/>
              <a:t>		Čestné </a:t>
            </a:r>
            <a:r>
              <a:rPr lang="cs-CZ" sz="2400" dirty="0"/>
              <a:t>prohlášení o skutečném majiteli</a:t>
            </a:r>
            <a:endParaRPr lang="cs-CZ" altLang="cs-CZ" sz="6000" dirty="0" smtClean="0"/>
          </a:p>
          <a:p>
            <a:pPr marL="400050" lvl="1" indent="0">
              <a:spcBef>
                <a:spcPts val="1200"/>
              </a:spcBef>
              <a:spcAft>
                <a:spcPts val="300"/>
              </a:spcAft>
              <a:buNone/>
              <a:defRPr/>
            </a:pPr>
            <a:endParaRPr lang="pl-PL" sz="18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4021403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51</a:t>
            </a:fld>
            <a:endParaRPr lang="en-US" dirty="0"/>
          </a:p>
        </p:txBody>
      </p:sp>
      <p:graphicFrame>
        <p:nvGraphicFramePr>
          <p:cNvPr id="9" name="Zástupný symbol pro obsah 6"/>
          <p:cNvGraphicFramePr>
            <a:graphicFrameLocks/>
          </p:cNvGraphicFramePr>
          <p:nvPr>
            <p:extLst>
              <p:ext uri="{D42A27DB-BD31-4B8C-83A1-F6EECF244321}">
                <p14:modId xmlns:p14="http://schemas.microsoft.com/office/powerpoint/2010/main" val="68403237"/>
              </p:ext>
            </p:extLst>
          </p:nvPr>
        </p:nvGraphicFramePr>
        <p:xfrm>
          <a:off x="355600" y="1902975"/>
          <a:ext cx="8105111" cy="4191189"/>
        </p:xfrm>
        <a:graphic>
          <a:graphicData uri="http://schemas.openxmlformats.org/drawingml/2006/table">
            <a:tbl>
              <a:tblPr>
                <a:tableStyleId>{5C22544A-7EE6-4342-B048-85BDC9FD1C3A}</a:tableStyleId>
              </a:tblPr>
              <a:tblGrid>
                <a:gridCol w="3523381">
                  <a:extLst>
                    <a:ext uri="{9D8B030D-6E8A-4147-A177-3AD203B41FA5}">
                      <a16:colId xmlns:a16="http://schemas.microsoft.com/office/drawing/2014/main" xmlns="" val="20000"/>
                    </a:ext>
                  </a:extLst>
                </a:gridCol>
                <a:gridCol w="912118">
                  <a:extLst>
                    <a:ext uri="{9D8B030D-6E8A-4147-A177-3AD203B41FA5}">
                      <a16:colId xmlns:a16="http://schemas.microsoft.com/office/drawing/2014/main" xmlns="" val="20001"/>
                    </a:ext>
                  </a:extLst>
                </a:gridCol>
                <a:gridCol w="917403">
                  <a:extLst>
                    <a:ext uri="{9D8B030D-6E8A-4147-A177-3AD203B41FA5}">
                      <a16:colId xmlns:a16="http://schemas.microsoft.com/office/drawing/2014/main" xmlns="" val="20002"/>
                    </a:ext>
                  </a:extLst>
                </a:gridCol>
                <a:gridCol w="917403">
                  <a:extLst>
                    <a:ext uri="{9D8B030D-6E8A-4147-A177-3AD203B41FA5}">
                      <a16:colId xmlns:a16="http://schemas.microsoft.com/office/drawing/2014/main" xmlns="" val="20003"/>
                    </a:ext>
                  </a:extLst>
                </a:gridCol>
                <a:gridCol w="917403">
                  <a:extLst>
                    <a:ext uri="{9D8B030D-6E8A-4147-A177-3AD203B41FA5}">
                      <a16:colId xmlns:a16="http://schemas.microsoft.com/office/drawing/2014/main" xmlns="" val="20004"/>
                    </a:ext>
                  </a:extLst>
                </a:gridCol>
                <a:gridCol w="917403">
                  <a:extLst>
                    <a:ext uri="{9D8B030D-6E8A-4147-A177-3AD203B41FA5}">
                      <a16:colId xmlns:a16="http://schemas.microsoft.com/office/drawing/2014/main" xmlns="" val="20005"/>
                    </a:ext>
                  </a:extLst>
                </a:gridCol>
              </a:tblGrid>
              <a:tr h="341651">
                <a:tc>
                  <a:txBody>
                    <a:bodyPr/>
                    <a:lstStyle/>
                    <a:p>
                      <a:pPr algn="ctr" fontAlgn="b"/>
                      <a:r>
                        <a:rPr lang="cs-CZ" sz="2000" b="1" u="none" strike="noStrike" dirty="0" smtClean="0">
                          <a:effectLst/>
                          <a:latin typeface="Myriad Pro"/>
                        </a:rPr>
                        <a:t>příloha</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0"/>
                  </a:ext>
                </a:extLst>
              </a:tr>
              <a:tr h="341651">
                <a:tc>
                  <a:txBody>
                    <a:bodyPr/>
                    <a:lstStyle/>
                    <a:p>
                      <a:pPr algn="ctr" fontAlgn="ctr"/>
                      <a:r>
                        <a:rPr lang="cs-CZ" sz="1800" b="0" i="0" u="none" strike="noStrike" dirty="0" smtClean="0">
                          <a:solidFill>
                            <a:schemeClr val="dk1"/>
                          </a:solidFill>
                          <a:effectLst/>
                          <a:latin typeface="Myriad Pro"/>
                        </a:rPr>
                        <a:t>Územní rozhodnutí/souhlas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341651">
                <a:tc>
                  <a:txBody>
                    <a:bodyPr/>
                    <a:lstStyle/>
                    <a:p>
                      <a:pPr algn="ctr" fontAlgn="ctr"/>
                      <a:r>
                        <a:rPr lang="cs-CZ" sz="1800" kern="1200" dirty="0" smtClean="0">
                          <a:solidFill>
                            <a:schemeClr val="dk1"/>
                          </a:solidFill>
                          <a:effectLst/>
                          <a:latin typeface="Myriad Pro"/>
                          <a:ea typeface="+mn-ea"/>
                          <a:cs typeface="+mn-cs"/>
                        </a:rPr>
                        <a:t>Stavební</a:t>
                      </a:r>
                      <a:r>
                        <a:rPr lang="cs-CZ" sz="1800" kern="1200" baseline="0" dirty="0" smtClean="0">
                          <a:solidFill>
                            <a:schemeClr val="dk1"/>
                          </a:solidFill>
                          <a:effectLst/>
                          <a:latin typeface="Myriad Pro"/>
                          <a:ea typeface="+mn-ea"/>
                          <a:cs typeface="+mn-cs"/>
                        </a:rPr>
                        <a:t> povolení/ohlášení/žádost</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341651">
                <a:tc>
                  <a:txBody>
                    <a:bodyPr/>
                    <a:lstStyle/>
                    <a:p>
                      <a:pPr algn="ctr" fontAlgn="ctr"/>
                      <a:r>
                        <a:rPr lang="cs-CZ" sz="1800" kern="1200" dirty="0" smtClean="0">
                          <a:solidFill>
                            <a:schemeClr val="dk1"/>
                          </a:solidFill>
                          <a:effectLst/>
                          <a:latin typeface="Myriad Pro"/>
                          <a:ea typeface="+mn-ea"/>
                          <a:cs typeface="+mn-cs"/>
                        </a:rPr>
                        <a:t>Projektová dokumentace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r h="341651">
                <a:tc>
                  <a:txBody>
                    <a:bodyPr/>
                    <a:lstStyle/>
                    <a:p>
                      <a:pPr algn="ctr" fontAlgn="ctr"/>
                      <a:r>
                        <a:rPr lang="cs-CZ" sz="1800" kern="1200" dirty="0" smtClean="0">
                          <a:solidFill>
                            <a:schemeClr val="dk1"/>
                          </a:solidFill>
                          <a:effectLst/>
                          <a:latin typeface="Myriad Pro"/>
                          <a:ea typeface="+mn-ea"/>
                          <a:cs typeface="+mn-cs"/>
                        </a:rPr>
                        <a:t>Položkový rozpočet stavby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Výpočet čistých jiných PP</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Smlouva o spolupráci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6"/>
                  </a:ext>
                </a:extLst>
              </a:tr>
              <a:tr h="341651">
                <a:tc>
                  <a:txBody>
                    <a:bodyPr/>
                    <a:lstStyle/>
                    <a:p>
                      <a:pPr algn="ctr" fontAlgn="ctr"/>
                      <a:r>
                        <a:rPr lang="cs-CZ" sz="1800" b="0" i="0" u="none" strike="noStrike" dirty="0" smtClean="0">
                          <a:solidFill>
                            <a:srgbClr val="000000"/>
                          </a:solidFill>
                          <a:effectLst/>
                          <a:latin typeface="Myriad Pro"/>
                        </a:rPr>
                        <a:t>Smlouva</a:t>
                      </a:r>
                      <a:r>
                        <a:rPr lang="cs-CZ" sz="1800" b="0" i="0" u="none" strike="noStrike" baseline="0" dirty="0" smtClean="0">
                          <a:solidFill>
                            <a:srgbClr val="000000"/>
                          </a:solidFill>
                          <a:effectLst/>
                          <a:latin typeface="Myriad Pro"/>
                        </a:rPr>
                        <a:t> o veřejných službách</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7"/>
                  </a:ext>
                </a:extLst>
              </a:tr>
              <a:tr h="341651">
                <a:tc>
                  <a:txBody>
                    <a:bodyPr/>
                    <a:lstStyle/>
                    <a:p>
                      <a:pPr algn="ctr" fontAlgn="ctr"/>
                      <a:r>
                        <a:rPr lang="cs-CZ" sz="1800" b="0" i="0" u="none" strike="noStrike" dirty="0" smtClean="0">
                          <a:solidFill>
                            <a:srgbClr val="000000"/>
                          </a:solidFill>
                          <a:effectLst/>
                          <a:latin typeface="Myriad Pro"/>
                        </a:rPr>
                        <a:t>Doklad o prokázání vztahů k nemovitému majetku</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8"/>
                  </a:ext>
                </a:extLst>
              </a:tr>
              <a:tr h="341651">
                <a:tc>
                  <a:txBody>
                    <a:bodyPr/>
                    <a:lstStyle/>
                    <a:p>
                      <a:pPr algn="ctr" fontAlgn="ctr"/>
                      <a:r>
                        <a:rPr lang="cs-CZ" sz="1800" b="0" i="0" u="none" strike="noStrike" dirty="0" smtClean="0">
                          <a:solidFill>
                            <a:srgbClr val="000000"/>
                          </a:solidFill>
                          <a:effectLst/>
                          <a:latin typeface="Myriad Pro"/>
                        </a:rPr>
                        <a:t>Územní</a:t>
                      </a:r>
                      <a:r>
                        <a:rPr lang="cs-CZ" sz="1800" b="0" i="0" u="none" strike="noStrike" baseline="0" dirty="0" smtClean="0">
                          <a:solidFill>
                            <a:srgbClr val="000000"/>
                          </a:solidFill>
                          <a:effectLst/>
                          <a:latin typeface="Myriad Pro"/>
                        </a:rPr>
                        <a:t> souhlas/žádost</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9"/>
                  </a:ext>
                </a:extLst>
              </a:tr>
              <a:tr h="341651">
                <a:tc>
                  <a:txBody>
                    <a:bodyPr/>
                    <a:lstStyle/>
                    <a:p>
                      <a:pPr algn="ctr" fontAlgn="ctr"/>
                      <a:r>
                        <a:rPr lang="cs-CZ" sz="1800" b="0" i="0" u="none" strike="noStrike" dirty="0" smtClean="0">
                          <a:solidFill>
                            <a:srgbClr val="000000"/>
                          </a:solidFill>
                          <a:effectLst/>
                          <a:latin typeface="Myriad Pro"/>
                        </a:rPr>
                        <a:t>Licence k provozování linkové osobní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10"/>
                  </a:ext>
                </a:extLst>
              </a:tr>
            </a:tbl>
          </a:graphicData>
        </a:graphic>
      </p:graphicFrame>
      <p:sp>
        <p:nvSpPr>
          <p:cNvPr id="10"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a:t>
            </a:r>
            <a:r>
              <a:rPr lang="cs-CZ" altLang="cs-CZ" sz="2200" dirty="0" smtClean="0"/>
              <a:t>:</a:t>
            </a:r>
            <a:endParaRPr lang="cs-CZ" sz="22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758239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52</a:t>
            </a:fld>
            <a:endParaRPr lang="en-US" dirty="0"/>
          </a:p>
        </p:txBody>
      </p:sp>
      <p:sp>
        <p:nvSpPr>
          <p:cNvPr id="7" name="Nadpis 1"/>
          <p:cNvSpPr txBox="1">
            <a:spLocks/>
          </p:cNvSpPr>
          <p:nvPr/>
        </p:nvSpPr>
        <p:spPr>
          <a:xfrm>
            <a:off x="-19252" y="-28299"/>
            <a:ext cx="9048569" cy="952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a:t>
            </a:r>
            <a:r>
              <a:rPr lang="cs-CZ" sz="3200" dirty="0" smtClean="0">
                <a:solidFill>
                  <a:srgbClr val="0070C0"/>
                </a:solidFill>
              </a:rPr>
              <a:t> </a:t>
            </a:r>
            <a:endParaRPr lang="cs-CZ" sz="3200" dirty="0">
              <a:solidFill>
                <a:srgbClr val="0070C0"/>
              </a:solidFill>
            </a:endParaRPr>
          </a:p>
        </p:txBody>
      </p:sp>
      <p:sp>
        <p:nvSpPr>
          <p:cNvPr id="9" name="Zástupný symbol pro obsah 2"/>
          <p:cNvSpPr txBox="1">
            <a:spLocks/>
          </p:cNvSpPr>
          <p:nvPr/>
        </p:nvSpPr>
        <p:spPr>
          <a:xfrm>
            <a:off x="298382" y="1039528"/>
            <a:ext cx="8845617" cy="59327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smtClean="0"/>
              <a:t>Žádost je podána v předepsané formě.</a:t>
            </a:r>
            <a:endParaRPr lang="cs-CZ" sz="1800" dirty="0" smtClean="0"/>
          </a:p>
          <a:p>
            <a:pPr lvl="1"/>
            <a:r>
              <a:rPr lang="cs-CZ" sz="1800" dirty="0" smtClean="0"/>
              <a:t>nesoulad mezi informacemi v žádosti o podporu v MS2014+ a ve studii proveditelnosti, nesoulad mezi jednotlivými přílohami (např. studie proveditelnosti vs. projektová dokumentace).</a:t>
            </a:r>
          </a:p>
          <a:p>
            <a:pPr marL="0" indent="0">
              <a:buNone/>
            </a:pPr>
            <a:r>
              <a:rPr lang="cs-CZ" sz="1800" b="1" dirty="0" smtClean="0"/>
              <a:t>Jsou doloženy všechny povinné přílohy a obsahově splňují náležitosti požadované v dokumentaci k výzvě.</a:t>
            </a:r>
            <a:endParaRPr lang="cs-CZ" sz="1800" dirty="0" smtClean="0"/>
          </a:p>
          <a:p>
            <a:pPr lvl="1"/>
            <a:r>
              <a:rPr lang="cs-CZ" sz="1800" dirty="0" smtClean="0"/>
              <a:t>některá z povinných příloh chybí,</a:t>
            </a:r>
          </a:p>
          <a:p>
            <a:pPr lvl="1"/>
            <a:r>
              <a:rPr lang="cs-CZ" sz="1800" dirty="0" smtClean="0"/>
              <a:t>některá z požadovaných příloh není úplná (např. žádost o stavební povolení, </a:t>
            </a:r>
            <a:r>
              <a:rPr lang="cs-CZ" sz="1800" dirty="0"/>
              <a:t>studie proveditelnosti bez shrnutí dopravně-inženýrské analýzy pro parkovací systém</a:t>
            </a:r>
            <a:r>
              <a:rPr lang="cs-CZ" sz="1800" dirty="0" smtClean="0"/>
              <a:t>), nebo není doložena požadovaném formátu (např. položkový </a:t>
            </a:r>
            <a:r>
              <a:rPr lang="cs-CZ" sz="1800" dirty="0"/>
              <a:t>rozpočet stavby </a:t>
            </a:r>
            <a:r>
              <a:rPr lang="cs-CZ" sz="1800" dirty="0" smtClean="0"/>
              <a:t>– zde již zjednodušeno).</a:t>
            </a:r>
            <a:endParaRPr lang="cs-CZ" sz="1800" dirty="0"/>
          </a:p>
          <a:p>
            <a:pPr marL="0" indent="0">
              <a:buNone/>
            </a:pPr>
            <a:r>
              <a:rPr lang="cs-CZ" sz="1800" b="1" dirty="0" smtClean="0"/>
              <a:t>Projekt v obcích, které mají méně než 50 tis. obyvatel, dokládá Kartu souladu projektu s principy udržitelné mobility.</a:t>
            </a:r>
            <a:endParaRPr lang="cs-CZ" sz="1800" dirty="0" smtClean="0"/>
          </a:p>
          <a:p>
            <a:pPr lvl="1"/>
            <a:r>
              <a:rPr lang="cs-CZ" sz="1800" dirty="0" smtClean="0"/>
              <a:t>Karta souladu nesplňující požadavky na doložení souladu s principy udržitelné mobility.</a:t>
            </a:r>
          </a:p>
          <a:p>
            <a:pPr marL="0" indent="0">
              <a:buNone/>
            </a:pPr>
            <a:r>
              <a:rPr lang="cs-CZ" sz="1800" b="1" dirty="0" smtClean="0"/>
              <a:t>Projekt přispívá k eliminaci negativních vlivů dopravy na životní prostředí.</a:t>
            </a:r>
          </a:p>
          <a:p>
            <a:pPr lvl="1"/>
            <a:r>
              <a:rPr lang="cs-CZ" sz="1800" dirty="0" smtClean="0"/>
              <a:t>kapitola studie proveditelnosti popisující vlivy na životní prostředí je prázdná.</a:t>
            </a:r>
            <a:endParaRPr lang="cs-CZ" sz="1800" dirty="0"/>
          </a:p>
        </p:txBody>
      </p:sp>
    </p:spTree>
    <p:extLst>
      <p:ext uri="{BB962C8B-B14F-4D97-AF65-F5344CB8AC3E}">
        <p14:creationId xmlns:p14="http://schemas.microsoft.com/office/powerpoint/2010/main" val="3618541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53</a:t>
            </a:fld>
            <a:endParaRPr lang="en-US" dirty="0"/>
          </a:p>
        </p:txBody>
      </p:sp>
      <p:sp>
        <p:nvSpPr>
          <p:cNvPr id="7" name="Nadpis 1"/>
          <p:cNvSpPr txBox="1">
            <a:spLocks/>
          </p:cNvSpPr>
          <p:nvPr/>
        </p:nvSpPr>
        <p:spPr>
          <a:xfrm>
            <a:off x="6531" y="-27384"/>
            <a:ext cx="9048569" cy="9706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 </a:t>
            </a:r>
          </a:p>
        </p:txBody>
      </p:sp>
      <p:sp>
        <p:nvSpPr>
          <p:cNvPr id="10" name="Zástupný symbol pro obsah 2"/>
          <p:cNvSpPr txBox="1">
            <a:spLocks/>
          </p:cNvSpPr>
          <p:nvPr/>
        </p:nvSpPr>
        <p:spPr>
          <a:xfrm>
            <a:off x="308008" y="1115616"/>
            <a:ext cx="8835992" cy="520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a:t>Projekt je svým zaměřením v souladu s cíli a podporovanými aktivitami výzvy.</a:t>
            </a:r>
          </a:p>
          <a:p>
            <a:pPr lvl="1"/>
            <a:r>
              <a:rPr lang="cs-CZ" sz="1800" dirty="0"/>
              <a:t>p</a:t>
            </a:r>
            <a:r>
              <a:rPr lang="cs-CZ" sz="1800" dirty="0" smtClean="0"/>
              <a:t>rojekt se skládá z více izolovaných částí a zároveň řešení v jedné z těchto částí neodpovídá podporovaným aktivitám, např. pouze doplňující bezpečnostní opatření stávající cyklostezky, samostatná parkovací místa.</a:t>
            </a:r>
            <a:endParaRPr lang="cs-CZ" sz="1800" dirty="0"/>
          </a:p>
          <a:p>
            <a:pPr marL="0" indent="0">
              <a:buNone/>
            </a:pPr>
            <a:r>
              <a:rPr lang="cs-CZ" sz="1800" b="1" dirty="0" smtClean="0"/>
              <a:t>Minimálně </a:t>
            </a:r>
            <a:r>
              <a:rPr lang="cs-CZ" sz="1800" b="1" dirty="0"/>
              <a:t>85 % způsobilých výdajů projektu je zaměřeno na hlavní aktivity </a:t>
            </a:r>
            <a:r>
              <a:rPr lang="cs-CZ" sz="1800" b="1" dirty="0" err="1" smtClean="0"/>
              <a:t>pr</a:t>
            </a:r>
            <a:r>
              <a:rPr lang="cs-CZ" sz="1800" b="1" dirty="0" smtClean="0"/>
              <a:t>.</a:t>
            </a:r>
            <a:endParaRPr lang="cs-CZ" sz="1800" dirty="0"/>
          </a:p>
          <a:p>
            <a:pPr lvl="1"/>
            <a:r>
              <a:rPr lang="cs-CZ" sz="1800" dirty="0"/>
              <a:t>špatné zařazení aktivit/výdajů mezi hlavní a vedlejší, např. mezi hlavní výdaje jsou zařazeny výdaje na vyvolané investice, které spadají do vedlejších,</a:t>
            </a:r>
          </a:p>
          <a:p>
            <a:pPr lvl="1"/>
            <a:r>
              <a:rPr lang="cs-CZ" sz="1800" dirty="0"/>
              <a:t>mezi způsobilé výdaje jsou zařazeny výdaje </a:t>
            </a:r>
            <a:r>
              <a:rPr lang="cs-CZ" sz="1800" dirty="0" smtClean="0"/>
              <a:t>dle pravidel nezpůsobilé</a:t>
            </a:r>
            <a:br>
              <a:rPr lang="cs-CZ" sz="1800" dirty="0" smtClean="0"/>
            </a:br>
            <a:r>
              <a:rPr lang="cs-CZ" sz="1800" dirty="0" smtClean="0"/>
              <a:t>(a zvýrazněné v kapitole „Nezpůsobilé výdaje“),</a:t>
            </a:r>
            <a:endParaRPr lang="cs-CZ" sz="1800" dirty="0"/>
          </a:p>
          <a:p>
            <a:pPr lvl="1"/>
            <a:r>
              <a:rPr lang="cs-CZ" sz="1800" dirty="0" smtClean="0"/>
              <a:t>výdaje </a:t>
            </a:r>
            <a:r>
              <a:rPr lang="cs-CZ" sz="1800" dirty="0"/>
              <a:t>na vyvolané investice nejsou řádně odůvodněné</a:t>
            </a:r>
            <a:r>
              <a:rPr lang="cs-CZ" sz="1800" dirty="0" smtClean="0"/>
              <a:t>.</a:t>
            </a:r>
          </a:p>
          <a:p>
            <a:pPr marL="0" indent="0">
              <a:buNone/>
            </a:pPr>
            <a:r>
              <a:rPr lang="cs-CZ" sz="1800" b="1" dirty="0"/>
              <a:t>Cílové hodnoty indikátorů odpovídají cílům projektu.</a:t>
            </a:r>
            <a:endParaRPr lang="cs-CZ" sz="1800" dirty="0"/>
          </a:p>
          <a:p>
            <a:pPr lvl="1"/>
            <a:r>
              <a:rPr lang="cs-CZ" sz="1800" dirty="0"/>
              <a:t>cílová hodnota indikátoru (počtu) neodpovídá hodnotě vycházející z projektové dokumentace a vztahující se k podporovaným aktivitám / cílům </a:t>
            </a:r>
            <a:r>
              <a:rPr lang="cs-CZ" sz="1800" dirty="0" smtClean="0"/>
              <a:t>projektu.</a:t>
            </a:r>
            <a:endParaRPr lang="cs-CZ" sz="1800" dirty="0"/>
          </a:p>
          <a:p>
            <a:pPr lvl="0"/>
            <a:endParaRPr lang="cs-CZ" sz="1800" dirty="0"/>
          </a:p>
        </p:txBody>
      </p:sp>
    </p:spTree>
    <p:extLst>
      <p:ext uri="{BB962C8B-B14F-4D97-AF65-F5344CB8AC3E}">
        <p14:creationId xmlns:p14="http://schemas.microsoft.com/office/powerpoint/2010/main" val="2631900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DOPOLEDNÍ BLOK B</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26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148505"/>
            <a:ext cx="8321748" cy="2560989"/>
          </a:xfrm>
        </p:spPr>
        <p:txBody>
          <a:bodyPr anchor="t">
            <a:normAutofit fontScale="92500" lnSpcReduction="2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62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SOCIÁLNÍ INFRASTRUKTURA, SOCIÁLNÍ BYDLENÍ</a:t>
            </a:r>
          </a:p>
          <a:p>
            <a:pPr algn="ctr"/>
            <a:r>
              <a:rPr lang="cs-CZ" sz="3900" dirty="0" smtClean="0">
                <a:solidFill>
                  <a:schemeClr val="tx1"/>
                </a:solidFill>
                <a:effectLst>
                  <a:outerShdw blurRad="38100" dist="38100" dir="2700000" algn="tl">
                    <a:srgbClr val="000000">
                      <a:alpha val="43137"/>
                    </a:srgbClr>
                  </a:outerShdw>
                </a:effectLst>
                <a:cs typeface="Calibri" pitchFamily="34" charset="0"/>
              </a:rPr>
              <a:t>Mgr. Zina Kaštovská, garant SC 2.1</a:t>
            </a:r>
            <a:br>
              <a:rPr lang="cs-CZ" sz="3900" dirty="0" smtClean="0">
                <a:solidFill>
                  <a:schemeClr val="tx1"/>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55</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62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268760"/>
            <a:ext cx="8712968" cy="4525963"/>
          </a:xfrm>
        </p:spPr>
        <p:txBody>
          <a:bodyPr>
            <a:normAutofit fontScale="62500" lnSpcReduction="20000"/>
          </a:bodyPr>
          <a:lstStyle/>
          <a:p>
            <a:pPr marL="0" indent="0" algn="just">
              <a:lnSpc>
                <a:spcPct val="150000"/>
              </a:lnSpc>
              <a:buNone/>
            </a:pPr>
            <a:r>
              <a:rPr lang="cs-CZ" sz="2400" dirty="0" smtClean="0"/>
              <a:t>Datum vyhlášení výzvy </a:t>
            </a:r>
            <a:r>
              <a:rPr lang="cs-CZ" sz="2400" b="1" dirty="0" smtClean="0"/>
              <a:t>– 15. 11. 2016</a:t>
            </a:r>
          </a:p>
          <a:p>
            <a:pPr marL="0" indent="0" algn="just">
              <a:lnSpc>
                <a:spcPct val="150000"/>
              </a:lnSpc>
              <a:buNone/>
            </a:pPr>
            <a:r>
              <a:rPr lang="cs-CZ" sz="2400" dirty="0" smtClean="0"/>
              <a:t>Příjem žádostí </a:t>
            </a:r>
            <a:r>
              <a:rPr lang="cs-CZ" sz="2400" b="1" dirty="0" smtClean="0"/>
              <a:t>– do 31. 10. 2022</a:t>
            </a:r>
          </a:p>
          <a:p>
            <a:pPr marL="0" indent="0" algn="just">
              <a:lnSpc>
                <a:spcPct val="150000"/>
              </a:lnSpc>
              <a:buNone/>
            </a:pPr>
            <a:r>
              <a:rPr lang="cs-CZ" sz="2400" dirty="0" smtClean="0"/>
              <a:t>Celková dotace z EFRR </a:t>
            </a:r>
            <a:r>
              <a:rPr lang="cs-CZ" sz="2400" b="1" dirty="0" smtClean="0"/>
              <a:t>– 1,9 mld. Kč</a:t>
            </a:r>
          </a:p>
          <a:p>
            <a:pPr marL="0" indent="0" algn="just">
              <a:lnSpc>
                <a:spcPct val="150000"/>
              </a:lnSpc>
              <a:buNone/>
            </a:pPr>
            <a:r>
              <a:rPr lang="cs-CZ" sz="2400" dirty="0" smtClean="0"/>
              <a:t>Míra podpory z EFRR </a:t>
            </a:r>
            <a:r>
              <a:rPr lang="cs-CZ" sz="2400" b="1" dirty="0" smtClean="0"/>
              <a:t>– 95 %</a:t>
            </a:r>
          </a:p>
          <a:p>
            <a:pPr marL="0" indent="0" algn="just">
              <a:lnSpc>
                <a:spcPct val="150000"/>
              </a:lnSpc>
              <a:buNone/>
            </a:pPr>
            <a:r>
              <a:rPr lang="cs-CZ" sz="2400" b="1" dirty="0" smtClean="0"/>
              <a:t>Počet žádostí v procesu hodnocení – 38 za cca 68 mil. Kč</a:t>
            </a:r>
          </a:p>
          <a:p>
            <a:pPr marL="0" indent="0" algn="just">
              <a:lnSpc>
                <a:spcPct val="150000"/>
              </a:lnSpc>
              <a:buNone/>
            </a:pPr>
            <a:endParaRPr lang="cs-CZ" sz="2400" b="1" dirty="0" smtClean="0"/>
          </a:p>
          <a:p>
            <a:pPr marL="0" indent="0" algn="just">
              <a:lnSpc>
                <a:spcPct val="150000"/>
              </a:lnSpc>
              <a:buNone/>
            </a:pPr>
            <a:r>
              <a:rPr lang="cs-CZ" sz="2400" b="1" dirty="0" smtClean="0"/>
              <a:t>Zaměření aktivit výzvy č. 62:</a:t>
            </a:r>
          </a:p>
          <a:p>
            <a:pPr lvl="1" algn="just">
              <a:lnSpc>
                <a:spcPct val="150000"/>
              </a:lnSpc>
              <a:buFont typeface="Arial" panose="020B0604020202020204" pitchFamily="34" charset="0"/>
              <a:buChar char="•"/>
            </a:pPr>
            <a:r>
              <a:rPr lang="cs-CZ" sz="2400" dirty="0" smtClean="0"/>
              <a:t>Deinstitucionalizace sociálních služeb</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sociálních služeb</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komunitních center</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Sociální bydlení</a:t>
            </a:r>
          </a:p>
          <a:p>
            <a:pPr lvl="1" algn="just">
              <a:lnSpc>
                <a:spcPct val="150000"/>
              </a:lnSpc>
              <a:buFont typeface="Arial" panose="020B0604020202020204" pitchFamily="34" charset="0"/>
              <a:buChar char="•"/>
            </a:pPr>
            <a:r>
              <a:rPr lang="cs-CZ" sz="2400" dirty="0"/>
              <a:t>Sociální služby – vždy se jedná o služby definované </a:t>
            </a:r>
            <a:r>
              <a:rPr lang="cs-CZ" sz="2400" b="1" dirty="0"/>
              <a:t>zákonem č. 108/2006</a:t>
            </a:r>
            <a:r>
              <a:rPr lang="cs-CZ" sz="2400" dirty="0"/>
              <a:t>, o sociálních službách, ve znění pozdějších předpisů</a:t>
            </a:r>
            <a:endParaRPr lang="en-US" sz="2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251520" y="-18256"/>
            <a:ext cx="8640960" cy="12870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smtClean="0">
                <a:solidFill>
                  <a:srgbClr val="0070C0"/>
                </a:solidFill>
                <a:effectLst>
                  <a:outerShdw blurRad="38100" dist="38100" dir="2700000" algn="tl">
                    <a:srgbClr val="000000">
                      <a:alpha val="43137"/>
                    </a:srgbClr>
                  </a:outerShdw>
                </a:effectLst>
                <a:latin typeface="Myriad Pro"/>
              </a:rPr>
              <a:t>Výzva č. 62 Sociální infrastruktura – integrované projekty CLLD </a:t>
            </a:r>
            <a:endParaRPr lang="cs-CZ" sz="2600" b="1" dirty="0">
              <a:solidFill>
                <a:srgbClr val="0070C0"/>
              </a:solidFill>
              <a:effectLst>
                <a:outerShdw blurRad="38100" dist="38100" dir="2700000" algn="tl">
                  <a:srgbClr val="000000">
                    <a:alpha val="43137"/>
                  </a:srgbClr>
                </a:outerShdw>
              </a:effectLst>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56</a:t>
            </a:fld>
            <a:endParaRPr lang="en-US" dirty="0"/>
          </a:p>
        </p:txBody>
      </p:sp>
    </p:spTree>
    <p:extLst>
      <p:ext uri="{BB962C8B-B14F-4D97-AF65-F5344CB8AC3E}">
        <p14:creationId xmlns:p14="http://schemas.microsoft.com/office/powerpoint/2010/main" val="1205725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auto">
              <a:spcAft>
                <a:spcPts val="0"/>
              </a:spcAft>
              <a:tabLst>
                <a:tab pos="2060575" algn="l"/>
              </a:tabLst>
              <a:defRPr/>
            </a:pPr>
            <a:r>
              <a:rPr lang="cs-CZ" sz="2600" dirty="0">
                <a:solidFill>
                  <a:srgbClr val="0070C0"/>
                </a:solidFill>
                <a:effectLst>
                  <a:outerShdw blurRad="38100" dist="38100" dir="2700000" algn="tl">
                    <a:srgbClr val="000000">
                      <a:alpha val="43137"/>
                    </a:srgbClr>
                  </a:outerShdw>
                </a:effectLst>
              </a:rPr>
              <a:t>Výzva č. 62 Sociální infrastruktura – integrované projekty CLLD </a:t>
            </a:r>
          </a:p>
        </p:txBody>
      </p:sp>
      <p:sp>
        <p:nvSpPr>
          <p:cNvPr id="3" name="Zástupný symbol pro obsah 2"/>
          <p:cNvSpPr>
            <a:spLocks noGrp="1"/>
          </p:cNvSpPr>
          <p:nvPr>
            <p:ph idx="1"/>
          </p:nvPr>
        </p:nvSpPr>
        <p:spPr>
          <a:xfrm>
            <a:off x="457200" y="1371026"/>
            <a:ext cx="8229600" cy="4669972"/>
          </a:xfrm>
        </p:spPr>
        <p:txBody>
          <a:bodyPr>
            <a:noAutofit/>
          </a:bodyPr>
          <a:lstStyle/>
          <a:p>
            <a:pPr marL="0" indent="0">
              <a:buNone/>
            </a:pPr>
            <a:r>
              <a:rPr lang="cs-CZ" sz="1400" b="1" dirty="0" smtClean="0"/>
              <a:t>Oprávnění žadatelé</a:t>
            </a:r>
            <a:endParaRPr lang="cs-CZ" sz="1400" b="1" dirty="0"/>
          </a:p>
          <a:p>
            <a:pPr marL="0" indent="0">
              <a:buNone/>
            </a:pPr>
            <a:r>
              <a:rPr lang="cs-CZ" sz="1200" dirty="0" smtClean="0"/>
              <a:t>Aktivity </a:t>
            </a:r>
            <a:r>
              <a:rPr lang="cs-CZ" sz="1200" b="1" dirty="0"/>
              <a:t>Deinstitucionalizace</a:t>
            </a:r>
            <a:r>
              <a:rPr lang="cs-CZ" sz="1200" dirty="0"/>
              <a:t> sociálních služeb a </a:t>
            </a:r>
            <a:r>
              <a:rPr lang="cs-CZ" sz="1200" b="1" dirty="0"/>
              <a:t>Rozvoj sociálních služeb </a:t>
            </a:r>
          </a:p>
          <a:p>
            <a:pPr lvl="1"/>
            <a:r>
              <a:rPr lang="cs-CZ" sz="1200" dirty="0" smtClean="0"/>
              <a:t>kraje </a:t>
            </a:r>
            <a:r>
              <a:rPr lang="cs-CZ" sz="1200" dirty="0"/>
              <a:t>a organizace zřizované a zakládané kraji,</a:t>
            </a:r>
          </a:p>
          <a:p>
            <a:pPr lvl="1"/>
            <a:r>
              <a:rPr lang="cs-CZ" sz="1200" dirty="0" smtClean="0"/>
              <a:t>obce </a:t>
            </a:r>
            <a:r>
              <a:rPr lang="cs-CZ" sz="1200" dirty="0"/>
              <a:t>a organizace zřizované a zakládané obcemi,</a:t>
            </a:r>
          </a:p>
          <a:p>
            <a:pPr lvl="1"/>
            <a:r>
              <a:rPr lang="cs-CZ" sz="1200" dirty="0" smtClean="0"/>
              <a:t>dobrovolné </a:t>
            </a:r>
            <a:r>
              <a:rPr lang="cs-CZ" sz="1200" dirty="0"/>
              <a:t>svazky obcí a organizace zřizované a zakládané dobrovolnými svazky obcí,</a:t>
            </a:r>
          </a:p>
          <a:p>
            <a:pPr lvl="1"/>
            <a:r>
              <a:rPr lang="cs-CZ" sz="1200" b="1" dirty="0" smtClean="0"/>
              <a:t>organizační </a:t>
            </a:r>
            <a:r>
              <a:rPr lang="cs-CZ" sz="1200" b="1" dirty="0"/>
              <a:t>složky státu a jejich příspěvkové organizace</a:t>
            </a:r>
            <a:r>
              <a:rPr lang="cs-CZ" sz="1200" dirty="0"/>
              <a:t>,</a:t>
            </a:r>
          </a:p>
          <a:p>
            <a:pPr lvl="1"/>
            <a:r>
              <a:rPr lang="cs-CZ" sz="1200" dirty="0" smtClean="0"/>
              <a:t>nestátní </a:t>
            </a:r>
            <a:r>
              <a:rPr lang="cs-CZ" sz="1200" dirty="0"/>
              <a:t>neziskové organizace,</a:t>
            </a:r>
          </a:p>
          <a:p>
            <a:pPr lvl="1"/>
            <a:r>
              <a:rPr lang="cs-CZ" sz="1200" dirty="0" smtClean="0"/>
              <a:t>církve</a:t>
            </a:r>
            <a:r>
              <a:rPr lang="cs-CZ" sz="1200" dirty="0"/>
              <a:t>,</a:t>
            </a:r>
          </a:p>
          <a:p>
            <a:pPr lvl="1"/>
            <a:r>
              <a:rPr lang="cs-CZ" sz="1200" dirty="0" smtClean="0"/>
              <a:t>církevní organizace</a:t>
            </a:r>
            <a:endParaRPr lang="cs-CZ" sz="1200" dirty="0"/>
          </a:p>
          <a:p>
            <a:pPr marL="0" lvl="1" indent="0">
              <a:buNone/>
            </a:pPr>
            <a:r>
              <a:rPr lang="cs-CZ" sz="1200" dirty="0"/>
              <a:t>Aktivita </a:t>
            </a:r>
            <a:r>
              <a:rPr lang="cs-CZ" sz="1200" b="1" dirty="0"/>
              <a:t>Rozvoj komunitních center</a:t>
            </a:r>
          </a:p>
          <a:p>
            <a:pPr lvl="1"/>
            <a:r>
              <a:rPr lang="cs-CZ" sz="1200" dirty="0" smtClean="0"/>
              <a:t>kraje </a:t>
            </a:r>
            <a:r>
              <a:rPr lang="cs-CZ" sz="1200" dirty="0"/>
              <a:t>a organizace zřizované a zakládané kraji,</a:t>
            </a:r>
          </a:p>
          <a:p>
            <a:pPr lvl="1"/>
            <a:r>
              <a:rPr lang="cs-CZ" sz="1200" dirty="0" smtClean="0"/>
              <a:t>obce </a:t>
            </a:r>
            <a:r>
              <a:rPr lang="cs-CZ" sz="1200" dirty="0"/>
              <a:t>a organizace zřizované a zakládané obcemi,</a:t>
            </a:r>
          </a:p>
          <a:p>
            <a:pPr lvl="1"/>
            <a:r>
              <a:rPr lang="cs-CZ" sz="1200" dirty="0" smtClean="0"/>
              <a:t>dobrovolné </a:t>
            </a:r>
            <a:r>
              <a:rPr lang="cs-CZ" sz="1200" dirty="0"/>
              <a:t>svazky obcí a organizace zřizované a zakládané dobrovolnými svazky obcí,</a:t>
            </a:r>
          </a:p>
          <a:p>
            <a:pPr lvl="1"/>
            <a:r>
              <a:rPr lang="cs-CZ" sz="1200" dirty="0" smtClean="0"/>
              <a:t>nestátní </a:t>
            </a:r>
            <a:r>
              <a:rPr lang="cs-CZ" sz="1200" dirty="0"/>
              <a:t>neziskové organizace,</a:t>
            </a:r>
          </a:p>
          <a:p>
            <a:pPr lvl="1"/>
            <a:r>
              <a:rPr lang="cs-CZ" sz="1200" dirty="0" smtClean="0"/>
              <a:t>církve</a:t>
            </a:r>
            <a:r>
              <a:rPr lang="cs-CZ" sz="1200" dirty="0"/>
              <a:t>,</a:t>
            </a:r>
          </a:p>
          <a:p>
            <a:pPr lvl="1"/>
            <a:r>
              <a:rPr lang="cs-CZ" sz="1200" dirty="0" smtClean="0"/>
              <a:t>církevní organizace</a:t>
            </a:r>
            <a:endParaRPr lang="cs-CZ" sz="1200" dirty="0"/>
          </a:p>
          <a:p>
            <a:pPr marL="0" lvl="1" indent="0">
              <a:buNone/>
            </a:pPr>
            <a:r>
              <a:rPr lang="cs-CZ" sz="1200" dirty="0"/>
              <a:t>Aktivita </a:t>
            </a:r>
            <a:r>
              <a:rPr lang="cs-CZ" sz="1200" b="1" dirty="0"/>
              <a:t>Sociální bydlení</a:t>
            </a:r>
          </a:p>
          <a:p>
            <a:pPr lvl="1"/>
            <a:r>
              <a:rPr lang="cs-CZ" sz="1200" dirty="0" smtClean="0"/>
              <a:t>obce</a:t>
            </a:r>
            <a:endParaRPr lang="cs-CZ" sz="1200" dirty="0"/>
          </a:p>
          <a:p>
            <a:pPr lvl="1"/>
            <a:r>
              <a:rPr lang="cs-CZ" sz="1200" dirty="0" smtClean="0"/>
              <a:t>nestátní </a:t>
            </a:r>
            <a:r>
              <a:rPr lang="cs-CZ" sz="1200" dirty="0"/>
              <a:t>neziskové organizace</a:t>
            </a:r>
          </a:p>
          <a:p>
            <a:pPr lvl="1"/>
            <a:r>
              <a:rPr lang="cs-CZ" sz="1200" dirty="0" smtClean="0"/>
              <a:t>církve</a:t>
            </a:r>
            <a:endParaRPr lang="cs-CZ" sz="1200" dirty="0"/>
          </a:p>
          <a:p>
            <a:pPr lvl="1"/>
            <a:r>
              <a:rPr lang="cs-CZ" sz="1200" dirty="0" smtClean="0"/>
              <a:t>církevní organizace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67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0070C0"/>
                </a:solidFill>
                <a:effectLst>
                  <a:outerShdw blurRad="38100" dist="38100" dir="2700000" algn="tl">
                    <a:srgbClr val="000000">
                      <a:alpha val="43137"/>
                    </a:srgbClr>
                  </a:outerShdw>
                </a:effectLst>
              </a:rPr>
              <a:t>Výzva č. 62 Sociální infrastruktura – integrované projekty CLLD </a:t>
            </a:r>
            <a:endParaRPr lang="cs-CZ" dirty="0"/>
          </a:p>
        </p:txBody>
      </p:sp>
      <p:sp>
        <p:nvSpPr>
          <p:cNvPr id="3" name="Zástupný symbol pro obsah 2"/>
          <p:cNvSpPr>
            <a:spLocks noGrp="1"/>
          </p:cNvSpPr>
          <p:nvPr>
            <p:ph idx="1"/>
          </p:nvPr>
        </p:nvSpPr>
        <p:spPr>
          <a:xfrm>
            <a:off x="457200" y="1830387"/>
            <a:ext cx="8229600" cy="4525963"/>
          </a:xfrm>
        </p:spPr>
        <p:txBody>
          <a:bodyPr>
            <a:normAutofit fontScale="62500" lnSpcReduction="20000"/>
          </a:bodyPr>
          <a:lstStyle/>
          <a:p>
            <a:pPr marL="0" indent="0">
              <a:buNone/>
            </a:pPr>
            <a:r>
              <a:rPr lang="cs-CZ" dirty="0"/>
              <a:t>Aktivita </a:t>
            </a:r>
            <a:r>
              <a:rPr lang="cs-CZ" b="1" dirty="0"/>
              <a:t>Deinstitucionalizace</a:t>
            </a:r>
            <a:r>
              <a:rPr lang="cs-CZ" dirty="0"/>
              <a:t> sociálních služeb</a:t>
            </a:r>
          </a:p>
          <a:p>
            <a:r>
              <a:rPr lang="cs-CZ" dirty="0"/>
              <a:t>Osoby se zdravotním postižením podle zákona č. 108/2006 Sb., o sociálních službách.</a:t>
            </a:r>
          </a:p>
          <a:p>
            <a:endParaRPr lang="cs-CZ" dirty="0"/>
          </a:p>
          <a:p>
            <a:pPr marL="0" indent="0">
              <a:buNone/>
            </a:pPr>
            <a:r>
              <a:rPr lang="cs-CZ" dirty="0"/>
              <a:t>Aktivita </a:t>
            </a:r>
            <a:r>
              <a:rPr lang="cs-CZ" b="1" dirty="0"/>
              <a:t>Rozvoj sociálních služeb</a:t>
            </a:r>
          </a:p>
          <a:p>
            <a:r>
              <a:rPr lang="cs-CZ" dirty="0"/>
              <a:t>Osoby sociálně vyloučené či ohrožené sociálním vyloučením, osoby se zdravotním postižením.</a:t>
            </a:r>
          </a:p>
          <a:p>
            <a:endParaRPr lang="cs-CZ" dirty="0"/>
          </a:p>
          <a:p>
            <a:pPr marL="0" indent="0">
              <a:buNone/>
            </a:pPr>
            <a:r>
              <a:rPr lang="cs-CZ" dirty="0"/>
              <a:t>Aktivita </a:t>
            </a:r>
            <a:r>
              <a:rPr lang="cs-CZ" b="1" dirty="0"/>
              <a:t>Rozvoj komunitních center</a:t>
            </a:r>
          </a:p>
          <a:p>
            <a:r>
              <a:rPr lang="cs-CZ" dirty="0"/>
              <a:t>Osoby sociálně vyloučené, osoby ohrožené sociálním vyloučením a osoby se zdravotním postižením.</a:t>
            </a:r>
          </a:p>
          <a:p>
            <a:endParaRPr lang="cs-CZ" dirty="0"/>
          </a:p>
          <a:p>
            <a:pPr marL="0" indent="0">
              <a:buNone/>
            </a:pPr>
            <a:r>
              <a:rPr lang="cs-CZ" dirty="0"/>
              <a:t>Aktivita </a:t>
            </a:r>
            <a:r>
              <a:rPr lang="cs-CZ" b="1" dirty="0"/>
              <a:t>Sociální bydlení</a:t>
            </a:r>
          </a:p>
          <a:p>
            <a:r>
              <a:rPr lang="cs-CZ" dirty="0"/>
              <a:t>Osoby v bytové </a:t>
            </a:r>
            <a:r>
              <a:rPr lang="cs-CZ" dirty="0" smtClean="0"/>
              <a:t>nouzi (spící venku, v azylovém domě, invalidé, …)</a:t>
            </a:r>
            <a:endParaRPr lang="cs-CZ"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58</a:t>
            </a:fld>
            <a:endParaRPr lang="en-US" dirty="0"/>
          </a:p>
        </p:txBody>
      </p:sp>
      <p:pic>
        <p:nvPicPr>
          <p:cNvPr id="7"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1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76646"/>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fontScale="77500" lnSpcReduction="20000"/>
          </a:bodyPr>
          <a:lstStyle/>
          <a:p>
            <a:r>
              <a:rPr lang="cs-CZ" dirty="0"/>
              <a:t>Podstatou je podpora „</a:t>
            </a:r>
            <a:r>
              <a:rPr lang="cs-CZ" b="1" dirty="0"/>
              <a:t>přeměny velkokapacitních sociálních služeb na služby malého, komunitního typu</a:t>
            </a:r>
            <a:r>
              <a:rPr lang="cs-CZ" dirty="0"/>
              <a:t>“ </a:t>
            </a:r>
          </a:p>
          <a:p>
            <a:r>
              <a:rPr lang="cs-CZ" dirty="0" smtClean="0"/>
              <a:t>Zařazeny také </a:t>
            </a:r>
            <a:r>
              <a:rPr lang="cs-CZ" dirty="0"/>
              <a:t>„domovy se zvláštním režimem“ – tato služba byla z jiných aktivit (výzev IROP) vyňata kvůli cílové skupině </a:t>
            </a:r>
            <a:r>
              <a:rPr lang="cs-CZ" dirty="0" smtClean="0"/>
              <a:t>senioři</a:t>
            </a:r>
            <a:endParaRPr lang="cs-CZ" dirty="0"/>
          </a:p>
          <a:p>
            <a:r>
              <a:rPr lang="cs-CZ" dirty="0"/>
              <a:t>U pobytových služeb doporučen materiálně-technický standard vztahující se k vybraným pobytovým soc</a:t>
            </a:r>
            <a:r>
              <a:rPr lang="cs-CZ" dirty="0" smtClean="0"/>
              <a:t>. službám </a:t>
            </a:r>
            <a:r>
              <a:rPr lang="cs-CZ" dirty="0"/>
              <a:t>– definováno pouze pro DOZP, Chráněné bydlení, DS, DZR a Týdenní stacionáře – neřeší tak např. pobytové odlehčovací </a:t>
            </a:r>
            <a:r>
              <a:rPr lang="cs-CZ" dirty="0" smtClean="0"/>
              <a:t>služby</a:t>
            </a:r>
          </a:p>
          <a:p>
            <a:r>
              <a:rPr lang="cs-CZ" dirty="0" smtClean="0"/>
              <a:t>Prozatím </a:t>
            </a:r>
            <a:r>
              <a:rPr lang="cs-CZ" b="1" dirty="0"/>
              <a:t>neúčinná velká novela zákona o sociálních službách</a:t>
            </a:r>
            <a:r>
              <a:rPr lang="cs-CZ" dirty="0"/>
              <a:t>, vč. prováděcí vyhlášky</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8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a:xfrm>
            <a:off x="6553200" y="6341840"/>
            <a:ext cx="2133600" cy="365125"/>
          </a:xfrm>
        </p:spPr>
        <p:txBody>
          <a:bodyPr/>
          <a:lstStyle/>
          <a:p>
            <a:fld id="{CA6B5227-2C6F-B94D-9D8F-826F9170706D}" type="slidenum">
              <a:rPr lang="en-US" smtClean="0"/>
              <a:t>6</a:t>
            </a:fld>
            <a:endParaRPr lang="en-US"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ulka 8"/>
          <p:cNvGraphicFramePr>
            <a:graphicFrameLocks noGrp="1"/>
          </p:cNvGraphicFramePr>
          <p:nvPr>
            <p:extLst>
              <p:ext uri="{D42A27DB-BD31-4B8C-83A1-F6EECF244321}">
                <p14:modId xmlns:p14="http://schemas.microsoft.com/office/powerpoint/2010/main" val="222277744"/>
              </p:ext>
            </p:extLst>
          </p:nvPr>
        </p:nvGraphicFramePr>
        <p:xfrm>
          <a:off x="524539" y="1332615"/>
          <a:ext cx="8172893" cy="3941134"/>
        </p:xfrm>
        <a:graphic>
          <a:graphicData uri="http://schemas.openxmlformats.org/drawingml/2006/table">
            <a:tbl>
              <a:tblPr/>
              <a:tblGrid>
                <a:gridCol w="766209">
                  <a:extLst>
                    <a:ext uri="{9D8B030D-6E8A-4147-A177-3AD203B41FA5}">
                      <a16:colId xmlns:a16="http://schemas.microsoft.com/office/drawing/2014/main" xmlns="" val="20000"/>
                    </a:ext>
                  </a:extLst>
                </a:gridCol>
                <a:gridCol w="909873">
                  <a:extLst>
                    <a:ext uri="{9D8B030D-6E8A-4147-A177-3AD203B41FA5}">
                      <a16:colId xmlns:a16="http://schemas.microsoft.com/office/drawing/2014/main" xmlns="" val="20001"/>
                    </a:ext>
                  </a:extLst>
                </a:gridCol>
                <a:gridCol w="1149314">
                  <a:extLst>
                    <a:ext uri="{9D8B030D-6E8A-4147-A177-3AD203B41FA5}">
                      <a16:colId xmlns:a16="http://schemas.microsoft.com/office/drawing/2014/main" xmlns="" val="20002"/>
                    </a:ext>
                  </a:extLst>
                </a:gridCol>
                <a:gridCol w="948183">
                  <a:extLst>
                    <a:ext uri="{9D8B030D-6E8A-4147-A177-3AD203B41FA5}">
                      <a16:colId xmlns:a16="http://schemas.microsoft.com/office/drawing/2014/main" xmlns="" val="20003"/>
                    </a:ext>
                  </a:extLst>
                </a:gridCol>
                <a:gridCol w="1101425">
                  <a:extLst>
                    <a:ext uri="{9D8B030D-6E8A-4147-A177-3AD203B41FA5}">
                      <a16:colId xmlns:a16="http://schemas.microsoft.com/office/drawing/2014/main" xmlns="" val="20004"/>
                    </a:ext>
                  </a:extLst>
                </a:gridCol>
                <a:gridCol w="1085462">
                  <a:extLst>
                    <a:ext uri="{9D8B030D-6E8A-4147-A177-3AD203B41FA5}">
                      <a16:colId xmlns:a16="http://schemas.microsoft.com/office/drawing/2014/main" xmlns="" val="20005"/>
                    </a:ext>
                  </a:extLst>
                </a:gridCol>
                <a:gridCol w="1178045">
                  <a:extLst>
                    <a:ext uri="{9D8B030D-6E8A-4147-A177-3AD203B41FA5}">
                      <a16:colId xmlns:a16="http://schemas.microsoft.com/office/drawing/2014/main" xmlns="" val="20006"/>
                    </a:ext>
                  </a:extLst>
                </a:gridCol>
                <a:gridCol w="1034382">
                  <a:extLst>
                    <a:ext uri="{9D8B030D-6E8A-4147-A177-3AD203B41FA5}">
                      <a16:colId xmlns:a16="http://schemas.microsoft.com/office/drawing/2014/main" xmlns="" val="20007"/>
                    </a:ext>
                  </a:extLst>
                </a:gridCol>
              </a:tblGrid>
              <a:tr h="1223844">
                <a:tc gridSpan="8">
                  <a:txBody>
                    <a:bodyPr/>
                    <a:lstStyle/>
                    <a:p>
                      <a:pPr algn="ctr" fontAlgn="ctr"/>
                      <a:r>
                        <a:rPr lang="cs-CZ" sz="2800" b="1" i="0" u="none" strike="noStrike" dirty="0">
                          <a:solidFill>
                            <a:srgbClr val="FF0000"/>
                          </a:solidFill>
                          <a:effectLst/>
                          <a:latin typeface="Calibri"/>
                        </a:rPr>
                        <a:t>Hodnocení integrovaných strategií CLLD </a:t>
                      </a:r>
                      <a:r>
                        <a:rPr lang="cs-CZ" sz="2800" b="1" i="0" u="none" strike="noStrike" dirty="0" smtClean="0">
                          <a:solidFill>
                            <a:srgbClr val="FF0000"/>
                          </a:solidFill>
                          <a:effectLst/>
                          <a:latin typeface="Calibri"/>
                        </a:rPr>
                        <a:t>k 8.9.2017</a:t>
                      </a:r>
                      <a:endParaRPr lang="cs-CZ" sz="2800" b="1" i="0" u="none" strike="noStrike" dirty="0">
                        <a:solidFill>
                          <a:srgbClr val="FF0000"/>
                        </a:solidFill>
                        <a:effectLst/>
                        <a:latin typeface="Calibri"/>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1135464">
                <a:tc>
                  <a:txBody>
                    <a:bodyPr/>
                    <a:lstStyle/>
                    <a:p>
                      <a:pPr algn="ctr" fontAlgn="ctr"/>
                      <a:r>
                        <a:rPr lang="cs-CZ" sz="900" b="1" i="0" u="none" strike="noStrike">
                          <a:solidFill>
                            <a:srgbClr val="000000"/>
                          </a:solidFill>
                          <a:effectLst/>
                          <a:latin typeface="Calibri"/>
                        </a:rPr>
                        <a:t>vlny hodnocení Isg</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900" b="1" i="0" u="none" strike="noStrike">
                          <a:solidFill>
                            <a:srgbClr val="000000"/>
                          </a:solidFill>
                          <a:effectLst/>
                          <a:latin typeface="Calibri"/>
                        </a:rPr>
                        <a:t>Počet SCLLD v evidenci IROP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Počet SCLLD v procesu hodnocení IROP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dirty="0">
                          <a:solidFill>
                            <a:srgbClr val="000000"/>
                          </a:solidFill>
                          <a:effectLst/>
                          <a:latin typeface="Calibri"/>
                        </a:rPr>
                        <a:t>Počet ohodnocených SCLLD v IROP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dirty="0">
                          <a:solidFill>
                            <a:srgbClr val="000000"/>
                          </a:solidFill>
                          <a:effectLst/>
                          <a:latin typeface="Calibri"/>
                        </a:rPr>
                        <a:t>Počet vrácených SCLLD k přepracování IROP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dirty="0">
                          <a:solidFill>
                            <a:srgbClr val="000000"/>
                          </a:solidFill>
                          <a:effectLst/>
                          <a:latin typeface="Calibri"/>
                        </a:rPr>
                        <a:t>Počet schválených SCLLD v IROP*</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900" b="1" i="0" u="none" strike="noStrike">
                          <a:solidFill>
                            <a:srgbClr val="000000"/>
                          </a:solidFill>
                          <a:effectLst/>
                          <a:latin typeface="Calibri"/>
                        </a:rPr>
                        <a:t>Počet neschválených SCLLD v IROP*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1" i="0" u="none" strike="noStrike">
                          <a:solidFill>
                            <a:srgbClr val="000000"/>
                          </a:solidFill>
                          <a:effectLst/>
                          <a:latin typeface="Calibri"/>
                        </a:rPr>
                        <a:t>Počet vydaných akceptačních dopisů CLLD IROP</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1"/>
                  </a:ext>
                </a:extLst>
              </a:tr>
              <a:tr h="276943">
                <a:tc>
                  <a:txBody>
                    <a:bodyPr/>
                    <a:lstStyle/>
                    <a:p>
                      <a:pPr algn="l" fontAlgn="b"/>
                      <a:r>
                        <a:rPr lang="cs-CZ" sz="900" b="1" i="0" u="none" strike="noStrike">
                          <a:solidFill>
                            <a:srgbClr val="000000"/>
                          </a:solidFill>
                          <a:effectLst/>
                          <a:latin typeface="Calibri"/>
                        </a:rPr>
                        <a:t>1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a:solidFill>
                            <a:srgbClr val="000000"/>
                          </a:solidFill>
                          <a:effectLst/>
                          <a:latin typeface="Calibri"/>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a:solidFill>
                            <a:srgbClr val="000000"/>
                          </a:solidFill>
                          <a:effectLst/>
                          <a:latin typeface="Calibri"/>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dirty="0">
                          <a:solidFill>
                            <a:srgbClr val="000000"/>
                          </a:solidFill>
                          <a:effectLst/>
                          <a:latin typeface="Calibri"/>
                        </a:rPr>
                        <a:t>186</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a:solidFill>
                            <a:srgbClr val="000000"/>
                          </a:solidFill>
                          <a:effectLst/>
                          <a:latin typeface="Calibri"/>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a:txBody>
                    <a:bodyPr/>
                    <a:lstStyle/>
                    <a:p>
                      <a:pPr algn="ctr" fontAlgn="ctr"/>
                      <a:r>
                        <a:rPr lang="cs-CZ" sz="900" b="1" i="0" u="none" strike="noStrike">
                          <a:solidFill>
                            <a:srgbClr val="000000"/>
                          </a:solidFill>
                          <a:effectLst/>
                          <a:latin typeface="Calibri"/>
                        </a:rPr>
                        <a:t>146</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2"/>
                  </a:ext>
                </a:extLst>
              </a:tr>
              <a:tr h="276943">
                <a:tc>
                  <a:txBody>
                    <a:bodyPr/>
                    <a:lstStyle/>
                    <a:p>
                      <a:pPr algn="l" fontAlgn="b"/>
                      <a:r>
                        <a:rPr lang="cs-CZ" sz="900" b="1" i="0" u="none" strike="noStrike">
                          <a:solidFill>
                            <a:srgbClr val="000000"/>
                          </a:solidFill>
                          <a:effectLst/>
                          <a:latin typeface="Calibri"/>
                        </a:rPr>
                        <a:t>2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149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33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vMerge="1">
                  <a:txBody>
                    <a:bodyPr/>
                    <a:lstStyle/>
                    <a:p>
                      <a:endParaRPr lang="cs-CZ"/>
                    </a:p>
                  </a:txBody>
                  <a:tcPr/>
                </a:tc>
                <a:extLst>
                  <a:ext uri="{0D108BD9-81ED-4DB2-BD59-A6C34878D82A}">
                    <a16:rowId xmlns:a16="http://schemas.microsoft.com/office/drawing/2014/main" xmlns="" val="10003"/>
                  </a:ext>
                </a:extLst>
              </a:tr>
              <a:tr h="290790">
                <a:tc>
                  <a:txBody>
                    <a:bodyPr/>
                    <a:lstStyle/>
                    <a:p>
                      <a:pPr algn="l" fontAlgn="b"/>
                      <a:r>
                        <a:rPr lang="cs-CZ" sz="900" b="1" i="0" u="none" strike="noStrike">
                          <a:solidFill>
                            <a:srgbClr val="000000"/>
                          </a:solidFill>
                          <a:effectLst/>
                          <a:latin typeface="Calibri"/>
                        </a:rPr>
                        <a:t>3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a:solidFill>
                            <a:srgbClr val="000000"/>
                          </a:solidFill>
                          <a:effectLst/>
                          <a:latin typeface="Calibri"/>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a:solidFill>
                            <a:srgbClr val="000000"/>
                          </a:solidFill>
                          <a:effectLst/>
                          <a:latin typeface="Calibri"/>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a:solidFill>
                            <a:srgbClr val="000000"/>
                          </a:solidFill>
                          <a:effectLst/>
                          <a:latin typeface="Calibri"/>
                        </a:rPr>
                        <a:t>nevrací se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a:solidFill>
                            <a:srgbClr val="000000"/>
                          </a:solidFill>
                          <a:effectLst/>
                          <a:latin typeface="Calibri"/>
                        </a:rPr>
                        <a:t>128</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900" b="0" i="0" u="none" strike="noStrike" dirty="0">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cs-CZ"/>
                    </a:p>
                  </a:txBody>
                  <a:tcPr/>
                </a:tc>
                <a:extLst>
                  <a:ext uri="{0D108BD9-81ED-4DB2-BD59-A6C34878D82A}">
                    <a16:rowId xmlns:a16="http://schemas.microsoft.com/office/drawing/2014/main" xmlns="" val="10004"/>
                  </a:ext>
                </a:extLst>
              </a:tr>
              <a:tr h="290790">
                <a:tc>
                  <a:txBody>
                    <a:bodyPr/>
                    <a:lstStyle/>
                    <a:p>
                      <a:pPr algn="l" fontAlgn="b"/>
                      <a:r>
                        <a:rPr lang="cs-CZ" sz="900" b="1" i="0" u="none" strike="noStrike">
                          <a:solidFill>
                            <a:srgbClr val="000000"/>
                          </a:solidFill>
                          <a:effectLst/>
                          <a:latin typeface="Calibri"/>
                        </a:rPr>
                        <a:t>celkem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335</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162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900" b="1" i="0" u="none" strike="noStrike">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vMerge="1">
                  <a:txBody>
                    <a:bodyPr/>
                    <a:lstStyle/>
                    <a:p>
                      <a:endParaRPr lang="cs-CZ"/>
                    </a:p>
                  </a:txBody>
                  <a:tcPr/>
                </a:tc>
                <a:extLst>
                  <a:ext uri="{0D108BD9-81ED-4DB2-BD59-A6C34878D82A}">
                    <a16:rowId xmlns:a16="http://schemas.microsoft.com/office/drawing/2014/main" xmlns="" val="10005"/>
                  </a:ext>
                </a:extLst>
              </a:tr>
              <a:tr h="169417">
                <a:tc gridSpan="8">
                  <a:txBody>
                    <a:bodyPr/>
                    <a:lstStyle/>
                    <a:p>
                      <a:pPr algn="l" fontAlgn="b"/>
                      <a:r>
                        <a:rPr lang="cs-CZ" sz="900" b="0" i="0" u="none" strike="noStrike" dirty="0">
                          <a:solidFill>
                            <a:srgbClr val="000000"/>
                          </a:solidFill>
                          <a:effectLst/>
                          <a:latin typeface="Calibri"/>
                        </a:rPr>
                        <a:t>* počet strategií CLLD, které schválil/neschválil ŘO IROP, ale jsou/nejsou schváleny ostatními ŘO</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6"/>
                  </a:ext>
                </a:extLst>
              </a:tr>
              <a:tr h="276943">
                <a:tc gridSpan="8">
                  <a:txBody>
                    <a:bodyPr/>
                    <a:lstStyle/>
                    <a:p>
                      <a:pPr algn="l" fontAlgn="b"/>
                      <a:r>
                        <a:rPr lang="cs-CZ" sz="900" b="0" i="0" u="none" strike="noStrike" dirty="0">
                          <a:solidFill>
                            <a:srgbClr val="000000"/>
                          </a:solidFill>
                          <a:effectLst/>
                          <a:latin typeface="Calibri"/>
                        </a:rPr>
                        <a:t>** Počet SCLLD v evidenci z první, druhé a třetí výzvy MMR - ORP</a:t>
                      </a: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l" fontAlgn="b"/>
                      <a:endParaRPr lang="cs-CZ" sz="900" b="0" i="0" u="none" strike="noStrike" dirty="0">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cs-CZ" sz="900" b="0" i="0" u="none" strike="noStrike">
                        <a:solidFill>
                          <a:srgbClr val="000000"/>
                        </a:solidFill>
                        <a:effectLst/>
                        <a:latin typeface="Calibri"/>
                      </a:endParaRPr>
                    </a:p>
                  </a:txBody>
                  <a:tcPr marL="0" marR="0" marT="0" marB="0" anchor="b">
                    <a:lnL>
                      <a:noFill/>
                    </a:lnL>
                    <a:lnR>
                      <a:noFill/>
                    </a:lnR>
                    <a:lnT>
                      <a:noFill/>
                    </a:lnT>
                    <a:lnB>
                      <a:noFill/>
                    </a:lnB>
                  </a:tcPr>
                </a:tc>
                <a:tc hMerge="1">
                  <a:txBody>
                    <a:bodyPr/>
                    <a:lstStyle/>
                    <a:p>
                      <a:pPr algn="l" fontAlgn="b"/>
                      <a:endParaRPr lang="cs-CZ" sz="9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31751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8520"/>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a:xfrm>
            <a:off x="457200" y="1685053"/>
            <a:ext cx="8229600" cy="4525963"/>
          </a:xfrm>
        </p:spPr>
        <p:txBody>
          <a:bodyPr>
            <a:normAutofit/>
          </a:bodyPr>
          <a:lstStyle/>
          <a:p>
            <a:pPr lvl="0"/>
            <a:r>
              <a:rPr lang="cs-CZ" sz="2600" b="1" dirty="0" smtClean="0"/>
              <a:t>Povinnost </a:t>
            </a:r>
            <a:r>
              <a:rPr lang="cs-CZ" sz="2600" b="1" dirty="0"/>
              <a:t>prokázat splnění kritérií deinstitucionalizace sociálních </a:t>
            </a:r>
            <a:r>
              <a:rPr lang="cs-CZ" sz="2600" b="1" dirty="0" smtClean="0"/>
              <a:t>služeb</a:t>
            </a:r>
          </a:p>
          <a:p>
            <a:pPr lvl="1"/>
            <a:r>
              <a:rPr lang="cs-CZ" sz="2300" dirty="0"/>
              <a:t>Prokázání souladu se strategickými dokumenty obce, </a:t>
            </a:r>
            <a:r>
              <a:rPr lang="cs-CZ" sz="2300" dirty="0" smtClean="0"/>
              <a:t>kraje,</a:t>
            </a:r>
            <a:endParaRPr lang="cs-CZ" sz="2300" dirty="0"/>
          </a:p>
          <a:p>
            <a:pPr lvl="1"/>
            <a:r>
              <a:rPr lang="cs-CZ" sz="2300" dirty="0"/>
              <a:t>Linka na budoucí Pověření od objednatele nových nebo </a:t>
            </a:r>
            <a:r>
              <a:rPr lang="cs-CZ" sz="2300" dirty="0" err="1"/>
              <a:t>deinstitucionalizovaných</a:t>
            </a:r>
            <a:r>
              <a:rPr lang="cs-CZ" sz="2300" dirty="0"/>
              <a:t> </a:t>
            </a:r>
            <a:r>
              <a:rPr lang="cs-CZ" sz="2300" dirty="0" smtClean="0"/>
              <a:t>služeb,</a:t>
            </a:r>
            <a:endParaRPr lang="cs-CZ" sz="2300" dirty="0"/>
          </a:p>
          <a:p>
            <a:pPr lvl="1"/>
            <a:r>
              <a:rPr lang="cs-CZ" sz="2300" dirty="0"/>
              <a:t>Vznik nových sociálních </a:t>
            </a:r>
            <a:r>
              <a:rPr lang="cs-CZ" sz="2300" dirty="0" smtClean="0"/>
              <a:t>služeb.</a:t>
            </a:r>
            <a:endParaRPr lang="cs-CZ" sz="2300" dirty="0"/>
          </a:p>
          <a:p>
            <a:pPr lvl="1">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66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09269"/>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fontScale="92500"/>
          </a:bodyPr>
          <a:lstStyle/>
          <a:p>
            <a:pPr marL="0" indent="0">
              <a:buNone/>
            </a:pPr>
            <a:r>
              <a:rPr lang="cs-CZ" sz="2400" b="1" dirty="0" smtClean="0"/>
              <a:t>Podporované aktivity</a:t>
            </a:r>
            <a:r>
              <a:rPr lang="cs-CZ" sz="2600" b="1" dirty="0" smtClean="0"/>
              <a:t>:</a:t>
            </a:r>
            <a:endParaRPr lang="cs-CZ" sz="2600" b="1" dirty="0"/>
          </a:p>
          <a:p>
            <a:r>
              <a:rPr lang="cs-CZ" sz="2300" dirty="0"/>
              <a:t>Nákup pozemků, </a:t>
            </a:r>
            <a:r>
              <a:rPr lang="cs-CZ" sz="2300" dirty="0" smtClean="0"/>
              <a:t>staveb, </a:t>
            </a:r>
            <a:r>
              <a:rPr lang="cs-CZ" sz="2400" dirty="0"/>
              <a:t>výstavba a stavební úpravy </a:t>
            </a:r>
            <a:endParaRPr lang="cs-CZ" sz="2300" dirty="0"/>
          </a:p>
          <a:p>
            <a:r>
              <a:rPr lang="cs-CZ" sz="2300" dirty="0" smtClean="0"/>
              <a:t>Pořízení </a:t>
            </a:r>
            <a:r>
              <a:rPr lang="cs-CZ" sz="2300" dirty="0"/>
              <a:t>vybavení budov a zázemí – musí být prokázaná </a:t>
            </a:r>
            <a:r>
              <a:rPr lang="cs-CZ" sz="2300" b="1" dirty="0"/>
              <a:t>vazba na poskytování daných </a:t>
            </a:r>
            <a:r>
              <a:rPr lang="cs-CZ" sz="2300" b="1" dirty="0" smtClean="0"/>
              <a:t>služeb </a:t>
            </a:r>
          </a:p>
          <a:p>
            <a:r>
              <a:rPr lang="cs-CZ" sz="2300" dirty="0" smtClean="0"/>
              <a:t>Pořízení </a:t>
            </a:r>
            <a:r>
              <a:rPr lang="cs-CZ" sz="2300" dirty="0"/>
              <a:t>automobilu pro terénní a ambulantní sociální </a:t>
            </a:r>
            <a:r>
              <a:rPr lang="cs-CZ" sz="2300" dirty="0" smtClean="0"/>
              <a:t>služby</a:t>
            </a:r>
          </a:p>
          <a:p>
            <a:r>
              <a:rPr lang="cs-CZ" sz="2300" dirty="0" smtClean="0"/>
              <a:t>Vedlejší </a:t>
            </a:r>
            <a:r>
              <a:rPr lang="cs-CZ" sz="2300" dirty="0"/>
              <a:t>aktivity – parky, hřiště – pozor na vztah </a:t>
            </a:r>
            <a:r>
              <a:rPr lang="cs-CZ" sz="2300" dirty="0" smtClean="0"/>
              <a:t>k soc. službám</a:t>
            </a:r>
          </a:p>
          <a:p>
            <a:r>
              <a:rPr lang="cs-CZ" sz="2300" dirty="0" smtClean="0"/>
              <a:t>Ve vedlejších aktivitách také </a:t>
            </a:r>
            <a:r>
              <a:rPr lang="cs-CZ" sz="2300" b="1" dirty="0" smtClean="0"/>
              <a:t>osobní náklady manažera projektu</a:t>
            </a:r>
          </a:p>
          <a:p>
            <a:pPr marL="0" indent="0">
              <a:buNone/>
            </a:pPr>
            <a:r>
              <a:rPr lang="cs-CZ" sz="2400" dirty="0"/>
              <a:t>→</a:t>
            </a:r>
            <a:r>
              <a:rPr lang="cs-CZ" sz="2300" dirty="0" smtClean="0"/>
              <a:t> s cílem transformovat pobytová zařízení soc. služeb v soc. služby umožňující zařazení a setrvání uživateli v přirozeném prostředí</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92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marL="0" indent="0">
              <a:buNone/>
            </a:pPr>
            <a:r>
              <a:rPr lang="cs-CZ" sz="2400" b="1" dirty="0" smtClean="0"/>
              <a:t>Mezi povinné přílohy patří:</a:t>
            </a:r>
            <a:endParaRPr lang="cs-CZ" sz="2400" b="1" dirty="0"/>
          </a:p>
          <a:p>
            <a:pPr lvl="1"/>
            <a:r>
              <a:rPr lang="cs-CZ" sz="2300" dirty="0"/>
              <a:t>Doklad o právní subjektivitě </a:t>
            </a:r>
            <a:r>
              <a:rPr lang="cs-CZ" sz="2300" dirty="0" smtClean="0"/>
              <a:t>žadatele (NNO, církve, dobrovolné svazky obcí)</a:t>
            </a:r>
            <a:endParaRPr lang="cs-CZ" sz="2300" dirty="0"/>
          </a:p>
          <a:p>
            <a:pPr lvl="1"/>
            <a:r>
              <a:rPr lang="cs-CZ" sz="2300" dirty="0"/>
              <a:t>Výpisy </a:t>
            </a:r>
            <a:r>
              <a:rPr lang="cs-CZ" sz="2300" b="1" dirty="0"/>
              <a:t>všech</a:t>
            </a:r>
            <a:r>
              <a:rPr lang="cs-CZ" sz="2300" dirty="0"/>
              <a:t> statutárních zástupců žadatele</a:t>
            </a:r>
          </a:p>
          <a:p>
            <a:pPr lvl="1"/>
            <a:r>
              <a:rPr lang="cs-CZ" sz="2300" b="1" dirty="0"/>
              <a:t>Právní vztahy k majetku </a:t>
            </a:r>
            <a:r>
              <a:rPr lang="cs-CZ" sz="2300" dirty="0"/>
              <a:t>dotčeného </a:t>
            </a:r>
            <a:r>
              <a:rPr lang="cs-CZ" sz="2300" dirty="0" smtClean="0"/>
              <a:t>realizací</a:t>
            </a:r>
          </a:p>
          <a:p>
            <a:pPr lvl="1"/>
            <a:r>
              <a:rPr lang="cs-CZ" sz="2300" b="1" dirty="0" smtClean="0"/>
              <a:t>Pověřovací </a:t>
            </a:r>
            <a:r>
              <a:rPr lang="cs-CZ" sz="2300" b="1" dirty="0"/>
              <a:t>akt </a:t>
            </a:r>
            <a:r>
              <a:rPr lang="cs-CZ" sz="2300" dirty="0"/>
              <a:t>nebo úmysl </a:t>
            </a:r>
            <a:r>
              <a:rPr lang="cs-CZ" sz="2300" dirty="0" smtClean="0"/>
              <a:t>objednatele</a:t>
            </a:r>
            <a:endParaRPr lang="cs-CZ" sz="2300" dirty="0"/>
          </a:p>
          <a:p>
            <a:pPr lvl="1"/>
            <a:r>
              <a:rPr lang="cs-CZ" sz="2300" b="1" dirty="0"/>
              <a:t>Transformační </a:t>
            </a:r>
            <a:r>
              <a:rPr lang="cs-CZ" sz="2300" b="1" dirty="0" smtClean="0"/>
              <a:t>plán</a:t>
            </a:r>
            <a:r>
              <a:rPr lang="cs-CZ" sz="2300" dirty="0" smtClean="0"/>
              <a:t>, doklad o jeho schválení</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23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1518"/>
          </a:xfrm>
        </p:spPr>
        <p:txBody>
          <a:bodyPr/>
          <a:lstStyle/>
          <a:p>
            <a:r>
              <a:rPr lang="cs-CZ" sz="2600" dirty="0">
                <a:solidFill>
                  <a:srgbClr val="0070C0"/>
                </a:solidFill>
                <a:effectLst>
                  <a:outerShdw blurRad="38100" dist="38100" dir="2700000" algn="tl">
                    <a:srgbClr val="000000">
                      <a:alpha val="43137"/>
                    </a:srgbClr>
                  </a:outerShdw>
                </a:effectLst>
              </a:rPr>
              <a:t>Obecně u sociálních služeb</a:t>
            </a:r>
          </a:p>
        </p:txBody>
      </p:sp>
      <p:sp>
        <p:nvSpPr>
          <p:cNvPr id="3" name="Zástupný symbol pro obsah 2"/>
          <p:cNvSpPr>
            <a:spLocks noGrp="1"/>
          </p:cNvSpPr>
          <p:nvPr>
            <p:ph idx="1"/>
          </p:nvPr>
        </p:nvSpPr>
        <p:spPr/>
        <p:txBody>
          <a:bodyPr>
            <a:normAutofit fontScale="70000" lnSpcReduction="20000"/>
          </a:bodyPr>
          <a:lstStyle/>
          <a:p>
            <a:r>
              <a:rPr lang="cs-CZ" dirty="0"/>
              <a:t>Výzvy určeny </a:t>
            </a:r>
            <a:r>
              <a:rPr lang="cs-CZ" dirty="0" smtClean="0"/>
              <a:t>pro </a:t>
            </a:r>
            <a:r>
              <a:rPr lang="cs-CZ" dirty="0"/>
              <a:t>pověřené sociální služby = pověřené výkonem </a:t>
            </a:r>
            <a:r>
              <a:rPr lang="cs-CZ" dirty="0" smtClean="0"/>
              <a:t>SOHZ/SGEI</a:t>
            </a:r>
            <a:endParaRPr lang="cs-CZ" dirty="0"/>
          </a:p>
          <a:p>
            <a:r>
              <a:rPr lang="cs-CZ" b="1" dirty="0"/>
              <a:t>Pověřovací </a:t>
            </a:r>
            <a:r>
              <a:rPr lang="cs-CZ" b="1" dirty="0" smtClean="0"/>
              <a:t>akt – všechny poskytované služby dotčené realizací projektu!</a:t>
            </a:r>
            <a:endParaRPr lang="cs-CZ" b="1" dirty="0"/>
          </a:p>
          <a:p>
            <a:pPr lvl="1"/>
            <a:r>
              <a:rPr lang="cs-CZ" dirty="0" smtClean="0"/>
              <a:t>Poskytovatel služby </a:t>
            </a:r>
            <a:r>
              <a:rPr lang="cs-CZ" dirty="0"/>
              <a:t>musí být pověřen </a:t>
            </a:r>
            <a:r>
              <a:rPr lang="cs-CZ" dirty="0" smtClean="0"/>
              <a:t>nejméně </a:t>
            </a:r>
            <a:r>
              <a:rPr lang="cs-CZ" dirty="0"/>
              <a:t>v délce </a:t>
            </a:r>
            <a:r>
              <a:rPr lang="cs-CZ" b="1" dirty="0"/>
              <a:t>do konce doby udržitelnosti </a:t>
            </a:r>
            <a:r>
              <a:rPr lang="cs-CZ" dirty="0"/>
              <a:t>projektu. Nemusí však být pověřen jedním PA, ale několika akty, které na sebe musí navazovat, aby bylo zajištěno </a:t>
            </a:r>
            <a:r>
              <a:rPr lang="cs-CZ" b="1" dirty="0"/>
              <a:t>kontinuální</a:t>
            </a:r>
            <a:r>
              <a:rPr lang="cs-CZ" dirty="0"/>
              <a:t> poskytování sociální služby</a:t>
            </a:r>
            <a:r>
              <a:rPr lang="cs-CZ" dirty="0" smtClean="0"/>
              <a:t>.</a:t>
            </a:r>
          </a:p>
          <a:p>
            <a:pPr lvl="1"/>
            <a:r>
              <a:rPr lang="cs-CZ" dirty="0"/>
              <a:t>Pokud nebyl pověřovací akt </a:t>
            </a:r>
            <a:r>
              <a:rPr lang="cs-CZ" dirty="0" smtClean="0"/>
              <a:t>ke </a:t>
            </a:r>
            <a:r>
              <a:rPr lang="cs-CZ" dirty="0"/>
              <a:t>dni podání žádosti vydán, musí žadatel předložit </a:t>
            </a:r>
            <a:r>
              <a:rPr lang="cs-CZ" b="1" dirty="0"/>
              <a:t>vyjádření pověřovatele o úmyslu pověřovací akt k výkonu služby obecného hospodářského zájmu vydat.</a:t>
            </a:r>
            <a:endParaRPr lang="cs-CZ" dirty="0"/>
          </a:p>
          <a:p>
            <a:pPr lvl="1"/>
            <a:r>
              <a:rPr lang="cs-CZ" b="1" dirty="0" smtClean="0"/>
              <a:t>V </a:t>
            </a:r>
            <a:r>
              <a:rPr lang="cs-CZ" b="1" dirty="0"/>
              <a:t>případě nezajištění kontinuálního poskytování SOHZ </a:t>
            </a:r>
            <a:r>
              <a:rPr lang="cs-CZ" b="1" dirty="0" smtClean="0"/>
              <a:t>se </a:t>
            </a:r>
            <a:r>
              <a:rPr lang="cs-CZ" b="1" dirty="0"/>
              <a:t>příjemce vystavuje riziku vrácení celé </a:t>
            </a:r>
            <a:r>
              <a:rPr lang="cs-CZ" b="1" dirty="0" smtClean="0"/>
              <a:t>dotace.</a:t>
            </a:r>
            <a:endParaRPr lang="cs-CZ" b="1"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2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1143"/>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p:txBody>
          <a:bodyPr>
            <a:normAutofit fontScale="55000" lnSpcReduction="20000"/>
          </a:bodyPr>
          <a:lstStyle/>
          <a:p>
            <a:r>
              <a:rPr lang="cs-CZ" sz="4400" dirty="0"/>
              <a:t>Oproti DI v </a:t>
            </a:r>
            <a:r>
              <a:rPr lang="cs-CZ" sz="4400" dirty="0" smtClean="0"/>
              <a:t>aktivitě </a:t>
            </a:r>
            <a:r>
              <a:rPr lang="cs-CZ" sz="4400" b="1" dirty="0"/>
              <a:t>Rozvoj soc. služeb </a:t>
            </a:r>
            <a:r>
              <a:rPr lang="cs-CZ" sz="4400" dirty="0"/>
              <a:t>jde o cílené rozvíjení nedostupných nebo kapacitně nevyhovujících soc. služeb, budování lepšího zázemí pro personál i uživatele služeb</a:t>
            </a:r>
          </a:p>
          <a:p>
            <a:endParaRPr lang="cs-CZ" sz="4400" dirty="0" smtClean="0"/>
          </a:p>
          <a:p>
            <a:r>
              <a:rPr lang="cs-CZ" sz="4400" dirty="0" smtClean="0"/>
              <a:t>Je vyloučena </a:t>
            </a:r>
            <a:r>
              <a:rPr lang="cs-CZ" sz="4400" dirty="0"/>
              <a:t>podpora </a:t>
            </a:r>
            <a:r>
              <a:rPr lang="cs-CZ" sz="4400" dirty="0" smtClean="0"/>
              <a:t>soc. </a:t>
            </a:r>
            <a:r>
              <a:rPr lang="cs-CZ" sz="4400" dirty="0"/>
              <a:t>služeb orientovaných výhradně pro seniorskou cílovou </a:t>
            </a:r>
            <a:r>
              <a:rPr lang="cs-CZ" sz="4400" dirty="0" smtClean="0"/>
              <a:t>skupinu</a:t>
            </a:r>
          </a:p>
          <a:p>
            <a:pPr lvl="1"/>
            <a:r>
              <a:rPr lang="cs-CZ" sz="4000" dirty="0" smtClean="0"/>
              <a:t>NE domovy </a:t>
            </a:r>
            <a:r>
              <a:rPr lang="cs-CZ" sz="4000" dirty="0"/>
              <a:t>pro seniory a domovy se zvláštním režimem</a:t>
            </a:r>
            <a:r>
              <a:rPr lang="cs-CZ" sz="4000" dirty="0" smtClean="0"/>
              <a:t>!</a:t>
            </a:r>
          </a:p>
          <a:p>
            <a:endParaRPr lang="cs-CZ" sz="4400" dirty="0"/>
          </a:p>
          <a:p>
            <a:r>
              <a:rPr lang="cs-CZ" sz="4400" dirty="0" smtClean="0"/>
              <a:t>Terénní </a:t>
            </a:r>
            <a:r>
              <a:rPr lang="cs-CZ" sz="4400" dirty="0"/>
              <a:t>služby </a:t>
            </a:r>
            <a:r>
              <a:rPr lang="cs-CZ" sz="4400" dirty="0" smtClean="0"/>
              <a:t>musí být </a:t>
            </a:r>
            <a:r>
              <a:rPr lang="cs-CZ" sz="4400" dirty="0"/>
              <a:t>poskytovány v přirozeném sociálním prostředí uživatelů služeb – měly by to být jejich domácnosti, nikoliv např. prostředí jiné sociální pobytové </a:t>
            </a:r>
            <a:r>
              <a:rPr lang="cs-CZ" sz="4400" dirty="0" smtClean="0"/>
              <a:t>služby.</a:t>
            </a:r>
            <a:endParaRPr lang="cs-CZ" sz="44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56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a:xfrm>
            <a:off x="457200" y="1475072"/>
            <a:ext cx="8229600" cy="4525963"/>
          </a:xfrm>
        </p:spPr>
        <p:txBody>
          <a:bodyPr>
            <a:normAutofit fontScale="92500"/>
          </a:bodyPr>
          <a:lstStyle/>
          <a:p>
            <a:pPr marL="0" indent="0">
              <a:buNone/>
            </a:pPr>
            <a:r>
              <a:rPr lang="cs-CZ" sz="2800" b="1" dirty="0"/>
              <a:t>Podporované aktivity </a:t>
            </a:r>
            <a:r>
              <a:rPr lang="cs-CZ" sz="2600" dirty="0" smtClean="0"/>
              <a:t>:</a:t>
            </a:r>
          </a:p>
          <a:p>
            <a:r>
              <a:rPr lang="cs-CZ" sz="2500" dirty="0" smtClean="0"/>
              <a:t>Nákup pozemků, staveb, výstavba a stavební úpravy </a:t>
            </a:r>
          </a:p>
          <a:p>
            <a:r>
              <a:rPr lang="cs-CZ" sz="2500" dirty="0" smtClean="0"/>
              <a:t>Pořízení </a:t>
            </a:r>
            <a:r>
              <a:rPr lang="cs-CZ" sz="2500" dirty="0"/>
              <a:t>vybavení budov a zázemí – musí být prokázaná </a:t>
            </a:r>
            <a:r>
              <a:rPr lang="cs-CZ" sz="2500" b="1" dirty="0"/>
              <a:t>vazba na poskytování daných služeb </a:t>
            </a:r>
          </a:p>
          <a:p>
            <a:r>
              <a:rPr lang="cs-CZ" sz="2500" dirty="0" smtClean="0"/>
              <a:t>Podpora </a:t>
            </a:r>
            <a:r>
              <a:rPr lang="cs-CZ" sz="2500" dirty="0"/>
              <a:t>zázemí pro personál – podpora přímé sociální práce, nikoli jen zázemí managementu </a:t>
            </a:r>
            <a:r>
              <a:rPr lang="cs-CZ" sz="2500" dirty="0" smtClean="0"/>
              <a:t>soc. služeb</a:t>
            </a:r>
          </a:p>
          <a:p>
            <a:r>
              <a:rPr lang="cs-CZ" sz="2500" dirty="0"/>
              <a:t>Pořízení automobilu pro terénní a ambulantní sociální služby </a:t>
            </a:r>
            <a:endParaRPr lang="cs-CZ" sz="2500" dirty="0" smtClean="0"/>
          </a:p>
          <a:p>
            <a:pPr marL="0" indent="0">
              <a:buNone/>
            </a:pPr>
            <a:r>
              <a:rPr lang="cs-CZ" sz="2800" dirty="0"/>
              <a:t>→ </a:t>
            </a:r>
            <a:r>
              <a:rPr lang="cs-CZ" sz="2500" dirty="0" smtClean="0"/>
              <a:t>k vytvoření podmínek pro kvalitní poskytování soc. služeb, obnovu a zkvalitnění materiálně-technické základy stávajících služeb</a:t>
            </a:r>
            <a:endParaRPr lang="cs-CZ" sz="25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33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18895"/>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a:xfrm>
            <a:off x="457200" y="1386038"/>
            <a:ext cx="8229600" cy="4740125"/>
          </a:xfrm>
        </p:spPr>
        <p:txBody>
          <a:bodyPr>
            <a:normAutofit fontScale="77500" lnSpcReduction="20000"/>
          </a:bodyPr>
          <a:lstStyle/>
          <a:p>
            <a:r>
              <a:rPr lang="cs-CZ" sz="2500" dirty="0" smtClean="0"/>
              <a:t>Poskytování soc. služby </a:t>
            </a:r>
            <a:r>
              <a:rPr lang="cs-CZ" sz="2500" b="1" dirty="0" smtClean="0"/>
              <a:t>není</a:t>
            </a:r>
            <a:r>
              <a:rPr lang="cs-CZ" sz="2500" dirty="0" smtClean="0"/>
              <a:t> povinné</a:t>
            </a:r>
            <a:endParaRPr lang="cs-CZ" sz="2500" dirty="0"/>
          </a:p>
          <a:p>
            <a:r>
              <a:rPr lang="cs-CZ" sz="2500" dirty="0"/>
              <a:t>Zapojení veřejnosti do nastavení a fungování </a:t>
            </a:r>
            <a:r>
              <a:rPr lang="cs-CZ" sz="2500" dirty="0" smtClean="0"/>
              <a:t>centra (např. Zápisem ze zastupitelstva)</a:t>
            </a:r>
            <a:endParaRPr lang="cs-CZ" sz="2500" dirty="0"/>
          </a:p>
          <a:p>
            <a:r>
              <a:rPr lang="cs-CZ" sz="2500" dirty="0" smtClean="0"/>
              <a:t>Cílem </a:t>
            </a:r>
            <a:r>
              <a:rPr lang="cs-CZ" sz="2500" dirty="0"/>
              <a:t>je vybudování/poskytnutí prostoru určeného k bezúplatnému využití cílovými </a:t>
            </a:r>
            <a:r>
              <a:rPr lang="cs-CZ" sz="2500" dirty="0" smtClean="0"/>
              <a:t>skupinami</a:t>
            </a:r>
            <a:endParaRPr lang="cs-CZ" sz="2500" dirty="0"/>
          </a:p>
          <a:p>
            <a:r>
              <a:rPr lang="cs-CZ" sz="2500" dirty="0"/>
              <a:t>Neexistuje předpoklad, že si KC na sebe musí samo </a:t>
            </a:r>
            <a:r>
              <a:rPr lang="cs-CZ" sz="2500" dirty="0" smtClean="0"/>
              <a:t>vydělat, </a:t>
            </a:r>
            <a:r>
              <a:rPr lang="cs-CZ" sz="2500" dirty="0"/>
              <a:t>na svůj základní </a:t>
            </a:r>
            <a:r>
              <a:rPr lang="cs-CZ" sz="2500" dirty="0" smtClean="0"/>
              <a:t>provoz – provozovatel KC musí zajistit, aby aktivity KC byly pro klienty zdarma. Na činnost si může vydělávat jiným způsobem. Provozní náklady KC hradí jeho provozovatel.</a:t>
            </a:r>
            <a:endParaRPr lang="cs-CZ" sz="2500" dirty="0"/>
          </a:p>
          <a:p>
            <a:r>
              <a:rPr lang="cs-CZ" sz="2500" dirty="0"/>
              <a:t>Případná </a:t>
            </a:r>
            <a:r>
              <a:rPr lang="cs-CZ" sz="2500" b="1" dirty="0"/>
              <a:t>úhrada</a:t>
            </a:r>
            <a:r>
              <a:rPr lang="cs-CZ" sz="2500" dirty="0"/>
              <a:t> za aktivity musí být „</a:t>
            </a:r>
            <a:r>
              <a:rPr lang="cs-CZ" sz="2500" b="1" dirty="0"/>
              <a:t>symbolická</a:t>
            </a:r>
            <a:r>
              <a:rPr lang="cs-CZ" sz="2500" dirty="0"/>
              <a:t>“ a nepřesáhne tak náklady spojené s realizací jednotlivých </a:t>
            </a:r>
            <a:r>
              <a:rPr lang="cs-CZ" sz="2500" dirty="0" smtClean="0"/>
              <a:t>aktivit (př. keramický kroužek zdarma, ale hlínu si hradí účastníci kurzu)</a:t>
            </a:r>
            <a:endParaRPr lang="cs-CZ" sz="2500" dirty="0"/>
          </a:p>
          <a:p>
            <a:r>
              <a:rPr lang="cs-CZ" sz="2600" b="1" dirty="0"/>
              <a:t>Povinnost zajistit v KC sociálního </a:t>
            </a:r>
            <a:r>
              <a:rPr lang="cs-CZ" sz="2600" b="1" dirty="0" smtClean="0"/>
              <a:t>pracovníka</a:t>
            </a:r>
            <a:endParaRPr lang="cs-CZ" sz="2600" dirty="0"/>
          </a:p>
          <a:p>
            <a:pPr lvl="1"/>
            <a:r>
              <a:rPr lang="cs-CZ" sz="2500" dirty="0" smtClean="0"/>
              <a:t>Nestačí </a:t>
            </a:r>
            <a:r>
              <a:rPr lang="cs-CZ" sz="2500" dirty="0"/>
              <a:t>zajistit pracovníka v sociálních službách, ten nesmí poskytovat sociální poradenství bez </a:t>
            </a:r>
            <a:r>
              <a:rPr lang="cs-CZ" sz="2500" dirty="0" smtClean="0"/>
              <a:t>dohledu</a:t>
            </a:r>
          </a:p>
          <a:p>
            <a:pPr lvl="1"/>
            <a:r>
              <a:rPr lang="cs-CZ" sz="2500" dirty="0" smtClean="0"/>
              <a:t>Není dán úvazek, ale soc. pracovník by měl v KC působit dle potřeb dané lokality minimálně po dobu udržitelnosti</a:t>
            </a:r>
            <a:endParaRPr lang="cs-CZ" sz="25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64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a:xfrm>
            <a:off x="457200" y="1475072"/>
            <a:ext cx="8229600" cy="4525963"/>
          </a:xfrm>
        </p:spPr>
        <p:txBody>
          <a:bodyPr>
            <a:normAutofit/>
          </a:bodyPr>
          <a:lstStyle/>
          <a:p>
            <a:pPr marL="0" indent="0">
              <a:buNone/>
            </a:pPr>
            <a:r>
              <a:rPr lang="cs-CZ" sz="2800" b="1" dirty="0"/>
              <a:t>Podporované aktivity </a:t>
            </a:r>
            <a:r>
              <a:rPr lang="cs-CZ" sz="2600" dirty="0" smtClean="0"/>
              <a:t>:</a:t>
            </a:r>
          </a:p>
          <a:p>
            <a:r>
              <a:rPr lang="cs-CZ" sz="2500" dirty="0" smtClean="0"/>
              <a:t>Nákup budov, výstavba a stavební úpravy </a:t>
            </a:r>
          </a:p>
          <a:p>
            <a:r>
              <a:rPr lang="cs-CZ" sz="2500" dirty="0" smtClean="0"/>
              <a:t>Pořízení </a:t>
            </a:r>
            <a:r>
              <a:rPr lang="cs-CZ" sz="2500" dirty="0"/>
              <a:t>vybavení </a:t>
            </a:r>
            <a:r>
              <a:rPr lang="cs-CZ" sz="2500" dirty="0" smtClean="0"/>
              <a:t>pro zajištění provozu zařízení</a:t>
            </a:r>
          </a:p>
          <a:p>
            <a:r>
              <a:rPr lang="cs-CZ" sz="2500" dirty="0" smtClean="0"/>
              <a:t>Pořízení </a:t>
            </a:r>
            <a:r>
              <a:rPr lang="cs-CZ" sz="2500" dirty="0"/>
              <a:t>automobilu pro terénní a ambulantní sociální služby </a:t>
            </a:r>
            <a:endParaRPr lang="cs-CZ" sz="2500" dirty="0" smtClean="0"/>
          </a:p>
          <a:p>
            <a:pPr marL="0" indent="0">
              <a:buNone/>
            </a:pPr>
            <a:r>
              <a:rPr lang="cs-CZ" sz="2800" dirty="0"/>
              <a:t>→</a:t>
            </a:r>
            <a:r>
              <a:rPr lang="cs-CZ" sz="2500" dirty="0" smtClean="0"/>
              <a:t> k zajištění provozu komunitního centra</a:t>
            </a:r>
            <a:endParaRPr lang="cs-CZ" sz="25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41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p:txBody>
          <a:bodyPr/>
          <a:lstStyle/>
          <a:p>
            <a:r>
              <a:rPr lang="cs-CZ" sz="2400" dirty="0"/>
              <a:t>V aktivitě není možné pořídit pouze vybavení komunitních center bez dalších opatření typu </a:t>
            </a:r>
            <a:r>
              <a:rPr lang="cs-CZ" sz="2400" dirty="0" smtClean="0"/>
              <a:t>rekonstrukce</a:t>
            </a:r>
          </a:p>
          <a:p>
            <a:pPr lvl="1"/>
            <a:r>
              <a:rPr lang="cs-CZ" sz="2400" dirty="0" smtClean="0"/>
              <a:t>Nelze realizovat projekt komunitní centrum pod „čistým nebem“ v parku/na louce, pouze investiční aktivity typu rekonstrukce</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16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6489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76414"/>
            <a:ext cx="8229600" cy="4749750"/>
          </a:xfrm>
        </p:spPr>
        <p:txBody>
          <a:bodyPr>
            <a:normAutofit lnSpcReduction="10000"/>
          </a:bodyPr>
          <a:lstStyle/>
          <a:p>
            <a:r>
              <a:rPr lang="cs-CZ" sz="2400" dirty="0"/>
              <a:t>Cílem je </a:t>
            </a:r>
            <a:r>
              <a:rPr lang="cs-CZ" sz="2400" b="1" dirty="0"/>
              <a:t>dostupné nájemní sociální </a:t>
            </a:r>
            <a:r>
              <a:rPr lang="cs-CZ" sz="2400" b="1" dirty="0" smtClean="0"/>
              <a:t>bydlení</a:t>
            </a:r>
          </a:p>
          <a:p>
            <a:r>
              <a:rPr lang="cs-CZ" sz="2400" dirty="0"/>
              <a:t>Pořízení bytů formou </a:t>
            </a:r>
            <a:r>
              <a:rPr lang="cs-CZ" sz="2400" u="sng" dirty="0"/>
              <a:t>nákupu, rekonstrukce bytu, či adaptace </a:t>
            </a:r>
            <a:r>
              <a:rPr lang="cs-CZ" sz="2400" dirty="0"/>
              <a:t>nebytových prostor pro potřeby sociálního bydlení a pořízení nezbytného základního </a:t>
            </a:r>
            <a:r>
              <a:rPr lang="cs-CZ" sz="2400" dirty="0" smtClean="0"/>
              <a:t>vybavení</a:t>
            </a:r>
          </a:p>
          <a:p>
            <a:r>
              <a:rPr lang="cs-CZ" sz="2400" dirty="0"/>
              <a:t>IROP určuje </a:t>
            </a:r>
            <a:r>
              <a:rPr lang="cs-CZ" sz="2400" u="sng" dirty="0"/>
              <a:t>parametry</a:t>
            </a:r>
            <a:r>
              <a:rPr lang="cs-CZ" sz="2400" dirty="0"/>
              <a:t> sociálního bydlení a podmínky ohledně </a:t>
            </a:r>
            <a:r>
              <a:rPr lang="cs-CZ" sz="2400" u="sng" dirty="0"/>
              <a:t>nakládání</a:t>
            </a:r>
            <a:r>
              <a:rPr lang="cs-CZ" sz="2400" dirty="0"/>
              <a:t> se sociálními </a:t>
            </a:r>
            <a:r>
              <a:rPr lang="cs-CZ" sz="2400" dirty="0" smtClean="0"/>
              <a:t>byty</a:t>
            </a:r>
          </a:p>
          <a:p>
            <a:r>
              <a:rPr lang="cs-CZ" sz="2400" dirty="0"/>
              <a:t>Bytový dům </a:t>
            </a:r>
            <a:r>
              <a:rPr lang="cs-CZ" sz="2400" b="1" dirty="0" smtClean="0"/>
              <a:t>MAX 8 </a:t>
            </a:r>
            <a:r>
              <a:rPr lang="cs-CZ" sz="2400" b="1" dirty="0"/>
              <a:t>bytových jednotek </a:t>
            </a:r>
            <a:r>
              <a:rPr lang="cs-CZ" sz="2400" dirty="0"/>
              <a:t>sloužících SB nebo v jednom vchodě (samostatné č.p.) bytového domu, který má více než osm bytů, je podíl SB na celkovém počtu bytů </a:t>
            </a:r>
            <a:r>
              <a:rPr lang="cs-CZ" sz="2400" b="1" dirty="0"/>
              <a:t>nejvýše 20 </a:t>
            </a:r>
            <a:r>
              <a:rPr lang="cs-CZ" sz="2400" b="1" dirty="0" smtClean="0"/>
              <a:t>%</a:t>
            </a:r>
          </a:p>
          <a:p>
            <a:r>
              <a:rPr lang="cs-CZ" sz="2400" b="1" dirty="0" smtClean="0"/>
              <a:t>Revize – umožní novou výstavbu a zvýší </a:t>
            </a:r>
            <a:r>
              <a:rPr lang="cs-CZ" sz="2400" b="1" dirty="0" err="1" smtClean="0"/>
              <a:t>max</a:t>
            </a:r>
            <a:r>
              <a:rPr lang="cs-CZ" sz="2400" b="1" dirty="0" smtClean="0"/>
              <a:t> počet bytů na 12</a:t>
            </a:r>
            <a:endParaRPr lang="cs-CZ" sz="2400"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69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0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26389"/>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pic>
        <p:nvPicPr>
          <p:cNvPr id="8"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0" y="61317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ulka 5"/>
          <p:cNvGraphicFramePr>
            <a:graphicFrameLocks noGrp="1"/>
          </p:cNvGraphicFramePr>
          <p:nvPr>
            <p:extLst>
              <p:ext uri="{D42A27DB-BD31-4B8C-83A1-F6EECF244321}">
                <p14:modId xmlns:p14="http://schemas.microsoft.com/office/powerpoint/2010/main" val="1435789889"/>
              </p:ext>
            </p:extLst>
          </p:nvPr>
        </p:nvGraphicFramePr>
        <p:xfrm>
          <a:off x="469900" y="1395874"/>
          <a:ext cx="8216900" cy="1466850"/>
        </p:xfrm>
        <a:graphic>
          <a:graphicData uri="http://schemas.openxmlformats.org/drawingml/2006/table">
            <a:tbl>
              <a:tblPr/>
              <a:tblGrid>
                <a:gridCol w="837617">
                  <a:extLst>
                    <a:ext uri="{9D8B030D-6E8A-4147-A177-3AD203B41FA5}">
                      <a16:colId xmlns:a16="http://schemas.microsoft.com/office/drawing/2014/main" xmlns="" val="20000"/>
                    </a:ext>
                  </a:extLst>
                </a:gridCol>
                <a:gridCol w="1061767">
                  <a:extLst>
                    <a:ext uri="{9D8B030D-6E8A-4147-A177-3AD203B41FA5}">
                      <a16:colId xmlns:a16="http://schemas.microsoft.com/office/drawing/2014/main" xmlns="" val="20001"/>
                    </a:ext>
                  </a:extLst>
                </a:gridCol>
                <a:gridCol w="1061767">
                  <a:extLst>
                    <a:ext uri="{9D8B030D-6E8A-4147-A177-3AD203B41FA5}">
                      <a16:colId xmlns:a16="http://schemas.microsoft.com/office/drawing/2014/main" xmlns="" val="20002"/>
                    </a:ext>
                  </a:extLst>
                </a:gridCol>
                <a:gridCol w="1014578">
                  <a:extLst>
                    <a:ext uri="{9D8B030D-6E8A-4147-A177-3AD203B41FA5}">
                      <a16:colId xmlns:a16="http://schemas.microsoft.com/office/drawing/2014/main" xmlns="" val="20003"/>
                    </a:ext>
                  </a:extLst>
                </a:gridCol>
                <a:gridCol w="1017527">
                  <a:extLst>
                    <a:ext uri="{9D8B030D-6E8A-4147-A177-3AD203B41FA5}">
                      <a16:colId xmlns:a16="http://schemas.microsoft.com/office/drawing/2014/main" xmlns="" val="20004"/>
                    </a:ext>
                  </a:extLst>
                </a:gridCol>
                <a:gridCol w="1228267">
                  <a:extLst>
                    <a:ext uri="{9D8B030D-6E8A-4147-A177-3AD203B41FA5}">
                      <a16:colId xmlns:a16="http://schemas.microsoft.com/office/drawing/2014/main" xmlns="" val="20005"/>
                    </a:ext>
                  </a:extLst>
                </a:gridCol>
                <a:gridCol w="1169582">
                  <a:extLst>
                    <a:ext uri="{9D8B030D-6E8A-4147-A177-3AD203B41FA5}">
                      <a16:colId xmlns:a16="http://schemas.microsoft.com/office/drawing/2014/main" xmlns="" val="20006"/>
                    </a:ext>
                  </a:extLst>
                </a:gridCol>
                <a:gridCol w="825795">
                  <a:extLst>
                    <a:ext uri="{9D8B030D-6E8A-4147-A177-3AD203B41FA5}">
                      <a16:colId xmlns:a16="http://schemas.microsoft.com/office/drawing/2014/main" xmlns="" val="20007"/>
                    </a:ext>
                  </a:extLst>
                </a:gridCol>
              </a:tblGrid>
              <a:tr h="200025">
                <a:tc gridSpan="8">
                  <a:txBody>
                    <a:bodyPr/>
                    <a:lstStyle/>
                    <a:p>
                      <a:pPr algn="l" fontAlgn="b"/>
                      <a:r>
                        <a:rPr lang="cs-CZ" sz="2000" b="1" i="0" u="none" strike="noStrike" dirty="0">
                          <a:solidFill>
                            <a:srgbClr val="FF0000"/>
                          </a:solidFill>
                          <a:effectLst/>
                          <a:latin typeface="Calibri"/>
                        </a:rPr>
                        <a:t>Počet výzev  MAS a předložených </a:t>
                      </a:r>
                      <a:r>
                        <a:rPr lang="cs-CZ" sz="2000" b="1" i="0" u="none" strike="noStrike" dirty="0" smtClean="0">
                          <a:solidFill>
                            <a:srgbClr val="FF0000"/>
                          </a:solidFill>
                          <a:effectLst/>
                          <a:latin typeface="Calibri"/>
                        </a:rPr>
                        <a:t>projektů – souhrn k 8.9.2017</a:t>
                      </a:r>
                      <a:endParaRPr lang="cs-CZ" sz="2000" b="1" i="0" u="none" strike="noStrike" dirty="0">
                        <a:solidFill>
                          <a:srgbClr val="FF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pPr algn="l" fontAlgn="b"/>
                      <a:endParaRPr lang="cs-CZ" sz="11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1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62025">
                <a:tc rowSpan="2">
                  <a:txBody>
                    <a:bodyPr/>
                    <a:lstStyle/>
                    <a:p>
                      <a:pPr algn="ctr" fontAlgn="ctr"/>
                      <a:r>
                        <a:rPr lang="cs-CZ" sz="1100" b="1" i="0" u="none" strike="noStrike">
                          <a:solidFill>
                            <a:srgbClr val="000000"/>
                          </a:solidFill>
                          <a:effectLst/>
                          <a:latin typeface="Calibri"/>
                        </a:rPr>
                        <a:t>celkem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a:solidFill>
                            <a:srgbClr val="000000"/>
                          </a:solidFill>
                          <a:effectLst/>
                          <a:latin typeface="Calibri"/>
                        </a:rPr>
                        <a:t>Počet MAS </a:t>
                      </a:r>
                      <a:r>
                        <a:rPr lang="cs-CZ" sz="1000" b="0" i="1" u="none" strike="noStrike">
                          <a:solidFill>
                            <a:srgbClr val="000000"/>
                          </a:solidFill>
                          <a:effectLst/>
                          <a:latin typeface="Calibri"/>
                        </a:rPr>
                        <a:t> </a:t>
                      </a:r>
                      <a:endParaRPr lang="cs-CZ" sz="11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a:solidFill>
                            <a:srgbClr val="000000"/>
                          </a:solidFill>
                          <a:effectLst/>
                          <a:latin typeface="Calibri"/>
                        </a:rPr>
                        <a:t>Počet  </a:t>
                      </a:r>
                      <a:r>
                        <a:rPr lang="cs-CZ" sz="1100" b="0" i="0" u="none" strike="noStrike">
                          <a:solidFill>
                            <a:srgbClr val="000000"/>
                          </a:solidFill>
                          <a:effectLst/>
                          <a:latin typeface="Calibri"/>
                        </a:rPr>
                        <a:t>v</a:t>
                      </a:r>
                      <a:r>
                        <a:rPr lang="cs-CZ" sz="1000" b="0" i="0" u="none" strike="noStrike">
                          <a:solidFill>
                            <a:srgbClr val="000000"/>
                          </a:solidFill>
                          <a:effectLst/>
                          <a:latin typeface="Calibri"/>
                        </a:rPr>
                        <a:t>yhlášených, otevřených, modifikovaných </a:t>
                      </a:r>
                      <a:r>
                        <a:rPr lang="cs-CZ" sz="1100" b="1" i="0" u="none" strike="noStrike">
                          <a:solidFill>
                            <a:srgbClr val="000000"/>
                          </a:solidFill>
                          <a:effectLst/>
                          <a:latin typeface="Calibri"/>
                        </a:rPr>
                        <a:t>výzev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a:solidFill>
                            <a:srgbClr val="000000"/>
                          </a:solidFill>
                          <a:effectLst/>
                          <a:latin typeface="Calibri"/>
                        </a:rPr>
                        <a:t>Počet uzavřených výzev</a:t>
                      </a:r>
                      <a:r>
                        <a:rPr lang="cs-CZ" sz="1000" b="0" i="0" u="none" strike="noStrike">
                          <a:solidFill>
                            <a:srgbClr val="000000"/>
                          </a:solidFill>
                          <a:effectLst/>
                          <a:latin typeface="Calibri"/>
                        </a:rPr>
                        <a:t> </a:t>
                      </a:r>
                      <a:endParaRPr lang="cs-CZ" sz="11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pt-BR" sz="1100" b="1" i="0" u="none" strike="noStrike">
                          <a:solidFill>
                            <a:srgbClr val="000000"/>
                          </a:solidFill>
                          <a:effectLst/>
                          <a:latin typeface="Calibri"/>
                        </a:rPr>
                        <a:t>Počet zaregistrovaných žádostí ve výzvách MAS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a:solidFill>
                            <a:srgbClr val="000000"/>
                          </a:solidFill>
                          <a:effectLst/>
                          <a:latin typeface="Calibri"/>
                        </a:rPr>
                        <a:t>příspěvek unie zaregistrovaných žádostí ve výzvách MAS (v Kč)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dirty="0">
                          <a:solidFill>
                            <a:srgbClr val="000000"/>
                          </a:solidFill>
                          <a:effectLst/>
                          <a:latin typeface="Calibri"/>
                        </a:rPr>
                        <a:t>Alokace výzev MAS - příspěvek unie  (v Kč)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100" b="1" i="0" u="none" strike="noStrike">
                          <a:solidFill>
                            <a:srgbClr val="000000"/>
                          </a:solidFill>
                          <a:effectLst/>
                          <a:latin typeface="Calibri"/>
                        </a:rPr>
                        <a:t>Počet projektů v realizaci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1"/>
                  </a:ext>
                </a:extLst>
              </a:tr>
              <a:tr h="200025">
                <a:tc vMerge="1">
                  <a:txBody>
                    <a:bodyPr/>
                    <a:lstStyle/>
                    <a:p>
                      <a:endParaRPr lang="cs-CZ"/>
                    </a:p>
                  </a:txBody>
                  <a:tcPr/>
                </a:tc>
                <a:tc>
                  <a:txBody>
                    <a:bodyPr/>
                    <a:lstStyle/>
                    <a:p>
                      <a:pPr algn="ctr" fontAlgn="ctr"/>
                      <a:r>
                        <a:rPr lang="cs-CZ" sz="1100" b="1" i="0" u="none" strike="noStrike">
                          <a:solidFill>
                            <a:srgbClr val="000000"/>
                          </a:solidFill>
                          <a:effectLst/>
                          <a:latin typeface="Calibri"/>
                        </a:rPr>
                        <a:t>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Calibri"/>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Calibri"/>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a:solidFill>
                            <a:srgbClr val="000000"/>
                          </a:solidFill>
                          <a:effectLst/>
                          <a:latin typeface="Calibri"/>
                        </a:rPr>
                        <a:t>232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100" b="1" i="0" u="none" strike="noStrike">
                          <a:solidFill>
                            <a:srgbClr val="000000"/>
                          </a:solidFill>
                          <a:effectLst/>
                          <a:latin typeface="Calibri"/>
                        </a:rPr>
                        <a:t>536 085 993,20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100" b="1" i="0" u="none" strike="noStrike">
                          <a:solidFill>
                            <a:srgbClr val="000000"/>
                          </a:solidFill>
                          <a:effectLst/>
                          <a:latin typeface="Calibri"/>
                        </a:rPr>
                        <a:t>1 139 391 912,73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100" b="1" i="0" u="none" strike="noStrike" dirty="0">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893983936"/>
              </p:ext>
            </p:extLst>
          </p:nvPr>
        </p:nvGraphicFramePr>
        <p:xfrm>
          <a:off x="547872" y="3683695"/>
          <a:ext cx="7899728" cy="1689601"/>
        </p:xfrm>
        <a:graphic>
          <a:graphicData uri="http://schemas.openxmlformats.org/drawingml/2006/table">
            <a:tbl>
              <a:tblPr/>
              <a:tblGrid>
                <a:gridCol w="848293">
                  <a:extLst>
                    <a:ext uri="{9D8B030D-6E8A-4147-A177-3AD203B41FA5}">
                      <a16:colId xmlns:a16="http://schemas.microsoft.com/office/drawing/2014/main" xmlns="" val="20000"/>
                    </a:ext>
                  </a:extLst>
                </a:gridCol>
                <a:gridCol w="1007348">
                  <a:extLst>
                    <a:ext uri="{9D8B030D-6E8A-4147-A177-3AD203B41FA5}">
                      <a16:colId xmlns:a16="http://schemas.microsoft.com/office/drawing/2014/main" xmlns="" val="20001"/>
                    </a:ext>
                  </a:extLst>
                </a:gridCol>
                <a:gridCol w="1272440">
                  <a:extLst>
                    <a:ext uri="{9D8B030D-6E8A-4147-A177-3AD203B41FA5}">
                      <a16:colId xmlns:a16="http://schemas.microsoft.com/office/drawing/2014/main" xmlns="" val="20002"/>
                    </a:ext>
                  </a:extLst>
                </a:gridCol>
                <a:gridCol w="1049762">
                  <a:extLst>
                    <a:ext uri="{9D8B030D-6E8A-4147-A177-3AD203B41FA5}">
                      <a16:colId xmlns:a16="http://schemas.microsoft.com/office/drawing/2014/main" xmlns="" val="20003"/>
                    </a:ext>
                  </a:extLst>
                </a:gridCol>
                <a:gridCol w="1219421">
                  <a:extLst>
                    <a:ext uri="{9D8B030D-6E8A-4147-A177-3AD203B41FA5}">
                      <a16:colId xmlns:a16="http://schemas.microsoft.com/office/drawing/2014/main" xmlns="" val="20004"/>
                    </a:ext>
                  </a:extLst>
                </a:gridCol>
                <a:gridCol w="1198214">
                  <a:extLst>
                    <a:ext uri="{9D8B030D-6E8A-4147-A177-3AD203B41FA5}">
                      <a16:colId xmlns:a16="http://schemas.microsoft.com/office/drawing/2014/main" xmlns="" val="20005"/>
                    </a:ext>
                  </a:extLst>
                </a:gridCol>
                <a:gridCol w="1304250">
                  <a:extLst>
                    <a:ext uri="{9D8B030D-6E8A-4147-A177-3AD203B41FA5}">
                      <a16:colId xmlns:a16="http://schemas.microsoft.com/office/drawing/2014/main" xmlns="" val="20006"/>
                    </a:ext>
                  </a:extLst>
                </a:gridCol>
              </a:tblGrid>
              <a:tr h="550902">
                <a:tc gridSpan="7">
                  <a:txBody>
                    <a:bodyPr/>
                    <a:lstStyle/>
                    <a:p>
                      <a:pPr algn="l" fontAlgn="ctr"/>
                      <a:r>
                        <a:rPr lang="cs-CZ" sz="2000" b="1" i="0" u="none" strike="noStrike" dirty="0">
                          <a:solidFill>
                            <a:srgbClr val="FF0000"/>
                          </a:solidFill>
                          <a:effectLst/>
                          <a:latin typeface="Calibri"/>
                        </a:rPr>
                        <a:t>Počet  rozpracovaných dokumentů </a:t>
                      </a:r>
                      <a:r>
                        <a:rPr lang="cs-CZ" sz="2000" b="1" i="0" u="none" strike="noStrike" dirty="0" smtClean="0">
                          <a:solidFill>
                            <a:srgbClr val="FF0000"/>
                          </a:solidFill>
                          <a:effectLst/>
                          <a:latin typeface="Calibri"/>
                        </a:rPr>
                        <a:t>MAS – souhrn</a:t>
                      </a:r>
                      <a:r>
                        <a:rPr lang="cs-CZ" sz="2000" b="1" i="0" u="none" strike="noStrike" baseline="0" dirty="0" smtClean="0">
                          <a:solidFill>
                            <a:srgbClr val="FF0000"/>
                          </a:solidFill>
                          <a:effectLst/>
                          <a:latin typeface="Calibri"/>
                        </a:rPr>
                        <a:t> k 8.9.2017</a:t>
                      </a:r>
                      <a:endParaRPr lang="cs-CZ" sz="2000" b="1" i="0" u="none" strike="noStrike" dirty="0">
                        <a:solidFill>
                          <a:srgbClr val="FF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l" fontAlgn="b"/>
                      <a:endParaRPr lang="cs-CZ" sz="2000" b="0" i="0" u="none" strike="noStrike" dirty="0">
                        <a:solidFill>
                          <a:srgbClr val="FF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2346">
                <a:tc rowSpan="2">
                  <a:txBody>
                    <a:bodyPr/>
                    <a:lstStyle/>
                    <a:p>
                      <a:pPr algn="ctr" fontAlgn="ctr"/>
                      <a:r>
                        <a:rPr lang="cs-CZ" sz="1000" b="1" i="0" u="none" strike="noStrike" dirty="0" smtClean="0">
                          <a:solidFill>
                            <a:srgbClr val="000000"/>
                          </a:solidFill>
                          <a:effectLst/>
                          <a:latin typeface="Calibri"/>
                        </a:rPr>
                        <a:t>Kraj</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000" b="1" i="0" u="none" strike="noStrike" dirty="0">
                          <a:solidFill>
                            <a:srgbClr val="000000"/>
                          </a:solidFill>
                          <a:effectLst/>
                          <a:latin typeface="Calibri"/>
                        </a:rPr>
                        <a:t>Počet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000" b="1" i="0" u="none" strike="noStrike" dirty="0">
                          <a:solidFill>
                            <a:srgbClr val="000000"/>
                          </a:solidFill>
                          <a:effectLst/>
                          <a:latin typeface="Calibri"/>
                        </a:rPr>
                        <a:t>Počet schválených interních postupů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gridSpan="4">
                  <a:txBody>
                    <a:bodyPr/>
                    <a:lstStyle/>
                    <a:p>
                      <a:pPr algn="ctr" fontAlgn="ctr"/>
                      <a:r>
                        <a:rPr lang="pl-PL" sz="1000" b="1" i="0" u="none" strike="noStrike" dirty="0">
                          <a:solidFill>
                            <a:srgbClr val="000000"/>
                          </a:solidFill>
                          <a:effectLst/>
                          <a:latin typeface="Calibri"/>
                        </a:rPr>
                        <a:t>Počet rozpracovaných dokumentů MAS na CRR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1"/>
                  </a:ext>
                </a:extLst>
              </a:tr>
              <a:tr h="514007">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000" b="1" i="0" u="none" strike="noStrike" dirty="0">
                          <a:solidFill>
                            <a:srgbClr val="000000"/>
                          </a:solidFill>
                          <a:effectLst/>
                          <a:latin typeface="Calibri"/>
                        </a:rPr>
                        <a:t>Interní postupy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000" b="1" i="0" u="none" strike="noStrike" dirty="0">
                          <a:solidFill>
                            <a:srgbClr val="000000"/>
                          </a:solidFill>
                          <a:effectLst/>
                          <a:latin typeface="Calibri"/>
                        </a:rPr>
                        <a:t>Hodnotící kritéria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000" b="1" i="0" u="none" strike="noStrike" dirty="0">
                          <a:solidFill>
                            <a:srgbClr val="000000"/>
                          </a:solidFill>
                          <a:effectLst/>
                          <a:latin typeface="Calibri"/>
                        </a:rPr>
                        <a:t>Výzvy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000" b="1" i="0" u="none" strike="noStrike" dirty="0">
                          <a:solidFill>
                            <a:srgbClr val="000000"/>
                          </a:solidFill>
                          <a:effectLst/>
                          <a:latin typeface="Calibri"/>
                        </a:rPr>
                        <a:t>Kontrolní listy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2"/>
                  </a:ext>
                </a:extLst>
              </a:tr>
              <a:tr h="312346">
                <a:tc>
                  <a:txBody>
                    <a:bodyPr/>
                    <a:lstStyle/>
                    <a:p>
                      <a:pPr algn="ctr" fontAlgn="ctr"/>
                      <a:r>
                        <a:rPr lang="cs-CZ" sz="1000" b="1" i="0" u="none" strike="noStrike" dirty="0" smtClean="0">
                          <a:solidFill>
                            <a:srgbClr val="000000"/>
                          </a:solidFill>
                          <a:effectLst/>
                          <a:latin typeface="Calibri"/>
                        </a:rPr>
                        <a:t>celkem</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000" b="1" i="0" u="none" strike="noStrike" dirty="0" smtClean="0">
                          <a:solidFill>
                            <a:srgbClr val="000000"/>
                          </a:solidFill>
                          <a:effectLst/>
                          <a:latin typeface="Calibri"/>
                        </a:rPr>
                        <a:t>177</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smtClean="0">
                          <a:solidFill>
                            <a:srgbClr val="000000"/>
                          </a:solidFill>
                          <a:effectLst/>
                          <a:latin typeface="Calibri"/>
                        </a:rPr>
                        <a:t>75</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smtClean="0">
                          <a:solidFill>
                            <a:srgbClr val="000000"/>
                          </a:solidFill>
                          <a:effectLst/>
                          <a:latin typeface="Calibri"/>
                        </a:rPr>
                        <a:t>44</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smtClean="0">
                          <a:solidFill>
                            <a:srgbClr val="000000"/>
                          </a:solidFill>
                          <a:effectLst/>
                          <a:latin typeface="Calibri"/>
                        </a:rPr>
                        <a:t>70</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smtClean="0">
                          <a:solidFill>
                            <a:srgbClr val="000000"/>
                          </a:solidFill>
                          <a:effectLst/>
                          <a:latin typeface="Calibri"/>
                        </a:rPr>
                        <a:t>71</a:t>
                      </a:r>
                      <a:endParaRPr lang="cs-CZ"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000" b="1" i="0" u="none" strike="noStrike" dirty="0">
                          <a:solidFill>
                            <a:srgbClr val="000000"/>
                          </a:solidFill>
                          <a:effectLst/>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87344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524577" y="1395664"/>
            <a:ext cx="8229600" cy="4730500"/>
          </a:xfrm>
        </p:spPr>
        <p:txBody>
          <a:bodyPr>
            <a:normAutofit/>
          </a:bodyPr>
          <a:lstStyle/>
          <a:p>
            <a:pPr marL="0" indent="0">
              <a:buNone/>
            </a:pPr>
            <a:r>
              <a:rPr lang="cs-CZ" sz="2400" b="1" dirty="0"/>
              <a:t>Podporované aktivity :</a:t>
            </a:r>
            <a:endParaRPr lang="cs-CZ" sz="2400" b="1" dirty="0" smtClean="0"/>
          </a:p>
          <a:p>
            <a:r>
              <a:rPr lang="cs-CZ" sz="2300" dirty="0"/>
              <a:t>N</a:t>
            </a:r>
            <a:r>
              <a:rPr lang="cs-CZ" sz="2300" dirty="0" smtClean="0"/>
              <a:t>ákup nemovitostí</a:t>
            </a:r>
            <a:endParaRPr lang="cs-CZ" sz="2300" dirty="0"/>
          </a:p>
          <a:p>
            <a:r>
              <a:rPr lang="cs-CZ" sz="2300" dirty="0"/>
              <a:t>R</a:t>
            </a:r>
            <a:r>
              <a:rPr lang="cs-CZ" sz="2300" dirty="0" smtClean="0"/>
              <a:t>ekonstrukce </a:t>
            </a:r>
            <a:r>
              <a:rPr lang="cs-CZ" sz="2300" dirty="0"/>
              <a:t>a úpravy objektu nebo </a:t>
            </a:r>
            <a:r>
              <a:rPr lang="cs-CZ" sz="2300" dirty="0" smtClean="0"/>
              <a:t>bytu</a:t>
            </a:r>
            <a:endParaRPr lang="cs-CZ" sz="2300" dirty="0"/>
          </a:p>
          <a:p>
            <a:r>
              <a:rPr lang="cs-CZ" sz="2300" dirty="0" smtClean="0"/>
              <a:t>Pořízení </a:t>
            </a:r>
            <a:r>
              <a:rPr lang="cs-CZ" sz="2300" dirty="0"/>
              <a:t>základního vybavení </a:t>
            </a:r>
            <a:r>
              <a:rPr lang="cs-CZ" sz="2300" dirty="0" smtClean="0"/>
              <a:t>= </a:t>
            </a:r>
            <a:r>
              <a:rPr lang="cs-CZ" sz="2300" dirty="0"/>
              <a:t>umyvadlo, sprcha nebo vana, WC, </a:t>
            </a:r>
            <a:r>
              <a:rPr lang="cs-CZ" sz="2300" dirty="0" smtClean="0"/>
              <a:t>kuchyň</a:t>
            </a:r>
            <a:endParaRPr lang="cs-CZ" sz="2300" dirty="0"/>
          </a:p>
          <a:p>
            <a:r>
              <a:rPr lang="cs-CZ" sz="2300" dirty="0"/>
              <a:t>Ú</a:t>
            </a:r>
            <a:r>
              <a:rPr lang="cs-CZ" sz="2300" dirty="0" smtClean="0"/>
              <a:t>pravy </a:t>
            </a:r>
            <a:r>
              <a:rPr lang="cs-CZ" sz="2300" dirty="0"/>
              <a:t>společných prostor (bytového) domu – stanovení poměru v případě, kdy bytový dům neslouží výhradně pro účely sociálního </a:t>
            </a:r>
            <a:r>
              <a:rPr lang="cs-CZ" sz="2300" dirty="0" smtClean="0"/>
              <a:t>bydlení</a:t>
            </a:r>
          </a:p>
          <a:p>
            <a:r>
              <a:rPr lang="pl-PL" sz="2300" dirty="0"/>
              <a:t>Z</a:t>
            </a:r>
            <a:r>
              <a:rPr lang="pl-PL" sz="2300" dirty="0" smtClean="0"/>
              <a:t>eleň </a:t>
            </a:r>
            <a:r>
              <a:rPr lang="pl-PL" sz="2300" dirty="0"/>
              <a:t>v okolí budov a na budovách </a:t>
            </a:r>
            <a:endParaRPr lang="pl-PL" sz="2300" dirty="0" smtClean="0"/>
          </a:p>
          <a:p>
            <a:r>
              <a:rPr lang="pl-PL" sz="2300" dirty="0"/>
              <a:t>P</a:t>
            </a:r>
            <a:r>
              <a:rPr lang="pl-PL" sz="2300" dirty="0" smtClean="0"/>
              <a:t>ořízení </a:t>
            </a:r>
            <a:r>
              <a:rPr lang="pl-PL" sz="2300" dirty="0"/>
              <a:t>bytů sociálního bydlení formou </a:t>
            </a:r>
            <a:r>
              <a:rPr lang="pl-PL" sz="2300" b="1" dirty="0"/>
              <a:t>nové výstavby </a:t>
            </a:r>
            <a:r>
              <a:rPr lang="pl-PL" sz="2300" b="1" dirty="0" smtClean="0"/>
              <a:t>není podporováno (PROZATÍM)</a:t>
            </a:r>
            <a:endParaRPr lang="pl-PL" sz="2300" b="1" dirty="0"/>
          </a:p>
          <a:p>
            <a:endParaRPr lang="pl-PL" dirty="0" smtClean="0"/>
          </a:p>
          <a:p>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37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55265"/>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lstStyle/>
          <a:p>
            <a:pPr marL="0" indent="0">
              <a:buNone/>
            </a:pPr>
            <a:r>
              <a:rPr lang="cs-CZ" sz="2400" b="1" dirty="0" smtClean="0"/>
              <a:t>Nezpůsobilé</a:t>
            </a:r>
            <a:r>
              <a:rPr lang="cs-CZ" sz="2400" dirty="0" smtClean="0"/>
              <a:t>:</a:t>
            </a:r>
          </a:p>
          <a:p>
            <a:pPr lvl="1">
              <a:buFont typeface="Arial" panose="020B0604020202020204" pitchFamily="34" charset="0"/>
              <a:buChar char="•"/>
            </a:pPr>
            <a:r>
              <a:rPr lang="cs-CZ" sz="2300" dirty="0"/>
              <a:t>Parkování a ostatní venkovní úpravy jako je úprava přístupu do domu, oplocení,  terénní úpravy. </a:t>
            </a:r>
          </a:p>
          <a:p>
            <a:pPr lvl="1">
              <a:buFont typeface="Arial" panose="020B0604020202020204" pitchFamily="34" charset="0"/>
              <a:buChar char="•"/>
            </a:pPr>
            <a:r>
              <a:rPr lang="cs-CZ" sz="2300" dirty="0"/>
              <a:t>Inženýrské sítě mimo stavební parcelu na níž stojí budova pro vybudování sociálního </a:t>
            </a:r>
            <a:r>
              <a:rPr lang="cs-CZ" sz="2300" dirty="0" smtClean="0"/>
              <a:t>bydlení.</a:t>
            </a:r>
            <a:endParaRPr lang="cs-CZ" sz="2300" dirty="0"/>
          </a:p>
          <a:p>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37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4564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164658"/>
            <a:ext cx="8229600" cy="4961506"/>
          </a:xfrm>
        </p:spPr>
        <p:txBody>
          <a:bodyPr>
            <a:noAutofit/>
          </a:bodyPr>
          <a:lstStyle/>
          <a:p>
            <a:r>
              <a:rPr lang="cs-CZ" sz="2000" dirty="0"/>
              <a:t>Sociální bydlení </a:t>
            </a:r>
            <a:r>
              <a:rPr lang="cs-CZ" sz="2000" dirty="0" smtClean="0"/>
              <a:t>musí splňovat </a:t>
            </a:r>
            <a:r>
              <a:rPr lang="cs-CZ" sz="2000" b="1" dirty="0" smtClean="0"/>
              <a:t>parametry sociálního bydlení IROP </a:t>
            </a:r>
            <a:r>
              <a:rPr lang="cs-CZ" sz="2000" dirty="0" smtClean="0"/>
              <a:t>a zároveň </a:t>
            </a:r>
            <a:r>
              <a:rPr lang="cs-CZ" sz="2000" b="1" dirty="0" smtClean="0"/>
              <a:t>stavebně </a:t>
            </a:r>
            <a:r>
              <a:rPr lang="cs-CZ" sz="2000" b="1" dirty="0"/>
              <a:t>technické parametry </a:t>
            </a:r>
            <a:r>
              <a:rPr lang="cs-CZ" sz="2000" dirty="0"/>
              <a:t>dané stavebními předpisy budov pro bydlení </a:t>
            </a:r>
            <a:endParaRPr lang="cs-CZ" sz="2000" dirty="0" smtClean="0"/>
          </a:p>
          <a:p>
            <a:r>
              <a:rPr lang="cs-CZ" sz="2000" dirty="0" smtClean="0"/>
              <a:t>Sociálním </a:t>
            </a:r>
            <a:r>
              <a:rPr lang="cs-CZ" sz="2000" dirty="0"/>
              <a:t>bytem se rozumí standardní bytová jednotka se </a:t>
            </a:r>
            <a:r>
              <a:rPr lang="cs-CZ" sz="2000" b="1" dirty="0"/>
              <a:t>základním vybavením </a:t>
            </a:r>
            <a:r>
              <a:rPr lang="cs-CZ" sz="2000" dirty="0"/>
              <a:t>bez nábytku </a:t>
            </a:r>
            <a:endParaRPr lang="cs-CZ" sz="2000" dirty="0" smtClean="0"/>
          </a:p>
          <a:p>
            <a:r>
              <a:rPr lang="cs-CZ" sz="2000" dirty="0" smtClean="0"/>
              <a:t>Je </a:t>
            </a:r>
            <a:r>
              <a:rPr lang="cs-CZ" sz="2000" b="1" dirty="0"/>
              <a:t>určeno</a:t>
            </a:r>
            <a:r>
              <a:rPr lang="cs-CZ" sz="2000" dirty="0"/>
              <a:t> osobám z cílových skupin, tj. </a:t>
            </a:r>
            <a:r>
              <a:rPr lang="cs-CZ" sz="2000" b="1" dirty="0"/>
              <a:t>osobám v bytové nouzi</a:t>
            </a:r>
            <a:r>
              <a:rPr lang="cs-CZ" sz="2000" dirty="0"/>
              <a:t> </a:t>
            </a:r>
            <a:r>
              <a:rPr lang="cs-CZ" sz="2000" dirty="0" smtClean="0"/>
              <a:t>→ v pravidlech dány podmínky týkající se příjmů </a:t>
            </a:r>
            <a:r>
              <a:rPr lang="cs-CZ" sz="2000" dirty="0"/>
              <a:t>a (ne)vlastnictví. </a:t>
            </a:r>
          </a:p>
          <a:p>
            <a:r>
              <a:rPr lang="cs-CZ" sz="2000" dirty="0"/>
              <a:t>Sociální byt musí být umístěný </a:t>
            </a:r>
            <a:r>
              <a:rPr lang="cs-CZ" sz="2000" b="1" dirty="0"/>
              <a:t>v zastavěném nebo zastavitelném území</a:t>
            </a:r>
            <a:r>
              <a:rPr lang="cs-CZ" sz="2000" dirty="0"/>
              <a:t> podle územního plánu → sociální bydlení musí být umístěno v lokalitě, která </a:t>
            </a:r>
            <a:r>
              <a:rPr lang="cs-CZ" sz="2000" b="1" dirty="0"/>
              <a:t>nevede k segregaci </a:t>
            </a:r>
            <a:r>
              <a:rPr lang="cs-CZ" sz="2000" dirty="0"/>
              <a:t>cílové skupiny.</a:t>
            </a:r>
          </a:p>
          <a:p>
            <a:r>
              <a:rPr lang="cs-CZ" sz="2000" dirty="0"/>
              <a:t>Pořízené či rekonstruované bytové objekty sociálního bydlení musí být  </a:t>
            </a:r>
            <a:r>
              <a:rPr lang="cs-CZ" sz="2000" b="1" dirty="0"/>
              <a:t>umístěné v běžné zástavbě s občanskou vybaveností a musí být dostupné </a:t>
            </a:r>
            <a:r>
              <a:rPr lang="cs-CZ" sz="2000" b="1" dirty="0" smtClean="0"/>
              <a:t>hromadnou dopravou.</a:t>
            </a:r>
            <a:endParaRPr lang="cs-CZ" sz="20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57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normAutofit fontScale="92500"/>
          </a:bodyPr>
          <a:lstStyle/>
          <a:p>
            <a:r>
              <a:rPr lang="cs-CZ" sz="2400" dirty="0"/>
              <a:t>Celkové způsobilé výdaje na </a:t>
            </a:r>
            <a:r>
              <a:rPr lang="cs-CZ" sz="2400" u="sng" dirty="0"/>
              <a:t>hlavní aktivity </a:t>
            </a:r>
            <a:r>
              <a:rPr lang="cs-CZ" sz="2400" dirty="0"/>
              <a:t>projektu přepočtené na jeden m</a:t>
            </a:r>
            <a:r>
              <a:rPr lang="cs-CZ" sz="2400" baseline="30000" dirty="0"/>
              <a:t>2</a:t>
            </a:r>
            <a:r>
              <a:rPr lang="cs-CZ" sz="2400" dirty="0"/>
              <a:t> podlahové plochy bytu nesmí přesáhnout částku </a:t>
            </a:r>
            <a:r>
              <a:rPr lang="cs-CZ" sz="2400" b="1" dirty="0" smtClean="0"/>
              <a:t>27 </a:t>
            </a:r>
            <a:r>
              <a:rPr lang="cs-CZ" sz="2400" b="1" dirty="0"/>
              <a:t>500 </a:t>
            </a:r>
            <a:r>
              <a:rPr lang="cs-CZ" sz="2400" b="1" dirty="0" smtClean="0"/>
              <a:t>Kč (nyní, bude navýšeno v revizi)</a:t>
            </a:r>
          </a:p>
          <a:p>
            <a:r>
              <a:rPr lang="cs-CZ" sz="2400" dirty="0"/>
              <a:t>Příjemce nepodmíní uzavření </a:t>
            </a:r>
            <a:r>
              <a:rPr lang="cs-CZ" sz="2400" b="1" dirty="0"/>
              <a:t>smlouvy o nájmu </a:t>
            </a:r>
            <a:r>
              <a:rPr lang="cs-CZ" sz="2400" dirty="0"/>
              <a:t>složením finančních prostředků (např. kauce).</a:t>
            </a:r>
          </a:p>
          <a:p>
            <a:r>
              <a:rPr lang="cs-CZ" sz="2400" b="1" dirty="0"/>
              <a:t>Nájemné za 1 m</a:t>
            </a:r>
            <a:r>
              <a:rPr lang="cs-CZ" sz="2400" b="1" baseline="30000" dirty="0"/>
              <a:t>2</a:t>
            </a:r>
            <a:r>
              <a:rPr lang="cs-CZ" sz="2400" dirty="0"/>
              <a:t> podlahové plochy sociálního bytu sjednané při uzavření nájemní smlouvy nebo změněné v průběhu trvání nájemního vztahu nesmí překročit </a:t>
            </a:r>
            <a:r>
              <a:rPr lang="cs-CZ" sz="2400" b="1" dirty="0"/>
              <a:t>57,50 Kč</a:t>
            </a:r>
            <a:r>
              <a:rPr lang="cs-CZ" sz="2400" dirty="0"/>
              <a:t>. </a:t>
            </a:r>
          </a:p>
          <a:p>
            <a:r>
              <a:rPr lang="cs-CZ" sz="2400" dirty="0" smtClean="0"/>
              <a:t>Po </a:t>
            </a:r>
            <a:r>
              <a:rPr lang="cs-CZ" sz="2400" dirty="0"/>
              <a:t>dobu </a:t>
            </a:r>
            <a:r>
              <a:rPr lang="cs-CZ" sz="2400" b="1" dirty="0"/>
              <a:t>udržitelnosti </a:t>
            </a:r>
            <a:r>
              <a:rPr lang="cs-CZ" sz="2400" dirty="0"/>
              <a:t>projektu musí být cílové skupině v sociálních bytech dostupná </a:t>
            </a:r>
            <a:r>
              <a:rPr lang="cs-CZ" sz="2400" b="1" dirty="0"/>
              <a:t>podpora ve formě sociální </a:t>
            </a:r>
            <a:r>
              <a:rPr lang="cs-CZ" sz="2400" b="1" dirty="0" smtClean="0"/>
              <a:t>práce </a:t>
            </a:r>
            <a:endParaRPr lang="cs-CZ" sz="2400" b="1" dirty="0"/>
          </a:p>
          <a:p>
            <a:pPr marL="0" indent="0">
              <a:buNone/>
            </a:pPr>
            <a:endParaRPr lang="cs-CZ"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87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087656"/>
            <a:ext cx="8229600" cy="5038508"/>
          </a:xfrm>
        </p:spPr>
        <p:txBody>
          <a:bodyPr>
            <a:noAutofit/>
          </a:bodyPr>
          <a:lstStyle/>
          <a:p>
            <a:r>
              <a:rPr lang="cs-CZ" sz="2400" dirty="0" smtClean="0"/>
              <a:t>Pronájem </a:t>
            </a:r>
            <a:r>
              <a:rPr lang="cs-CZ" sz="2400" dirty="0"/>
              <a:t>bytu (bez ohledu na výši nájemného) je považován za  hospodářskou činnost ve smyslu pravidel veřejné podpory.</a:t>
            </a:r>
          </a:p>
          <a:p>
            <a:r>
              <a:rPr lang="cs-CZ" sz="2400" dirty="0"/>
              <a:t>Subjekt pronajímající byty (soukromá, právnická nebo fyzická osoba, obce, NNO, charitativní organizace) = subjekt provozující hospodářskou činnost</a:t>
            </a:r>
            <a:r>
              <a:rPr lang="cs-CZ" sz="2400" dirty="0" smtClean="0"/>
              <a:t>.</a:t>
            </a:r>
          </a:p>
          <a:p>
            <a:pPr marL="0" indent="0">
              <a:buNone/>
            </a:pPr>
            <a:r>
              <a:rPr lang="cs-CZ" sz="2400" dirty="0" smtClean="0"/>
              <a:t>→ umožněn výběr </a:t>
            </a:r>
            <a:r>
              <a:rPr lang="cs-CZ" sz="2400" b="1" dirty="0" smtClean="0"/>
              <a:t>2 typů podpory u sociálního bydlení </a:t>
            </a:r>
          </a:p>
          <a:p>
            <a:pPr marL="457200" indent="-457200">
              <a:buAutoNum type="arabicParenR"/>
            </a:pPr>
            <a:r>
              <a:rPr lang="cs-CZ" sz="2400" dirty="0" smtClean="0"/>
              <a:t>Podpora de </a:t>
            </a:r>
            <a:r>
              <a:rPr lang="cs-CZ" sz="2400" dirty="0" err="1" smtClean="0"/>
              <a:t>minimis</a:t>
            </a:r>
            <a:r>
              <a:rPr lang="cs-CZ" sz="2400" dirty="0" smtClean="0"/>
              <a:t> SOHZ na základě Nařízení Komise č. 360/2012 (udílená určitým podnikům pověřeným poskytováním služeb obecného hospodářského zájmu)</a:t>
            </a:r>
          </a:p>
          <a:p>
            <a:pPr marL="457200" indent="-457200">
              <a:buAutoNum type="arabicParenR"/>
            </a:pPr>
            <a:r>
              <a:rPr lang="cs-CZ" sz="2400" dirty="0" smtClean="0"/>
              <a:t>Podpora dle Rozhodnutí Komise ze dne 20. prosince 2011 (ve formě vyrovnávací platby za závazek veřejné služby)</a:t>
            </a:r>
          </a:p>
          <a:p>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84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Příklady pochybení </a:t>
            </a:r>
            <a:r>
              <a:rPr lang="cs-CZ" sz="2600" dirty="0" smtClean="0">
                <a:solidFill>
                  <a:srgbClr val="0070C0"/>
                </a:solidFill>
                <a:effectLst>
                  <a:outerShdw blurRad="38100" dist="38100" dir="2700000" algn="tl">
                    <a:srgbClr val="000000">
                      <a:alpha val="43137"/>
                    </a:srgbClr>
                  </a:outerShdw>
                </a:effectLst>
              </a:rPr>
              <a:t>žadatelů</a:t>
            </a:r>
            <a:endParaRPr lang="cs-CZ" sz="2600" dirty="0">
              <a:solidFill>
                <a:srgbClr val="0070C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457200" y="1232034"/>
            <a:ext cx="8229600" cy="5124315"/>
          </a:xfrm>
        </p:spPr>
        <p:txBody>
          <a:bodyPr>
            <a:normAutofit fontScale="55000" lnSpcReduction="20000"/>
          </a:bodyPr>
          <a:lstStyle/>
          <a:p>
            <a:r>
              <a:rPr lang="cs-CZ" sz="3300" b="1" dirty="0"/>
              <a:t>Půjčování</a:t>
            </a:r>
            <a:r>
              <a:rPr lang="cs-CZ" sz="3300" dirty="0"/>
              <a:t> </a:t>
            </a:r>
            <a:r>
              <a:rPr lang="cs-CZ" sz="3300" b="1" dirty="0"/>
              <a:t>kompenzačních pomůcek </a:t>
            </a:r>
            <a:r>
              <a:rPr lang="cs-CZ" sz="3300" dirty="0"/>
              <a:t>za </a:t>
            </a:r>
            <a:r>
              <a:rPr lang="cs-CZ" sz="3300" dirty="0" smtClean="0"/>
              <a:t>úhradu</a:t>
            </a:r>
          </a:p>
          <a:p>
            <a:pPr lvl="1"/>
            <a:r>
              <a:rPr lang="cs-CZ" sz="2900" dirty="0" smtClean="0"/>
              <a:t>Nesmí být prováděno za komerčním účelem</a:t>
            </a:r>
          </a:p>
          <a:p>
            <a:pPr lvl="1"/>
            <a:r>
              <a:rPr lang="cs-CZ" sz="2900" dirty="0" smtClean="0"/>
              <a:t>Pokud pomůcky </a:t>
            </a:r>
            <a:r>
              <a:rPr lang="cs-CZ" sz="2900" dirty="0"/>
              <a:t>slouží přímo doma u </a:t>
            </a:r>
            <a:r>
              <a:rPr lang="cs-CZ" sz="2900" dirty="0" smtClean="0"/>
              <a:t>uživatele ANO</a:t>
            </a:r>
            <a:r>
              <a:rPr lang="cs-CZ" sz="2900" dirty="0"/>
              <a:t>, pokud jsou pomůcky pořizovány za účelem </a:t>
            </a:r>
            <a:r>
              <a:rPr lang="cs-CZ" sz="2900" dirty="0" smtClean="0"/>
              <a:t>pronájmu-NE </a:t>
            </a:r>
            <a:r>
              <a:rPr lang="cs-CZ" sz="2900" dirty="0"/>
              <a:t>(např</a:t>
            </a:r>
            <a:r>
              <a:rPr lang="cs-CZ" sz="2900" dirty="0" smtClean="0"/>
              <a:t>. </a:t>
            </a:r>
            <a:r>
              <a:rPr lang="cs-CZ" sz="2900" dirty="0"/>
              <a:t>invalidní vozíky, chodítka apod</a:t>
            </a:r>
            <a:r>
              <a:rPr lang="cs-CZ" sz="2900" dirty="0" smtClean="0"/>
              <a:t>.)</a:t>
            </a:r>
          </a:p>
          <a:p>
            <a:pPr lvl="1"/>
            <a:r>
              <a:rPr lang="cs-CZ" sz="2900" dirty="0" smtClean="0"/>
              <a:t>Tolerance minimálních symbolických částek za vypůjčení těm, kteří si pomůcky nemohou dovolit (popsat ve Studii proveditelnosti – do Finanční analýzy)</a:t>
            </a:r>
          </a:p>
          <a:p>
            <a:r>
              <a:rPr lang="cs-CZ" sz="3300" b="1" dirty="0"/>
              <a:t>Cílové skupiny </a:t>
            </a:r>
            <a:r>
              <a:rPr lang="cs-CZ" sz="3300" dirty="0"/>
              <a:t>– pozor na terminologii! Jinak uvádí cílové skupiny zákon č. 108/2006 Sb., jinak (obecně) jsou definovány ve výzvách IROP (např. vyloučení mohou být i lidé bez domova, v krizi, kteří jsou současně seniory)</a:t>
            </a:r>
          </a:p>
          <a:p>
            <a:r>
              <a:rPr lang="cs-CZ" sz="3300" b="1" dirty="0"/>
              <a:t>Nízkoprahová zařízení pro děti a mládež </a:t>
            </a:r>
            <a:r>
              <a:rPr lang="cs-CZ" sz="3300" dirty="0"/>
              <a:t>– </a:t>
            </a:r>
            <a:r>
              <a:rPr lang="cs-CZ" sz="3300" dirty="0" smtClean="0"/>
              <a:t>pouze </a:t>
            </a:r>
            <a:r>
              <a:rPr lang="cs-CZ" sz="3300" dirty="0"/>
              <a:t>menší </a:t>
            </a:r>
            <a:r>
              <a:rPr lang="cs-CZ" sz="3300" dirty="0" smtClean="0"/>
              <a:t>děti NE – Odporuje Programovému </a:t>
            </a:r>
            <a:r>
              <a:rPr lang="cs-CZ" sz="3300" dirty="0"/>
              <a:t>dokumentu, cílovou skupinou nemohou být jen děti do 15 </a:t>
            </a:r>
            <a:r>
              <a:rPr lang="cs-CZ" sz="3300" dirty="0" smtClean="0"/>
              <a:t>let</a:t>
            </a:r>
          </a:p>
          <a:p>
            <a:r>
              <a:rPr lang="cs-CZ" sz="3300" dirty="0"/>
              <a:t>Pozor na investice bez </a:t>
            </a:r>
            <a:r>
              <a:rPr lang="cs-CZ" sz="3300" b="1" dirty="0"/>
              <a:t>vazby na zkvalitnění poskytované služby </a:t>
            </a:r>
            <a:r>
              <a:rPr lang="cs-CZ" sz="3300" dirty="0"/>
              <a:t>– „jen nová střecha</a:t>
            </a:r>
            <a:r>
              <a:rPr lang="cs-CZ" sz="3300" dirty="0" smtClean="0"/>
              <a:t>“</a:t>
            </a:r>
          </a:p>
          <a:p>
            <a:r>
              <a:rPr lang="cs-CZ" sz="3300" dirty="0"/>
              <a:t>Pozor na opravy, udržování a jiné </a:t>
            </a:r>
            <a:r>
              <a:rPr lang="cs-CZ" sz="3300" b="1" dirty="0"/>
              <a:t>provozní/nezpůsobilé</a:t>
            </a:r>
            <a:r>
              <a:rPr lang="cs-CZ" sz="3300" dirty="0"/>
              <a:t> </a:t>
            </a:r>
            <a:r>
              <a:rPr lang="cs-CZ" sz="3300" dirty="0" smtClean="0"/>
              <a:t>výdaje</a:t>
            </a:r>
            <a:endParaRPr lang="cs-CZ" sz="3300" dirty="0"/>
          </a:p>
          <a:p>
            <a:r>
              <a:rPr lang="cs-CZ" sz="3300" dirty="0"/>
              <a:t>Technické zhodnocení majetku – pozor na neudržení výstupů po celou dobu udržitelnosti! Žadatel se vystavuje riziku krácení dotace</a:t>
            </a:r>
          </a:p>
          <a:p>
            <a:endParaRPr lang="cs-CZ" sz="3300"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75</a:t>
            </a:fld>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14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1503947"/>
            <a:ext cx="8321748" cy="3850106"/>
          </a:xfrm>
        </p:spPr>
        <p:txBody>
          <a:bodyPr anchor="t">
            <a:normAutofit/>
          </a:bodyPr>
          <a:lstStyle/>
          <a:p>
            <a:pPr algn="ctr"/>
            <a:endParaRPr lang="cs-CZ" sz="3600" b="1" dirty="0" smtClean="0">
              <a:solidFill>
                <a:srgbClr val="0070C0"/>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65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SOCIÁLNÍ PODNIKÁNÍ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Mgr</a:t>
            </a:r>
            <a:r>
              <a:rPr lang="cs-CZ" sz="3600" dirty="0">
                <a:solidFill>
                  <a:prstClr val="black"/>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Marek Zeman, garant </a:t>
            </a:r>
            <a:r>
              <a:rPr lang="cs-CZ" sz="3600" dirty="0">
                <a:solidFill>
                  <a:prstClr val="black"/>
                </a:solidFill>
                <a:effectLst>
                  <a:outerShdw blurRad="38100" dist="38100" dir="2700000" algn="tl">
                    <a:srgbClr val="000000">
                      <a:alpha val="43137"/>
                    </a:srgbClr>
                  </a:outerShdw>
                </a:effectLst>
                <a:cs typeface="Calibri" pitchFamily="34" charset="0"/>
              </a:rPr>
              <a:t>SC </a:t>
            </a:r>
            <a:r>
              <a:rPr lang="cs-CZ" sz="3600" dirty="0" smtClean="0">
                <a:solidFill>
                  <a:prstClr val="black"/>
                </a:solidFill>
                <a:effectLst>
                  <a:outerShdw blurRad="38100" dist="38100" dir="2700000" algn="tl">
                    <a:srgbClr val="000000">
                      <a:alpha val="43137"/>
                    </a:srgbClr>
                  </a:outerShdw>
                </a:effectLst>
                <a:cs typeface="Calibri" pitchFamily="34" charset="0"/>
              </a:rPr>
              <a:t>2.2</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76</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729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endParaRPr lang="pl-PL" sz="1500" dirty="0" smtClean="0"/>
          </a:p>
          <a:p>
            <a:pPr marL="0" lvl="0" indent="0" algn="just">
              <a:buNone/>
            </a:pPr>
            <a:endParaRPr lang="pl-PL" sz="1800" b="1"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77</a:t>
            </a:fld>
            <a:endParaRPr lang="en-US" dirty="0"/>
          </a:p>
        </p:txBody>
      </p:sp>
      <p:sp>
        <p:nvSpPr>
          <p:cNvPr id="5" name="Obdélník 4"/>
          <p:cNvSpPr/>
          <p:nvPr/>
        </p:nvSpPr>
        <p:spPr>
          <a:xfrm>
            <a:off x="638176" y="1417638"/>
            <a:ext cx="7858124" cy="4524315"/>
          </a:xfrm>
          <a:prstGeom prst="rect">
            <a:avLst/>
          </a:prstGeom>
        </p:spPr>
        <p:txBody>
          <a:bodyPr wrap="square">
            <a:spAutoFit/>
          </a:bodyPr>
          <a:lstStyle/>
          <a:p>
            <a:pPr lvl="1" indent="-457200"/>
            <a:r>
              <a:rPr lang="cs-CZ" sz="2400" b="1" dirty="0" smtClean="0">
                <a:latin typeface="Myriad Pro"/>
              </a:rPr>
              <a:t>Alokace výzvy:</a:t>
            </a:r>
          </a:p>
          <a:p>
            <a:pPr lvl="1" indent="-457200"/>
            <a:r>
              <a:rPr lang="cs-CZ" sz="2200" dirty="0" smtClean="0">
                <a:latin typeface="Myriad Pro"/>
              </a:rPr>
              <a:t>Evropský fond pro regionální rozvoj - </a:t>
            </a:r>
            <a:r>
              <a:rPr lang="cs-CZ" sz="2200" b="1" dirty="0" smtClean="0">
                <a:latin typeface="Myriad Pro"/>
              </a:rPr>
              <a:t> 950</a:t>
            </a:r>
            <a:r>
              <a:rPr lang="cs-CZ" sz="2200" b="1" dirty="0">
                <a:latin typeface="Myriad Pro"/>
              </a:rPr>
              <a:t> </a:t>
            </a:r>
            <a:r>
              <a:rPr lang="cs-CZ" sz="2200" b="1" dirty="0" smtClean="0">
                <a:latin typeface="Myriad Pro"/>
              </a:rPr>
              <a:t>000 000 Kč</a:t>
            </a:r>
          </a:p>
          <a:p>
            <a:pPr lvl="1" indent="-457200"/>
            <a:endParaRPr lang="cs-CZ" sz="2200" b="1" dirty="0" smtClean="0">
              <a:latin typeface="Myriad Pro"/>
            </a:endParaRPr>
          </a:p>
          <a:p>
            <a:pPr lvl="1" indent="-457200"/>
            <a:r>
              <a:rPr lang="cs-CZ" sz="2200" b="1" dirty="0" smtClean="0">
                <a:latin typeface="Myriad Pro"/>
              </a:rPr>
              <a:t>Vyhlášení: </a:t>
            </a:r>
            <a:r>
              <a:rPr lang="cs-CZ" sz="2200" b="1" dirty="0">
                <a:latin typeface="Myriad Pro"/>
              </a:rPr>
              <a:t>2</a:t>
            </a:r>
            <a:r>
              <a:rPr lang="cs-CZ" sz="2200" b="1" dirty="0" smtClean="0">
                <a:latin typeface="Myriad Pro"/>
              </a:rPr>
              <a:t>. 12. 2016</a:t>
            </a:r>
          </a:p>
          <a:p>
            <a:pPr lvl="1" indent="-457200"/>
            <a:endParaRPr lang="cs-CZ" sz="2200" b="1" dirty="0" smtClean="0">
              <a:latin typeface="Myriad Pro"/>
            </a:endParaRPr>
          </a:p>
          <a:p>
            <a:pPr lvl="1" indent="-457200"/>
            <a:r>
              <a:rPr lang="cs-CZ" sz="2200" b="1" dirty="0">
                <a:latin typeface="Myriad Pro"/>
              </a:rPr>
              <a:t>Datum zahájení příjmu žádostí: </a:t>
            </a:r>
            <a:r>
              <a:rPr lang="cs-CZ" sz="2200" b="1" dirty="0" smtClean="0">
                <a:latin typeface="Myriad Pro"/>
              </a:rPr>
              <a:t>16. 12. </a:t>
            </a:r>
            <a:r>
              <a:rPr lang="cs-CZ" sz="2200" b="1" dirty="0">
                <a:latin typeface="Myriad Pro"/>
              </a:rPr>
              <a:t>2016</a:t>
            </a:r>
          </a:p>
          <a:p>
            <a:pPr lvl="1" indent="-457200"/>
            <a:r>
              <a:rPr lang="cs-CZ" sz="2200" b="1" dirty="0" smtClean="0">
                <a:latin typeface="Myriad Pro"/>
              </a:rPr>
              <a:t>Datum ukončení příjmu žádostí: 31. 10. 2022, 16:00</a:t>
            </a:r>
          </a:p>
          <a:p>
            <a:pPr lvl="1" indent="-457200"/>
            <a:endParaRPr lang="cs-CZ" sz="2200" b="1" dirty="0">
              <a:latin typeface="Myriad Pro"/>
            </a:endParaRPr>
          </a:p>
          <a:p>
            <a:pPr lvl="1" indent="-457200"/>
            <a:r>
              <a:rPr lang="cs-CZ" sz="2200" b="1" dirty="0" smtClean="0">
                <a:latin typeface="Myriad Pro"/>
              </a:rPr>
              <a:t>Územní realizace:</a:t>
            </a:r>
          </a:p>
          <a:p>
            <a:pPr lvl="1" indent="-457200">
              <a:buFontTx/>
              <a:buChar char="-"/>
            </a:pPr>
            <a:r>
              <a:rPr lang="cs-CZ" dirty="0">
                <a:latin typeface="Myriad Pro"/>
              </a:rPr>
              <a:t>Území MAS vymezené ve schválené strategii CLLD.</a:t>
            </a:r>
          </a:p>
          <a:p>
            <a:pPr lvl="1" indent="-457200">
              <a:buFontTx/>
              <a:buChar char="-"/>
            </a:pPr>
            <a:endParaRPr lang="cs-CZ" dirty="0">
              <a:latin typeface="Myriad Pro"/>
            </a:endParaRPr>
          </a:p>
          <a:p>
            <a:pPr lvl="1" indent="-457200">
              <a:buFontTx/>
              <a:buChar char="-"/>
            </a:pPr>
            <a:r>
              <a:rPr lang="cs-CZ" dirty="0">
                <a:latin typeface="Myriad Pro"/>
              </a:rPr>
              <a:t>Výdaje spojené s realizací projektu za hranicí území MAS jsou vždy nezpůsobilé.</a:t>
            </a:r>
          </a:p>
          <a:p>
            <a:pPr lvl="1" indent="-457200">
              <a:buFontTx/>
              <a:buChar char="-"/>
            </a:pPr>
            <a:endParaRPr lang="cs-CZ" dirty="0">
              <a:latin typeface="Myriad Pro"/>
            </a:endParaRPr>
          </a:p>
        </p:txBody>
      </p:sp>
    </p:spTree>
    <p:extLst>
      <p:ext uri="{BB962C8B-B14F-4D97-AF65-F5344CB8AC3E}">
        <p14:creationId xmlns:p14="http://schemas.microsoft.com/office/powerpoint/2010/main" val="38828086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78</a:t>
            </a:fld>
            <a:endParaRPr lang="en-US" dirty="0"/>
          </a:p>
        </p:txBody>
      </p:sp>
      <p:sp>
        <p:nvSpPr>
          <p:cNvPr id="7" name="TextovéPole 6"/>
          <p:cNvSpPr txBox="1"/>
          <p:nvPr/>
        </p:nvSpPr>
        <p:spPr>
          <a:xfrm>
            <a:off x="914400" y="1436271"/>
            <a:ext cx="7581900" cy="4362733"/>
          </a:xfrm>
          <a:prstGeom prst="rect">
            <a:avLst/>
          </a:prstGeom>
          <a:noFill/>
        </p:spPr>
        <p:txBody>
          <a:bodyPr wrap="square" rtlCol="0">
            <a:spAutoFit/>
          </a:bodyPr>
          <a:lstStyle/>
          <a:p>
            <a:pPr>
              <a:lnSpc>
                <a:spcPct val="150000"/>
              </a:lnSpc>
            </a:pPr>
            <a:r>
              <a:rPr lang="cs-CZ" sz="2200" b="1" dirty="0" smtClean="0">
                <a:latin typeface="Myriad Pro"/>
              </a:rPr>
              <a:t>Míra podpory z EFRR </a:t>
            </a:r>
            <a:r>
              <a:rPr lang="cs-CZ" sz="2200" dirty="0" smtClean="0">
                <a:latin typeface="Myriad Pro"/>
              </a:rPr>
              <a:t>– 95 %</a:t>
            </a:r>
          </a:p>
          <a:p>
            <a:pPr>
              <a:lnSpc>
                <a:spcPct val="150000"/>
              </a:lnSpc>
            </a:pPr>
            <a:r>
              <a:rPr lang="cs-CZ" sz="2200" b="1" dirty="0" smtClean="0">
                <a:latin typeface="Myriad Pro"/>
              </a:rPr>
              <a:t>Státní rozpočet </a:t>
            </a:r>
            <a:r>
              <a:rPr lang="cs-CZ" sz="2200" dirty="0" smtClean="0">
                <a:latin typeface="Myriad Pro"/>
              </a:rPr>
              <a:t>– </a:t>
            </a:r>
            <a:r>
              <a:rPr lang="cs-CZ" sz="2200" dirty="0">
                <a:latin typeface="Myriad Pro"/>
              </a:rPr>
              <a:t>0</a:t>
            </a:r>
            <a:r>
              <a:rPr lang="cs-CZ" sz="2200" dirty="0" smtClean="0">
                <a:latin typeface="Myriad Pro"/>
              </a:rPr>
              <a:t> %</a:t>
            </a:r>
          </a:p>
          <a:p>
            <a:pPr>
              <a:lnSpc>
                <a:spcPct val="150000"/>
              </a:lnSpc>
            </a:pPr>
            <a:r>
              <a:rPr lang="cs-CZ" sz="2200" b="1" dirty="0" smtClean="0">
                <a:latin typeface="Myriad Pro"/>
              </a:rPr>
              <a:t>Výše celkových způsobilých výdajů v projektu</a:t>
            </a:r>
          </a:p>
          <a:p>
            <a:pPr marL="85725" lvl="3"/>
            <a:r>
              <a:rPr lang="cs-CZ" sz="2100" dirty="0">
                <a:latin typeface="Myriad Pro"/>
              </a:rPr>
              <a:t>Minimální výše celkových způsobilých výdajů není stanovena</a:t>
            </a:r>
            <a:r>
              <a:rPr lang="cs-CZ" sz="2100" dirty="0" smtClean="0">
                <a:latin typeface="Myriad Pro"/>
              </a:rPr>
              <a:t>.</a:t>
            </a:r>
            <a:endParaRPr lang="cs-CZ" sz="2100" dirty="0">
              <a:latin typeface="Myriad Pro"/>
            </a:endParaRPr>
          </a:p>
          <a:p>
            <a:pPr marL="85725" lvl="3"/>
            <a:r>
              <a:rPr lang="cs-CZ" sz="2100" dirty="0">
                <a:latin typeface="Myriad Pro"/>
              </a:rPr>
              <a:t>Maximální výše podpory z EFRR: do výše nevyčerpaného limitu podpory de </a:t>
            </a:r>
            <a:r>
              <a:rPr lang="cs-CZ" sz="2100" dirty="0" err="1" smtClean="0">
                <a:latin typeface="Myriad Pro"/>
              </a:rPr>
              <a:t>minimis</a:t>
            </a:r>
            <a:r>
              <a:rPr lang="cs-CZ" sz="2100" dirty="0" smtClean="0">
                <a:latin typeface="Myriad Pro"/>
              </a:rPr>
              <a:t>.</a:t>
            </a:r>
            <a:endParaRPr lang="cs-CZ" sz="2100" dirty="0">
              <a:latin typeface="Myriad Pro"/>
            </a:endParaRPr>
          </a:p>
          <a:p>
            <a:pPr marL="85725" lvl="3"/>
            <a:r>
              <a:rPr lang="cs-CZ" sz="2100" dirty="0">
                <a:latin typeface="Myriad Pro"/>
              </a:rPr>
              <a:t>Celkový součet podpor de </a:t>
            </a:r>
            <a:r>
              <a:rPr lang="cs-CZ" sz="2100" dirty="0" err="1">
                <a:latin typeface="Myriad Pro"/>
              </a:rPr>
              <a:t>minimis</a:t>
            </a:r>
            <a:r>
              <a:rPr lang="cs-CZ" sz="2100" dirty="0">
                <a:latin typeface="Myriad Pro"/>
              </a:rPr>
              <a:t>, poskytnutých jednomu příjemci, nesmí za předchozí dvě rozhodná období (účetní období nepřetržitě po sobě jdoucích dvanáct měsíců) a v běžném fiskálním roce přesáhnout 200 000 EUR.</a:t>
            </a:r>
          </a:p>
          <a:p>
            <a:pPr marL="85725" lvl="3">
              <a:lnSpc>
                <a:spcPct val="150000"/>
              </a:lnSpc>
            </a:pPr>
            <a:r>
              <a:rPr lang="cs-CZ" sz="2100" dirty="0" smtClean="0">
                <a:latin typeface="Myriad Pro"/>
              </a:rPr>
              <a:t>			</a:t>
            </a:r>
          </a:p>
        </p:txBody>
      </p:sp>
    </p:spTree>
    <p:extLst>
      <p:ext uri="{BB962C8B-B14F-4D97-AF65-F5344CB8AC3E}">
        <p14:creationId xmlns:p14="http://schemas.microsoft.com/office/powerpoint/2010/main" val="2823601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981006"/>
          </a:xfrm>
        </p:spPr>
        <p:txBody>
          <a:bodyPr/>
          <a:lstStyle/>
          <a:p>
            <a:r>
              <a:rPr lang="cs-CZ" sz="2600" dirty="0">
                <a:solidFill>
                  <a:srgbClr val="0070C0"/>
                </a:solidFill>
                <a:effectLst>
                  <a:outerShdw blurRad="38100" dist="38100" dir="2700000" algn="tl">
                    <a:srgbClr val="000000">
                      <a:alpha val="43137"/>
                    </a:srgbClr>
                  </a:outerShdw>
                </a:effectLst>
              </a:rPr>
              <a:t>65. výzva IROP – režim de </a:t>
            </a:r>
            <a:r>
              <a:rPr lang="cs-CZ" sz="2600" dirty="0" err="1">
                <a:solidFill>
                  <a:srgbClr val="0070C0"/>
                </a:solidFill>
                <a:effectLst>
                  <a:outerShdw blurRad="38100" dist="38100" dir="2700000" algn="tl">
                    <a:srgbClr val="000000">
                      <a:alpha val="43137"/>
                    </a:srgbClr>
                  </a:outerShdw>
                </a:effectLst>
              </a:rPr>
              <a:t>minimis</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79</a:t>
            </a:fld>
            <a:endParaRPr lang="en-US" dirty="0"/>
          </a:p>
        </p:txBody>
      </p:sp>
      <p:sp>
        <p:nvSpPr>
          <p:cNvPr id="7" name="TextovéPole 6"/>
          <p:cNvSpPr txBox="1"/>
          <p:nvPr/>
        </p:nvSpPr>
        <p:spPr>
          <a:xfrm>
            <a:off x="561974" y="960890"/>
            <a:ext cx="7677151" cy="5032147"/>
          </a:xfrm>
          <a:prstGeom prst="rect">
            <a:avLst/>
          </a:prstGeom>
          <a:noFill/>
        </p:spPr>
        <p:txBody>
          <a:bodyPr wrap="square" rtlCol="0">
            <a:spAutoFit/>
          </a:bodyPr>
          <a:lstStyle/>
          <a:p>
            <a:pPr marL="85725" lvl="3">
              <a:lnSpc>
                <a:spcPct val="150000"/>
              </a:lnSpc>
            </a:pPr>
            <a:endParaRPr lang="cs-CZ" b="1" dirty="0" smtClean="0">
              <a:latin typeface="Myriad Pro"/>
            </a:endParaRPr>
          </a:p>
          <a:p>
            <a:pPr marL="371475" lvl="3" indent="-285750">
              <a:buFont typeface="Arial" panose="020B0604020202020204" pitchFamily="34" charset="0"/>
              <a:buChar char="•"/>
            </a:pPr>
            <a:r>
              <a:rPr lang="cs-CZ" sz="2100" dirty="0" smtClean="0">
                <a:latin typeface="Myriad Pro"/>
              </a:rPr>
              <a:t>Nařízení </a:t>
            </a:r>
            <a:r>
              <a:rPr lang="cs-CZ" sz="2100" dirty="0">
                <a:latin typeface="Myriad Pro"/>
              </a:rPr>
              <a:t>č. 1407/2013 ze dne 18. prosince 2013 o použití článku 107 a 108 Smlouvy o fungování Evropské unie na podporu de </a:t>
            </a:r>
            <a:r>
              <a:rPr lang="cs-CZ" sz="2100" dirty="0" smtClean="0">
                <a:latin typeface="Myriad Pro"/>
              </a:rPr>
              <a:t>minimis, </a:t>
            </a:r>
          </a:p>
          <a:p>
            <a:pPr marL="85725" lvl="3"/>
            <a:endParaRPr lang="cs-CZ" sz="2100" dirty="0">
              <a:latin typeface="Myriad Pro"/>
            </a:endParaRPr>
          </a:p>
          <a:p>
            <a:pPr marL="371475" lvl="3" indent="-285750">
              <a:buFont typeface="Arial" panose="020B0604020202020204" pitchFamily="34" charset="0"/>
              <a:buChar char="•"/>
            </a:pPr>
            <a:r>
              <a:rPr lang="cs-CZ" sz="2100" dirty="0" smtClean="0">
                <a:latin typeface="Myriad Pro"/>
              </a:rPr>
              <a:t>celkový </a:t>
            </a:r>
            <a:r>
              <a:rPr lang="cs-CZ" sz="2100" dirty="0">
                <a:latin typeface="Myriad Pro"/>
              </a:rPr>
              <a:t>součet podpor de minimis, poskytnutých jednomu příjemci, nesmí za  předchozí dvě rozhodná období (účetní období nepřetržitě po sobě jdoucích dvanáct měsíců) a běžném fiskálním roce přesáhnout 200 000 </a:t>
            </a:r>
            <a:r>
              <a:rPr lang="cs-CZ" sz="2100" dirty="0" smtClean="0">
                <a:latin typeface="Myriad Pro"/>
              </a:rPr>
              <a:t>EUR; </a:t>
            </a:r>
          </a:p>
          <a:p>
            <a:pPr marL="85725" lvl="3"/>
            <a:endParaRPr lang="cs-CZ" sz="2100" dirty="0" smtClean="0">
              <a:latin typeface="Myriad Pro"/>
            </a:endParaRPr>
          </a:p>
          <a:p>
            <a:pPr marL="371475" lvl="3" indent="-285750">
              <a:buFont typeface="Arial" panose="020B0604020202020204" pitchFamily="34" charset="0"/>
              <a:buChar char="•"/>
            </a:pPr>
            <a:r>
              <a:rPr lang="cs-CZ" sz="2100" dirty="0" smtClean="0">
                <a:latin typeface="Myriad Pro"/>
              </a:rPr>
              <a:t>v </a:t>
            </a:r>
            <a:r>
              <a:rPr lang="cs-CZ" sz="2100" dirty="0">
                <a:latin typeface="Myriad Pro"/>
              </a:rPr>
              <a:t>případě, že žadatel obdržel jakoukoliv podporu de minimis, </a:t>
            </a:r>
            <a:r>
              <a:rPr lang="cs-CZ" sz="2100" dirty="0" smtClean="0">
                <a:latin typeface="Myriad Pro"/>
              </a:rPr>
              <a:t>uvede </a:t>
            </a:r>
            <a:r>
              <a:rPr lang="cs-CZ" sz="2100" dirty="0">
                <a:latin typeface="Myriad Pro"/>
              </a:rPr>
              <a:t>údaje o této podpoře do žádosti o </a:t>
            </a:r>
            <a:r>
              <a:rPr lang="cs-CZ" sz="2100" dirty="0" smtClean="0">
                <a:latin typeface="Myriad Pro"/>
              </a:rPr>
              <a:t>podporu, čerpání </a:t>
            </a:r>
            <a:r>
              <a:rPr lang="cs-CZ" sz="2100" dirty="0">
                <a:latin typeface="Myriad Pro"/>
              </a:rPr>
              <a:t>se bude kontrolovat v Registru de </a:t>
            </a:r>
            <a:r>
              <a:rPr lang="cs-CZ" sz="2100" dirty="0" smtClean="0">
                <a:latin typeface="Myriad Pro"/>
              </a:rPr>
              <a:t>minimis, první kontrola při podání žádosti, </a:t>
            </a:r>
            <a:r>
              <a:rPr lang="cs-CZ" sz="2100" dirty="0">
                <a:latin typeface="Myriad Pro"/>
              </a:rPr>
              <a:t>druhá kontrola proběhne před vydáním </a:t>
            </a:r>
            <a:r>
              <a:rPr lang="cs-CZ" sz="2100" dirty="0" smtClean="0">
                <a:latin typeface="Myriad Pro"/>
              </a:rPr>
              <a:t>Rozhodnutí. </a:t>
            </a:r>
          </a:p>
        </p:txBody>
      </p:sp>
    </p:spTree>
    <p:extLst>
      <p:ext uri="{BB962C8B-B14F-4D97-AF65-F5344CB8AC3E}">
        <p14:creationId xmlns:p14="http://schemas.microsoft.com/office/powerpoint/2010/main" val="299236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26389"/>
          </a:xfrm>
        </p:spPr>
        <p:txBody>
          <a:bodyPr/>
          <a:lstStyle/>
          <a:p>
            <a:r>
              <a:rPr lang="cs-CZ" sz="2600" dirty="0" smtClean="0">
                <a:solidFill>
                  <a:srgbClr val="0070C0"/>
                </a:solidFill>
                <a:effectLst>
                  <a:outerShdw blurRad="38100" dist="38100" dir="2700000" algn="tl">
                    <a:srgbClr val="000000">
                      <a:alpha val="43137"/>
                    </a:srgbClr>
                  </a:outerShdw>
                </a:effectLst>
              </a:rPr>
              <a:t>Správný způsob uvažování</a:t>
            </a:r>
            <a:endParaRPr lang="cs-CZ" sz="2600" dirty="0">
              <a:solidFill>
                <a:srgbClr val="0070C0"/>
              </a:solidFill>
              <a:effectLst>
                <a:outerShdw blurRad="38100" dist="38100" dir="2700000" algn="tl">
                  <a:srgbClr val="000000">
                    <a:alpha val="43137"/>
                  </a:srgbClr>
                </a:outerShdw>
              </a:effectLst>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pic>
        <p:nvPicPr>
          <p:cNvPr id="8"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0" y="61317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6526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5142028"/>
          </a:xfrm>
        </p:spPr>
        <p:txBody>
          <a:bodyPr>
            <a:noAutofit/>
          </a:bodyPr>
          <a:lstStyle/>
          <a:p>
            <a:pPr marL="0" lvl="0" indent="0">
              <a:buNone/>
            </a:pPr>
            <a:r>
              <a:rPr lang="pl-PL" sz="2400" b="1" dirty="0" smtClean="0"/>
              <a:t>Podporované aktivity:</a:t>
            </a:r>
          </a:p>
          <a:p>
            <a:pPr marL="0" indent="0" eaLnBrk="0" fontAlgn="base" hangingPunct="0">
              <a:spcAft>
                <a:spcPct val="0"/>
              </a:spcAft>
              <a:buNone/>
            </a:pPr>
            <a:r>
              <a:rPr lang="cs-CZ" sz="2000" b="1" dirty="0" smtClean="0"/>
              <a:t>Nová </a:t>
            </a:r>
            <a:r>
              <a:rPr lang="cs-CZ" sz="2000" b="1" dirty="0"/>
              <a:t>výstavba</a:t>
            </a:r>
            <a:r>
              <a:rPr lang="cs-CZ" sz="2000" dirty="0"/>
              <a:t>, </a:t>
            </a:r>
            <a:r>
              <a:rPr lang="cs-CZ" sz="2000" b="1" dirty="0"/>
              <a:t>nákup objektů</a:t>
            </a:r>
            <a:r>
              <a:rPr lang="cs-CZ" sz="2000" dirty="0"/>
              <a:t>, </a:t>
            </a:r>
            <a:r>
              <a:rPr lang="cs-CZ" sz="2000" b="1" dirty="0"/>
              <a:t>stavební úpravy</a:t>
            </a:r>
            <a:r>
              <a:rPr lang="cs-CZ" sz="2000" dirty="0"/>
              <a:t>, </a:t>
            </a:r>
            <a:r>
              <a:rPr lang="cs-CZ" sz="2000" b="1" dirty="0"/>
              <a:t>nákup zařízení a vybavení</a:t>
            </a:r>
            <a:r>
              <a:rPr lang="cs-CZ" sz="2000" dirty="0"/>
              <a:t>, které vytvoří podmínky pro sociální podnikání</a:t>
            </a:r>
            <a:r>
              <a:rPr lang="cs-CZ" sz="2000" dirty="0" smtClean="0"/>
              <a:t>.</a:t>
            </a:r>
          </a:p>
          <a:p>
            <a:pPr marL="0" indent="0" eaLnBrk="0" fontAlgn="base" hangingPunct="0">
              <a:spcAft>
                <a:spcPct val="0"/>
              </a:spcAft>
              <a:buNone/>
            </a:pPr>
            <a:endParaRPr lang="cs-CZ" sz="800" dirty="0"/>
          </a:p>
          <a:p>
            <a:pPr eaLnBrk="0" fontAlgn="base" hangingPunct="0">
              <a:spcAft>
                <a:spcPct val="0"/>
              </a:spcAft>
              <a:buFontTx/>
              <a:buChar char="-"/>
            </a:pPr>
            <a:r>
              <a:rPr lang="cs-CZ" sz="2000" b="1" dirty="0" smtClean="0"/>
              <a:t>Nový sociální podnik</a:t>
            </a:r>
          </a:p>
          <a:p>
            <a:pPr marL="866775" lvl="1" eaLnBrk="0" fontAlgn="base" hangingPunct="0">
              <a:spcAft>
                <a:spcPct val="0"/>
              </a:spcAft>
              <a:buFont typeface="Wingdings" panose="05000000000000000000" pitchFamily="2" charset="2"/>
              <a:buChar char="v"/>
            </a:pPr>
            <a:r>
              <a:rPr lang="cs-CZ" sz="1800" b="1" dirty="0" smtClean="0"/>
              <a:t>Nový podnikatelský subjekt </a:t>
            </a:r>
            <a:r>
              <a:rPr lang="cs-CZ" sz="1800" dirty="0" smtClean="0"/>
              <a:t>(doposud nezahájil ekonomickou činnost)</a:t>
            </a:r>
            <a:endParaRPr lang="cs-CZ" sz="1800" b="1" dirty="0" smtClean="0"/>
          </a:p>
          <a:p>
            <a:pPr marL="866775" lvl="1" eaLnBrk="0" fontAlgn="base" hangingPunct="0">
              <a:spcAft>
                <a:spcPct val="0"/>
              </a:spcAft>
              <a:buFont typeface="Wingdings" panose="05000000000000000000" pitchFamily="2" charset="2"/>
              <a:buChar char="v"/>
            </a:pPr>
            <a:r>
              <a:rPr lang="cs-CZ" sz="1800" b="1" dirty="0" smtClean="0"/>
              <a:t>Rozšířením stávajícího podnikatelského subjektu – </a:t>
            </a:r>
            <a:r>
              <a:rPr lang="cs-CZ" sz="1800" dirty="0" smtClean="0"/>
              <a:t>nový předmět podnikání, nově zřízená živnost (volná, řemeslná, koncesovaná), nový obor činnosti v rámci živnosti volné)</a:t>
            </a:r>
          </a:p>
          <a:p>
            <a:pPr eaLnBrk="0" fontAlgn="base" hangingPunct="0">
              <a:spcAft>
                <a:spcPct val="0"/>
              </a:spcAft>
              <a:buFontTx/>
              <a:buChar char="-"/>
            </a:pPr>
            <a:r>
              <a:rPr lang="cs-CZ" sz="2000" b="1" dirty="0" smtClean="0"/>
              <a:t>Rozšíření sociálního podniku </a:t>
            </a:r>
          </a:p>
          <a:p>
            <a:pPr marL="942975" lvl="1" indent="-180975"/>
            <a:r>
              <a:rPr lang="cs-CZ" sz="1800" dirty="0" smtClean="0"/>
              <a:t>rozšíření nabízených produktů a služeb, </a:t>
            </a:r>
          </a:p>
          <a:p>
            <a:pPr marL="942975" lvl="1" indent="-180975"/>
            <a:r>
              <a:rPr lang="cs-CZ" sz="1800" dirty="0" smtClean="0"/>
              <a:t>rozšíření </a:t>
            </a:r>
            <a:r>
              <a:rPr lang="cs-CZ" sz="1800" dirty="0"/>
              <a:t>prostorové kapacity podniku, </a:t>
            </a:r>
          </a:p>
          <a:p>
            <a:pPr marL="942975" lvl="1" indent="-180975"/>
            <a:r>
              <a:rPr lang="cs-CZ" sz="1800" dirty="0"/>
              <a:t>zavedení nových technologií výroby,</a:t>
            </a:r>
          </a:p>
          <a:p>
            <a:pPr marL="942975" lvl="1" indent="-180975"/>
            <a:r>
              <a:rPr lang="cs-CZ" sz="1800" dirty="0"/>
              <a:t>zefektivnění procesů v </a:t>
            </a:r>
            <a:r>
              <a:rPr lang="cs-CZ" sz="1800" dirty="0" smtClean="0"/>
              <a:t>podniku.</a:t>
            </a:r>
            <a:endParaRPr lang="cs-CZ" sz="180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80</a:t>
            </a:fld>
            <a:endParaRPr lang="en-US" dirty="0"/>
          </a:p>
        </p:txBody>
      </p:sp>
    </p:spTree>
    <p:extLst>
      <p:ext uri="{BB962C8B-B14F-4D97-AF65-F5344CB8AC3E}">
        <p14:creationId xmlns:p14="http://schemas.microsoft.com/office/powerpoint/2010/main" val="30869757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4855769"/>
          </a:xfrm>
        </p:spPr>
        <p:txBody>
          <a:bodyPr>
            <a:noAutofit/>
          </a:bodyPr>
          <a:lstStyle/>
          <a:p>
            <a:pPr marL="0" indent="0" eaLnBrk="0" fontAlgn="base" hangingPunct="0">
              <a:spcAft>
                <a:spcPct val="0"/>
              </a:spcAft>
              <a:buNone/>
            </a:pPr>
            <a:endParaRPr lang="cs-CZ" sz="1600" b="1" dirty="0" smtClean="0"/>
          </a:p>
          <a:p>
            <a:pPr marL="400050" lvl="1" indent="0" eaLnBrk="0" fontAlgn="base" hangingPunct="0">
              <a:spcAft>
                <a:spcPct val="0"/>
              </a:spcAft>
              <a:buNone/>
            </a:pPr>
            <a:r>
              <a:rPr lang="cs-CZ" sz="2200" b="1" dirty="0" smtClean="0"/>
              <a:t>Rozšíření sociálního podniku</a:t>
            </a:r>
            <a:r>
              <a:rPr lang="cs-CZ" sz="2200" dirty="0" smtClean="0"/>
              <a:t> je podmíněno, že žadatel musí popsat v podnikatelském plánu, jak principy sociálního podnikání naplňuje minimálně v období 6 měsíců před podáním žádosti o podporu. Požadován je růst počtu zaměstnaných osob z cílových skupin, který nesmí nastat na úkor snížení stávajícího počtu zaměstnanců sociálního podniku.</a:t>
            </a:r>
          </a:p>
          <a:p>
            <a:pPr marL="0" indent="0" eaLnBrk="0" fontAlgn="base" hangingPunct="0">
              <a:spcAft>
                <a:spcPct val="0"/>
              </a:spcAft>
              <a:buNone/>
            </a:pPr>
            <a:endParaRPr lang="cs-CZ" sz="2200" b="1" dirty="0" smtClean="0"/>
          </a:p>
          <a:p>
            <a:pPr eaLnBrk="0" fontAlgn="base" hangingPunct="0">
              <a:spcAft>
                <a:spcPct val="0"/>
              </a:spcAft>
              <a:buFontTx/>
              <a:buChar char="-"/>
            </a:pPr>
            <a:r>
              <a:rPr lang="cs-CZ" sz="2000" b="1" dirty="0" smtClean="0"/>
              <a:t>Vznik nových nebo rozšíření podnikatelských aktivit OSVČ</a:t>
            </a:r>
          </a:p>
          <a:p>
            <a:pPr eaLnBrk="0" fontAlgn="base" hangingPunct="0">
              <a:spcAft>
                <a:spcPct val="0"/>
              </a:spcAft>
              <a:buFontTx/>
              <a:buChar char="-"/>
            </a:pPr>
            <a:endParaRPr lang="cs-CZ" sz="16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81</a:t>
            </a:fld>
            <a:endParaRPr lang="en-US" dirty="0"/>
          </a:p>
        </p:txBody>
      </p:sp>
    </p:spTree>
    <p:extLst>
      <p:ext uri="{BB962C8B-B14F-4D97-AF65-F5344CB8AC3E}">
        <p14:creationId xmlns:p14="http://schemas.microsoft.com/office/powerpoint/2010/main" val="444963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97636"/>
            <a:ext cx="8229600" cy="86836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241659"/>
            <a:ext cx="8229600" cy="4774130"/>
          </a:xfrm>
        </p:spPr>
        <p:txBody>
          <a:bodyPr>
            <a:normAutofit fontScale="25000" lnSpcReduction="20000"/>
          </a:bodyPr>
          <a:lstStyle/>
          <a:p>
            <a:pPr marL="0" indent="0">
              <a:buNone/>
            </a:pPr>
            <a:r>
              <a:rPr lang="cs-CZ" sz="9600" b="1" dirty="0" smtClean="0"/>
              <a:t>Oprávnění žadatelé:</a:t>
            </a:r>
          </a:p>
          <a:p>
            <a:pPr marL="0" indent="0">
              <a:buNone/>
            </a:pPr>
            <a:endParaRPr lang="cs-CZ" sz="4800" b="1" dirty="0" smtClean="0"/>
          </a:p>
          <a:p>
            <a:pPr lvl="0"/>
            <a:r>
              <a:rPr lang="cs-CZ" sz="8000" b="1" dirty="0"/>
              <a:t>osoby samostatně výdělečně činné</a:t>
            </a:r>
            <a:r>
              <a:rPr lang="cs-CZ" sz="8000" dirty="0"/>
              <a:t> (dále jen „OSVČ“) podle zákona č. 155/1995 Sb., o důchodovém pojištění:</a:t>
            </a:r>
          </a:p>
          <a:p>
            <a:pPr lvl="0"/>
            <a:r>
              <a:rPr lang="cs-CZ" sz="8000" b="1" dirty="0" smtClean="0"/>
              <a:t>obchodní </a:t>
            </a:r>
            <a:r>
              <a:rPr lang="cs-CZ" sz="8000" b="1" dirty="0"/>
              <a:t>korporace</a:t>
            </a:r>
            <a:r>
              <a:rPr lang="cs-CZ" sz="8000" dirty="0"/>
              <a:t> vymezené zákonem č. 90/2012 Sb., o obchodních korporacích:</a:t>
            </a:r>
          </a:p>
          <a:p>
            <a:pPr lvl="1"/>
            <a:r>
              <a:rPr lang="cs-CZ" sz="8000" dirty="0"/>
              <a:t>veřejná obchodní </a:t>
            </a:r>
            <a:r>
              <a:rPr lang="cs-CZ" sz="8000" dirty="0" smtClean="0"/>
              <a:t>společnost, komanditní společnost, společnost </a:t>
            </a:r>
            <a:r>
              <a:rPr lang="cs-CZ" sz="8000" dirty="0"/>
              <a:t>s ručením </a:t>
            </a:r>
            <a:r>
              <a:rPr lang="cs-CZ" sz="8000" dirty="0" smtClean="0"/>
              <a:t>omezeným, akciová společnost, evropská společnost, evropské hospodářské zájmové sdružení, družstva</a:t>
            </a:r>
          </a:p>
          <a:p>
            <a:pPr lvl="0"/>
            <a:r>
              <a:rPr lang="cs-CZ" sz="8000" b="1" dirty="0"/>
              <a:t>nestátní neziskové organizace</a:t>
            </a:r>
            <a:endParaRPr lang="cs-CZ" sz="8000" dirty="0"/>
          </a:p>
          <a:p>
            <a:pPr marL="809625" lvl="0" indent="-361950">
              <a:buFontTx/>
              <a:buChar char="‒"/>
              <a:tabLst>
                <a:tab pos="628650" algn="l"/>
              </a:tabLst>
            </a:pPr>
            <a:r>
              <a:rPr lang="cs-CZ" sz="8000" dirty="0" smtClean="0"/>
              <a:t>spolky, ústavy, obecně </a:t>
            </a:r>
            <a:r>
              <a:rPr lang="cs-CZ" sz="8000" dirty="0"/>
              <a:t>prospěšné společnosti podle zákona č. 248/1995 Sb., o obecně prospěšných společnostech, </a:t>
            </a:r>
            <a:r>
              <a:rPr lang="cs-CZ" sz="8000" dirty="0" smtClean="0"/>
              <a:t>zájmová </a:t>
            </a:r>
            <a:r>
              <a:rPr lang="cs-CZ" sz="8000" dirty="0"/>
              <a:t>sdružení právnických osob, pokud těmito osobami jsou výše uvedené nestátní neziskové organizace;</a:t>
            </a:r>
          </a:p>
          <a:p>
            <a:pPr lvl="0"/>
            <a:r>
              <a:rPr lang="cs-CZ" sz="8000" b="1" dirty="0"/>
              <a:t>c</a:t>
            </a:r>
            <a:r>
              <a:rPr lang="cs-CZ" sz="8000" b="1" dirty="0" smtClean="0"/>
              <a:t>írkve, </a:t>
            </a:r>
            <a:endParaRPr lang="cs-CZ" sz="8000" dirty="0"/>
          </a:p>
          <a:p>
            <a:pPr lvl="0"/>
            <a:r>
              <a:rPr lang="cs-CZ" sz="8000" b="1" dirty="0"/>
              <a:t>církevní organizace.</a:t>
            </a:r>
            <a:endParaRPr lang="cs-CZ" sz="8000" dirty="0"/>
          </a:p>
          <a:p>
            <a:pPr lvl="1"/>
            <a:endParaRPr lang="cs-CZ" sz="8000" dirty="0" smtClean="0"/>
          </a:p>
          <a:p>
            <a:pPr marL="0" indent="0">
              <a:buNone/>
            </a:pPr>
            <a:r>
              <a:rPr lang="cs-CZ" sz="4300" dirty="0" smtClean="0"/>
              <a:t>  </a:t>
            </a:r>
          </a:p>
          <a:p>
            <a:pPr marL="0" indent="0">
              <a:buNone/>
            </a:pPr>
            <a:endParaRPr lang="cs-CZ" sz="2100" dirty="0"/>
          </a:p>
          <a:p>
            <a:pPr marL="0" indent="0">
              <a:buNone/>
            </a:pPr>
            <a:endParaRPr lang="cs-CZ" sz="21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82</a:t>
            </a:fld>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141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5180126"/>
          </a:xfrm>
        </p:spPr>
        <p:txBody>
          <a:bodyPr>
            <a:noAutofit/>
          </a:bodyPr>
          <a:lstStyle/>
          <a:p>
            <a:pPr marL="0" indent="0">
              <a:buNone/>
            </a:pPr>
            <a:r>
              <a:rPr lang="cs-CZ" sz="2000" dirty="0" smtClean="0"/>
              <a:t>V</a:t>
            </a:r>
            <a:r>
              <a:rPr lang="cs-CZ" sz="2000" dirty="0"/>
              <a:t> </a:t>
            </a:r>
            <a:r>
              <a:rPr lang="cs-CZ" sz="2000" dirty="0" smtClean="0"/>
              <a:t>této</a:t>
            </a:r>
            <a:r>
              <a:rPr lang="cs-CZ" sz="2000" dirty="0"/>
              <a:t> </a:t>
            </a:r>
            <a:r>
              <a:rPr lang="cs-CZ" sz="2000" dirty="0" smtClean="0"/>
              <a:t>výzvě </a:t>
            </a:r>
            <a:r>
              <a:rPr lang="cs-CZ" sz="2000" b="1" dirty="0" smtClean="0"/>
              <a:t>nejsou obce </a:t>
            </a:r>
            <a:r>
              <a:rPr lang="cs-CZ" sz="2000" b="1" dirty="0"/>
              <a:t>a svazky </a:t>
            </a:r>
            <a:r>
              <a:rPr lang="cs-CZ" sz="2000" b="1" dirty="0" smtClean="0"/>
              <a:t>obcí oprávněnými </a:t>
            </a:r>
            <a:r>
              <a:rPr lang="cs-CZ" sz="2000" b="1" dirty="0"/>
              <a:t>žadateli</a:t>
            </a:r>
            <a:r>
              <a:rPr lang="cs-CZ" sz="2000" dirty="0" smtClean="0"/>
              <a:t>.</a:t>
            </a:r>
          </a:p>
          <a:p>
            <a:pPr marL="0" indent="0">
              <a:buNone/>
            </a:pPr>
            <a:r>
              <a:rPr lang="cs-CZ" sz="2000" dirty="0" smtClean="0"/>
              <a:t> </a:t>
            </a:r>
            <a:endParaRPr lang="cs-CZ" sz="2000" dirty="0"/>
          </a:p>
          <a:p>
            <a:pPr marL="0" indent="0">
              <a:buNone/>
            </a:pPr>
            <a:r>
              <a:rPr lang="cs-CZ" sz="2000" dirty="0" smtClean="0"/>
              <a:t>Vychází z principu sociálního podnikání:</a:t>
            </a:r>
          </a:p>
          <a:p>
            <a:r>
              <a:rPr lang="cs-CZ" sz="2000" b="1" dirty="0"/>
              <a:t>nezávislost (autonomie) v manažerském rozhodování a řízení na externích zakladatelích nebo </a:t>
            </a:r>
            <a:r>
              <a:rPr lang="cs-CZ" sz="2000" b="1" dirty="0" smtClean="0"/>
              <a:t>zřizovatelích</a:t>
            </a:r>
            <a:endParaRPr lang="cs-CZ" sz="2000" dirty="0" smtClean="0"/>
          </a:p>
          <a:p>
            <a:pPr marL="0" indent="0">
              <a:buNone/>
            </a:pPr>
            <a:r>
              <a:rPr lang="cs-CZ" sz="2000" dirty="0" smtClean="0"/>
              <a:t>Nezávislostí </a:t>
            </a:r>
            <a:r>
              <a:rPr lang="cs-CZ" sz="2000" dirty="0"/>
              <a:t>se </a:t>
            </a:r>
            <a:r>
              <a:rPr lang="cs-CZ" sz="2000" dirty="0" smtClean="0"/>
              <a:t>míní </a:t>
            </a:r>
            <a:r>
              <a:rPr lang="cs-CZ" sz="2000" dirty="0"/>
              <a:t>autonomie v manažerském rozhodování a řízení. </a:t>
            </a:r>
            <a:r>
              <a:rPr lang="cs-CZ" sz="2000" dirty="0" smtClean="0"/>
              <a:t>Pokud by </a:t>
            </a:r>
            <a:r>
              <a:rPr lang="cs-CZ" sz="2000" dirty="0"/>
              <a:t>jedním ze zřizovatelů </a:t>
            </a:r>
            <a:r>
              <a:rPr lang="cs-CZ" sz="2000" dirty="0" smtClean="0"/>
              <a:t>byla obec</a:t>
            </a:r>
            <a:r>
              <a:rPr lang="cs-CZ" sz="2000" dirty="0"/>
              <a:t>, její celkový vlastnický podíl v podniku </a:t>
            </a:r>
            <a:r>
              <a:rPr lang="cs-CZ" sz="2000" dirty="0" smtClean="0"/>
              <a:t>by musel </a:t>
            </a:r>
            <a:r>
              <a:rPr lang="cs-CZ" sz="2000" dirty="0"/>
              <a:t>být menší než </a:t>
            </a:r>
            <a:r>
              <a:rPr lang="cs-CZ" sz="2000" dirty="0" smtClean="0"/>
              <a:t>50 %. Pokud by </a:t>
            </a:r>
            <a:r>
              <a:rPr lang="cs-CZ" sz="2000" dirty="0"/>
              <a:t>zřizovatelem </a:t>
            </a:r>
            <a:r>
              <a:rPr lang="cs-CZ" sz="2000" dirty="0" smtClean="0"/>
              <a:t>bylo více </a:t>
            </a:r>
            <a:r>
              <a:rPr lang="cs-CZ" sz="2000" dirty="0"/>
              <a:t>obcí, vlastnický podíl každé z těchto obcí </a:t>
            </a:r>
            <a:r>
              <a:rPr lang="cs-CZ" sz="2000" dirty="0" smtClean="0"/>
              <a:t>by musel </a:t>
            </a:r>
            <a:r>
              <a:rPr lang="cs-CZ" sz="2000" dirty="0"/>
              <a:t>být menší než 50 %. </a:t>
            </a:r>
            <a:endParaRPr lang="cs-CZ" sz="2000" b="1" dirty="0" smtClean="0"/>
          </a:p>
          <a:p>
            <a:pPr marL="0" indent="0">
              <a:buNone/>
            </a:pPr>
            <a:r>
              <a:rPr lang="cs-CZ" sz="2000" dirty="0" smtClean="0"/>
              <a:t>Zapojení obcí </a:t>
            </a:r>
            <a:r>
              <a:rPr lang="cs-CZ" sz="2000" dirty="0"/>
              <a:t>je možné </a:t>
            </a:r>
            <a:r>
              <a:rPr lang="cs-CZ" sz="2000" b="1" dirty="0"/>
              <a:t>založením obchodní korporace</a:t>
            </a:r>
            <a:r>
              <a:rPr lang="cs-CZ" sz="2000" dirty="0"/>
              <a:t>, která bude v manažerském rozhodování a řízení nezávislá na externích zakladatelích nebo </a:t>
            </a:r>
            <a:r>
              <a:rPr lang="cs-CZ" sz="2000" dirty="0" smtClean="0"/>
              <a:t>zřizovatelích. </a:t>
            </a:r>
            <a:r>
              <a:rPr lang="cs-CZ" sz="2000" dirty="0"/>
              <a:t>Žádná z nich v něm nesmí </a:t>
            </a:r>
            <a:r>
              <a:rPr lang="cs-CZ" sz="2000" dirty="0" smtClean="0"/>
              <a:t>disponovat </a:t>
            </a:r>
            <a:r>
              <a:rPr lang="cs-CZ" sz="2000" dirty="0"/>
              <a:t>většinou rozhodovacích práv a vlastnický podíl každé z nich musí být menší než 50 %.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83</a:t>
            </a:fld>
            <a:endParaRPr lang="en-US" dirty="0"/>
          </a:p>
        </p:txBody>
      </p:sp>
    </p:spTree>
    <p:extLst>
      <p:ext uri="{BB962C8B-B14F-4D97-AF65-F5344CB8AC3E}">
        <p14:creationId xmlns:p14="http://schemas.microsoft.com/office/powerpoint/2010/main" val="2255073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48383"/>
          </a:xfrm>
        </p:spPr>
        <p:txBody>
          <a:bodyPr/>
          <a:lstStyle/>
          <a:p>
            <a:r>
              <a:rPr lang="cs-CZ" sz="2600" dirty="0" smtClean="0">
                <a:solidFill>
                  <a:srgbClr val="0070C0"/>
                </a:solidFill>
                <a:effectLst>
                  <a:outerShdw blurRad="38100" dist="38100" dir="2700000" algn="tl">
                    <a:srgbClr val="000000">
                      <a:alpha val="43137"/>
                    </a:srgbClr>
                  </a:outerShdw>
                </a:effectLst>
              </a:rPr>
              <a:t>65. výzva IROP – </a:t>
            </a:r>
            <a:r>
              <a:rPr lang="cs-CZ" sz="2600" dirty="0">
                <a:solidFill>
                  <a:srgbClr val="0070C0"/>
                </a:solidFill>
                <a:effectLst>
                  <a:outerShdw blurRad="38100" dist="38100" dir="2700000" algn="tl">
                    <a:srgbClr val="000000">
                      <a:alpha val="43137"/>
                    </a:srgbClr>
                  </a:outerShdw>
                </a:effectLst>
              </a:rPr>
              <a:t>sociální podnikání – </a:t>
            </a:r>
            <a:r>
              <a:rPr lang="cs-CZ" sz="2600" dirty="0" smtClean="0">
                <a:solidFill>
                  <a:srgbClr val="0070C0"/>
                </a:solidFill>
                <a:effectLst>
                  <a:outerShdw blurRad="38100" dist="38100" dir="2700000" algn="tl">
                    <a:srgbClr val="000000">
                      <a:alpha val="43137"/>
                    </a:srgbClr>
                  </a:outerShdw>
                </a:effectLst>
              </a:rPr>
              <a:t>Integrované </a:t>
            </a:r>
            <a:r>
              <a:rPr lang="cs-CZ" sz="2600" dirty="0">
                <a:solidFill>
                  <a:srgbClr val="0070C0"/>
                </a:solidFill>
                <a:effectLst>
                  <a:outerShdw blurRad="38100" dist="38100" dir="2700000" algn="tl">
                    <a:srgbClr val="000000">
                      <a:alpha val="43137"/>
                    </a:srgbClr>
                  </a:outerShdw>
                </a:effectLst>
              </a:rPr>
              <a:t>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3157"/>
            <a:ext cx="8229600" cy="5236144"/>
          </a:xfrm>
        </p:spPr>
        <p:txBody>
          <a:bodyPr>
            <a:noAutofit/>
          </a:bodyPr>
          <a:lstStyle/>
          <a:p>
            <a:pPr marL="0" lvl="0" indent="0">
              <a:buNone/>
            </a:pPr>
            <a:r>
              <a:rPr lang="cs-CZ" sz="1800" dirty="0"/>
              <a:t>Z IROP </a:t>
            </a:r>
            <a:r>
              <a:rPr lang="cs-CZ" sz="1800" b="1" dirty="0"/>
              <a:t>nelze</a:t>
            </a:r>
            <a:r>
              <a:rPr lang="cs-CZ" sz="1800" dirty="0"/>
              <a:t> </a:t>
            </a:r>
            <a:r>
              <a:rPr lang="cs-CZ" sz="1800" dirty="0" smtClean="0"/>
              <a:t>financovat:</a:t>
            </a:r>
            <a:endParaRPr lang="cs-CZ" sz="1600" dirty="0" smtClean="0"/>
          </a:p>
          <a:p>
            <a:r>
              <a:rPr lang="cs-CZ" sz="1700" b="1" dirty="0" smtClean="0"/>
              <a:t>zemědělskou prvovýrobu</a:t>
            </a:r>
            <a:r>
              <a:rPr lang="cs-CZ" sz="1700" dirty="0"/>
              <a:t>;</a:t>
            </a:r>
          </a:p>
          <a:p>
            <a:r>
              <a:rPr lang="cs-CZ" sz="1700" b="1" dirty="0" smtClean="0"/>
              <a:t>komerční turistická zařízení:</a:t>
            </a:r>
            <a:r>
              <a:rPr lang="cs-CZ" sz="1700" dirty="0" smtClean="0"/>
              <a:t> hotely</a:t>
            </a:r>
            <a:r>
              <a:rPr lang="cs-CZ" sz="1700" dirty="0"/>
              <a:t>, botely, motely, </a:t>
            </a:r>
            <a:r>
              <a:rPr lang="cs-CZ" sz="1700" dirty="0" smtClean="0"/>
              <a:t>penziony;</a:t>
            </a:r>
            <a:endParaRPr lang="cs-CZ" sz="1700" dirty="0"/>
          </a:p>
          <a:p>
            <a:pPr marL="361950" indent="-361950"/>
            <a:r>
              <a:rPr lang="cs-CZ" sz="1700" b="1" dirty="0" smtClean="0"/>
              <a:t>restaurace, bary, pivnice</a:t>
            </a:r>
            <a:r>
              <a:rPr lang="cs-CZ" sz="1700" dirty="0" smtClean="0"/>
              <a:t>;</a:t>
            </a:r>
          </a:p>
          <a:p>
            <a:r>
              <a:rPr lang="cs-CZ" sz="1700" b="1" dirty="0" smtClean="0"/>
              <a:t>komerční volnočasová zařízení </a:t>
            </a:r>
            <a:r>
              <a:rPr lang="cs-CZ" sz="1700" dirty="0" smtClean="0"/>
              <a:t>– např. provozovny heren, kasin a sázkových kanceláří, sportovní, zábavní a rekreační činnosti a činnosti </a:t>
            </a:r>
            <a:r>
              <a:rPr lang="cs-CZ" sz="1700" dirty="0"/>
              <a:t>fitcenter;</a:t>
            </a:r>
          </a:p>
          <a:p>
            <a:r>
              <a:rPr lang="cs-CZ" sz="1700" b="1" dirty="0" smtClean="0"/>
              <a:t>lázeňské provozy</a:t>
            </a:r>
            <a:r>
              <a:rPr lang="cs-CZ" sz="1700" dirty="0" smtClean="0"/>
              <a:t>.</a:t>
            </a:r>
          </a:p>
          <a:p>
            <a:pPr marL="0" indent="0">
              <a:buNone/>
            </a:pPr>
            <a:endParaRPr lang="cs-CZ" sz="1600" b="1" dirty="0" smtClean="0"/>
          </a:p>
          <a:p>
            <a:pPr marL="0" indent="0">
              <a:buNone/>
            </a:pPr>
            <a:r>
              <a:rPr lang="cs-CZ" sz="1700" b="1" dirty="0" smtClean="0"/>
              <a:t>Povolené drobné </a:t>
            </a:r>
            <a:r>
              <a:rPr lang="cs-CZ" sz="1700" b="1" dirty="0"/>
              <a:t>provozovny </a:t>
            </a:r>
            <a:r>
              <a:rPr lang="cs-CZ" sz="1700" b="1" dirty="0" smtClean="0"/>
              <a:t>ve stravování</a:t>
            </a:r>
            <a:r>
              <a:rPr lang="cs-CZ" sz="1700" dirty="0"/>
              <a:t> – např. </a:t>
            </a:r>
            <a:r>
              <a:rPr lang="cs-CZ" sz="1700" dirty="0" smtClean="0"/>
              <a:t>mléčná bistra</a:t>
            </a:r>
            <a:r>
              <a:rPr lang="cs-CZ" sz="1700" dirty="0"/>
              <a:t>, </a:t>
            </a:r>
            <a:r>
              <a:rPr lang="cs-CZ" sz="1700" dirty="0" smtClean="0"/>
              <a:t>kavárny, cukrárny, výrobny </a:t>
            </a:r>
            <a:r>
              <a:rPr lang="cs-CZ" sz="1700" dirty="0"/>
              <a:t>svačinek, pražírny kávy s ochutnávkou, </a:t>
            </a:r>
            <a:r>
              <a:rPr lang="cs-CZ" sz="1700" dirty="0" smtClean="0"/>
              <a:t>různé výrobny a přípravny občerstvení s prodejem apod., tzv</a:t>
            </a:r>
            <a:r>
              <a:rPr lang="cs-CZ" sz="1700" dirty="0"/>
              <a:t>. drobná gastronomická </a:t>
            </a:r>
            <a:r>
              <a:rPr lang="cs-CZ" sz="1700" dirty="0" smtClean="0"/>
              <a:t>zařízení lze podpořit, </a:t>
            </a:r>
            <a:r>
              <a:rPr lang="cs-CZ" sz="1700" dirty="0"/>
              <a:t>zvláště slouží-li jako prostředek diversifikace a odhalování hospodářského potenciálu venkovských </a:t>
            </a:r>
            <a:r>
              <a:rPr lang="cs-CZ" sz="1700" dirty="0" smtClean="0"/>
              <a:t>oblastí a zároveň slouží-li k účinné integraci sociálně vyloučených osob nebo osob ohrožených sociálním vyloučením.</a:t>
            </a:r>
          </a:p>
          <a:p>
            <a:pPr marL="0" indent="0">
              <a:buNone/>
            </a:pPr>
            <a:endParaRPr lang="cs-CZ" sz="1400" i="1" dirty="0" smtClean="0"/>
          </a:p>
          <a:p>
            <a:pPr marL="0" indent="0">
              <a:buNone/>
            </a:pPr>
            <a:r>
              <a:rPr lang="cs-CZ" sz="1400" i="1" dirty="0" smtClean="0"/>
              <a:t>Poznámka: Podpora </a:t>
            </a:r>
            <a:r>
              <a:rPr lang="cs-CZ" sz="1400" i="1" dirty="0"/>
              <a:t>nesmí být poskytnutá na </a:t>
            </a:r>
            <a:r>
              <a:rPr lang="cs-CZ" sz="1400" i="1" dirty="0" err="1"/>
              <a:t>nepodporovatelné</a:t>
            </a:r>
            <a:r>
              <a:rPr lang="cs-CZ" sz="1400" i="1" dirty="0"/>
              <a:t> ekonomické činnosti a žadatel v období realizace/udržitelnosti musí činnosti rozlišovat a vést odděleně, pokud v nezpůsobilých ekonomických činnostech je činný a má je zaregistrované</a:t>
            </a:r>
            <a:r>
              <a:rPr lang="cs-CZ" sz="1600" i="1" dirty="0"/>
              <a:t>. </a:t>
            </a:r>
            <a:endParaRPr lang="cs-CZ" sz="1600"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84</a:t>
            </a:fld>
            <a:endParaRPr lang="en-US" dirty="0"/>
          </a:p>
        </p:txBody>
      </p:sp>
    </p:spTree>
    <p:extLst>
      <p:ext uri="{BB962C8B-B14F-4D97-AF65-F5344CB8AC3E}">
        <p14:creationId xmlns:p14="http://schemas.microsoft.com/office/powerpoint/2010/main" val="8123923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400" b="1" dirty="0" smtClean="0"/>
              <a:t>Principy sociálního podnikání</a:t>
            </a:r>
          </a:p>
          <a:p>
            <a:pPr marL="0" indent="0">
              <a:buNone/>
            </a:pPr>
            <a:endParaRPr lang="cs-CZ" sz="2400" dirty="0"/>
          </a:p>
          <a:p>
            <a:pPr marL="0" indent="0">
              <a:buNone/>
            </a:pPr>
            <a:r>
              <a:rPr lang="cs-CZ" sz="1800" dirty="0" smtClean="0"/>
              <a:t>Na základě vyjednávání MPSV s </a:t>
            </a:r>
            <a:r>
              <a:rPr lang="cs-CZ" sz="1800" dirty="0"/>
              <a:t>platformou </a:t>
            </a:r>
            <a:r>
              <a:rPr lang="cs-CZ" sz="1800" dirty="0" smtClean="0"/>
              <a:t>TESSEA vznikly tzv. </a:t>
            </a:r>
            <a:r>
              <a:rPr lang="cs-CZ" sz="1800" b="1" dirty="0" smtClean="0"/>
              <a:t>„Rozpoznávací </a:t>
            </a:r>
            <a:r>
              <a:rPr lang="cs-CZ" sz="1800" b="1" dirty="0"/>
              <a:t>znaky integračního sociálního </a:t>
            </a:r>
            <a:r>
              <a:rPr lang="cs-CZ" sz="1800" b="1" dirty="0" smtClean="0"/>
              <a:t>podniku“</a:t>
            </a:r>
            <a:r>
              <a:rPr lang="cs-CZ" sz="1800" dirty="0" smtClean="0"/>
              <a:t>, které </a:t>
            </a:r>
            <a:r>
              <a:rPr lang="cs-CZ" sz="1800" dirty="0"/>
              <a:t>jsou pro příjemce závazné v plném rozsahu a budou sledovány v průběhu </a:t>
            </a:r>
            <a:r>
              <a:rPr lang="cs-CZ" sz="1800" dirty="0" smtClean="0"/>
              <a:t>realizace a udržitelnosti </a:t>
            </a:r>
            <a:r>
              <a:rPr lang="cs-CZ" sz="1800" dirty="0"/>
              <a:t>projektu. </a:t>
            </a:r>
            <a:endParaRPr lang="cs-CZ" sz="1800" dirty="0" smtClean="0"/>
          </a:p>
          <a:p>
            <a:pPr marL="0" indent="0">
              <a:buNone/>
            </a:pPr>
            <a:endParaRPr lang="cs-CZ" sz="1800" dirty="0" smtClean="0"/>
          </a:p>
          <a:p>
            <a:pPr marL="0" indent="0">
              <a:buNone/>
            </a:pPr>
            <a:r>
              <a:rPr lang="cs-CZ" sz="1800" dirty="0" smtClean="0"/>
              <a:t>Pro IROP jako </a:t>
            </a:r>
            <a:r>
              <a:rPr lang="cs-CZ" sz="1800" b="1" dirty="0" smtClean="0"/>
              <a:t>„principy sociálního podnikání“:</a:t>
            </a:r>
          </a:p>
          <a:p>
            <a:r>
              <a:rPr lang="cs-CZ" sz="1800" dirty="0" smtClean="0"/>
              <a:t>Sociální </a:t>
            </a:r>
            <a:r>
              <a:rPr lang="cs-CZ" sz="1800" dirty="0"/>
              <a:t>prospěch </a:t>
            </a:r>
            <a:endParaRPr lang="cs-CZ" sz="1800" dirty="0" smtClean="0"/>
          </a:p>
          <a:p>
            <a:r>
              <a:rPr lang="cs-CZ" sz="1800" dirty="0"/>
              <a:t>Ekonomický </a:t>
            </a:r>
            <a:r>
              <a:rPr lang="cs-CZ" sz="1800" dirty="0" smtClean="0"/>
              <a:t>prospěch</a:t>
            </a:r>
          </a:p>
          <a:p>
            <a:r>
              <a:rPr lang="cs-CZ" sz="1800" dirty="0"/>
              <a:t>Environmentální prospěch </a:t>
            </a:r>
            <a:endParaRPr lang="cs-CZ" sz="1800" dirty="0" smtClean="0"/>
          </a:p>
          <a:p>
            <a:r>
              <a:rPr lang="cs-CZ" sz="1800" dirty="0"/>
              <a:t>Místní prospěch </a:t>
            </a:r>
          </a:p>
          <a:p>
            <a:pPr marL="0" indent="0">
              <a:buNone/>
            </a:pPr>
            <a:endParaRPr lang="cs-CZ" sz="1800" dirty="0"/>
          </a:p>
          <a:p>
            <a:pPr marL="0" indent="0">
              <a:buNone/>
            </a:pPr>
            <a:endParaRPr lang="cs-CZ" sz="1800" u="sng" dirty="0"/>
          </a:p>
          <a:p>
            <a:pPr marL="0" indent="0">
              <a:buNone/>
            </a:pPr>
            <a:endParaRPr lang="cs-CZ" sz="1800" dirty="0"/>
          </a:p>
          <a:p>
            <a:pPr marL="0" indent="0">
              <a:buNone/>
            </a:pPr>
            <a:endParaRPr lang="cs-CZ" sz="1800"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85</a:t>
            </a:fld>
            <a:endParaRPr lang="en-US" dirty="0"/>
          </a:p>
        </p:txBody>
      </p:sp>
      <p:pic>
        <p:nvPicPr>
          <p:cNvPr id="7" name="Obrázek 6"/>
          <p:cNvPicPr>
            <a:picLocks noChangeAspect="1"/>
          </p:cNvPicPr>
          <p:nvPr/>
        </p:nvPicPr>
        <p:blipFill>
          <a:blip r:embed="rId4"/>
          <a:stretch>
            <a:fillRect/>
          </a:stretch>
        </p:blipFill>
        <p:spPr>
          <a:xfrm>
            <a:off x="4087477" y="4112250"/>
            <a:ext cx="4931446" cy="2609225"/>
          </a:xfrm>
          <a:prstGeom prst="rect">
            <a:avLst/>
          </a:prstGeom>
        </p:spPr>
      </p:pic>
    </p:spTree>
    <p:extLst>
      <p:ext uri="{BB962C8B-B14F-4D97-AF65-F5344CB8AC3E}">
        <p14:creationId xmlns:p14="http://schemas.microsoft.com/office/powerpoint/2010/main" val="1745819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30288"/>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304926"/>
            <a:ext cx="8229600" cy="4821238"/>
          </a:xfrm>
        </p:spPr>
        <p:txBody>
          <a:bodyPr>
            <a:normAutofit fontScale="85000" lnSpcReduction="20000"/>
          </a:bodyPr>
          <a:lstStyle/>
          <a:p>
            <a:pPr marL="457200" lvl="1" indent="-371475">
              <a:buNone/>
            </a:pPr>
            <a:r>
              <a:rPr lang="cs-CZ" sz="2700" b="1" dirty="0"/>
              <a:t>Cílové </a:t>
            </a:r>
            <a:r>
              <a:rPr lang="cs-CZ" sz="2700" b="1" dirty="0" smtClean="0"/>
              <a:t>skupiny:</a:t>
            </a:r>
            <a:endParaRPr lang="cs-CZ" sz="2700" b="1" dirty="0"/>
          </a:p>
          <a:p>
            <a:pPr lvl="0"/>
            <a:r>
              <a:rPr lang="cs-CZ" sz="2200" dirty="0" smtClean="0"/>
              <a:t>uchazeči </a:t>
            </a:r>
            <a:r>
              <a:rPr lang="cs-CZ" sz="2200" dirty="0"/>
              <a:t>o zaměstnání evidovaní na Úřadu práce ČR déle než 1 rok. </a:t>
            </a:r>
          </a:p>
          <a:p>
            <a:pPr lvl="0"/>
            <a:r>
              <a:rPr lang="cs-CZ" sz="2200" dirty="0" smtClean="0"/>
              <a:t>uchazeči </a:t>
            </a:r>
            <a:r>
              <a:rPr lang="cs-CZ" sz="2200" dirty="0"/>
              <a:t>o zaměstnání, jejichž doba evidence na Úřadu práce ČR dosáhla v posledních dvou letech v součtu délky 12 měsíců. </a:t>
            </a:r>
          </a:p>
          <a:p>
            <a:pPr lvl="0"/>
            <a:r>
              <a:rPr lang="cs-CZ" sz="2200" dirty="0" smtClean="0"/>
              <a:t>osoby</a:t>
            </a:r>
            <a:r>
              <a:rPr lang="cs-CZ" sz="2200" dirty="0"/>
              <a:t>, které opustily výkon trestu do 12 měsíců od ukončení výkonu </a:t>
            </a:r>
            <a:r>
              <a:rPr lang="cs-CZ" sz="2200" dirty="0" smtClean="0"/>
              <a:t>trestu nebo osoby vykonávající trest odnětí svobody formou domácího vězení.</a:t>
            </a:r>
            <a:endParaRPr lang="cs-CZ" sz="2200" dirty="0"/>
          </a:p>
          <a:p>
            <a:pPr lvl="0"/>
            <a:r>
              <a:rPr lang="cs-CZ" sz="2200" dirty="0" smtClean="0"/>
              <a:t>osoby</a:t>
            </a:r>
            <a:r>
              <a:rPr lang="cs-CZ" sz="2200" dirty="0"/>
              <a:t>, které opustily zařízení pro výkon ústavní nebo ochranné výchovy do 12 měsíců od opuštění zařízení.</a:t>
            </a:r>
          </a:p>
          <a:p>
            <a:pPr lvl="0"/>
            <a:r>
              <a:rPr lang="cs-CZ" sz="2200" dirty="0" smtClean="0"/>
              <a:t>osoby </a:t>
            </a:r>
            <a:r>
              <a:rPr lang="cs-CZ" sz="2200" dirty="0"/>
              <a:t>se zdravotním postižením podle § 67 zákona č. 435/2004 Sb., o zaměstnanosti, ve znění pozdějších předpisů, jedná se o: </a:t>
            </a:r>
          </a:p>
          <a:p>
            <a:pPr marL="542925" lvl="0" indent="-180975">
              <a:buFontTx/>
              <a:buChar char="‒"/>
            </a:pPr>
            <a:r>
              <a:rPr lang="cs-CZ" sz="2200" dirty="0"/>
              <a:t>osoby invalidní ve třetím stupni (osoby s těžším zdravotním postižením) – dříve osoby plně invalidní, </a:t>
            </a:r>
          </a:p>
          <a:p>
            <a:pPr marL="542925" lvl="0" indent="-180975">
              <a:buFontTx/>
              <a:buChar char="‒"/>
            </a:pPr>
            <a:r>
              <a:rPr lang="cs-CZ" sz="2200" dirty="0"/>
              <a:t>osoby invalidní v prvním a druhém stupni – dříve osoby částečně invalidní,</a:t>
            </a:r>
          </a:p>
          <a:p>
            <a:pPr marL="542925" lvl="0" indent="-180975">
              <a:buFontTx/>
              <a:buChar char="‒"/>
            </a:pPr>
            <a:r>
              <a:rPr lang="cs-CZ" sz="2200" dirty="0"/>
              <a:t>osoby zdravotně </a:t>
            </a:r>
            <a:r>
              <a:rPr lang="cs-CZ" sz="2200" dirty="0" smtClean="0"/>
              <a:t>znevýhodněné</a:t>
            </a:r>
          </a:p>
          <a:p>
            <a:pPr marL="361950" indent="-361950"/>
            <a:r>
              <a:rPr lang="cs-CZ" sz="2200" dirty="0" smtClean="0"/>
              <a:t>azylanti</a:t>
            </a:r>
            <a:r>
              <a:rPr lang="cs-CZ" sz="2200" dirty="0" smtClean="0">
                <a:solidFill>
                  <a:srgbClr val="C00000"/>
                </a:solidFill>
              </a:rPr>
              <a:t> </a:t>
            </a:r>
            <a:endParaRPr lang="cs-CZ" sz="2200" dirty="0">
              <a:solidFill>
                <a:srgbClr val="C00000"/>
              </a:solidFill>
            </a:endParaRPr>
          </a:p>
          <a:p>
            <a:endParaRPr lang="cs-CZ" sz="16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86</a:t>
            </a:fld>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227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260139"/>
          </a:xfrm>
        </p:spPr>
        <p:txBody>
          <a:bodyPr/>
          <a:lstStyle/>
          <a:p>
            <a:r>
              <a:rPr lang="cs-CZ" sz="2600" dirty="0">
                <a:solidFill>
                  <a:srgbClr val="0070C0"/>
                </a:solidFill>
                <a:effectLst>
                  <a:outerShdw blurRad="38100" dist="38100" dir="2700000" algn="tl">
                    <a:srgbClr val="000000">
                      <a:alpha val="43137"/>
                    </a:srgbClr>
                  </a:outerShdw>
                </a:effectLst>
              </a:rPr>
              <a:t>65.  výzva IROP – osnova Podnikatelského plánu</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0737"/>
            <a:ext cx="8229600" cy="4762119"/>
          </a:xfrm>
        </p:spPr>
        <p:txBody>
          <a:bodyPr>
            <a:noAutofit/>
          </a:bodyPr>
          <a:lstStyle/>
          <a:p>
            <a:pPr marL="0" lvl="0" indent="0">
              <a:buNone/>
            </a:pPr>
            <a:r>
              <a:rPr lang="pl-PL" sz="2200" b="1" dirty="0" smtClean="0"/>
              <a:t>Podnikatelský plán </a:t>
            </a:r>
            <a:r>
              <a:rPr lang="pl-PL" sz="2200" dirty="0" smtClean="0"/>
              <a:t>- příloha </a:t>
            </a:r>
            <a:r>
              <a:rPr lang="pl-PL" sz="2200" dirty="0"/>
              <a:t>č. 4</a:t>
            </a:r>
            <a:r>
              <a:rPr lang="pl-PL" sz="2200" dirty="0" smtClean="0"/>
              <a:t> Specifických pravidel:</a:t>
            </a:r>
          </a:p>
          <a:p>
            <a:pPr lvl="0">
              <a:buFont typeface="+mj-lt"/>
              <a:buAutoNum type="arabicPeriod"/>
            </a:pPr>
            <a:r>
              <a:rPr lang="pl-PL" sz="2000" dirty="0" smtClean="0"/>
              <a:t>Obsah </a:t>
            </a:r>
            <a:endParaRPr lang="pl-PL" sz="2000" dirty="0"/>
          </a:p>
          <a:p>
            <a:pPr lvl="0">
              <a:buFont typeface="+mj-lt"/>
              <a:buAutoNum type="arabicPeriod"/>
            </a:pPr>
            <a:r>
              <a:rPr lang="pl-PL" sz="2000" dirty="0" smtClean="0"/>
              <a:t>Informace o podniku, charakteristika žadatele</a:t>
            </a:r>
          </a:p>
          <a:p>
            <a:pPr lvl="0">
              <a:buFont typeface="+mj-lt"/>
              <a:buAutoNum type="arabicPeriod"/>
            </a:pPr>
            <a:r>
              <a:rPr lang="pl-PL" sz="2000" dirty="0" smtClean="0"/>
              <a:t>Popis současné nabídky a analýza trhu</a:t>
            </a:r>
          </a:p>
          <a:p>
            <a:pPr lvl="0">
              <a:buFont typeface="+mj-lt"/>
              <a:buAutoNum type="arabicPeriod"/>
            </a:pPr>
            <a:r>
              <a:rPr lang="pl-PL" sz="2000" dirty="0" smtClean="0"/>
              <a:t>Principy sociálního podnikání</a:t>
            </a:r>
          </a:p>
          <a:p>
            <a:pPr lvl="0">
              <a:buFont typeface="+mj-lt"/>
              <a:buAutoNum type="arabicPeriod"/>
            </a:pPr>
            <a:r>
              <a:rPr lang="pl-PL" sz="2000" dirty="0" smtClean="0"/>
              <a:t>Podrobný popis projektu</a:t>
            </a:r>
          </a:p>
          <a:p>
            <a:pPr lvl="0">
              <a:buFont typeface="+mj-lt"/>
              <a:buAutoNum type="arabicPeriod"/>
            </a:pPr>
            <a:r>
              <a:rPr lang="pl-PL" sz="2000" dirty="0" smtClean="0"/>
              <a:t>Management projektu a řízení lidských zdrojů</a:t>
            </a:r>
          </a:p>
          <a:p>
            <a:pPr lvl="0">
              <a:buFont typeface="+mj-lt"/>
              <a:buAutoNum type="arabicPeriod"/>
            </a:pPr>
            <a:r>
              <a:rPr lang="pl-PL" sz="2000" dirty="0" smtClean="0"/>
              <a:t>Způsob stanovení cen do rozpočtu projektu</a:t>
            </a:r>
          </a:p>
          <a:p>
            <a:pPr lvl="0">
              <a:buFont typeface="+mj-lt"/>
              <a:buAutoNum type="arabicPeriod"/>
            </a:pPr>
            <a:r>
              <a:rPr lang="pl-PL" sz="2000" dirty="0" smtClean="0"/>
              <a:t>Finanční plán</a:t>
            </a:r>
          </a:p>
          <a:p>
            <a:pPr lvl="0">
              <a:buFont typeface="+mj-lt"/>
              <a:buAutoNum type="arabicPeriod"/>
            </a:pPr>
            <a:r>
              <a:rPr lang="pl-PL" sz="2000" dirty="0" smtClean="0"/>
              <a:t>Analýza řízení rizik</a:t>
            </a:r>
          </a:p>
          <a:p>
            <a:pPr lvl="0">
              <a:buFont typeface="+mj-lt"/>
              <a:buAutoNum type="arabicPeriod"/>
            </a:pPr>
            <a:r>
              <a:rPr lang="pl-PL" sz="2000" dirty="0" smtClean="0"/>
              <a:t>Závěrečné hodnocení efektivity a udržitelnosti projektu</a:t>
            </a:r>
          </a:p>
          <a:p>
            <a:pPr marL="0" lvl="0" indent="0">
              <a:buNone/>
            </a:pPr>
            <a:endParaRPr lang="pl-PL" sz="1700" b="1" u="sng" dirty="0" smtClean="0"/>
          </a:p>
          <a:p>
            <a:pPr marL="0" lvl="0" indent="0">
              <a:buNone/>
            </a:pPr>
            <a:endParaRPr lang="pl-PL" sz="1700"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87</a:t>
            </a:fld>
            <a:endParaRPr lang="en-US" dirty="0"/>
          </a:p>
        </p:txBody>
      </p:sp>
    </p:spTree>
    <p:extLst>
      <p:ext uri="{BB962C8B-B14F-4D97-AF65-F5344CB8AC3E}">
        <p14:creationId xmlns:p14="http://schemas.microsoft.com/office/powerpoint/2010/main" val="16909288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smtClean="0">
                <a:solidFill>
                  <a:srgbClr val="0070C0"/>
                </a:solidFill>
                <a:effectLst>
                  <a:outerShdw blurRad="38100" dist="38100" dir="2700000" algn="tl">
                    <a:srgbClr val="000000">
                      <a:alpha val="43137"/>
                    </a:srgbClr>
                  </a:outerShdw>
                </a:effectLst>
              </a:rPr>
              <a:t>65</a:t>
            </a:r>
            <a:r>
              <a:rPr lang="cs-CZ" sz="2600" dirty="0">
                <a:solidFill>
                  <a:srgbClr val="0070C0"/>
                </a:solidFill>
                <a:effectLst>
                  <a:outerShdw blurRad="38100" dist="38100" dir="2700000" algn="tl">
                    <a:srgbClr val="000000">
                      <a:alpha val="43137"/>
                    </a:srgbClr>
                  </a:outerShdw>
                </a:effectLst>
              </a:rPr>
              <a:t>.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78029"/>
            <a:ext cx="8229600" cy="5278321"/>
          </a:xfrm>
        </p:spPr>
        <p:txBody>
          <a:bodyPr>
            <a:noAutofit/>
          </a:bodyPr>
          <a:lstStyle/>
          <a:p>
            <a:pPr marL="0" indent="0">
              <a:buNone/>
            </a:pPr>
            <a:r>
              <a:rPr lang="pl-PL" sz="1800" b="1" dirty="0" smtClean="0"/>
              <a:t>Způsobilé </a:t>
            </a:r>
            <a:r>
              <a:rPr lang="pl-PL" sz="1800" b="1" dirty="0"/>
              <a:t>výdaje na aktivity projektu: </a:t>
            </a:r>
            <a:endParaRPr lang="pl-PL" sz="1800" dirty="0"/>
          </a:p>
          <a:p>
            <a:pPr marL="0" indent="0">
              <a:buNone/>
            </a:pPr>
            <a:r>
              <a:rPr lang="cs-CZ" sz="1600" b="1" dirty="0"/>
              <a:t>Stavby a stavební </a:t>
            </a:r>
            <a:r>
              <a:rPr lang="cs-CZ" sz="1600" b="1" dirty="0" smtClean="0"/>
              <a:t>práce: </a:t>
            </a:r>
            <a:endParaRPr lang="cs-CZ" sz="1600" b="1" dirty="0"/>
          </a:p>
          <a:p>
            <a:r>
              <a:rPr lang="cs-CZ" sz="1600" dirty="0" smtClean="0"/>
              <a:t>výstavba </a:t>
            </a:r>
            <a:r>
              <a:rPr lang="cs-CZ" sz="1600" dirty="0"/>
              <a:t>nových objektů, </a:t>
            </a:r>
          </a:p>
          <a:p>
            <a:r>
              <a:rPr lang="cs-CZ" sz="1600" dirty="0" smtClean="0"/>
              <a:t>stavební </a:t>
            </a:r>
            <a:r>
              <a:rPr lang="cs-CZ" sz="1600" dirty="0"/>
              <a:t>úpravy a rekonstrukce stávající stavby (nástavba, přístavba, apod.). </a:t>
            </a:r>
          </a:p>
          <a:p>
            <a:pPr marL="0" lvl="0" indent="0">
              <a:buNone/>
            </a:pPr>
            <a:r>
              <a:rPr lang="cs-CZ" sz="1600" b="1" dirty="0" smtClean="0"/>
              <a:t>Nákup </a:t>
            </a:r>
            <a:r>
              <a:rPr lang="cs-CZ" sz="1600" b="1" dirty="0"/>
              <a:t>pozemků a </a:t>
            </a:r>
            <a:r>
              <a:rPr lang="cs-CZ" sz="1600" b="1" dirty="0" smtClean="0"/>
              <a:t>staveb:</a:t>
            </a:r>
          </a:p>
          <a:p>
            <a:r>
              <a:rPr lang="cs-CZ" sz="1600" dirty="0" smtClean="0"/>
              <a:t>nákup </a:t>
            </a:r>
            <a:r>
              <a:rPr lang="cs-CZ" sz="1600" dirty="0"/>
              <a:t>pozemku (celého, nebo jeho části) určeného pro výstavbu sociálního podniku, </a:t>
            </a:r>
            <a:r>
              <a:rPr lang="cs-CZ" sz="1600" b="1" dirty="0"/>
              <a:t>cena pozemku nesmí přesáhnout 10 % celkových způsobilých výdajů1, </a:t>
            </a:r>
            <a:endParaRPr lang="cs-CZ" sz="1600" dirty="0"/>
          </a:p>
          <a:p>
            <a:r>
              <a:rPr lang="cs-CZ" sz="1600" dirty="0" smtClean="0"/>
              <a:t>nákup </a:t>
            </a:r>
            <a:r>
              <a:rPr lang="cs-CZ" sz="1600" dirty="0"/>
              <a:t>stavby (celé nebo její části) pro vybudování sociálního </a:t>
            </a:r>
            <a:r>
              <a:rPr lang="cs-CZ" sz="1600" dirty="0" smtClean="0"/>
              <a:t>podniku. </a:t>
            </a:r>
            <a:endParaRPr lang="cs-CZ" sz="1600" dirty="0"/>
          </a:p>
          <a:p>
            <a:pPr marL="0" lvl="0" indent="0">
              <a:buNone/>
            </a:pPr>
            <a:r>
              <a:rPr lang="cs-CZ" sz="1300" i="1" dirty="0" smtClean="0"/>
              <a:t>Cena </a:t>
            </a:r>
            <a:r>
              <a:rPr lang="cs-CZ" sz="1300" i="1" dirty="0"/>
              <a:t>nemovitosti musí být určena znaleckým posudkem (nesmí být starší než 6 měsíců před pořízením nemovitosti</a:t>
            </a:r>
            <a:r>
              <a:rPr lang="cs-CZ" sz="1300" i="1" dirty="0" smtClean="0"/>
              <a:t>).</a:t>
            </a:r>
          </a:p>
          <a:p>
            <a:pPr marL="0" lvl="0" indent="0">
              <a:buNone/>
            </a:pPr>
            <a:r>
              <a:rPr lang="cs-CZ" sz="1600" b="1" dirty="0" smtClean="0"/>
              <a:t>Nákup služeb: </a:t>
            </a:r>
            <a:endParaRPr lang="cs-CZ" sz="1600" b="1" dirty="0"/>
          </a:p>
          <a:p>
            <a:r>
              <a:rPr lang="cs-CZ" sz="1600" dirty="0" smtClean="0"/>
              <a:t>výdaje </a:t>
            </a:r>
            <a:r>
              <a:rPr lang="cs-CZ" sz="1600" dirty="0"/>
              <a:t>na vypracování Podnikatelského plánu (max. 20 000 Kč včetně DPH) , </a:t>
            </a:r>
          </a:p>
          <a:p>
            <a:r>
              <a:rPr lang="cs-CZ" sz="1600" dirty="0" smtClean="0"/>
              <a:t>výdaje </a:t>
            </a:r>
            <a:r>
              <a:rPr lang="cs-CZ" sz="1600" dirty="0"/>
              <a:t>na projektovou dokumentaci pro vydání stavebního povolení, pro ohlášení stavby nebo pro provádění stavby, </a:t>
            </a:r>
          </a:p>
          <a:p>
            <a:r>
              <a:rPr lang="cs-CZ" sz="1600" dirty="0" smtClean="0"/>
              <a:t>povinná </a:t>
            </a:r>
            <a:r>
              <a:rPr lang="cs-CZ" sz="1600" dirty="0"/>
              <a:t>publicita (viz kap. 13 Obecných pravidel), </a:t>
            </a:r>
          </a:p>
          <a:p>
            <a:r>
              <a:rPr lang="cs-CZ" sz="1600" dirty="0" smtClean="0"/>
              <a:t>autorský </a:t>
            </a:r>
            <a:r>
              <a:rPr lang="cs-CZ" sz="1600" dirty="0"/>
              <a:t>dozor, technický dozor investora, BOZP, </a:t>
            </a:r>
          </a:p>
          <a:p>
            <a:r>
              <a:rPr lang="cs-CZ" sz="1600" dirty="0" smtClean="0"/>
              <a:t>projektová </a:t>
            </a:r>
            <a:r>
              <a:rPr lang="cs-CZ" sz="1600" dirty="0"/>
              <a:t>dokumentace stavby, EIA, </a:t>
            </a:r>
          </a:p>
          <a:p>
            <a:r>
              <a:rPr lang="cs-CZ" sz="1600" dirty="0" smtClean="0"/>
              <a:t>ocenění </a:t>
            </a:r>
            <a:r>
              <a:rPr lang="cs-CZ" sz="1600" dirty="0"/>
              <a:t>pozemků a staveb. </a:t>
            </a:r>
          </a:p>
          <a:p>
            <a:pPr marL="0" lvl="0" indent="0">
              <a:buNone/>
            </a:pPr>
            <a:endParaRPr lang="pl-PL" sz="1200" b="1" i="1" dirty="0" smtClean="0"/>
          </a:p>
          <a:p>
            <a:pPr marL="0" lvl="0" indent="0">
              <a:buNone/>
            </a:pP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0151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88</a:t>
            </a:fld>
            <a:endParaRPr lang="en-US" dirty="0"/>
          </a:p>
        </p:txBody>
      </p:sp>
    </p:spTree>
    <p:extLst>
      <p:ext uri="{BB962C8B-B14F-4D97-AF65-F5344CB8AC3E}">
        <p14:creationId xmlns:p14="http://schemas.microsoft.com/office/powerpoint/2010/main" val="29454227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00257"/>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3532"/>
            <a:ext cx="8229600" cy="4883417"/>
          </a:xfrm>
        </p:spPr>
        <p:txBody>
          <a:bodyPr>
            <a:noAutofit/>
          </a:bodyPr>
          <a:lstStyle/>
          <a:p>
            <a:pPr marL="0" indent="0">
              <a:buNone/>
            </a:pPr>
            <a:r>
              <a:rPr lang="pl-PL" sz="2200" b="1" dirty="0" smtClean="0"/>
              <a:t>Způsobilé </a:t>
            </a:r>
            <a:r>
              <a:rPr lang="pl-PL" sz="2200" b="1" dirty="0"/>
              <a:t>výdaje na aktivity projektu</a:t>
            </a:r>
            <a:r>
              <a:rPr lang="pl-PL" sz="2200" b="1" dirty="0" smtClean="0"/>
              <a:t>:</a:t>
            </a:r>
          </a:p>
          <a:p>
            <a:pPr marL="0" indent="0">
              <a:buNone/>
            </a:pPr>
            <a:endParaRPr lang="pl-PL" sz="1800" dirty="0"/>
          </a:p>
          <a:p>
            <a:pPr marL="0" indent="0">
              <a:buNone/>
            </a:pPr>
            <a:r>
              <a:rPr lang="cs-CZ" sz="2000" b="1" dirty="0"/>
              <a:t>Majetek a </a:t>
            </a:r>
            <a:r>
              <a:rPr lang="cs-CZ" sz="2000" b="1" dirty="0" smtClean="0"/>
              <a:t>vybavení: </a:t>
            </a:r>
            <a:endParaRPr lang="cs-CZ" sz="2000" b="1" dirty="0"/>
          </a:p>
          <a:p>
            <a:r>
              <a:rPr lang="cs-CZ" sz="1800" dirty="0" smtClean="0"/>
              <a:t>pořízení </a:t>
            </a:r>
            <a:r>
              <a:rPr lang="cs-CZ" sz="1800" dirty="0"/>
              <a:t>drobného hmotného majetku, </a:t>
            </a:r>
          </a:p>
          <a:p>
            <a:r>
              <a:rPr lang="cs-CZ" sz="1800" dirty="0" smtClean="0"/>
              <a:t>pořízení </a:t>
            </a:r>
            <a:r>
              <a:rPr lang="cs-CZ" sz="1800" dirty="0"/>
              <a:t>drobného nehmotného majetku, </a:t>
            </a:r>
          </a:p>
          <a:p>
            <a:r>
              <a:rPr lang="cs-CZ" sz="1800" dirty="0" smtClean="0"/>
              <a:t>pořízení </a:t>
            </a:r>
            <a:r>
              <a:rPr lang="cs-CZ" sz="1800" dirty="0"/>
              <a:t>dlouhodobého hmotného majetku, </a:t>
            </a:r>
          </a:p>
          <a:p>
            <a:r>
              <a:rPr lang="cs-CZ" sz="1800" dirty="0" smtClean="0"/>
              <a:t>pořízení </a:t>
            </a:r>
            <a:r>
              <a:rPr lang="cs-CZ" sz="1800" dirty="0"/>
              <a:t>dlouhodobého nehmotného </a:t>
            </a:r>
            <a:r>
              <a:rPr lang="cs-CZ" sz="1800" dirty="0" smtClean="0"/>
              <a:t>majetku.</a:t>
            </a:r>
          </a:p>
          <a:p>
            <a:endParaRPr lang="cs-CZ" sz="1800" dirty="0"/>
          </a:p>
          <a:p>
            <a:pPr marL="0" indent="0">
              <a:buNone/>
            </a:pPr>
            <a:r>
              <a:rPr lang="cs-CZ" sz="2000" b="1" dirty="0" smtClean="0"/>
              <a:t>DPH: </a:t>
            </a:r>
            <a:endParaRPr lang="cs-CZ" sz="2000" b="1" dirty="0"/>
          </a:p>
          <a:p>
            <a:r>
              <a:rPr lang="cs-CZ" sz="1800" dirty="0" smtClean="0"/>
              <a:t>DPH </a:t>
            </a:r>
            <a:r>
              <a:rPr lang="cs-CZ" sz="1800" dirty="0"/>
              <a:t>u neplátců DPH, </a:t>
            </a:r>
          </a:p>
          <a:p>
            <a:r>
              <a:rPr lang="cs-CZ" sz="1800" dirty="0" smtClean="0"/>
              <a:t>DPH </a:t>
            </a:r>
            <a:r>
              <a:rPr lang="cs-CZ" sz="1800" dirty="0"/>
              <a:t>u plátců, pokud nemají vzhledem k podporovaným aktivitám projektu nárok na odpočet DPH na vstupu.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2387" y="18801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89</a:t>
            </a:fld>
            <a:endParaRPr lang="en-US" dirty="0"/>
          </a:p>
        </p:txBody>
      </p:sp>
    </p:spTree>
    <p:extLst>
      <p:ext uri="{BB962C8B-B14F-4D97-AF65-F5344CB8AC3E}">
        <p14:creationId xmlns:p14="http://schemas.microsoft.com/office/powerpoint/2010/main" val="145828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9856" y="29168"/>
            <a:ext cx="8229600" cy="1143000"/>
          </a:xfrm>
        </p:spPr>
        <p:txBody>
          <a:bodyPr/>
          <a:lstStyle/>
          <a:p>
            <a:r>
              <a:rPr lang="cs-CZ" sz="2800" cap="none" dirty="0" smtClean="0">
                <a:solidFill>
                  <a:srgbClr val="0070C0"/>
                </a:solidFill>
                <a:latin typeface="Myriad Pro Black"/>
                <a:ea typeface="Myriad Pro Black"/>
                <a:cs typeface="Myriad Pro Black"/>
              </a:rPr>
              <a:t>Schválené SCLLD</a:t>
            </a:r>
            <a:r>
              <a:rPr lang="cs-CZ" sz="2800" cap="none" dirty="0">
                <a:solidFill>
                  <a:srgbClr val="0070C0"/>
                </a:solidFill>
                <a:latin typeface="Myriad Pro Black"/>
                <a:ea typeface="Myriad Pro Black"/>
                <a:cs typeface="Myriad Pro Black"/>
              </a:rPr>
              <a:t>, výzvy MAS, projekty 4.2</a:t>
            </a:r>
          </a:p>
        </p:txBody>
      </p:sp>
      <p:sp>
        <p:nvSpPr>
          <p:cNvPr id="3" name="Zástupný symbol pro obsah 2"/>
          <p:cNvSpPr>
            <a:spLocks noGrp="1"/>
          </p:cNvSpPr>
          <p:nvPr>
            <p:ph idx="1"/>
          </p:nvPr>
        </p:nvSpPr>
        <p:spPr/>
        <p:txBody>
          <a:bodyPr/>
          <a:lstStyle/>
          <a:p>
            <a:endParaRPr lang="cs-CZ"/>
          </a:p>
        </p:txBody>
      </p:sp>
      <p:pic>
        <p:nvPicPr>
          <p:cNvPr id="4" name="Picture 2" descr="Výsledek obrázku pro slepá mapa české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89" y="983647"/>
            <a:ext cx="8352928" cy="5257109"/>
          </a:xfrm>
          <a:prstGeom prst="rect">
            <a:avLst/>
          </a:prstGeom>
          <a:noFill/>
          <a:ln>
            <a:noFill/>
          </a:ln>
          <a:effectLst>
            <a:outerShdw blurRad="190500" algn="tl" rotWithShape="0">
              <a:srgbClr val="000000">
                <a:alpha val="70000"/>
              </a:srgbClr>
            </a:outerShdw>
          </a:effectLst>
        </p:spPr>
      </p:pic>
      <p:sp>
        <p:nvSpPr>
          <p:cNvPr id="5" name="TextovéPole 4"/>
          <p:cNvSpPr txBox="1"/>
          <p:nvPr/>
        </p:nvSpPr>
        <p:spPr>
          <a:xfrm>
            <a:off x="2606526" y="4926635"/>
            <a:ext cx="1512167" cy="707886"/>
          </a:xfrm>
          <a:prstGeom prst="rect">
            <a:avLst/>
          </a:prstGeom>
          <a:noFill/>
        </p:spPr>
        <p:txBody>
          <a:bodyPr wrap="square" rtlCol="0">
            <a:spAutoFit/>
          </a:bodyPr>
          <a:lstStyle/>
          <a:p>
            <a:r>
              <a:rPr lang="cs-CZ" sz="1000" dirty="0" smtClean="0"/>
              <a:t>13 SCLLD </a:t>
            </a:r>
          </a:p>
          <a:p>
            <a:r>
              <a:rPr lang="cs-CZ" sz="1000" dirty="0">
                <a:solidFill>
                  <a:srgbClr val="FF0000"/>
                </a:solidFill>
              </a:rPr>
              <a:t>4</a:t>
            </a:r>
            <a:r>
              <a:rPr lang="cs-CZ" sz="1000" dirty="0" smtClean="0">
                <a:solidFill>
                  <a:srgbClr val="FF0000"/>
                </a:solidFill>
              </a:rPr>
              <a:t> MAS</a:t>
            </a:r>
          </a:p>
          <a:p>
            <a:r>
              <a:rPr lang="cs-CZ" sz="1000" dirty="0"/>
              <a:t>9</a:t>
            </a:r>
            <a:r>
              <a:rPr lang="cs-CZ" sz="1000" dirty="0" smtClean="0"/>
              <a:t> výzev  </a:t>
            </a:r>
          </a:p>
          <a:p>
            <a:r>
              <a:rPr lang="cs-CZ" sz="1000" dirty="0" smtClean="0"/>
              <a:t>13 </a:t>
            </a:r>
            <a:r>
              <a:rPr lang="cs-CZ" sz="1000" dirty="0" err="1" smtClean="0"/>
              <a:t>RoD</a:t>
            </a:r>
            <a:r>
              <a:rPr lang="cs-CZ" sz="1000" dirty="0" smtClean="0"/>
              <a:t> </a:t>
            </a:r>
            <a:endParaRPr lang="cs-CZ" sz="1000" dirty="0"/>
          </a:p>
        </p:txBody>
      </p:sp>
      <p:sp>
        <p:nvSpPr>
          <p:cNvPr id="6" name="TextovéPole 5"/>
          <p:cNvSpPr txBox="1"/>
          <p:nvPr/>
        </p:nvSpPr>
        <p:spPr>
          <a:xfrm>
            <a:off x="5804067" y="4926635"/>
            <a:ext cx="792088" cy="1169551"/>
          </a:xfrm>
          <a:prstGeom prst="rect">
            <a:avLst/>
          </a:prstGeom>
          <a:noFill/>
        </p:spPr>
        <p:txBody>
          <a:bodyPr wrap="square" rtlCol="0">
            <a:spAutoFit/>
          </a:bodyPr>
          <a:lstStyle/>
          <a:p>
            <a:r>
              <a:rPr lang="cs-CZ" sz="1000" dirty="0" smtClean="0"/>
              <a:t>14 SCLLD</a:t>
            </a:r>
          </a:p>
          <a:p>
            <a:r>
              <a:rPr lang="cs-CZ" sz="1000" dirty="0">
                <a:solidFill>
                  <a:srgbClr val="FF0000"/>
                </a:solidFill>
              </a:rPr>
              <a:t>2</a:t>
            </a:r>
            <a:r>
              <a:rPr lang="cs-CZ" sz="1000" dirty="0" smtClean="0">
                <a:solidFill>
                  <a:srgbClr val="FF0000"/>
                </a:solidFill>
              </a:rPr>
              <a:t> MAS</a:t>
            </a:r>
          </a:p>
          <a:p>
            <a:r>
              <a:rPr lang="cs-CZ" sz="1000" dirty="0"/>
              <a:t>6</a:t>
            </a:r>
            <a:r>
              <a:rPr lang="cs-CZ" sz="1000" dirty="0" smtClean="0"/>
              <a:t> výzev </a:t>
            </a:r>
          </a:p>
          <a:p>
            <a:r>
              <a:rPr lang="cs-CZ" sz="1000" dirty="0" smtClean="0"/>
              <a:t>18 </a:t>
            </a:r>
            <a:r>
              <a:rPr lang="cs-CZ" sz="1000" dirty="0" err="1" smtClean="0"/>
              <a:t>RoD</a:t>
            </a:r>
            <a:endParaRPr lang="cs-CZ" sz="1000" dirty="0" smtClean="0"/>
          </a:p>
          <a:p>
            <a:endParaRPr lang="cs-CZ" sz="1000" dirty="0" smtClean="0"/>
          </a:p>
          <a:p>
            <a:endParaRPr lang="cs-CZ" sz="1000" dirty="0" smtClean="0"/>
          </a:p>
          <a:p>
            <a:endParaRPr lang="cs-CZ" sz="1000" dirty="0"/>
          </a:p>
        </p:txBody>
      </p:sp>
      <p:sp>
        <p:nvSpPr>
          <p:cNvPr id="7" name="TextovéPole 6"/>
          <p:cNvSpPr txBox="1"/>
          <p:nvPr/>
        </p:nvSpPr>
        <p:spPr>
          <a:xfrm>
            <a:off x="467544" y="6309320"/>
            <a:ext cx="2959520" cy="261610"/>
          </a:xfrm>
          <a:prstGeom prst="rect">
            <a:avLst/>
          </a:prstGeom>
          <a:noFill/>
        </p:spPr>
        <p:txBody>
          <a:bodyPr wrap="square" rtlCol="0">
            <a:spAutoFit/>
          </a:bodyPr>
          <a:lstStyle/>
          <a:p>
            <a:r>
              <a:rPr lang="cs-CZ" sz="1100" i="1" dirty="0" smtClean="0"/>
              <a:t>údaje k </a:t>
            </a:r>
            <a:r>
              <a:rPr lang="cs-CZ" sz="1100" i="1" dirty="0"/>
              <a:t>5</a:t>
            </a:r>
            <a:r>
              <a:rPr lang="cs-CZ" sz="1100" i="1" dirty="0" smtClean="0"/>
              <a:t>. </a:t>
            </a:r>
            <a:r>
              <a:rPr lang="cs-CZ" sz="1100" i="1" dirty="0"/>
              <a:t>9</a:t>
            </a:r>
            <a:r>
              <a:rPr lang="cs-CZ" sz="1100" i="1" dirty="0" smtClean="0"/>
              <a:t>. 2017</a:t>
            </a:r>
            <a:endParaRPr lang="cs-CZ" sz="1100" i="1" dirty="0"/>
          </a:p>
        </p:txBody>
      </p:sp>
      <p:sp>
        <p:nvSpPr>
          <p:cNvPr id="9" name="TextovéPole 8"/>
          <p:cNvSpPr txBox="1"/>
          <p:nvPr/>
        </p:nvSpPr>
        <p:spPr>
          <a:xfrm>
            <a:off x="899592" y="2387223"/>
            <a:ext cx="936104" cy="707886"/>
          </a:xfrm>
          <a:prstGeom prst="rect">
            <a:avLst/>
          </a:prstGeom>
          <a:noFill/>
        </p:spPr>
        <p:txBody>
          <a:bodyPr wrap="square" rtlCol="0">
            <a:spAutoFit/>
          </a:bodyPr>
          <a:lstStyle/>
          <a:p>
            <a:r>
              <a:rPr lang="cs-CZ" sz="1000" dirty="0"/>
              <a:t>4</a:t>
            </a:r>
            <a:r>
              <a:rPr lang="cs-CZ" sz="1000" dirty="0" smtClean="0"/>
              <a:t> SCLLD</a:t>
            </a:r>
          </a:p>
          <a:p>
            <a:r>
              <a:rPr lang="cs-CZ" sz="1000" dirty="0" smtClean="0">
                <a:solidFill>
                  <a:srgbClr val="FF0000"/>
                </a:solidFill>
              </a:rPr>
              <a:t>3 MAS</a:t>
            </a:r>
          </a:p>
          <a:p>
            <a:r>
              <a:rPr lang="cs-CZ" sz="1000" dirty="0" smtClean="0"/>
              <a:t>19 výzev</a:t>
            </a:r>
          </a:p>
          <a:p>
            <a:r>
              <a:rPr lang="cs-CZ" sz="1000" dirty="0" smtClean="0"/>
              <a:t>4 </a:t>
            </a:r>
            <a:r>
              <a:rPr lang="cs-CZ" sz="1000" dirty="0" err="1" smtClean="0"/>
              <a:t>RoD</a:t>
            </a:r>
            <a:endParaRPr lang="cs-CZ" sz="1000" dirty="0"/>
          </a:p>
        </p:txBody>
      </p:sp>
      <p:sp>
        <p:nvSpPr>
          <p:cNvPr id="10" name="TextovéPole 9"/>
          <p:cNvSpPr txBox="1"/>
          <p:nvPr/>
        </p:nvSpPr>
        <p:spPr>
          <a:xfrm>
            <a:off x="4838754" y="2044516"/>
            <a:ext cx="792088" cy="707886"/>
          </a:xfrm>
          <a:prstGeom prst="rect">
            <a:avLst/>
          </a:prstGeom>
          <a:noFill/>
        </p:spPr>
        <p:txBody>
          <a:bodyPr wrap="square" rtlCol="0">
            <a:spAutoFit/>
          </a:bodyPr>
          <a:lstStyle/>
          <a:p>
            <a:r>
              <a:rPr lang="cs-CZ" sz="1000" dirty="0" smtClean="0"/>
              <a:t>12 SCLLD</a:t>
            </a:r>
          </a:p>
          <a:p>
            <a:r>
              <a:rPr lang="cs-CZ" sz="1000" dirty="0">
                <a:solidFill>
                  <a:srgbClr val="FF0000"/>
                </a:solidFill>
              </a:rPr>
              <a:t>4</a:t>
            </a:r>
            <a:r>
              <a:rPr lang="cs-CZ" sz="1000" dirty="0" smtClean="0">
                <a:solidFill>
                  <a:srgbClr val="FF0000"/>
                </a:solidFill>
              </a:rPr>
              <a:t> MAS</a:t>
            </a:r>
          </a:p>
          <a:p>
            <a:r>
              <a:rPr lang="cs-CZ" sz="1000" dirty="0"/>
              <a:t>9</a:t>
            </a:r>
            <a:r>
              <a:rPr lang="cs-CZ" sz="1000" dirty="0" smtClean="0"/>
              <a:t> výzev</a:t>
            </a:r>
          </a:p>
          <a:p>
            <a:r>
              <a:rPr lang="cs-CZ" sz="1000" dirty="0" smtClean="0"/>
              <a:t>12 </a:t>
            </a:r>
            <a:r>
              <a:rPr lang="cs-CZ" sz="1000" dirty="0" err="1" smtClean="0"/>
              <a:t>RoD</a:t>
            </a:r>
            <a:endParaRPr lang="cs-CZ" sz="1000" dirty="0"/>
          </a:p>
        </p:txBody>
      </p:sp>
      <p:sp>
        <p:nvSpPr>
          <p:cNvPr id="11" name="TextovéPole 10"/>
          <p:cNvSpPr txBox="1"/>
          <p:nvPr/>
        </p:nvSpPr>
        <p:spPr>
          <a:xfrm>
            <a:off x="3963889" y="1335667"/>
            <a:ext cx="864096" cy="707886"/>
          </a:xfrm>
          <a:prstGeom prst="rect">
            <a:avLst/>
          </a:prstGeom>
          <a:noFill/>
        </p:spPr>
        <p:txBody>
          <a:bodyPr wrap="square" rtlCol="0">
            <a:spAutoFit/>
          </a:bodyPr>
          <a:lstStyle/>
          <a:p>
            <a:r>
              <a:rPr lang="cs-CZ" sz="1000" dirty="0"/>
              <a:t>4</a:t>
            </a:r>
            <a:r>
              <a:rPr lang="cs-CZ" sz="1000" dirty="0" smtClean="0"/>
              <a:t> SCLLD</a:t>
            </a:r>
          </a:p>
          <a:p>
            <a:r>
              <a:rPr lang="cs-CZ" sz="1000" dirty="0">
                <a:solidFill>
                  <a:srgbClr val="FF0000"/>
                </a:solidFill>
              </a:rPr>
              <a:t>2</a:t>
            </a:r>
            <a:r>
              <a:rPr lang="cs-CZ" sz="1000" dirty="0" smtClean="0">
                <a:solidFill>
                  <a:srgbClr val="FF0000"/>
                </a:solidFill>
              </a:rPr>
              <a:t> MAS</a:t>
            </a:r>
          </a:p>
          <a:p>
            <a:r>
              <a:rPr lang="cs-CZ" sz="1000" dirty="0"/>
              <a:t>6</a:t>
            </a:r>
            <a:r>
              <a:rPr lang="cs-CZ" sz="1000" dirty="0" smtClean="0"/>
              <a:t> výzev</a:t>
            </a:r>
          </a:p>
          <a:p>
            <a:r>
              <a:rPr lang="cs-CZ" sz="1000" dirty="0" smtClean="0"/>
              <a:t>4 </a:t>
            </a:r>
            <a:r>
              <a:rPr lang="cs-CZ" sz="1000" dirty="0" err="1" smtClean="0"/>
              <a:t>RoD</a:t>
            </a:r>
            <a:endParaRPr lang="cs-CZ" sz="1000" dirty="0"/>
          </a:p>
        </p:txBody>
      </p:sp>
      <p:sp>
        <p:nvSpPr>
          <p:cNvPr id="12" name="TextovéPole 11"/>
          <p:cNvSpPr txBox="1"/>
          <p:nvPr/>
        </p:nvSpPr>
        <p:spPr>
          <a:xfrm>
            <a:off x="7416094" y="3375283"/>
            <a:ext cx="1440160" cy="707886"/>
          </a:xfrm>
          <a:prstGeom prst="rect">
            <a:avLst/>
          </a:prstGeom>
          <a:noFill/>
        </p:spPr>
        <p:txBody>
          <a:bodyPr wrap="square" rtlCol="0">
            <a:spAutoFit/>
          </a:bodyPr>
          <a:lstStyle/>
          <a:p>
            <a:r>
              <a:rPr lang="cs-CZ" sz="1000" dirty="0" smtClean="0"/>
              <a:t>12 SCLLD</a:t>
            </a:r>
          </a:p>
          <a:p>
            <a:r>
              <a:rPr lang="cs-CZ" sz="1000" dirty="0">
                <a:solidFill>
                  <a:srgbClr val="FF0000"/>
                </a:solidFill>
              </a:rPr>
              <a:t>6</a:t>
            </a:r>
            <a:r>
              <a:rPr lang="cs-CZ" sz="1000" dirty="0" smtClean="0">
                <a:solidFill>
                  <a:srgbClr val="FF0000"/>
                </a:solidFill>
              </a:rPr>
              <a:t> MAS</a:t>
            </a:r>
          </a:p>
          <a:p>
            <a:r>
              <a:rPr lang="cs-CZ" sz="1000" dirty="0" smtClean="0"/>
              <a:t>27 výzev</a:t>
            </a:r>
          </a:p>
          <a:p>
            <a:r>
              <a:rPr lang="cs-CZ" sz="1000" dirty="0" smtClean="0"/>
              <a:t>12 </a:t>
            </a:r>
            <a:r>
              <a:rPr lang="cs-CZ" sz="1000" dirty="0" err="1" smtClean="0"/>
              <a:t>RoD</a:t>
            </a:r>
            <a:endParaRPr lang="cs-CZ" sz="1000" dirty="0"/>
          </a:p>
        </p:txBody>
      </p:sp>
      <p:sp>
        <p:nvSpPr>
          <p:cNvPr id="13" name="TextovéPole 12"/>
          <p:cNvSpPr txBox="1"/>
          <p:nvPr/>
        </p:nvSpPr>
        <p:spPr>
          <a:xfrm>
            <a:off x="6332481" y="3634271"/>
            <a:ext cx="1008112" cy="707886"/>
          </a:xfrm>
          <a:prstGeom prst="rect">
            <a:avLst/>
          </a:prstGeom>
          <a:noFill/>
        </p:spPr>
        <p:txBody>
          <a:bodyPr wrap="square" rtlCol="0">
            <a:spAutoFit/>
          </a:bodyPr>
          <a:lstStyle/>
          <a:p>
            <a:r>
              <a:rPr lang="cs-CZ" sz="1000" dirty="0" smtClean="0"/>
              <a:t>15 SCLLD</a:t>
            </a:r>
            <a:endParaRPr lang="cs-CZ" sz="1000" dirty="0"/>
          </a:p>
          <a:p>
            <a:r>
              <a:rPr lang="cs-CZ" sz="1000" dirty="0">
                <a:solidFill>
                  <a:srgbClr val="FF0000"/>
                </a:solidFill>
              </a:rPr>
              <a:t>7</a:t>
            </a:r>
            <a:r>
              <a:rPr lang="cs-CZ" sz="1000" dirty="0" smtClean="0">
                <a:solidFill>
                  <a:srgbClr val="FF0000"/>
                </a:solidFill>
              </a:rPr>
              <a:t> MAS</a:t>
            </a:r>
          </a:p>
          <a:p>
            <a:r>
              <a:rPr lang="cs-CZ" sz="1000" dirty="0" smtClean="0"/>
              <a:t>21 výzev</a:t>
            </a:r>
          </a:p>
          <a:p>
            <a:r>
              <a:rPr lang="cs-CZ" sz="1000" dirty="0" smtClean="0"/>
              <a:t>16 </a:t>
            </a:r>
            <a:r>
              <a:rPr lang="cs-CZ" sz="1000" dirty="0" err="1" smtClean="0"/>
              <a:t>RoD</a:t>
            </a:r>
            <a:endParaRPr lang="cs-CZ" sz="1000" dirty="0"/>
          </a:p>
        </p:txBody>
      </p:sp>
      <p:sp>
        <p:nvSpPr>
          <p:cNvPr id="14" name="TextovéPole 13"/>
          <p:cNvSpPr txBox="1"/>
          <p:nvPr/>
        </p:nvSpPr>
        <p:spPr>
          <a:xfrm>
            <a:off x="5099180" y="3084720"/>
            <a:ext cx="936104" cy="707886"/>
          </a:xfrm>
          <a:prstGeom prst="rect">
            <a:avLst/>
          </a:prstGeom>
          <a:noFill/>
        </p:spPr>
        <p:txBody>
          <a:bodyPr wrap="square" rtlCol="0">
            <a:spAutoFit/>
          </a:bodyPr>
          <a:lstStyle/>
          <a:p>
            <a:r>
              <a:rPr lang="cs-CZ" sz="1000" dirty="0" smtClean="0"/>
              <a:t>13 SCLLD</a:t>
            </a:r>
          </a:p>
          <a:p>
            <a:r>
              <a:rPr lang="cs-CZ" sz="1000" dirty="0">
                <a:solidFill>
                  <a:srgbClr val="FF0000"/>
                </a:solidFill>
              </a:rPr>
              <a:t>9</a:t>
            </a:r>
            <a:r>
              <a:rPr lang="cs-CZ" sz="1000" dirty="0" smtClean="0">
                <a:solidFill>
                  <a:srgbClr val="FF0000"/>
                </a:solidFill>
              </a:rPr>
              <a:t> MAS</a:t>
            </a:r>
          </a:p>
          <a:p>
            <a:r>
              <a:rPr lang="cs-CZ" sz="1000" dirty="0" smtClean="0"/>
              <a:t>32 výzev</a:t>
            </a:r>
          </a:p>
          <a:p>
            <a:r>
              <a:rPr lang="cs-CZ" sz="1000" dirty="0" smtClean="0"/>
              <a:t>14  </a:t>
            </a:r>
            <a:r>
              <a:rPr lang="cs-CZ" sz="1000" dirty="0" err="1" smtClean="0"/>
              <a:t>RoD</a:t>
            </a:r>
            <a:endParaRPr lang="cs-CZ" sz="1000" dirty="0"/>
          </a:p>
        </p:txBody>
      </p:sp>
      <p:sp>
        <p:nvSpPr>
          <p:cNvPr id="15" name="TextovéPole 14"/>
          <p:cNvSpPr txBox="1"/>
          <p:nvPr/>
        </p:nvSpPr>
        <p:spPr>
          <a:xfrm>
            <a:off x="1259632" y="3619214"/>
            <a:ext cx="1008112" cy="707886"/>
          </a:xfrm>
          <a:prstGeom prst="rect">
            <a:avLst/>
          </a:prstGeom>
          <a:noFill/>
        </p:spPr>
        <p:txBody>
          <a:bodyPr wrap="square" rtlCol="0">
            <a:spAutoFit/>
          </a:bodyPr>
          <a:lstStyle/>
          <a:p>
            <a:r>
              <a:rPr lang="cs-CZ" sz="1000" dirty="0"/>
              <a:t>8</a:t>
            </a:r>
            <a:r>
              <a:rPr lang="cs-CZ" sz="1000" dirty="0" smtClean="0"/>
              <a:t> SCLLD</a:t>
            </a:r>
          </a:p>
          <a:p>
            <a:r>
              <a:rPr lang="cs-CZ" sz="1000" dirty="0">
                <a:solidFill>
                  <a:srgbClr val="FF0000"/>
                </a:solidFill>
              </a:rPr>
              <a:t>2</a:t>
            </a:r>
            <a:r>
              <a:rPr lang="cs-CZ" sz="1000" dirty="0" smtClean="0">
                <a:solidFill>
                  <a:srgbClr val="FF0000"/>
                </a:solidFill>
              </a:rPr>
              <a:t> MAS</a:t>
            </a:r>
          </a:p>
          <a:p>
            <a:r>
              <a:rPr lang="cs-CZ" sz="1000" dirty="0"/>
              <a:t>8</a:t>
            </a:r>
            <a:r>
              <a:rPr lang="cs-CZ" sz="1000" dirty="0" smtClean="0"/>
              <a:t> výzev</a:t>
            </a:r>
          </a:p>
          <a:p>
            <a:r>
              <a:rPr lang="cs-CZ" sz="1000" dirty="0"/>
              <a:t>7</a:t>
            </a:r>
            <a:r>
              <a:rPr lang="cs-CZ" sz="1000" dirty="0" smtClean="0"/>
              <a:t> </a:t>
            </a:r>
            <a:r>
              <a:rPr lang="cs-CZ" sz="1000" dirty="0" err="1" smtClean="0"/>
              <a:t>RoD</a:t>
            </a:r>
            <a:endParaRPr lang="cs-CZ" sz="1000" dirty="0"/>
          </a:p>
        </p:txBody>
      </p:sp>
      <p:sp>
        <p:nvSpPr>
          <p:cNvPr id="16" name="TextovéPole 15"/>
          <p:cNvSpPr txBox="1"/>
          <p:nvPr/>
        </p:nvSpPr>
        <p:spPr>
          <a:xfrm>
            <a:off x="3303235" y="3140968"/>
            <a:ext cx="1368152" cy="707886"/>
          </a:xfrm>
          <a:prstGeom prst="rect">
            <a:avLst/>
          </a:prstGeom>
          <a:noFill/>
        </p:spPr>
        <p:txBody>
          <a:bodyPr wrap="square" rtlCol="0">
            <a:spAutoFit/>
          </a:bodyPr>
          <a:lstStyle/>
          <a:p>
            <a:r>
              <a:rPr lang="cs-CZ" sz="1000" dirty="0" smtClean="0"/>
              <a:t>17 SCLLD</a:t>
            </a:r>
          </a:p>
          <a:p>
            <a:r>
              <a:rPr lang="cs-CZ" sz="1000" dirty="0">
                <a:solidFill>
                  <a:srgbClr val="FF0000"/>
                </a:solidFill>
              </a:rPr>
              <a:t>3</a:t>
            </a:r>
            <a:r>
              <a:rPr lang="cs-CZ" sz="1000" dirty="0" smtClean="0">
                <a:solidFill>
                  <a:srgbClr val="FF0000"/>
                </a:solidFill>
              </a:rPr>
              <a:t> MAS </a:t>
            </a:r>
          </a:p>
          <a:p>
            <a:r>
              <a:rPr lang="cs-CZ" sz="1000" dirty="0"/>
              <a:t>8</a:t>
            </a:r>
            <a:r>
              <a:rPr lang="cs-CZ" sz="1000" dirty="0" smtClean="0"/>
              <a:t> výzev</a:t>
            </a:r>
          </a:p>
          <a:p>
            <a:r>
              <a:rPr lang="cs-CZ" sz="1000" dirty="0" smtClean="0"/>
              <a:t>25 </a:t>
            </a:r>
            <a:r>
              <a:rPr lang="cs-CZ" sz="1000" dirty="0" err="1" smtClean="0"/>
              <a:t>RoD</a:t>
            </a:r>
            <a:endParaRPr lang="cs-CZ" sz="1000" dirty="0"/>
          </a:p>
        </p:txBody>
      </p:sp>
      <p:sp>
        <p:nvSpPr>
          <p:cNvPr id="17" name="TextovéPole 16"/>
          <p:cNvSpPr txBox="1"/>
          <p:nvPr/>
        </p:nvSpPr>
        <p:spPr>
          <a:xfrm>
            <a:off x="2267744" y="1788771"/>
            <a:ext cx="1440160" cy="707886"/>
          </a:xfrm>
          <a:prstGeom prst="rect">
            <a:avLst/>
          </a:prstGeom>
          <a:noFill/>
        </p:spPr>
        <p:txBody>
          <a:bodyPr wrap="square" rtlCol="0">
            <a:spAutoFit/>
          </a:bodyPr>
          <a:lstStyle/>
          <a:p>
            <a:r>
              <a:rPr lang="cs-CZ" sz="1000" dirty="0"/>
              <a:t>8</a:t>
            </a:r>
            <a:r>
              <a:rPr lang="cs-CZ" sz="1000" dirty="0" smtClean="0"/>
              <a:t> SCLLD</a:t>
            </a:r>
          </a:p>
          <a:p>
            <a:r>
              <a:rPr lang="cs-CZ" sz="1000" dirty="0">
                <a:solidFill>
                  <a:srgbClr val="FF0000"/>
                </a:solidFill>
              </a:rPr>
              <a:t>1</a:t>
            </a:r>
            <a:r>
              <a:rPr lang="cs-CZ" sz="1000" dirty="0" smtClean="0">
                <a:solidFill>
                  <a:srgbClr val="FF0000"/>
                </a:solidFill>
              </a:rPr>
              <a:t> MAS</a:t>
            </a:r>
          </a:p>
          <a:p>
            <a:r>
              <a:rPr lang="cs-CZ" sz="1000" dirty="0"/>
              <a:t>3</a:t>
            </a:r>
            <a:r>
              <a:rPr lang="cs-CZ" sz="1000" dirty="0" smtClean="0"/>
              <a:t> výzvy</a:t>
            </a:r>
          </a:p>
          <a:p>
            <a:r>
              <a:rPr lang="cs-CZ" sz="1000" dirty="0" smtClean="0"/>
              <a:t>10 </a:t>
            </a:r>
            <a:r>
              <a:rPr lang="cs-CZ" sz="1000" dirty="0" err="1" smtClean="0"/>
              <a:t>RoD</a:t>
            </a:r>
            <a:endParaRPr lang="cs-CZ" sz="1000" dirty="0"/>
          </a:p>
        </p:txBody>
      </p:sp>
      <p:sp>
        <p:nvSpPr>
          <p:cNvPr id="18" name="TextovéPole 17"/>
          <p:cNvSpPr txBox="1"/>
          <p:nvPr/>
        </p:nvSpPr>
        <p:spPr>
          <a:xfrm>
            <a:off x="4716016" y="4083169"/>
            <a:ext cx="1080120" cy="707886"/>
          </a:xfrm>
          <a:prstGeom prst="rect">
            <a:avLst/>
          </a:prstGeom>
          <a:noFill/>
        </p:spPr>
        <p:txBody>
          <a:bodyPr wrap="square" rtlCol="0">
            <a:spAutoFit/>
          </a:bodyPr>
          <a:lstStyle/>
          <a:p>
            <a:r>
              <a:rPr lang="cs-CZ" sz="1000" dirty="0" smtClean="0"/>
              <a:t>12 SCLLD</a:t>
            </a:r>
          </a:p>
          <a:p>
            <a:r>
              <a:rPr lang="cs-CZ" sz="1000" dirty="0">
                <a:solidFill>
                  <a:srgbClr val="FF0000"/>
                </a:solidFill>
              </a:rPr>
              <a:t>4</a:t>
            </a:r>
            <a:r>
              <a:rPr lang="cs-CZ" sz="1000" dirty="0" smtClean="0">
                <a:solidFill>
                  <a:srgbClr val="FF0000"/>
                </a:solidFill>
              </a:rPr>
              <a:t> MAS</a:t>
            </a:r>
          </a:p>
          <a:p>
            <a:r>
              <a:rPr lang="cs-CZ" sz="1000" dirty="0"/>
              <a:t>7</a:t>
            </a:r>
            <a:r>
              <a:rPr lang="cs-CZ" sz="1000" dirty="0" smtClean="0"/>
              <a:t> výzvy</a:t>
            </a:r>
          </a:p>
          <a:p>
            <a:r>
              <a:rPr lang="cs-CZ" sz="1000" dirty="0" smtClean="0"/>
              <a:t>12 </a:t>
            </a:r>
            <a:r>
              <a:rPr lang="cs-CZ" sz="1000" dirty="0" err="1" smtClean="0"/>
              <a:t>RoD</a:t>
            </a:r>
            <a:endParaRPr lang="cs-CZ" sz="1000" dirty="0"/>
          </a:p>
        </p:txBody>
      </p:sp>
      <p:sp>
        <p:nvSpPr>
          <p:cNvPr id="19" name="TextovéPole 18"/>
          <p:cNvSpPr txBox="1"/>
          <p:nvPr/>
        </p:nvSpPr>
        <p:spPr>
          <a:xfrm>
            <a:off x="7236296" y="4509120"/>
            <a:ext cx="792088" cy="707886"/>
          </a:xfrm>
          <a:prstGeom prst="rect">
            <a:avLst/>
          </a:prstGeom>
          <a:noFill/>
        </p:spPr>
        <p:txBody>
          <a:bodyPr wrap="square" rtlCol="0">
            <a:spAutoFit/>
          </a:bodyPr>
          <a:lstStyle/>
          <a:p>
            <a:r>
              <a:rPr lang="cs-CZ" sz="1000" dirty="0" smtClean="0"/>
              <a:t>14 SCLLD</a:t>
            </a:r>
          </a:p>
          <a:p>
            <a:r>
              <a:rPr lang="cs-CZ" sz="1000" dirty="0">
                <a:solidFill>
                  <a:srgbClr val="FF0000"/>
                </a:solidFill>
              </a:rPr>
              <a:t>1</a:t>
            </a:r>
            <a:r>
              <a:rPr lang="cs-CZ" sz="1000" dirty="0" smtClean="0">
                <a:solidFill>
                  <a:srgbClr val="FF0000"/>
                </a:solidFill>
              </a:rPr>
              <a:t> MAS</a:t>
            </a:r>
          </a:p>
          <a:p>
            <a:r>
              <a:rPr lang="cs-CZ" sz="1000" dirty="0" smtClean="0"/>
              <a:t>3 výzev</a:t>
            </a:r>
          </a:p>
          <a:p>
            <a:r>
              <a:rPr lang="cs-CZ" sz="1000" dirty="0" smtClean="0"/>
              <a:t>17  </a:t>
            </a:r>
            <a:r>
              <a:rPr lang="cs-CZ" sz="1000" dirty="0" err="1" smtClean="0"/>
              <a:t>RoD</a:t>
            </a:r>
            <a:endParaRPr lang="cs-CZ" sz="1000" dirty="0"/>
          </a:p>
        </p:txBody>
      </p:sp>
    </p:spTree>
    <p:extLst>
      <p:ext uri="{BB962C8B-B14F-4D97-AF65-F5344CB8AC3E}">
        <p14:creationId xmlns:p14="http://schemas.microsoft.com/office/powerpoint/2010/main" val="28444092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29133"/>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8383" y="1087654"/>
            <a:ext cx="8720489" cy="5361272"/>
          </a:xfrm>
        </p:spPr>
        <p:txBody>
          <a:bodyPr>
            <a:noAutofit/>
          </a:bodyPr>
          <a:lstStyle/>
          <a:p>
            <a:pPr marL="0" indent="0">
              <a:buNone/>
            </a:pPr>
            <a:r>
              <a:rPr lang="cs-CZ" sz="1800" b="1" dirty="0" smtClean="0"/>
              <a:t>Indikátory výstupu:</a:t>
            </a:r>
          </a:p>
          <a:p>
            <a:pPr marL="0" indent="0">
              <a:buNone/>
            </a:pPr>
            <a:r>
              <a:rPr lang="cs-CZ" sz="1400" b="1" dirty="0"/>
              <a:t>1 04 00 - Zvýšení zaměstnanosti v podporovaných </a:t>
            </a:r>
            <a:r>
              <a:rPr lang="cs-CZ" sz="1400" b="1" dirty="0" smtClean="0"/>
              <a:t>podnicích: </a:t>
            </a:r>
            <a:endParaRPr lang="cs-CZ" sz="1400" dirty="0"/>
          </a:p>
          <a:p>
            <a:r>
              <a:rPr lang="cs-CZ" sz="1400" dirty="0"/>
              <a:t>Povinný pro všechny projekty v této výzvě. Žadatel v žádosti o podporu vyplňuje cílovou hodnotu a datum, ke kterému se zavazuje ji naplnit. Tento indikátor sleduje celkové zvýšení počtu všech zaměstnanců v souvislosti s projektem. Cílovou hodnotu indikátoru musí příjemce naplnit nejpozději do 90 kalendářních dnů ode dne ukončení realizace </a:t>
            </a:r>
            <a:r>
              <a:rPr lang="cs-CZ" sz="1400" dirty="0" smtClean="0"/>
              <a:t>projektu. </a:t>
            </a:r>
            <a:r>
              <a:rPr lang="cs-CZ" sz="1400" b="1" dirty="0" smtClean="0"/>
              <a:t>Počet nově vytvořených pracovních míst je přepočtený na plné úvazky (FTE).   </a:t>
            </a:r>
            <a:endParaRPr lang="cs-CZ" sz="1400" b="1" dirty="0"/>
          </a:p>
          <a:p>
            <a:pPr marL="0" lvl="0" indent="0">
              <a:buNone/>
            </a:pPr>
            <a:endParaRPr lang="pl-PL" sz="1200" b="1" i="1" dirty="0" smtClean="0"/>
          </a:p>
          <a:p>
            <a:pPr marL="0" indent="0">
              <a:buNone/>
            </a:pPr>
            <a:r>
              <a:rPr lang="cs-CZ" sz="1400" b="1" dirty="0"/>
              <a:t>1 04 03 - Zvýšení zaměstnanosti v podporovaných podnicích se zaměřením na znevýhodněné skupiny </a:t>
            </a:r>
            <a:endParaRPr lang="cs-CZ" sz="1400" dirty="0"/>
          </a:p>
          <a:p>
            <a:r>
              <a:rPr lang="cs-CZ" sz="1400" dirty="0"/>
              <a:t>Povinný pro všechny projekty v této výzvě. Žadatel v žádosti o podporu vyplňuje cílovou hodnotu a datum, ke kterému se zavazuje ji naplnit. Tento indikátor sleduje zvýšení počtu zaměstnanců z cílových skupin. Cílovou hodnotu indikátoru musí příjemce naplnit nejpozději do 90 kalendářních dní ode dne ukončení realizace projektu</a:t>
            </a:r>
            <a:r>
              <a:rPr lang="cs-CZ" sz="1400" dirty="0" smtClean="0"/>
              <a:t>. </a:t>
            </a:r>
            <a:r>
              <a:rPr lang="cs-CZ" sz="1400" b="1" dirty="0"/>
              <a:t>Počet nově vytvořených pracovních míst je přepočtený na plné úvazky (FTE).</a:t>
            </a:r>
            <a:r>
              <a:rPr lang="cs-CZ" sz="1400" dirty="0" smtClean="0"/>
              <a:t> </a:t>
            </a:r>
          </a:p>
          <a:p>
            <a:endParaRPr lang="cs-CZ" sz="1400" dirty="0" smtClean="0"/>
          </a:p>
          <a:p>
            <a:pPr marL="0" indent="0">
              <a:buNone/>
            </a:pPr>
            <a:r>
              <a:rPr lang="cs-CZ" sz="1400" b="1" dirty="0" smtClean="0"/>
              <a:t>1 </a:t>
            </a:r>
            <a:r>
              <a:rPr lang="cs-CZ" sz="1400" b="1" dirty="0"/>
              <a:t>01 05 - Počet nových podniků, které dostávají podporu </a:t>
            </a:r>
            <a:endParaRPr lang="cs-CZ" sz="1400" dirty="0"/>
          </a:p>
          <a:p>
            <a:r>
              <a:rPr lang="cs-CZ" sz="1400" dirty="0"/>
              <a:t>Povinný pro projekty, ve kterých je podpořen nový podnik. Za nový se považuje podnik nebo OSVČ, které vznikly </a:t>
            </a:r>
            <a:r>
              <a:rPr lang="cs-CZ" sz="1400" b="1" dirty="0"/>
              <a:t>(bylo jim přiděleno IČ) </a:t>
            </a:r>
            <a:r>
              <a:rPr lang="cs-CZ" sz="1400" dirty="0"/>
              <a:t>před </a:t>
            </a:r>
            <a:r>
              <a:rPr lang="cs-CZ" sz="1400" b="1" dirty="0"/>
              <a:t>méně než třemi roky </a:t>
            </a:r>
            <a:r>
              <a:rPr lang="cs-CZ" sz="1400" dirty="0"/>
              <a:t>před </a:t>
            </a:r>
            <a:r>
              <a:rPr lang="cs-CZ" sz="1400" b="1" dirty="0"/>
              <a:t>datem začátku realizace projektu </a:t>
            </a:r>
            <a:r>
              <a:rPr lang="cs-CZ" sz="1400" dirty="0"/>
              <a:t>a splňují parametry sociálního podniku nebo je budou splňovat k datu ukončení realizace projektu. </a:t>
            </a:r>
          </a:p>
          <a:p>
            <a:r>
              <a:rPr lang="cs-CZ" sz="1200" dirty="0"/>
              <a:t>Pokud v podniku starším než tři roky vznikla během posledních tří let nová divize, není do hodnoty indikátoru započítána.</a:t>
            </a: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90</a:t>
            </a:fld>
            <a:endParaRPr lang="en-US" dirty="0"/>
          </a:p>
        </p:txBody>
      </p:sp>
    </p:spTree>
    <p:extLst>
      <p:ext uri="{BB962C8B-B14F-4D97-AF65-F5344CB8AC3E}">
        <p14:creationId xmlns:p14="http://schemas.microsoft.com/office/powerpoint/2010/main" val="16084582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36298"/>
            <a:ext cx="8229600" cy="5142028"/>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a:t>
            </a:r>
            <a:r>
              <a:rPr lang="pl-PL" sz="2200" b="1" dirty="0" smtClean="0">
                <a:solidFill>
                  <a:srgbClr val="0070C0"/>
                </a:solidFill>
              </a:rPr>
              <a:t>CRR</a:t>
            </a:r>
          </a:p>
          <a:p>
            <a:pPr marL="0" indent="0">
              <a:buNone/>
            </a:pPr>
            <a:r>
              <a:rPr lang="cs-CZ" sz="1800" b="1" dirty="0"/>
              <a:t>Závěrečné </a:t>
            </a:r>
            <a:r>
              <a:rPr lang="cs-CZ" sz="1800" b="1" dirty="0" smtClean="0"/>
              <a:t>ověření </a:t>
            </a:r>
            <a:r>
              <a:rPr lang="cs-CZ" sz="1800" b="1" dirty="0"/>
              <a:t>způsobilosti </a:t>
            </a:r>
            <a:r>
              <a:rPr lang="cs-CZ" sz="1800" b="1" dirty="0" smtClean="0"/>
              <a:t>projektů:</a:t>
            </a:r>
          </a:p>
          <a:p>
            <a:pPr marL="0" indent="0">
              <a:buNone/>
            </a:pPr>
            <a:r>
              <a:rPr lang="cs-CZ" sz="1400" dirty="0" smtClean="0"/>
              <a:t>Kritéria </a:t>
            </a:r>
            <a:r>
              <a:rPr lang="cs-CZ" sz="1400" dirty="0"/>
              <a:t>pro závěrečné ověření způsobilosti projektu jsou rozdělena na kritéria napravitelná </a:t>
            </a:r>
            <a:endParaRPr lang="cs-CZ" sz="1400" dirty="0" smtClean="0"/>
          </a:p>
          <a:p>
            <a:pPr marL="0" indent="0">
              <a:buNone/>
            </a:pPr>
            <a:r>
              <a:rPr lang="cs-CZ" sz="1400" dirty="0" smtClean="0"/>
              <a:t>a </a:t>
            </a:r>
            <a:r>
              <a:rPr lang="cs-CZ" sz="1400" dirty="0"/>
              <a:t>nenapravitelná. </a:t>
            </a:r>
            <a:r>
              <a:rPr lang="cs-CZ" sz="1400" b="1" dirty="0"/>
              <a:t>Pokud žádost o podporu nesplní byť jedno kritérium s příznakem „nenapravitelné“, je vyloučena z dalšího procesu hodnocení a „napravitelná“ kritéria nejsou hodnocena</a:t>
            </a:r>
            <a:r>
              <a:rPr lang="cs-CZ" sz="1400" b="1" dirty="0" smtClean="0"/>
              <a:t>.</a:t>
            </a:r>
          </a:p>
          <a:p>
            <a:pPr marL="0" indent="0">
              <a:buNone/>
            </a:pPr>
            <a:endParaRPr lang="cs-CZ" sz="1400" b="1" dirty="0" smtClean="0"/>
          </a:p>
          <a:p>
            <a:pPr marL="0" indent="0">
              <a:buNone/>
            </a:pPr>
            <a:r>
              <a:rPr lang="cs-CZ" sz="1600" b="1" dirty="0" smtClean="0">
                <a:solidFill>
                  <a:srgbClr val="FF0000"/>
                </a:solidFill>
              </a:rPr>
              <a:t>NENAPRAVITELNÁ KRITÉRIA:</a:t>
            </a:r>
          </a:p>
          <a:p>
            <a:pPr marL="0" indent="0">
              <a:buNone/>
            </a:pPr>
            <a:r>
              <a:rPr lang="cs-CZ" sz="1400" b="1" dirty="0">
                <a:solidFill>
                  <a:srgbClr val="0070C0"/>
                </a:solidFill>
              </a:rPr>
              <a:t>Projekt je v souladu s pravidly veřejné podpory</a:t>
            </a: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23788" y="9329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91</a:t>
            </a:fld>
            <a:endParaRPr lang="en-US" dirty="0"/>
          </a:p>
        </p:txBody>
      </p:sp>
      <p:pic>
        <p:nvPicPr>
          <p:cNvPr id="9" name="Obrázek 8"/>
          <p:cNvPicPr>
            <a:picLocks noChangeAspect="1"/>
          </p:cNvPicPr>
          <p:nvPr/>
        </p:nvPicPr>
        <p:blipFill>
          <a:blip r:embed="rId4"/>
          <a:stretch>
            <a:fillRect/>
          </a:stretch>
        </p:blipFill>
        <p:spPr>
          <a:xfrm>
            <a:off x="442837" y="3848150"/>
            <a:ext cx="7572375" cy="809625"/>
          </a:xfrm>
          <a:prstGeom prst="rect">
            <a:avLst/>
          </a:prstGeom>
        </p:spPr>
      </p:pic>
      <p:pic>
        <p:nvPicPr>
          <p:cNvPr id="10" name="Obrázek 9"/>
          <p:cNvPicPr>
            <a:picLocks noChangeAspect="1"/>
          </p:cNvPicPr>
          <p:nvPr/>
        </p:nvPicPr>
        <p:blipFill>
          <a:blip r:embed="rId5"/>
          <a:stretch>
            <a:fillRect/>
          </a:stretch>
        </p:blipFill>
        <p:spPr>
          <a:xfrm>
            <a:off x="423788" y="4858406"/>
            <a:ext cx="7610475" cy="1314450"/>
          </a:xfrm>
          <a:prstGeom prst="rect">
            <a:avLst/>
          </a:prstGeom>
        </p:spPr>
      </p:pic>
    </p:spTree>
    <p:extLst>
      <p:ext uri="{BB962C8B-B14F-4D97-AF65-F5344CB8AC3E}">
        <p14:creationId xmlns:p14="http://schemas.microsoft.com/office/powerpoint/2010/main" val="7045647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100988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8404"/>
            <a:ext cx="8229600" cy="5008545"/>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CRR</a:t>
            </a:r>
          </a:p>
          <a:p>
            <a:pPr marL="0" indent="0">
              <a:buNone/>
            </a:pPr>
            <a:r>
              <a:rPr lang="cs-CZ" sz="1800" b="1" dirty="0"/>
              <a:t>Závěrečné ověření způsobilosti projektů:</a:t>
            </a:r>
          </a:p>
          <a:p>
            <a:pPr marL="0" indent="0">
              <a:buNone/>
            </a:pPr>
            <a:endParaRPr lang="cs-CZ" sz="1400" b="1" dirty="0" smtClean="0"/>
          </a:p>
          <a:p>
            <a:pPr marL="0" indent="0">
              <a:buNone/>
            </a:pPr>
            <a:r>
              <a:rPr lang="cs-CZ" sz="1600" b="1" dirty="0">
                <a:solidFill>
                  <a:srgbClr val="FF0000"/>
                </a:solidFill>
              </a:rPr>
              <a:t>NENAPRAVITELNÁ KRITÉRIA:</a:t>
            </a:r>
          </a:p>
          <a:p>
            <a:pPr marL="0" indent="0">
              <a:buNone/>
            </a:pPr>
            <a:endParaRPr lang="cs-CZ" sz="1400" b="1" dirty="0" smtClean="0">
              <a:solidFill>
                <a:srgbClr val="FF0000"/>
              </a:solidFill>
            </a:endParaRPr>
          </a:p>
          <a:p>
            <a:pPr marL="0" indent="0">
              <a:spcAft>
                <a:spcPts val="0"/>
              </a:spcAft>
              <a:buNone/>
            </a:pPr>
            <a:r>
              <a:rPr lang="cs-CZ" sz="1400" b="1" dirty="0">
                <a:solidFill>
                  <a:srgbClr val="0070C0"/>
                </a:solidFill>
              </a:rPr>
              <a:t> </a:t>
            </a:r>
            <a:r>
              <a:rPr lang="cs-CZ" sz="1400" b="1" dirty="0" smtClean="0">
                <a:solidFill>
                  <a:srgbClr val="0070C0"/>
                </a:solidFill>
              </a:rPr>
              <a:t>     </a:t>
            </a:r>
            <a:r>
              <a:rPr lang="cs-CZ" sz="1600" b="1" dirty="0" smtClean="0">
                <a:solidFill>
                  <a:srgbClr val="0070C0"/>
                </a:solidFill>
              </a:rPr>
              <a:t>Statutární </a:t>
            </a:r>
            <a:r>
              <a:rPr lang="cs-CZ" sz="1600" b="1" dirty="0">
                <a:solidFill>
                  <a:srgbClr val="0070C0"/>
                </a:solidFill>
              </a:rPr>
              <a:t>zástupce žadatele je trestně bezúhonný</a:t>
            </a:r>
          </a:p>
          <a:p>
            <a:pPr marL="285750" lvl="0" indent="-285750" algn="just">
              <a:spcBef>
                <a:spcPts val="0"/>
              </a:spcBef>
              <a:buFont typeface="Arial" panose="020B0604020202020204" pitchFamily="34" charset="0"/>
              <a:buChar char="•"/>
            </a:pPr>
            <a:r>
              <a:rPr lang="cs-CZ" sz="1400" b="1" dirty="0"/>
              <a:t>OSVČ, statutární zástupce obchodních korporací, nestátní neziskových organizací, církví a církevních organizací </a:t>
            </a:r>
            <a:r>
              <a:rPr lang="cs-CZ" sz="1400" dirty="0"/>
              <a:t>dokládají výpis z rejstříku trestů, ze kterého vyplývá trestní bezúhonnost a v době podání žádosti nesmí být starší než 3 měsíce.</a:t>
            </a:r>
          </a:p>
          <a:p>
            <a:pPr algn="just"/>
            <a:endParaRPr lang="cs-CZ" sz="1400" b="1" dirty="0">
              <a:solidFill>
                <a:srgbClr val="00529C"/>
              </a:solidFill>
            </a:endParaRPr>
          </a:p>
          <a:p>
            <a:pPr algn="just"/>
            <a:r>
              <a:rPr lang="cs-CZ" sz="1600" b="1" dirty="0">
                <a:solidFill>
                  <a:srgbClr val="0070C0"/>
                </a:solidFill>
              </a:rPr>
              <a:t>Podnik přispívá k podpoře sociálního začleňování, minimálně 30% zaměstnanců z celkového počtu zaměstnanců sociálního podniku musí pocházet z cílových skupin.</a:t>
            </a:r>
          </a:p>
          <a:p>
            <a:pPr marL="285750" indent="-285750" algn="just">
              <a:buFont typeface="Arial" panose="020B0604020202020204" pitchFamily="34" charset="0"/>
              <a:buChar char="•"/>
            </a:pPr>
            <a:r>
              <a:rPr lang="cs-CZ" sz="1400" dirty="0"/>
              <a:t>Žadatel v podnikatelskému plánu popíše, že minimální podíl z cílových skupin bude činit </a:t>
            </a:r>
            <a:r>
              <a:rPr lang="cs-CZ" sz="1400" b="1" dirty="0"/>
              <a:t>30% z celkového počtu zaměstnanců sociálního podniku</a:t>
            </a:r>
            <a:r>
              <a:rPr lang="cs-CZ" sz="1400" dirty="0"/>
              <a:t>, a tak přispěje ke splnění principu Sociální prospěch. </a:t>
            </a:r>
          </a:p>
          <a:p>
            <a:pPr marL="0" indent="0">
              <a:buNone/>
            </a:pPr>
            <a:endParaRPr lang="cs-CZ" sz="1400" b="1" dirty="0" smtClean="0">
              <a:solidFill>
                <a:srgbClr val="FF0000"/>
              </a:solidFill>
            </a:endParaRP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92</a:t>
            </a:fld>
            <a:endParaRPr lang="en-US" dirty="0"/>
          </a:p>
        </p:txBody>
      </p:sp>
    </p:spTree>
    <p:extLst>
      <p:ext uri="{BB962C8B-B14F-4D97-AF65-F5344CB8AC3E}">
        <p14:creationId xmlns:p14="http://schemas.microsoft.com/office/powerpoint/2010/main" val="16285130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C</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93</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015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19"/>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26071"/>
            <a:ext cx="8321748" cy="1854200"/>
          </a:xfrm>
        </p:spPr>
        <p:txBody>
          <a:bodyPr anchor="t">
            <a:normAutofit fontScale="925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68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VZDĚLÁVÁNÍ A CELOŽITOVNÍ UČENÍ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900" dirty="0">
                <a:solidFill>
                  <a:schemeClr val="tx1"/>
                </a:solidFill>
                <a:effectLst>
                  <a:outerShdw blurRad="38100" dist="38100" dir="2700000" algn="tl">
                    <a:srgbClr val="000000">
                      <a:alpha val="43137"/>
                    </a:srgbClr>
                  </a:outerShdw>
                </a:effectLst>
                <a:cs typeface="Calibri" pitchFamily="34" charset="0"/>
              </a:rPr>
              <a:t>Mgr. Ondřej </a:t>
            </a:r>
            <a:r>
              <a:rPr lang="cs-CZ" sz="3900" dirty="0" smtClean="0">
                <a:solidFill>
                  <a:schemeClr val="tx1"/>
                </a:solidFill>
                <a:effectLst>
                  <a:outerShdw blurRad="38100" dist="38100" dir="2700000" algn="tl">
                    <a:srgbClr val="000000">
                      <a:alpha val="43137"/>
                    </a:srgbClr>
                  </a:outerShdw>
                </a:effectLst>
                <a:cs typeface="Calibri" pitchFamily="34" charset="0"/>
              </a:rPr>
              <a:t>Pešek, </a:t>
            </a:r>
            <a:r>
              <a:rPr lang="cs-CZ" sz="3900" dirty="0">
                <a:solidFill>
                  <a:schemeClr val="tx1"/>
                </a:solidFill>
                <a:effectLst>
                  <a:outerShdw blurRad="38100" dist="38100" dir="2700000" algn="tl">
                    <a:srgbClr val="000000">
                      <a:alpha val="43137"/>
                    </a:srgbClr>
                  </a:outerShdw>
                </a:effectLst>
                <a:cs typeface="Calibri" pitchFamily="34" charset="0"/>
              </a:rPr>
              <a:t>garant SC 2.4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94</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082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583,5 mil. EUR (EFRR) + </a:t>
            </a:r>
            <a:r>
              <a:rPr lang="cs-CZ" sz="2200" b="1" dirty="0">
                <a:solidFill>
                  <a:srgbClr val="FF0000"/>
                </a:solidFill>
              </a:rPr>
              <a:t>69 </a:t>
            </a:r>
            <a:r>
              <a:rPr lang="cs-CZ" sz="2200" b="1" dirty="0" smtClean="0">
                <a:solidFill>
                  <a:srgbClr val="FF0000"/>
                </a:solidFill>
              </a:rPr>
              <a:t>mil. EUR (EFRR) v CLLD</a:t>
            </a:r>
            <a:endParaRPr lang="cs-CZ" sz="2200" b="1" dirty="0">
              <a:solidFill>
                <a:srgbClr val="FF0000"/>
              </a:solidFill>
            </a:endParaRPr>
          </a:p>
          <a:p>
            <a:pPr>
              <a:spcBef>
                <a:spcPts val="600"/>
              </a:spcBef>
              <a:buFont typeface="Arial" panose="020B0604020202020204" pitchFamily="34" charset="0"/>
              <a:buChar char="•"/>
            </a:pPr>
            <a:r>
              <a:rPr lang="cs-CZ" sz="2200" dirty="0" smtClean="0">
                <a:solidFill>
                  <a:prstClr val="black"/>
                </a:solidFill>
              </a:rPr>
              <a:t>15,3 </a:t>
            </a:r>
            <a:r>
              <a:rPr lang="cs-CZ" sz="2200" dirty="0">
                <a:solidFill>
                  <a:prstClr val="black"/>
                </a:solidFill>
              </a:rPr>
              <a:t>mld. Kč </a:t>
            </a:r>
            <a:r>
              <a:rPr lang="cs-CZ" sz="2200" dirty="0" smtClean="0">
                <a:solidFill>
                  <a:prstClr val="black"/>
                </a:solidFill>
              </a:rPr>
              <a:t>(EFRR) + </a:t>
            </a:r>
            <a:r>
              <a:rPr lang="cs-CZ" sz="2200" dirty="0" smtClean="0">
                <a:solidFill>
                  <a:srgbClr val="FF0000"/>
                </a:solidFill>
              </a:rPr>
              <a:t>1,9 mld. Kč (EFRR) v CLLD</a:t>
            </a:r>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1900" dirty="0" smtClean="0"/>
              <a:t>Předškolní vzdělávání,</a:t>
            </a:r>
          </a:p>
          <a:p>
            <a:pPr algn="just">
              <a:lnSpc>
                <a:spcPct val="150000"/>
              </a:lnSpc>
              <a:spcBef>
                <a:spcPts val="600"/>
              </a:spcBef>
              <a:buFont typeface="Wingdings" panose="05000000000000000000" pitchFamily="2" charset="2"/>
              <a:buChar char="Ø"/>
            </a:pPr>
            <a:r>
              <a:rPr lang="cs-CZ" sz="1900" dirty="0" smtClean="0"/>
              <a:t>Základní školy,</a:t>
            </a:r>
          </a:p>
          <a:p>
            <a:pPr algn="just">
              <a:lnSpc>
                <a:spcPct val="150000"/>
              </a:lnSpc>
              <a:spcBef>
                <a:spcPts val="600"/>
              </a:spcBef>
              <a:buFont typeface="Wingdings" panose="05000000000000000000" pitchFamily="2" charset="2"/>
              <a:buChar char="Ø"/>
            </a:pPr>
            <a:r>
              <a:rPr lang="cs-CZ" sz="1900" dirty="0" smtClean="0"/>
              <a:t>Střední a vyšší odborné školy,</a:t>
            </a:r>
          </a:p>
          <a:p>
            <a:pPr algn="just">
              <a:lnSpc>
                <a:spcPct val="150000"/>
              </a:lnSpc>
              <a:spcBef>
                <a:spcPts val="600"/>
              </a:spcBef>
              <a:buFont typeface="Wingdings" panose="05000000000000000000" pitchFamily="2" charset="2"/>
              <a:buChar char="Ø"/>
            </a:pPr>
            <a:r>
              <a:rPr lang="cs-CZ" sz="19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95</a:t>
            </a:fld>
            <a:endParaRPr lang="en-US" dirty="0"/>
          </a:p>
        </p:txBody>
      </p:sp>
    </p:spTree>
    <p:extLst>
      <p:ext uri="{BB962C8B-B14F-4D97-AF65-F5344CB8AC3E}">
        <p14:creationId xmlns:p14="http://schemas.microsoft.com/office/powerpoint/2010/main" val="378699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425631" cy="4759652"/>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a:t>
            </a:r>
            <a:r>
              <a:rPr lang="cs-CZ" sz="2600" b="1" dirty="0" smtClean="0">
                <a:solidFill>
                  <a:srgbClr val="0070C0"/>
                </a:solidFill>
                <a:effectLst>
                  <a:outerShdw blurRad="38100" dist="38100" dir="2700000" algn="tl">
                    <a:srgbClr val="000000">
                      <a:alpha val="43137"/>
                    </a:srgbClr>
                  </a:outerShdw>
                </a:effectLst>
                <a:latin typeface="Myriad Pro"/>
              </a:rPr>
              <a:t>učení </a:t>
            </a: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96</a:t>
            </a:fld>
            <a:endParaRPr lang="en-US" dirty="0"/>
          </a:p>
        </p:txBody>
      </p:sp>
    </p:spTree>
    <p:extLst>
      <p:ext uri="{BB962C8B-B14F-4D97-AF65-F5344CB8AC3E}">
        <p14:creationId xmlns:p14="http://schemas.microsoft.com/office/powerpoint/2010/main" val="59233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626"/>
            <a:ext cx="9144000" cy="6972010"/>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97</a:t>
            </a:fld>
            <a:endParaRPr lang="cs-CZ">
              <a:solidFill>
                <a:prstClr val="black">
                  <a:tint val="75000"/>
                </a:prstClr>
              </a:solidFill>
            </a:endParaRPr>
          </a:p>
        </p:txBody>
      </p:sp>
    </p:spTree>
    <p:extLst>
      <p:ext uri="{BB962C8B-B14F-4D97-AF65-F5344CB8AC3E}">
        <p14:creationId xmlns:p14="http://schemas.microsoft.com/office/powerpoint/2010/main" val="28550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7" name="Content Placeholder 2"/>
          <p:cNvSpPr txBox="1">
            <a:spLocks/>
          </p:cNvSpPr>
          <p:nvPr/>
        </p:nvSpPr>
        <p:spPr>
          <a:xfrm>
            <a:off x="539552" y="1578543"/>
            <a:ext cx="8229600" cy="47356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2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a:t>
            </a:r>
            <a:r>
              <a:rPr lang="cs-CZ" sz="2200" dirty="0" smtClean="0">
                <a:solidFill>
                  <a:schemeClr val="tx1"/>
                </a:solidFill>
                <a:latin typeface="Myriad Pro"/>
              </a:rPr>
              <a:t>Řídicím </a:t>
            </a:r>
            <a:r>
              <a:rPr lang="cs-CZ" sz="2200" dirty="0">
                <a:solidFill>
                  <a:schemeClr val="tx1"/>
                </a:solidFill>
                <a:latin typeface="Myriad Pro"/>
              </a:rPr>
              <a:t>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 </a:t>
            </a:r>
            <a:r>
              <a:rPr lang="cs-CZ" sz="1800" b="1" dirty="0" smtClean="0">
                <a:solidFill>
                  <a:srgbClr val="FF0000"/>
                </a:solidFill>
                <a:latin typeface="Myriad Pro"/>
              </a:rPr>
              <a:t>revize PD IROP 1.1 podmínka i pro MŠ</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latin typeface="Myriad Pro"/>
            </a:endParaRPr>
          </a:p>
          <a:p>
            <a:pPr algn="l" eaLnBrk="0" fontAlgn="base" hangingPunct="0">
              <a:lnSpc>
                <a:spcPct val="170000"/>
              </a:lnSpc>
              <a:spcAft>
                <a:spcPct val="0"/>
              </a:spcAft>
            </a:pPr>
            <a:endParaRPr lang="cs-CZ" sz="2200" dirty="0">
              <a:solidFill>
                <a:schemeClr val="tx1"/>
              </a:solidFill>
              <a:latin typeface="Myriad Pro"/>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98</a:t>
            </a:fld>
            <a:endParaRPr lang="en-US" dirty="0"/>
          </a:p>
        </p:txBody>
      </p:sp>
    </p:spTree>
    <p:extLst>
      <p:ext uri="{BB962C8B-B14F-4D97-AF65-F5344CB8AC3E}">
        <p14:creationId xmlns:p14="http://schemas.microsoft.com/office/powerpoint/2010/main" val="426616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defTabSz="914400" eaLnBrk="0" fontAlgn="base" hangingPunct="0">
              <a:lnSpc>
                <a:spcPct val="150000"/>
              </a:lnSpc>
              <a:spcAft>
                <a:spcPct val="0"/>
              </a:spcAft>
              <a:buNone/>
            </a:pPr>
            <a:r>
              <a:rPr lang="cs-CZ" sz="2200" b="1" dirty="0"/>
              <a:t>Předškolní vzdělávání</a:t>
            </a:r>
          </a:p>
          <a:p>
            <a:pPr algn="just">
              <a:lnSpc>
                <a:spcPct val="150000"/>
              </a:lnSpc>
              <a:spcBef>
                <a:spcPts val="600"/>
              </a:spcBef>
              <a:buFont typeface="Wingdings" panose="05000000000000000000" pitchFamily="2" charset="2"/>
              <a:buChar char="Ø"/>
            </a:pPr>
            <a:r>
              <a:rPr lang="cs-CZ" sz="1800" dirty="0"/>
              <a:t>podpora MŠ, dětských skupin, spolků péče o děti, mateřských center </a:t>
            </a:r>
            <a:r>
              <a:rPr lang="cs-CZ" sz="1800" dirty="0" smtClean="0"/>
              <a:t>apod</a:t>
            </a:r>
            <a:r>
              <a:rPr lang="cs-CZ" sz="2200" dirty="0" smtClean="0"/>
              <a:t>.</a:t>
            </a:r>
          </a:p>
          <a:p>
            <a:pPr algn="just">
              <a:lnSpc>
                <a:spcPct val="150000"/>
              </a:lnSpc>
              <a:spcBef>
                <a:spcPts val="600"/>
              </a:spcBef>
              <a:buFont typeface="Wingdings" panose="05000000000000000000" pitchFamily="2" charset="2"/>
              <a:buChar char="Ø"/>
            </a:pPr>
            <a:r>
              <a:rPr lang="cs-CZ" sz="1800" b="1" dirty="0" smtClean="0"/>
              <a:t>Hlavní aktivity </a:t>
            </a:r>
          </a:p>
          <a:p>
            <a:pPr lvl="1" algn="just">
              <a:lnSpc>
                <a:spcPct val="150000"/>
              </a:lnSpc>
              <a:spcBef>
                <a:spcPts val="600"/>
              </a:spcBef>
              <a:buFont typeface="Wingdings" panose="05000000000000000000" pitchFamily="2" charset="2"/>
              <a:buChar char="Ø"/>
            </a:pPr>
            <a:r>
              <a:rPr lang="cs-CZ" sz="1600" dirty="0" smtClean="0"/>
              <a:t>stavby </a:t>
            </a:r>
            <a:r>
              <a:rPr lang="cs-CZ" sz="1600" dirty="0"/>
              <a:t>a stavební práce spojené s výstavbou nové infrastruktury včetně vybudování přípojky pro přivedení inženýrských </a:t>
            </a:r>
            <a:r>
              <a:rPr lang="cs-CZ" sz="1600" dirty="0" smtClean="0"/>
              <a:t>sítí,</a:t>
            </a:r>
            <a:endParaRPr lang="cs-CZ" sz="1600" dirty="0"/>
          </a:p>
          <a:p>
            <a:pPr lvl="1" algn="just">
              <a:lnSpc>
                <a:spcPct val="150000"/>
              </a:lnSpc>
              <a:spcBef>
                <a:spcPts val="600"/>
              </a:spcBef>
              <a:buFont typeface="Wingdings" panose="05000000000000000000" pitchFamily="2" charset="2"/>
              <a:buChar char="Ø"/>
            </a:pPr>
            <a:r>
              <a:rPr lang="cs-CZ" sz="1600" dirty="0" smtClean="0"/>
              <a:t>rekonstrukce </a:t>
            </a:r>
            <a:r>
              <a:rPr lang="cs-CZ" sz="1600" dirty="0"/>
              <a:t>a stavební úpravy stávající infrastruktury (včetně zabezpečení bezbariérovosti dle vyhlášky č. 398/2009 Sb</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nákup </a:t>
            </a:r>
            <a:r>
              <a:rPr lang="cs-CZ" sz="1600" dirty="0"/>
              <a:t>pozemků a staveb (nemovitostí</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pořízení </a:t>
            </a:r>
            <a:r>
              <a:rPr lang="cs-CZ" sz="1600" dirty="0"/>
              <a:t>vybavení budov a </a:t>
            </a:r>
            <a:r>
              <a:rPr lang="cs-CZ" sz="1600" dirty="0" smtClean="0"/>
              <a:t>učeben, pořízení </a:t>
            </a:r>
            <a:r>
              <a:rPr lang="cs-CZ" sz="1600" dirty="0"/>
              <a:t>kompenzačních </a:t>
            </a:r>
            <a:r>
              <a:rPr lang="cs-CZ" sz="1600" dirty="0" smtClean="0"/>
              <a:t>pomůcek.</a:t>
            </a:r>
          </a:p>
          <a:p>
            <a:pPr algn="just">
              <a:lnSpc>
                <a:spcPct val="150000"/>
              </a:lnSpc>
              <a:spcBef>
                <a:spcPts val="600"/>
              </a:spcBef>
              <a:buFont typeface="Wingdings" panose="05000000000000000000" pitchFamily="2" charset="2"/>
              <a:buChar char="Ø"/>
            </a:pPr>
            <a:r>
              <a:rPr lang="cs-CZ" sz="1800" dirty="0" smtClean="0"/>
              <a:t>podmínka </a:t>
            </a:r>
            <a:r>
              <a:rPr lang="cs-CZ" sz="1800" dirty="0"/>
              <a:t>navyšování </a:t>
            </a:r>
            <a:r>
              <a:rPr lang="cs-CZ" sz="1800" dirty="0" smtClean="0"/>
              <a:t>kapacit, </a:t>
            </a:r>
            <a:r>
              <a:rPr lang="cs-CZ" sz="1800" dirty="0" smtClean="0">
                <a:solidFill>
                  <a:srgbClr val="FF0000"/>
                </a:solidFill>
              </a:rPr>
              <a:t>po revizi podmínka souladu s MAP pro MŠ</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99</a:t>
            </a:fld>
            <a:endParaRPr lang="en-US" dirty="0"/>
          </a:p>
        </p:txBody>
      </p:sp>
    </p:spTree>
    <p:extLst>
      <p:ext uri="{BB962C8B-B14F-4D97-AF65-F5344CB8AC3E}">
        <p14:creationId xmlns:p14="http://schemas.microsoft.com/office/powerpoint/2010/main" val="238177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2.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9BE06D-B319-48B7-B5A2-AEB520ADF612}">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5123</TotalTime>
  <Words>10308</Words>
  <Application>Microsoft Office PowerPoint</Application>
  <PresentationFormat>Předvádění na obrazovce (4:3)</PresentationFormat>
  <Paragraphs>1851</Paragraphs>
  <Slides>158</Slides>
  <Notes>81</Notes>
  <HiddenSlides>0</HiddenSlides>
  <MMClips>0</MMClips>
  <ScaleCrop>false</ScaleCrop>
  <HeadingPairs>
    <vt:vector size="4" baseType="variant">
      <vt:variant>
        <vt:lpstr>Motiv</vt:lpstr>
      </vt:variant>
      <vt:variant>
        <vt:i4>1</vt:i4>
      </vt:variant>
      <vt:variant>
        <vt:lpstr>Nadpisy snímků</vt:lpstr>
      </vt:variant>
      <vt:variant>
        <vt:i4>158</vt:i4>
      </vt:variant>
    </vt:vector>
  </HeadingPairs>
  <TitlesOfParts>
    <vt:vector size="159" baseType="lpstr">
      <vt:lpstr>Office Theme</vt:lpstr>
      <vt:lpstr> Seminář řo irop specifický cíl 4.1 clld</vt:lpstr>
      <vt:lpstr>Program semináře </vt:lpstr>
      <vt:lpstr>Program semináře </vt:lpstr>
      <vt:lpstr>Prezentace aplikace PowerPoint</vt:lpstr>
      <vt:lpstr>Prezentace aplikace PowerPoint</vt:lpstr>
      <vt:lpstr>Aktuální informace</vt:lpstr>
      <vt:lpstr>Aktuální informace</vt:lpstr>
      <vt:lpstr>Správný způsob uvažování</vt:lpstr>
      <vt:lpstr>Schválené SCLLD, výzvy MAS, projekty 4.2</vt:lpstr>
      <vt:lpstr> </vt:lpstr>
      <vt:lpstr>Výzvy MAS</vt:lpstr>
      <vt:lpstr>Časté chyby Při ZAKLÁDÁNÍ VÝZEV</vt:lpstr>
      <vt:lpstr>Stavy v ms2014+</vt:lpstr>
      <vt:lpstr>Stavy v ms2014+</vt:lpstr>
      <vt:lpstr>V řešení</vt:lpstr>
      <vt:lpstr>kontakty</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Prezentace aplikace PowerPoint</vt:lpstr>
      <vt:lpstr>Výzva č. 62 Sociální infrastruktura – integrované projekty CLLD </vt:lpstr>
      <vt:lpstr>Výzva č. 62 Sociální infrastruktura – integrované projekty CLLD </vt:lpstr>
      <vt:lpstr>Aktivita DEINSTITUCIONALIZACE</vt:lpstr>
      <vt:lpstr>Aktivita DEINSTITUCIONALIZACE</vt:lpstr>
      <vt:lpstr>Aktivita DEINSTITUCIONALIZACE</vt:lpstr>
      <vt:lpstr>Aktivita DEINSTITUCIONALIZACE</vt:lpstr>
      <vt:lpstr>Obecně u sociálních služeb</vt:lpstr>
      <vt:lpstr>Aktivita ROZVOJ SOCIÁLNÍCH SLUŽEB</vt:lpstr>
      <vt:lpstr>Aktivita ROZVOJ SOCIÁLNÍCH SLUŽEB</vt:lpstr>
      <vt:lpstr>Aktivita ROZVOJ KOMUNITNÍCH CENTER</vt:lpstr>
      <vt:lpstr>Aktivita ROZVOJ KOMUNITNÍCH CENTER</vt:lpstr>
      <vt:lpstr>Aktivita ROZVOJ KOMUNITNÍCH CENTER</vt:lpstr>
      <vt:lpstr>Aktivita SOCIÁLNÍ BYDLENÍ</vt:lpstr>
      <vt:lpstr>Aktivita SOCIÁLNÍ BYDLENÍ</vt:lpstr>
      <vt:lpstr>Aktivita SOCIÁLNÍ BYDLENÍ</vt:lpstr>
      <vt:lpstr>Aktivita SOCIÁLNÍ BYDLENÍ</vt:lpstr>
      <vt:lpstr>Aktivita SOCIÁLNÍ BYDLENÍ</vt:lpstr>
      <vt:lpstr>Aktivita SOCIÁLNÍ BYDLENÍ</vt:lpstr>
      <vt:lpstr>Příklady pochybení žadatelů</vt:lpstr>
      <vt:lpstr> </vt:lpstr>
      <vt:lpstr>65. výzva IROP – sociální podnikání – Integrované projekty CLLD</vt:lpstr>
      <vt:lpstr>65. výzva IROP – sociální podnikání – Integrované projekty CLLD</vt:lpstr>
      <vt:lpstr>65. výzva IROP – režim de minimis</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osnova Podnikatelského plánu</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Prezentace aplikace PowerPoint</vt:lpstr>
      <vt:lpstr>Prezentace aplikace PowerPoint</vt:lpstr>
      <vt:lpstr>Prezentace aplikace PowerPoint</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  Bližší informace naleznete http://www.dotaceeu.cz/irop  V případě dotazů nás kontaktujte  clldirop@mmr.cz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Andrea Tolarová</cp:lastModifiedBy>
  <cp:revision>481</cp:revision>
  <cp:lastPrinted>2017-05-12T11:38:52Z</cp:lastPrinted>
  <dcterms:created xsi:type="dcterms:W3CDTF">2013-09-17T08:01:02Z</dcterms:created>
  <dcterms:modified xsi:type="dcterms:W3CDTF">2017-09-15T11:41:01Z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