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25" r:id="rId2"/>
    <p:sldId id="491" r:id="rId3"/>
    <p:sldId id="492" r:id="rId4"/>
    <p:sldId id="377" r:id="rId5"/>
    <p:sldId id="487" r:id="rId6"/>
    <p:sldId id="488" r:id="rId7"/>
    <p:sldId id="493" r:id="rId8"/>
    <p:sldId id="467" r:id="rId9"/>
    <p:sldId id="355" r:id="rId10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214365"/>
    <a:srgbClr val="700000"/>
    <a:srgbClr val="006600"/>
    <a:srgbClr val="339933"/>
    <a:srgbClr val="808000"/>
    <a:srgbClr val="FFFF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4409" autoAdjust="0"/>
  </p:normalViewPr>
  <p:slideViewPr>
    <p:cSldViewPr>
      <p:cViewPr>
        <p:scale>
          <a:sx n="60" d="100"/>
          <a:sy n="60" d="100"/>
        </p:scale>
        <p:origin x="-1596" y="-768"/>
      </p:cViewPr>
      <p:guideLst>
        <p:guide orient="horz" pos="247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F7CE8B1-9CD6-4E76-A76D-98F147A98408}" type="datetimeFigureOut">
              <a:rPr lang="cs-CZ"/>
              <a:pPr>
                <a:defRPr/>
              </a:pPr>
              <a:t>8.1.2016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E427AB1-16C0-4CE3-9195-85DD2B3114C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2100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640DCF7-1F2D-4493-92D6-15ACF03EC34B}" type="datetimeFigureOut">
              <a:rPr lang="cs-CZ"/>
              <a:pPr>
                <a:defRPr/>
              </a:pPr>
              <a:t>8.1.2016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5952"/>
            <a:ext cx="5438775" cy="4465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FBDD2EC-2F37-4DD8-BEA1-DCA3A87D1B0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738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32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DD2EC-2F37-4DD8-BEA1-DCA3A87D1B09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32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DD2EC-2F37-4DD8-BEA1-DCA3A87D1B09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32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DD2EC-2F37-4DD8-BEA1-DCA3A87D1B09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4D233-B8A5-484F-88B2-14CECC2FECDF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258D5-C4AB-4874-8478-A560B8340ED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05404-F277-4B0F-A1C1-741B6D8F488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DA8B1-7040-4658-8398-5E768748FD4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1556A-92A5-43F4-9727-BCA6A6EF0A0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8BA8F-5F47-4632-BB6D-906A8A26B87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5CBC9-F136-4B02-8DB4-7ED4114876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B94DE-BBA7-4A40-8D31-246CB535B99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7140A-B3C5-4687-8C53-F7BE2A0163D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F229A-E839-4916-985E-4F70F5851B0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A3F02-2E87-4B6E-A940-61D82919765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 smtClean="0"/>
              <a:t>Klepnutím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9190-FD6C-434D-AB70-6E6DCD48827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728CE0C-B717-44BB-9A41-45E3F93E086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1.pn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mailto:podpory@sfrb.cz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://www.sfrb.cz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1.png"/><Relationship Id="rId4" Type="http://schemas.openxmlformats.org/officeDocument/2006/relationships/hyperlink" Target="mailto:komunikace@sfrb.cz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2564904"/>
            <a:ext cx="792003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cs-CZ" sz="1200" kern="0" dirty="0">
              <a:latin typeface="Tahoma" pitchFamily="34" charset="0"/>
              <a:cs typeface="+mn-cs"/>
            </a:endParaRPr>
          </a:p>
        </p:txBody>
      </p:sp>
      <p:pic>
        <p:nvPicPr>
          <p:cNvPr id="15362" name="Picture 7" descr="zahlavi SFRB ppt"/>
          <p:cNvPicPr>
            <a:picLocks noChangeAspect="1" noChangeArrowheads="1"/>
          </p:cNvPicPr>
          <p:nvPr/>
        </p:nvPicPr>
        <p:blipFill>
          <a:blip r:embed="rId2" cstate="print"/>
          <a:srcRect l="6290" t="49081" r="74844" b="-2254"/>
          <a:stretch>
            <a:fillRect/>
          </a:stretch>
        </p:blipFill>
        <p:spPr bwMode="auto">
          <a:xfrm>
            <a:off x="611188" y="979488"/>
            <a:ext cx="17287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>
            <a:off x="0" y="2268736"/>
            <a:ext cx="9143999" cy="2480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cs-CZ" sz="4000" b="1" kern="0" cap="all" dirty="0" smtClean="0">
                <a:solidFill>
                  <a:srgbClr val="214365"/>
                </a:solidFill>
                <a:latin typeface="Calibri" pitchFamily="34" charset="0"/>
                <a:cs typeface="+mn-cs"/>
              </a:rPr>
              <a:t>STÁTNÍ FOND ROZVOJE BYDLENÍ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cs-CZ" sz="3200" kern="0" dirty="0" smtClean="0">
              <a:solidFill>
                <a:srgbClr val="070F17"/>
              </a:solidFill>
              <a:latin typeface="Calibri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cs-CZ" sz="3200" kern="0" dirty="0" smtClean="0">
              <a:solidFill>
                <a:srgbClr val="070F1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cs-CZ" sz="3200" b="1" kern="0" cap="all" dirty="0">
              <a:solidFill>
                <a:srgbClr val="214365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843213" y="4797425"/>
            <a:ext cx="33131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1600" b="1">
                <a:solidFill>
                  <a:srgbClr val="700000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15365" name="Picture 2" descr="C:\Users\JMARESOV\Desktop\PPT-2013\listy new\kolaz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5408613"/>
            <a:ext cx="9163051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35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140969"/>
            <a:ext cx="64807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979712" y="44451"/>
            <a:ext cx="7164288" cy="432221"/>
          </a:xfrm>
        </p:spPr>
        <p:txBody>
          <a:bodyPr/>
          <a:lstStyle/>
          <a:p>
            <a:pPr algn="r" eaLnBrk="1" hangingPunct="1"/>
            <a:r>
              <a:rPr lang="cs-CZ" altLang="cs-CZ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Výhody programu Panel 2013+</a:t>
            </a:r>
          </a:p>
        </p:txBody>
      </p:sp>
      <p:pic>
        <p:nvPicPr>
          <p:cNvPr id="18437" name="Picture 2" descr="C:\Users\jmaresov\Desktop\pru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63" y="6399213"/>
            <a:ext cx="91440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ovéPole 9"/>
          <p:cNvSpPr txBox="1">
            <a:spLocks noChangeArrowheads="1"/>
          </p:cNvSpPr>
          <p:nvPr/>
        </p:nvSpPr>
        <p:spPr bwMode="auto">
          <a:xfrm>
            <a:off x="395536" y="2132856"/>
            <a:ext cx="4156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endParaRPr lang="cs-CZ" sz="1600" dirty="0" smtClean="0"/>
          </a:p>
          <a:p>
            <a:pPr lvl="0"/>
            <a:endParaRPr lang="cs-CZ" sz="1600" dirty="0" smtClean="0"/>
          </a:p>
          <a:p>
            <a:pPr lvl="0"/>
            <a:endParaRPr lang="cs-CZ" sz="1600" dirty="0" smtClean="0"/>
          </a:p>
        </p:txBody>
      </p:sp>
      <p:sp>
        <p:nvSpPr>
          <p:cNvPr id="9" name="TextovéPole 9"/>
          <p:cNvSpPr txBox="1">
            <a:spLocks noChangeArrowheads="1"/>
          </p:cNvSpPr>
          <p:nvPr/>
        </p:nvSpPr>
        <p:spPr bwMode="auto">
          <a:xfrm>
            <a:off x="899592" y="1268760"/>
            <a:ext cx="746125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altLang="cs-CZ" sz="10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altLang="cs-CZ" sz="2000" dirty="0" smtClean="0">
                <a:latin typeface="Calibri" pitchFamily="34" charset="0"/>
                <a:cs typeface="Tahoma" pitchFamily="34" charset="0"/>
              </a:rPr>
              <a:t> žadatelům stačí pouze </a:t>
            </a:r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10 % vlastních prostředků </a:t>
            </a:r>
            <a:r>
              <a:rPr lang="cs-CZ" altLang="cs-CZ" sz="2000" dirty="0" smtClean="0">
                <a:latin typeface="Calibri" pitchFamily="34" charset="0"/>
                <a:cs typeface="Tahoma" pitchFamily="34" charset="0"/>
              </a:rPr>
              <a:t>(v režimu de minimis),</a:t>
            </a:r>
          </a:p>
          <a:p>
            <a:endParaRPr lang="cs-CZ" altLang="cs-CZ" sz="20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altLang="cs-CZ" sz="2000" dirty="0" smtClean="0">
                <a:latin typeface="Calibri" pitchFamily="34" charset="0"/>
                <a:cs typeface="Tahoma" pitchFamily="34" charset="0"/>
              </a:rPr>
              <a:t> </a:t>
            </a:r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není </a:t>
            </a:r>
            <a:r>
              <a:rPr lang="cs-CZ" altLang="cs-CZ" sz="2000" dirty="0" smtClean="0">
                <a:latin typeface="Calibri" pitchFamily="34" charset="0"/>
                <a:cs typeface="Tahoma" pitchFamily="34" charset="0"/>
              </a:rPr>
              <a:t>třeba vyhlašovat výběrové řízení,</a:t>
            </a:r>
          </a:p>
          <a:p>
            <a:endParaRPr lang="cs-CZ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 program platí </a:t>
            </a:r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pro celé území </a:t>
            </a:r>
            <a:r>
              <a:rPr lang="cs-CZ" sz="2000" dirty="0" smtClean="0">
                <a:latin typeface="Calibri" pitchFamily="34" charset="0"/>
              </a:rPr>
              <a:t>České republiky,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 vyřízení žádosti trvá </a:t>
            </a:r>
            <a:r>
              <a:rPr lang="cs-CZ" sz="2000" smtClean="0">
                <a:latin typeface="Calibri" pitchFamily="34" charset="0"/>
              </a:rPr>
              <a:t>v průměru </a:t>
            </a:r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14 dnů</a:t>
            </a:r>
            <a:r>
              <a:rPr lang="cs-CZ" sz="2000" dirty="0" smtClean="0">
                <a:latin typeface="Calibri" pitchFamily="34" charset="0"/>
              </a:rPr>
              <a:t>, podpis úvěrové smlouvy do jednoho měsíce,</a:t>
            </a: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 nízká úroková sazba, fixace po celou dobu splácení, </a:t>
            </a:r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žádné další poplatky,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 mimořádné splátky či předčasné splacení úvěru je zcela </a:t>
            </a:r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zdarma,</a:t>
            </a:r>
          </a:p>
          <a:p>
            <a:pPr>
              <a:buFont typeface="Arial" pitchFamily="34" charset="0"/>
              <a:buChar char="•"/>
            </a:pPr>
            <a:endParaRPr lang="cs-CZ" altLang="cs-CZ" sz="2000" b="1" dirty="0" smtClean="0">
              <a:solidFill>
                <a:srgbClr val="700000"/>
              </a:solidFill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altLang="cs-CZ" sz="2000" dirty="0" smtClean="0">
                <a:latin typeface="Calibri" pitchFamily="34" charset="0"/>
              </a:rPr>
              <a:t> dlouholeté zkušenosti, </a:t>
            </a:r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profesionální</a:t>
            </a:r>
            <a:r>
              <a:rPr lang="cs-CZ" altLang="cs-CZ" sz="2000" dirty="0" smtClean="0">
                <a:latin typeface="Calibri" pitchFamily="34" charset="0"/>
              </a:rPr>
              <a:t> jednání při sjednávání úvěru.</a:t>
            </a: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endParaRPr lang="cs-CZ" altLang="cs-CZ" sz="1600" dirty="0">
              <a:latin typeface="Calibri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979712" y="44451"/>
            <a:ext cx="7164288" cy="432221"/>
          </a:xfrm>
        </p:spPr>
        <p:txBody>
          <a:bodyPr/>
          <a:lstStyle/>
          <a:p>
            <a:pPr algn="r" eaLnBrk="1" hangingPunct="1"/>
            <a:r>
              <a:rPr lang="cs-CZ" altLang="cs-CZ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Žadatel v programu Panel 2013+</a:t>
            </a:r>
          </a:p>
        </p:txBody>
      </p:sp>
      <p:pic>
        <p:nvPicPr>
          <p:cNvPr id="18437" name="Picture 2" descr="C:\Users\jmaresov\Desktop\pru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63" y="6399213"/>
            <a:ext cx="91440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ovéPole 9"/>
          <p:cNvSpPr txBox="1">
            <a:spLocks noChangeArrowheads="1"/>
          </p:cNvSpPr>
          <p:nvPr/>
        </p:nvSpPr>
        <p:spPr bwMode="auto">
          <a:xfrm>
            <a:off x="395536" y="2132856"/>
            <a:ext cx="4156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endParaRPr lang="cs-CZ" sz="1600" dirty="0" smtClean="0"/>
          </a:p>
          <a:p>
            <a:pPr lvl="0"/>
            <a:endParaRPr lang="cs-CZ" sz="1600" dirty="0" smtClean="0"/>
          </a:p>
          <a:p>
            <a:pPr lvl="0"/>
            <a:endParaRPr lang="cs-CZ" sz="1600" dirty="0" smtClean="0"/>
          </a:p>
        </p:txBody>
      </p:sp>
      <p:sp>
        <p:nvSpPr>
          <p:cNvPr id="9" name="TextovéPole 9"/>
          <p:cNvSpPr txBox="1">
            <a:spLocks noChangeArrowheads="1"/>
          </p:cNvSpPr>
          <p:nvPr/>
        </p:nvSpPr>
        <p:spPr bwMode="auto">
          <a:xfrm>
            <a:off x="899592" y="1268760"/>
            <a:ext cx="746125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altLang="cs-CZ" sz="20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 Panel 2013+ je vhodný zejména pro majitele bytových domů, kteří modernizací </a:t>
            </a:r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nesplní minimální předepsanou </a:t>
            </a:r>
            <a:r>
              <a:rPr lang="cs-CZ" sz="2000" dirty="0" smtClean="0">
                <a:latin typeface="Calibri" pitchFamily="34" charset="0"/>
              </a:rPr>
              <a:t>výši energetických úspor pro vstup do NZÚ a IROP (tj. úspora více než 20%),</a:t>
            </a:r>
          </a:p>
          <a:p>
            <a:endParaRPr lang="cs-CZ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 nebo chtějí provádět opravy a modernizace, které se </a:t>
            </a:r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energetických úspor netýkají</a:t>
            </a:r>
            <a:r>
              <a:rPr lang="cs-CZ" altLang="cs-CZ" sz="2000" dirty="0" smtClean="0">
                <a:latin typeface="Calibri" pitchFamily="34" charset="0"/>
              </a:rPr>
              <a:t>, jako je např. rekonstrukce bytového jádra, výměna dveří, oprava podlah, vybudování nového výtahu,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 úvěr z programu Panel 2013+ </a:t>
            </a:r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nelze </a:t>
            </a:r>
            <a:r>
              <a:rPr lang="cs-CZ" altLang="cs-CZ" sz="2000" dirty="0" smtClean="0">
                <a:latin typeface="Calibri" pitchFamily="34" charset="0"/>
              </a:rPr>
              <a:t>použít k dofinacování energetických úspor v IROP a NZÚ (není možné čerpat dvojí státní podporu na stejný druh oprav a modernizací).</a:t>
            </a:r>
          </a:p>
          <a:p>
            <a:pPr>
              <a:buFont typeface="Arial" pitchFamily="34" charset="0"/>
              <a:buChar char="•"/>
            </a:pPr>
            <a:endParaRPr lang="cs-CZ" altLang="cs-CZ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endParaRPr lang="cs-CZ" altLang="cs-CZ" sz="1600" dirty="0">
              <a:latin typeface="Calibri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979712" y="44451"/>
            <a:ext cx="7164288" cy="432221"/>
          </a:xfrm>
        </p:spPr>
        <p:txBody>
          <a:bodyPr/>
          <a:lstStyle/>
          <a:p>
            <a:pPr algn="r" eaLnBrk="1" hangingPunct="1"/>
            <a:r>
              <a:rPr lang="cs-CZ" altLang="cs-CZ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Představení programu</a:t>
            </a:r>
          </a:p>
        </p:txBody>
      </p:sp>
      <p:sp>
        <p:nvSpPr>
          <p:cNvPr id="18435" name="TextovéPole 9"/>
          <p:cNvSpPr txBox="1">
            <a:spLocks noChangeArrowheads="1"/>
          </p:cNvSpPr>
          <p:nvPr/>
        </p:nvSpPr>
        <p:spPr bwMode="auto">
          <a:xfrm>
            <a:off x="4932040" y="1916832"/>
            <a:ext cx="3965575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600" b="1" dirty="0" smtClean="0">
                <a:latin typeface="Calibri" pitchFamily="34" charset="0"/>
              </a:rPr>
              <a:t>Splatnost: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10, 20 a 30 let. </a:t>
            </a:r>
          </a:p>
          <a:p>
            <a:pPr lvl="0"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r>
              <a:rPr lang="cs-CZ" sz="1600" b="1" dirty="0" smtClean="0">
                <a:latin typeface="Calibri" pitchFamily="34" charset="0"/>
              </a:rPr>
              <a:t>Výše podpory:</a:t>
            </a:r>
            <a:endParaRPr lang="cs-CZ" sz="1600" dirty="0" smtClean="0">
              <a:latin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až do 90 % rozhodných výdajů při dodržení limitu de minimis,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v případě notifikovaného režimu (bez limitu de minimis) až do 75 % rozhodných výdajů.</a:t>
            </a:r>
          </a:p>
          <a:p>
            <a:pPr lvl="0"/>
            <a:endParaRPr lang="cs-CZ" sz="1600" dirty="0" smtClean="0">
              <a:latin typeface="Calibri" pitchFamily="34" charset="0"/>
            </a:endParaRPr>
          </a:p>
          <a:p>
            <a:r>
              <a:rPr lang="cs-CZ" sz="1600" b="1" dirty="0" smtClean="0">
                <a:latin typeface="Calibri" pitchFamily="34" charset="0"/>
              </a:rPr>
              <a:t>Úroková sazba: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do 10 let referenční sazba EU, minimálně však 0,75 % p. a.,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do 20 let referenční sazba EU, minimálně však 0,75 % + 1 % p. a., 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do 30 let referenční sazba EU, minimálně však 0,75 % + 2 % p. a.</a:t>
            </a:r>
          </a:p>
          <a:p>
            <a:pPr lvl="0"/>
            <a:endParaRPr lang="cs-CZ" sz="1600" dirty="0" smtClean="0">
              <a:latin typeface="Calibri" pitchFamily="34" charset="0"/>
            </a:endParaRPr>
          </a:p>
          <a:p>
            <a:endParaRPr lang="cs-CZ" altLang="cs-CZ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436" name="TextovéPole 11"/>
          <p:cNvSpPr txBox="1">
            <a:spLocks noChangeArrowheads="1"/>
          </p:cNvSpPr>
          <p:nvPr/>
        </p:nvSpPr>
        <p:spPr bwMode="auto">
          <a:xfrm>
            <a:off x="503238" y="998538"/>
            <a:ext cx="8389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000" b="1" dirty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PANEL </a:t>
            </a:r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2013+  </a:t>
            </a:r>
            <a:r>
              <a:rPr lang="pt-BR" altLang="cs-CZ" sz="2000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Úvěry </a:t>
            </a:r>
            <a:r>
              <a:rPr lang="pt-BR" altLang="cs-CZ" sz="2000" dirty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na </a:t>
            </a:r>
            <a:r>
              <a:rPr lang="cs-CZ" altLang="cs-CZ" sz="2000" dirty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opravy a modernizace bytových domů</a:t>
            </a:r>
          </a:p>
        </p:txBody>
      </p:sp>
      <p:pic>
        <p:nvPicPr>
          <p:cNvPr id="18437" name="Picture 2" descr="C:\Users\jmaresov\Desktop\pru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6399213"/>
            <a:ext cx="91440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ovéPole 9"/>
          <p:cNvSpPr txBox="1">
            <a:spLocks noChangeArrowheads="1"/>
          </p:cNvSpPr>
          <p:nvPr/>
        </p:nvSpPr>
        <p:spPr bwMode="auto">
          <a:xfrm>
            <a:off x="539552" y="1916832"/>
            <a:ext cx="41560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sz="1600" dirty="0" smtClean="0">
                <a:latin typeface="Calibri" pitchFamily="34" charset="0"/>
                <a:cs typeface="Tahoma" pitchFamily="34" charset="0"/>
              </a:rPr>
              <a:t> </a:t>
            </a:r>
            <a:r>
              <a:rPr lang="cs-CZ" sz="1600" b="1" dirty="0" smtClean="0">
                <a:latin typeface="Calibri" pitchFamily="34" charset="0"/>
              </a:rPr>
              <a:t>Program je určen pro:</a:t>
            </a:r>
            <a:r>
              <a:rPr lang="cs-CZ" sz="1600" dirty="0" smtClean="0">
                <a:latin typeface="Calibri" pitchFamily="34" charset="0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vlastníky bytových domů, nerozhoduje technologie výstavby (panelové, cihlové),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družstva, společenství vlastníků, fyzické </a:t>
            </a:r>
            <a:br>
              <a:rPr lang="cs-CZ" sz="1600" dirty="0" smtClean="0">
                <a:latin typeface="Calibri" pitchFamily="34" charset="0"/>
              </a:rPr>
            </a:br>
            <a:r>
              <a:rPr lang="cs-CZ" sz="1600" dirty="0" smtClean="0">
                <a:latin typeface="Calibri" pitchFamily="34" charset="0"/>
              </a:rPr>
              <a:t>a právnické osoby, města, obce. </a:t>
            </a:r>
          </a:p>
          <a:p>
            <a:pPr lvl="0"/>
            <a:endParaRPr lang="cs-CZ" sz="1600" dirty="0" smtClean="0">
              <a:latin typeface="Calibri" pitchFamily="34" charset="0"/>
            </a:endParaRPr>
          </a:p>
          <a:p>
            <a:r>
              <a:rPr lang="cs-CZ" sz="1600" b="1" dirty="0" smtClean="0">
                <a:latin typeface="Calibri" pitchFamily="34" charset="0"/>
              </a:rPr>
              <a:t>Úvěr lze využít na: </a:t>
            </a:r>
            <a:endParaRPr lang="cs-CZ" sz="1600" dirty="0" smtClean="0">
              <a:latin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snížení energetické náročnosti domů, 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opravy poruch domů,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opravy a modernizace společných prostor,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modernizace bytových jader,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důraz je kladen na komplexnost oprav. </a:t>
            </a:r>
          </a:p>
          <a:p>
            <a:pPr lvl="0"/>
            <a:endParaRPr lang="cs-CZ" sz="1600" dirty="0" smtClean="0">
              <a:latin typeface="Calibri" pitchFamily="34" charset="0"/>
            </a:endParaRPr>
          </a:p>
          <a:p>
            <a:r>
              <a:rPr lang="cs-CZ" sz="1600" b="1" dirty="0" smtClean="0">
                <a:latin typeface="Calibri" pitchFamily="34" charset="0"/>
              </a:rPr>
              <a:t>Forma podpory:</a:t>
            </a:r>
            <a:endParaRPr lang="cs-CZ" sz="1600" dirty="0" smtClean="0">
              <a:latin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úvěr.</a:t>
            </a:r>
          </a:p>
          <a:p>
            <a:pPr lvl="0"/>
            <a:endParaRPr lang="cs-CZ" sz="1600" dirty="0" smtClean="0">
              <a:latin typeface="Calibri" pitchFamily="34" charset="0"/>
            </a:endParaRPr>
          </a:p>
          <a:p>
            <a:pPr lvl="0"/>
            <a:endParaRPr lang="cs-CZ" sz="1600" dirty="0" smtClean="0"/>
          </a:p>
          <a:p>
            <a:pPr lvl="0"/>
            <a:endParaRPr lang="cs-CZ" sz="1600" dirty="0" smtClean="0"/>
          </a:p>
        </p:txBody>
      </p:sp>
      <p:sp>
        <p:nvSpPr>
          <p:cNvPr id="8" name="TextovéPole 9"/>
          <p:cNvSpPr txBox="1">
            <a:spLocks noChangeArrowheads="1"/>
          </p:cNvSpPr>
          <p:nvPr/>
        </p:nvSpPr>
        <p:spPr bwMode="auto">
          <a:xfrm>
            <a:off x="467544" y="1484784"/>
            <a:ext cx="7461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b="1" dirty="0">
                <a:solidFill>
                  <a:srgbClr val="214365"/>
                </a:solidFill>
                <a:latin typeface="Calibri" pitchFamily="34" charset="0"/>
                <a:cs typeface="Tahoma" pitchFamily="34" charset="0"/>
              </a:rPr>
              <a:t>Nařízení vlády č. </a:t>
            </a:r>
            <a:r>
              <a:rPr lang="cs-CZ" altLang="cs-CZ" b="1" dirty="0" smtClean="0">
                <a:solidFill>
                  <a:srgbClr val="214365"/>
                </a:solidFill>
                <a:latin typeface="Calibri" pitchFamily="34" charset="0"/>
                <a:cs typeface="Tahoma" pitchFamily="34" charset="0"/>
              </a:rPr>
              <a:t>468/2012 </a:t>
            </a:r>
            <a:r>
              <a:rPr lang="cs-CZ" altLang="cs-CZ" b="1" dirty="0">
                <a:solidFill>
                  <a:srgbClr val="214365"/>
                </a:solidFill>
                <a:latin typeface="Calibri" pitchFamily="34" charset="0"/>
                <a:cs typeface="Tahoma" pitchFamily="34" charset="0"/>
              </a:rPr>
              <a:t>Sb</a:t>
            </a:r>
            <a:r>
              <a:rPr lang="cs-CZ" altLang="cs-CZ" b="1" dirty="0" smtClean="0">
                <a:solidFill>
                  <a:srgbClr val="214365"/>
                </a:solidFill>
                <a:latin typeface="Calibri" pitchFamily="34" charset="0"/>
                <a:cs typeface="Tahoma" pitchFamily="34" charset="0"/>
              </a:rPr>
              <a:t>., ve znění pozdějších předpisů</a:t>
            </a:r>
            <a:endParaRPr lang="cs-CZ" altLang="cs-CZ" b="1" dirty="0">
              <a:solidFill>
                <a:srgbClr val="214365"/>
              </a:solidFill>
              <a:latin typeface="Calibri" pitchFamily="34" charset="0"/>
              <a:cs typeface="Tahoma" pitchFamily="34" charset="0"/>
            </a:endParaRPr>
          </a:p>
          <a:p>
            <a:endParaRPr lang="cs-CZ" altLang="cs-CZ" sz="1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979712" y="44451"/>
            <a:ext cx="7164288" cy="432221"/>
          </a:xfrm>
        </p:spPr>
        <p:txBody>
          <a:bodyPr/>
          <a:lstStyle/>
          <a:p>
            <a:pPr algn="r" eaLnBrk="1" hangingPunct="1"/>
            <a:r>
              <a:rPr lang="cs-CZ" altLang="cs-CZ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Panel 2013+ v číslech</a:t>
            </a:r>
          </a:p>
        </p:txBody>
      </p:sp>
      <p:sp>
        <p:nvSpPr>
          <p:cNvPr id="18435" name="TextovéPole 9"/>
          <p:cNvSpPr txBox="1">
            <a:spLocks noChangeArrowheads="1"/>
          </p:cNvSpPr>
          <p:nvPr/>
        </p:nvSpPr>
        <p:spPr bwMode="auto">
          <a:xfrm>
            <a:off x="4932040" y="2132856"/>
            <a:ext cx="396557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sz="1600" b="1" dirty="0" smtClean="0">
                <a:latin typeface="Calibri" pitchFamily="34" charset="0"/>
                <a:cs typeface="Tahoma" pitchFamily="34" charset="0"/>
              </a:rPr>
              <a:t>Stav programu k 31.12.2015:</a:t>
            </a:r>
            <a:endParaRPr lang="cs-CZ" sz="1600" b="1" dirty="0" smtClean="0">
              <a:latin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počet žádostí: 11 za 50 mil.Kč,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příslib úvěru: 13 za 56,2 mil. Kč,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úvěrové smlouvy: 143 za 585,5 mil . Kč,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rozpočet pro rok 2015: 750 mil. Kč</a:t>
            </a:r>
          </a:p>
          <a:p>
            <a:pPr lvl="0"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pPr lvl="0"/>
            <a:r>
              <a:rPr lang="cs-CZ" sz="1600" b="1" dirty="0" smtClean="0">
                <a:latin typeface="Calibri" pitchFamily="34" charset="0"/>
              </a:rPr>
              <a:t>Celkový stav programu (od 11. 1. 2013):</a:t>
            </a:r>
          </a:p>
          <a:p>
            <a:r>
              <a:rPr lang="cs-CZ" sz="1600" dirty="0" smtClean="0">
                <a:latin typeface="Calibri" pitchFamily="34" charset="0"/>
                <a:cs typeface="Tahoma" pitchFamily="34" charset="0"/>
              </a:rPr>
              <a:t>Za dobu trvání programu bylo podepsáno </a:t>
            </a:r>
            <a:br>
              <a:rPr lang="cs-CZ" sz="1600" dirty="0" smtClean="0">
                <a:latin typeface="Calibri" pitchFamily="34" charset="0"/>
                <a:cs typeface="Tahoma" pitchFamily="34" charset="0"/>
              </a:rPr>
            </a:br>
            <a:r>
              <a:rPr lang="cs-CZ" sz="1600" dirty="0" smtClean="0">
                <a:latin typeface="Calibri" pitchFamily="34" charset="0"/>
                <a:cs typeface="Tahoma" pitchFamily="34" charset="0"/>
              </a:rPr>
              <a:t>426 smluv v celkové hodnotě </a:t>
            </a:r>
            <a:r>
              <a:rPr lang="cs-CZ" sz="1600" b="1" dirty="0" smtClean="0">
                <a:latin typeface="Calibri" pitchFamily="34" charset="0"/>
                <a:cs typeface="Tahoma" pitchFamily="34" charset="0"/>
              </a:rPr>
              <a:t>1,56 mld. Kč.</a:t>
            </a:r>
          </a:p>
          <a:p>
            <a:endParaRPr lang="cs-CZ" sz="1600" b="1" dirty="0" smtClean="0">
              <a:latin typeface="Calibri" pitchFamily="34" charset="0"/>
              <a:cs typeface="Tahoma" pitchFamily="34" charset="0"/>
            </a:endParaRPr>
          </a:p>
          <a:p>
            <a:r>
              <a:rPr lang="cs-CZ" sz="1600" b="1" dirty="0" smtClean="0">
                <a:latin typeface="Calibri" pitchFamily="34" charset="0"/>
              </a:rPr>
              <a:t>Výhled do roku 2016</a:t>
            </a:r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Program Panel 2013+ bude v roce  2016 otevřen s rozpočtem </a:t>
            </a:r>
            <a:r>
              <a:rPr lang="cs-CZ" sz="1600" b="1" dirty="0" smtClean="0">
                <a:latin typeface="Calibri" pitchFamily="34" charset="0"/>
              </a:rPr>
              <a:t>630 mil. Kč</a:t>
            </a:r>
            <a:r>
              <a:rPr lang="cs-CZ" sz="1600" dirty="0" smtClean="0">
                <a:latin typeface="Calibri" pitchFamily="34" charset="0"/>
              </a:rPr>
              <a:t>.</a:t>
            </a:r>
          </a:p>
          <a:p>
            <a:endParaRPr lang="cs-CZ" sz="1600" b="1" dirty="0" smtClean="0">
              <a:latin typeface="Calibri" pitchFamily="34" charset="0"/>
            </a:endParaRPr>
          </a:p>
        </p:txBody>
      </p:sp>
      <p:sp>
        <p:nvSpPr>
          <p:cNvPr id="18436" name="TextovéPole 11"/>
          <p:cNvSpPr txBox="1">
            <a:spLocks noChangeArrowheads="1"/>
          </p:cNvSpPr>
          <p:nvPr/>
        </p:nvSpPr>
        <p:spPr bwMode="auto">
          <a:xfrm>
            <a:off x="503238" y="998538"/>
            <a:ext cx="8389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Více než 1,5 mld. Kč na revitalizaci bytového fondu</a:t>
            </a:r>
            <a:endParaRPr lang="cs-CZ" altLang="cs-CZ" sz="2000" dirty="0">
              <a:solidFill>
                <a:srgbClr val="700000"/>
              </a:solidFill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18437" name="Picture 2" descr="C:\Users\jmaresov\Desktop\pru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63" y="6399213"/>
            <a:ext cx="91440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ovéPole 9"/>
          <p:cNvSpPr txBox="1">
            <a:spLocks noChangeArrowheads="1"/>
          </p:cNvSpPr>
          <p:nvPr/>
        </p:nvSpPr>
        <p:spPr bwMode="auto">
          <a:xfrm>
            <a:off x="395536" y="2132856"/>
            <a:ext cx="41560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sz="1600" b="1" dirty="0" smtClean="0">
                <a:latin typeface="Calibri" pitchFamily="34" charset="0"/>
                <a:cs typeface="Tahoma" pitchFamily="34" charset="0"/>
              </a:rPr>
              <a:t> Stav programu v roce 2014:</a:t>
            </a:r>
            <a:endParaRPr lang="cs-CZ" sz="1600" b="1" dirty="0" smtClean="0">
              <a:latin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počet žádostí: 261 za 842,7 mil. Kč,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úvěrové smlouvy: 181 za 631,8 mil. Kč,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příslib úvěru do roku 2015: 45 za 237,5 Kč.</a:t>
            </a:r>
          </a:p>
          <a:p>
            <a:pPr lvl="0"/>
            <a:endParaRPr lang="cs-CZ" sz="1600" dirty="0" smtClean="0"/>
          </a:p>
          <a:p>
            <a:r>
              <a:rPr lang="cs-CZ" altLang="cs-CZ" sz="1600" b="1" dirty="0" smtClean="0">
                <a:latin typeface="Calibri" pitchFamily="34" charset="0"/>
                <a:cs typeface="Tahoma" pitchFamily="34" charset="0"/>
              </a:rPr>
              <a:t> Parametry programu za  rok 2014:</a:t>
            </a:r>
            <a:endParaRPr lang="cs-CZ" sz="1600" b="1" dirty="0" smtClean="0">
              <a:latin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průměrná úroková sazba: 1,47 %,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průměrná výše úvěru: 3,49 mil. Kč,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průměrná splatnost: 12,9 let.</a:t>
            </a:r>
          </a:p>
          <a:p>
            <a:pPr lvl="0"/>
            <a:endParaRPr lang="cs-CZ" sz="1600" dirty="0" smtClean="0">
              <a:latin typeface="Calibri" pitchFamily="34" charset="0"/>
            </a:endParaRPr>
          </a:p>
          <a:p>
            <a:pPr lvl="0"/>
            <a:r>
              <a:rPr lang="cs-CZ" sz="1600" b="1" dirty="0" smtClean="0">
                <a:latin typeface="Calibri" pitchFamily="34" charset="0"/>
              </a:rPr>
              <a:t>Počet zrekonstruovaných bytů v roce 2014: 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5 374</a:t>
            </a:r>
          </a:p>
          <a:p>
            <a:pPr lvl="0"/>
            <a:endParaRPr lang="cs-CZ" sz="1600" dirty="0" smtClean="0"/>
          </a:p>
          <a:p>
            <a:pPr lvl="0"/>
            <a:endParaRPr lang="cs-CZ" sz="1600" dirty="0" smtClean="0"/>
          </a:p>
          <a:p>
            <a:pPr lvl="0"/>
            <a:endParaRPr lang="cs-CZ" sz="1600" dirty="0" smtClean="0"/>
          </a:p>
        </p:txBody>
      </p:sp>
      <p:sp>
        <p:nvSpPr>
          <p:cNvPr id="8" name="TextovéPole 9"/>
          <p:cNvSpPr txBox="1">
            <a:spLocks noChangeArrowheads="1"/>
          </p:cNvSpPr>
          <p:nvPr/>
        </p:nvSpPr>
        <p:spPr bwMode="auto">
          <a:xfrm>
            <a:off x="467544" y="1484784"/>
            <a:ext cx="7461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b="1" dirty="0" smtClean="0">
                <a:solidFill>
                  <a:srgbClr val="214365"/>
                </a:solidFill>
                <a:latin typeface="Calibri" pitchFamily="34" charset="0"/>
                <a:cs typeface="Tahoma" pitchFamily="34" charset="0"/>
              </a:rPr>
              <a:t>Program na opravu a modernizaci bytových domů v číslech</a:t>
            </a:r>
            <a:endParaRPr lang="cs-CZ" altLang="cs-CZ" b="1" dirty="0">
              <a:solidFill>
                <a:srgbClr val="214365"/>
              </a:solidFill>
              <a:latin typeface="Calibri" pitchFamily="34" charset="0"/>
              <a:cs typeface="Tahoma" pitchFamily="34" charset="0"/>
            </a:endParaRPr>
          </a:p>
          <a:p>
            <a:endParaRPr lang="cs-CZ" altLang="cs-CZ" sz="10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979712" y="44451"/>
            <a:ext cx="7164288" cy="432221"/>
          </a:xfrm>
        </p:spPr>
        <p:txBody>
          <a:bodyPr/>
          <a:lstStyle/>
          <a:p>
            <a:pPr algn="r" eaLnBrk="1" hangingPunct="1"/>
            <a:r>
              <a:rPr lang="cs-CZ" altLang="cs-CZ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Panel 2013+ využití v praxi</a:t>
            </a:r>
          </a:p>
        </p:txBody>
      </p:sp>
      <p:sp>
        <p:nvSpPr>
          <p:cNvPr id="18435" name="TextovéPole 9"/>
          <p:cNvSpPr txBox="1">
            <a:spLocks noChangeArrowheads="1"/>
          </p:cNvSpPr>
          <p:nvPr/>
        </p:nvSpPr>
        <p:spPr bwMode="auto">
          <a:xfrm>
            <a:off x="4788024" y="1484784"/>
            <a:ext cx="396557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b="1" dirty="0" smtClean="0">
                <a:solidFill>
                  <a:srgbClr val="214365"/>
                </a:solidFill>
                <a:latin typeface="Calibri" pitchFamily="34" charset="0"/>
                <a:cs typeface="Tahoma" pitchFamily="34" charset="0"/>
              </a:rPr>
              <a:t>Další úspory a modernizace:</a:t>
            </a:r>
          </a:p>
          <a:p>
            <a:pPr>
              <a:buFont typeface="Arial" pitchFamily="34" charset="0"/>
              <a:buChar char="•"/>
            </a:pPr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altLang="cs-CZ" sz="1600" b="1" dirty="0" smtClean="0">
                <a:latin typeface="Calibri" pitchFamily="34" charset="0"/>
                <a:cs typeface="Tahoma" pitchFamily="34" charset="0"/>
              </a:rPr>
              <a:t> zřízení nového výtahu,</a:t>
            </a:r>
          </a:p>
          <a:p>
            <a:pPr>
              <a:buFont typeface="Arial" pitchFamily="34" charset="0"/>
              <a:buChar char="•"/>
            </a:pPr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altLang="cs-CZ" sz="1600" dirty="0" smtClean="0">
                <a:latin typeface="Calibri" pitchFamily="34" charset="0"/>
                <a:cs typeface="Tahoma" pitchFamily="34" charset="0"/>
              </a:rPr>
              <a:t> oprava nebo modernizace bytového jádra včetně rozvodů elektřiny, </a:t>
            </a:r>
          </a:p>
          <a:p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altLang="cs-CZ" sz="1600" b="1" dirty="0" smtClean="0">
                <a:latin typeface="Calibri" pitchFamily="34" charset="0"/>
                <a:cs typeface="Tahoma" pitchFamily="34" charset="0"/>
              </a:rPr>
              <a:t> oprava nebo výměna vstupních dveří do bytu,</a:t>
            </a:r>
          </a:p>
          <a:p>
            <a:pPr>
              <a:buFont typeface="Arial" pitchFamily="34" charset="0"/>
              <a:buChar char="•"/>
            </a:pPr>
            <a:endParaRPr lang="cs-CZ" altLang="cs-CZ" sz="1600" b="1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altLang="cs-CZ" sz="1600" dirty="0" smtClean="0">
                <a:latin typeface="Calibri" pitchFamily="34" charset="0"/>
                <a:cs typeface="Tahoma" pitchFamily="34" charset="0"/>
              </a:rPr>
              <a:t> výstavba nové kotelny pro potřeby domu,</a:t>
            </a:r>
          </a:p>
          <a:p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altLang="cs-CZ" sz="1600" b="1" dirty="0" smtClean="0">
                <a:latin typeface="Calibri" pitchFamily="34" charset="0"/>
                <a:cs typeface="Tahoma" pitchFamily="34" charset="0"/>
              </a:rPr>
              <a:t> opravy nebo modernizace v bytě – výměna rozvodů, oprava podlah, stěn, stropů a výměna dveří.</a:t>
            </a:r>
          </a:p>
          <a:p>
            <a:pPr>
              <a:buFont typeface="Arial" pitchFamily="34" charset="0"/>
              <a:buChar char="•"/>
            </a:pPr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endParaRPr lang="cs-CZ" sz="1600" dirty="0" smtClean="0">
              <a:latin typeface="Calibri" pitchFamily="34" charset="0"/>
            </a:endParaRPr>
          </a:p>
        </p:txBody>
      </p:sp>
      <p:sp>
        <p:nvSpPr>
          <p:cNvPr id="18436" name="TextovéPole 11"/>
          <p:cNvSpPr txBox="1">
            <a:spLocks noChangeArrowheads="1"/>
          </p:cNvSpPr>
          <p:nvPr/>
        </p:nvSpPr>
        <p:spPr bwMode="auto">
          <a:xfrm>
            <a:off x="503238" y="998538"/>
            <a:ext cx="8389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Výběr ze seznamu podporovaných oprav a modernizací</a:t>
            </a:r>
            <a:endParaRPr lang="cs-CZ" altLang="cs-CZ" sz="2000" dirty="0">
              <a:solidFill>
                <a:srgbClr val="700000"/>
              </a:solidFill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18437" name="Picture 2" descr="C:\Users\jmaresov\Desktop\pru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6399213"/>
            <a:ext cx="91440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ovéPole 9"/>
          <p:cNvSpPr txBox="1">
            <a:spLocks noChangeArrowheads="1"/>
          </p:cNvSpPr>
          <p:nvPr/>
        </p:nvSpPr>
        <p:spPr bwMode="auto">
          <a:xfrm>
            <a:off x="467544" y="1556793"/>
            <a:ext cx="4156075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b="1" dirty="0" smtClean="0">
                <a:solidFill>
                  <a:srgbClr val="214365"/>
                </a:solidFill>
                <a:latin typeface="Calibri" pitchFamily="34" charset="0"/>
                <a:cs typeface="Tahoma" pitchFamily="34" charset="0"/>
              </a:rPr>
              <a:t>Energetické úspory:</a:t>
            </a:r>
          </a:p>
          <a:p>
            <a:pPr>
              <a:buFont typeface="Arial" pitchFamily="34" charset="0"/>
              <a:buChar char="•"/>
            </a:pPr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altLang="cs-CZ" sz="1600" dirty="0" smtClean="0">
                <a:latin typeface="Calibri" pitchFamily="34" charset="0"/>
                <a:cs typeface="Tahoma" pitchFamily="34" charset="0"/>
              </a:rPr>
              <a:t> </a:t>
            </a:r>
            <a:r>
              <a:rPr lang="cs-CZ" altLang="cs-CZ" sz="1600" dirty="0" smtClean="0">
                <a:latin typeface="Calibri" pitchFamily="34" charset="0"/>
              </a:rPr>
              <a:t>o</a:t>
            </a:r>
            <a:r>
              <a:rPr lang="cs-CZ" sz="1600" dirty="0" smtClean="0">
                <a:latin typeface="Calibri" pitchFamily="34" charset="0"/>
              </a:rPr>
              <a:t>dstranění poruch základů domů a opravy hydroizolace spodní stavby, </a:t>
            </a: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600" b="1" dirty="0" smtClean="0">
                <a:latin typeface="Calibri" pitchFamily="34" charset="0"/>
              </a:rPr>
              <a:t> oprava obvodového pláště a oprava styků dílců obvodového pláště,</a:t>
            </a: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provedení dodatečné tepelné izolace neprůsvitného obvodového pláště,</a:t>
            </a: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600" b="1" dirty="0" smtClean="0">
                <a:latin typeface="Calibri" pitchFamily="34" charset="0"/>
              </a:rPr>
              <a:t> opravy a zateplení střech včetně nástaveb, kterými jsou například strojovny, komíny,</a:t>
            </a: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Calibri" pitchFamily="34" charset="0"/>
              </a:rPr>
              <a:t> vyregulování otopné soustavy,</a:t>
            </a: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83568" y="5733256"/>
            <a:ext cx="6952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000" b="1" dirty="0" smtClean="0">
                <a:solidFill>
                  <a:srgbClr val="FF0000"/>
                </a:solidFill>
                <a:latin typeface="Calibri" pitchFamily="34" charset="0"/>
                <a:cs typeface="Tahoma" pitchFamily="34" charset="0"/>
              </a:rPr>
              <a:t>Kompletní přehled oprav a modernizací  naleznete www.</a:t>
            </a:r>
            <a:r>
              <a:rPr lang="cs-CZ" altLang="cs-CZ" sz="2000" b="1" dirty="0" err="1" smtClean="0">
                <a:solidFill>
                  <a:srgbClr val="FF0000"/>
                </a:solidFill>
                <a:latin typeface="Calibri" pitchFamily="34" charset="0"/>
                <a:cs typeface="Tahoma" pitchFamily="34" charset="0"/>
              </a:rPr>
              <a:t>sfrb.cz</a:t>
            </a:r>
            <a:endParaRPr lang="cs-CZ" altLang="cs-CZ" sz="2000" b="1" dirty="0" smtClean="0">
              <a:solidFill>
                <a:srgbClr val="FF0000"/>
              </a:solidFill>
              <a:latin typeface="Calibri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979712" y="44451"/>
            <a:ext cx="7164288" cy="432221"/>
          </a:xfrm>
        </p:spPr>
        <p:txBody>
          <a:bodyPr/>
          <a:lstStyle/>
          <a:p>
            <a:pPr algn="r" eaLnBrk="1" hangingPunct="1"/>
            <a:r>
              <a:rPr lang="cs-CZ" altLang="cs-CZ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Panel 2013+ využití v praxi</a:t>
            </a:r>
          </a:p>
        </p:txBody>
      </p:sp>
      <p:sp>
        <p:nvSpPr>
          <p:cNvPr id="18435" name="TextovéPole 9"/>
          <p:cNvSpPr txBox="1">
            <a:spLocks noChangeArrowheads="1"/>
          </p:cNvSpPr>
          <p:nvPr/>
        </p:nvSpPr>
        <p:spPr bwMode="auto">
          <a:xfrm>
            <a:off x="4788024" y="1556792"/>
            <a:ext cx="3965575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b="1" dirty="0" smtClean="0">
                <a:solidFill>
                  <a:srgbClr val="214365"/>
                </a:solidFill>
                <a:latin typeface="Calibri" pitchFamily="34" charset="0"/>
                <a:cs typeface="Tahoma" pitchFamily="34" charset="0"/>
              </a:rPr>
              <a:t>Žádost a řízení o poskytnutí úvěru:</a:t>
            </a:r>
          </a:p>
          <a:p>
            <a:r>
              <a:rPr lang="cs-CZ" sz="1600" dirty="0" smtClean="0"/>
              <a:t> </a:t>
            </a:r>
            <a:r>
              <a:rPr lang="cs-CZ" sz="1600" b="1" dirty="0" smtClean="0"/>
              <a:t> 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altLang="cs-CZ" sz="1600" b="1" dirty="0" smtClean="0">
                <a:latin typeface="Calibri" pitchFamily="34" charset="0"/>
                <a:cs typeface="Tahoma" pitchFamily="34" charset="0"/>
              </a:rPr>
              <a:t> povinné náležitosti žádosti o poskytnutí úvěru – I. část: </a:t>
            </a:r>
            <a:r>
              <a:rPr lang="cs-CZ" altLang="cs-CZ" sz="1600" dirty="0" smtClean="0">
                <a:latin typeface="Calibri" pitchFamily="34" charset="0"/>
                <a:cs typeface="Tahoma" pitchFamily="34" charset="0"/>
              </a:rPr>
              <a:t>osobně či poštou na pracovišti v Praze nebo Olomouci, případně lze využít pro podání některých dokumentů také datové schránky wikaiz5).</a:t>
            </a:r>
          </a:p>
          <a:p>
            <a:pPr>
              <a:buFont typeface="Arial" pitchFamily="34" charset="0"/>
              <a:buChar char="•"/>
            </a:pPr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altLang="cs-CZ" sz="1600" b="1" dirty="0" smtClean="0">
                <a:latin typeface="Calibri" pitchFamily="34" charset="0"/>
                <a:cs typeface="Tahoma" pitchFamily="34" charset="0"/>
              </a:rPr>
              <a:t> povinné náležitosti žádosti o poskytnutí úvěru – II. část: </a:t>
            </a:r>
            <a:r>
              <a:rPr lang="cs-CZ" altLang="cs-CZ" sz="1600" dirty="0" smtClean="0">
                <a:latin typeface="Calibri" pitchFamily="34" charset="0"/>
                <a:cs typeface="Tahoma" pitchFamily="34" charset="0"/>
              </a:rPr>
              <a:t>na vyžádání SFRB kdy  žádost prošla základním vyhodnocením a bylo doporučeno zpracování návrhu na poskytnutí úvěru.</a:t>
            </a:r>
          </a:p>
          <a:p>
            <a:pPr>
              <a:buFont typeface="Arial" pitchFamily="34" charset="0"/>
              <a:buChar char="•"/>
            </a:pPr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r>
              <a:rPr lang="cs-CZ" altLang="cs-CZ" sz="1600" dirty="0" smtClean="0">
                <a:solidFill>
                  <a:srgbClr val="9E0000"/>
                </a:solidFill>
                <a:latin typeface="Calibri" pitchFamily="34" charset="0"/>
                <a:cs typeface="Tahoma" pitchFamily="34" charset="0"/>
              </a:rPr>
              <a:t>Informace o povinných náležitostech k žádosti jsou vysvětleny a popsány včetně způsobu doložení v dokumentu: </a:t>
            </a:r>
            <a:r>
              <a:rPr lang="cs-CZ" altLang="cs-CZ" sz="1600" b="1" dirty="0" smtClean="0">
                <a:solidFill>
                  <a:srgbClr val="9E0000"/>
                </a:solidFill>
                <a:latin typeface="Calibri" pitchFamily="34" charset="0"/>
                <a:cs typeface="Tahoma" pitchFamily="34" charset="0"/>
              </a:rPr>
              <a:t>Metodický pokyn</a:t>
            </a:r>
          </a:p>
          <a:p>
            <a:r>
              <a:rPr lang="cs-CZ" altLang="cs-CZ" sz="1600" b="1" dirty="0" smtClean="0">
                <a:solidFill>
                  <a:srgbClr val="9E0000"/>
                </a:solidFill>
                <a:latin typeface="Calibri" pitchFamily="34" charset="0"/>
                <a:cs typeface="Tahoma" pitchFamily="34" charset="0"/>
              </a:rPr>
              <a:t> k žádosti </a:t>
            </a:r>
            <a:r>
              <a:rPr lang="cs-CZ" altLang="cs-CZ" sz="1600" dirty="0" smtClean="0">
                <a:solidFill>
                  <a:srgbClr val="9E0000"/>
                </a:solidFill>
                <a:latin typeface="Calibri" pitchFamily="34" charset="0"/>
                <a:cs typeface="Tahoma" pitchFamily="34" charset="0"/>
              </a:rPr>
              <a:t>na www.</a:t>
            </a:r>
            <a:r>
              <a:rPr lang="cs-CZ" altLang="cs-CZ" sz="1600" dirty="0" err="1" smtClean="0">
                <a:solidFill>
                  <a:srgbClr val="9E0000"/>
                </a:solidFill>
                <a:latin typeface="Calibri" pitchFamily="34" charset="0"/>
                <a:cs typeface="Tahoma" pitchFamily="34" charset="0"/>
              </a:rPr>
              <a:t>sfrb.cz</a:t>
            </a:r>
            <a:endParaRPr lang="cs-CZ" altLang="cs-CZ" sz="1600" dirty="0" smtClean="0">
              <a:solidFill>
                <a:srgbClr val="9E0000"/>
              </a:solidFill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endParaRPr lang="cs-CZ" sz="1600" dirty="0" smtClean="0">
              <a:latin typeface="Calibri" pitchFamily="34" charset="0"/>
            </a:endParaRPr>
          </a:p>
        </p:txBody>
      </p:sp>
      <p:sp>
        <p:nvSpPr>
          <p:cNvPr id="18436" name="TextovéPole 11"/>
          <p:cNvSpPr txBox="1">
            <a:spLocks noChangeArrowheads="1"/>
          </p:cNvSpPr>
          <p:nvPr/>
        </p:nvSpPr>
        <p:spPr bwMode="auto">
          <a:xfrm>
            <a:off x="503238" y="998538"/>
            <a:ext cx="8389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000" b="1" dirty="0" smtClean="0">
                <a:solidFill>
                  <a:srgbClr val="700000"/>
                </a:solidFill>
                <a:latin typeface="Calibri" pitchFamily="34" charset="0"/>
                <a:cs typeface="Tahoma" pitchFamily="34" charset="0"/>
              </a:rPr>
              <a:t>Praktické informace</a:t>
            </a:r>
            <a:endParaRPr lang="cs-CZ" altLang="cs-CZ" sz="2000" dirty="0">
              <a:solidFill>
                <a:srgbClr val="700000"/>
              </a:solidFill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18437" name="Picture 2" descr="C:\Users\jmaresov\Desktop\pru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6399213"/>
            <a:ext cx="91440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ovéPole 9"/>
          <p:cNvSpPr txBox="1">
            <a:spLocks noChangeArrowheads="1"/>
          </p:cNvSpPr>
          <p:nvPr/>
        </p:nvSpPr>
        <p:spPr bwMode="auto">
          <a:xfrm>
            <a:off x="539552" y="1556792"/>
            <a:ext cx="4156075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altLang="cs-CZ" b="1" dirty="0" smtClean="0">
                <a:solidFill>
                  <a:srgbClr val="214365"/>
                </a:solidFill>
                <a:latin typeface="Calibri" pitchFamily="34" charset="0"/>
                <a:cs typeface="Tahoma" pitchFamily="34" charset="0"/>
              </a:rPr>
              <a:t>Zajištění úvěru:</a:t>
            </a:r>
          </a:p>
          <a:p>
            <a:pPr>
              <a:buFont typeface="Arial" pitchFamily="34" charset="0"/>
              <a:buChar char="•"/>
            </a:pPr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altLang="cs-CZ" sz="1600" dirty="0" smtClean="0">
                <a:latin typeface="Calibri" pitchFamily="34" charset="0"/>
                <a:cs typeface="Tahoma" pitchFamily="34" charset="0"/>
              </a:rPr>
              <a:t> </a:t>
            </a:r>
            <a:r>
              <a:rPr lang="cs-CZ" altLang="cs-CZ" sz="1600" b="1" dirty="0" smtClean="0">
                <a:latin typeface="Calibri" pitchFamily="34" charset="0"/>
                <a:cs typeface="Tahoma" pitchFamily="34" charset="0"/>
              </a:rPr>
              <a:t>pro SVJ </a:t>
            </a:r>
            <a:r>
              <a:rPr lang="cs-CZ" altLang="cs-CZ" sz="1600" dirty="0" smtClean="0">
                <a:latin typeface="Calibri" pitchFamily="34" charset="0"/>
                <a:cs typeface="Tahoma" pitchFamily="34" charset="0"/>
              </a:rPr>
              <a:t>- ručení dle zákona NOZ § 1194 a vinkulace pojistného plnění z pojistné smlouvy k živelnému pojištění budovy (pokud na významném počtu bytů nejsou zástavní práva nebo exekuce).</a:t>
            </a:r>
          </a:p>
          <a:p>
            <a:pPr>
              <a:buFont typeface="Arial" pitchFamily="34" charset="0"/>
              <a:buChar char="•"/>
            </a:pPr>
            <a:endParaRPr lang="cs-CZ" altLang="cs-CZ" sz="1600" dirty="0" smtClean="0"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altLang="cs-CZ" sz="1600" b="1" dirty="0" smtClean="0">
                <a:latin typeface="Calibri" pitchFamily="34" charset="0"/>
                <a:cs typeface="Tahoma" pitchFamily="34" charset="0"/>
              </a:rPr>
              <a:t> pro BD a ostatní žadatele </a:t>
            </a:r>
            <a:r>
              <a:rPr lang="cs-CZ" altLang="cs-CZ" sz="1600" dirty="0" smtClean="0">
                <a:latin typeface="Calibri" pitchFamily="34" charset="0"/>
                <a:cs typeface="Tahoma" pitchFamily="34" charset="0"/>
              </a:rPr>
              <a:t>- zástavní smlouva k úvěrované nemovitosti a vinkulace pojistného plnění z pojistné smlouvy k živelnému pojištění (zástavu u BD lze nahradit ručitelskými prohlášeními nájemníků).</a:t>
            </a: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16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5352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339752" y="67271"/>
            <a:ext cx="6804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8" name="Picture 2" descr="C:\Users\jmaresov\Desktop\pru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3" y="6399921"/>
            <a:ext cx="9144000" cy="49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zahlavi SFRB ppt"/>
          <p:cNvPicPr>
            <a:picLocks noChangeAspect="1" noChangeArrowheads="1"/>
          </p:cNvPicPr>
          <p:nvPr/>
        </p:nvPicPr>
        <p:blipFill>
          <a:blip r:embed="rId5" cstate="print"/>
          <a:srcRect l="6289" t="49082" r="74844" b="-2254"/>
          <a:stretch>
            <a:fillRect/>
          </a:stretch>
        </p:blipFill>
        <p:spPr bwMode="auto">
          <a:xfrm>
            <a:off x="611560" y="908720"/>
            <a:ext cx="1728192" cy="936104"/>
          </a:xfrm>
          <a:prstGeom prst="rect">
            <a:avLst/>
          </a:prstGeom>
          <a:noFill/>
        </p:spPr>
      </p:pic>
      <p:sp>
        <p:nvSpPr>
          <p:cNvPr id="21" name="TextovéPole 20"/>
          <p:cNvSpPr txBox="1"/>
          <p:nvPr/>
        </p:nvSpPr>
        <p:spPr>
          <a:xfrm>
            <a:off x="2411760" y="44624"/>
            <a:ext cx="666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Poskytovaná podpora</a:t>
            </a:r>
          </a:p>
        </p:txBody>
      </p:sp>
      <p:pic>
        <p:nvPicPr>
          <p:cNvPr id="23" name="Picture 3" descr="C:\Users\PFULIN\Desktop\CID - Loga Programů SFRB\Panel 2013+\Panel2013+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564904"/>
            <a:ext cx="2861405" cy="584897"/>
          </a:xfrm>
          <a:prstGeom prst="rect">
            <a:avLst/>
          </a:prstGeom>
          <a:noFill/>
        </p:spPr>
      </p:pic>
      <p:pic>
        <p:nvPicPr>
          <p:cNvPr id="24" name="Picture 5" descr="C:\Users\PFULIN\Desktop\CID - Loga Programů SFRB\Program 150\SFRB_Program1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9317" y="2591388"/>
            <a:ext cx="2483163" cy="572281"/>
          </a:xfrm>
          <a:prstGeom prst="rect">
            <a:avLst/>
          </a:prstGeom>
          <a:noFill/>
        </p:spPr>
      </p:pic>
      <p:pic>
        <p:nvPicPr>
          <p:cNvPr id="25" name="Picture 7" descr="C:\Users\PFULIN\Desktop\CID - Loga Programů SFRB\Program Výstavby\ProgramVýstavby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2564904"/>
            <a:ext cx="2861407" cy="591159"/>
          </a:xfrm>
          <a:prstGeom prst="rect">
            <a:avLst/>
          </a:prstGeom>
          <a:noFill/>
        </p:spPr>
      </p:pic>
      <p:sp>
        <p:nvSpPr>
          <p:cNvPr id="26" name="TextovéPole 25"/>
          <p:cNvSpPr txBox="1"/>
          <p:nvPr/>
        </p:nvSpPr>
        <p:spPr>
          <a:xfrm>
            <a:off x="611560" y="227687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</a:p>
          <a:p>
            <a:pPr lvl="0"/>
            <a:r>
              <a:rPr lang="cs-CZ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</a:t>
            </a:r>
            <a:endParaRPr lang="cs-CZ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:\Users\PFULIN\Desktop\CID - Loga Programů SFRB\JESSICA\Logo_JESSIC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3743516"/>
            <a:ext cx="2861408" cy="549580"/>
          </a:xfrm>
          <a:prstGeom prst="rect">
            <a:avLst/>
          </a:prstGeom>
          <a:noFill/>
        </p:spPr>
      </p:pic>
      <p:pic>
        <p:nvPicPr>
          <p:cNvPr id="3074" name="Picture 2" descr="C:\Users\PFULIN\Desktop\CID - Loga Programů SFRB\Program Živel\ProgramZivel_RG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3645024"/>
            <a:ext cx="2448048" cy="612012"/>
          </a:xfrm>
          <a:prstGeom prst="rect">
            <a:avLst/>
          </a:prstGeom>
          <a:noFill/>
        </p:spPr>
      </p:pic>
      <p:pic>
        <p:nvPicPr>
          <p:cNvPr id="15" name="Obrázek 14" descr="ProgramZáruk_RGB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16216" y="3645024"/>
            <a:ext cx="2376264" cy="648072"/>
          </a:xfrm>
          <a:prstGeom prst="rect">
            <a:avLst/>
          </a:prstGeom>
        </p:spPr>
      </p:pic>
      <p:pic>
        <p:nvPicPr>
          <p:cNvPr id="16" name="Obrázek 15" descr="ProgramyProObce_RGB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1522" y="4653132"/>
            <a:ext cx="2952326" cy="660004"/>
          </a:xfrm>
          <a:prstGeom prst="rect">
            <a:avLst/>
          </a:prstGeom>
        </p:spPr>
      </p:pic>
      <p:pic>
        <p:nvPicPr>
          <p:cNvPr id="17" name="Picture 8" descr="C:\Users\PFULIN\Desktop\CID - Loga Programů SFRB\portal_logo_260px_negatif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3928" y="4653136"/>
            <a:ext cx="2366785" cy="792088"/>
          </a:xfrm>
          <a:prstGeom prst="rect">
            <a:avLst/>
          </a:prstGeom>
          <a:noFill/>
        </p:spPr>
      </p:pic>
      <p:pic>
        <p:nvPicPr>
          <p:cNvPr id="18" name="Obrázek 17" descr="Obrázek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948264" y="4437112"/>
            <a:ext cx="1512168" cy="1296145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6444208" y="5517232"/>
            <a:ext cx="2378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Projekty seniorského bydlení</a:t>
            </a:r>
            <a:endParaRPr lang="cs-CZ" sz="1400" b="1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771800" y="908720"/>
            <a:ext cx="5904656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cs-CZ" sz="28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cs-CZ" dirty="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B7BB3-4712-4B82-B3AB-8BEBA80D10F5}" type="slidenum">
              <a:rPr lang="cs-CZ" smtClean="0"/>
              <a:pPr>
                <a:defRPr/>
              </a:pPr>
              <a:t>9</a:t>
            </a:fld>
            <a:endParaRPr lang="cs-CZ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2276871"/>
            <a:ext cx="4608512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None/>
            </a:pPr>
            <a:r>
              <a:rPr lang="cs-CZ" sz="2000" b="1" dirty="0" smtClean="0">
                <a:latin typeface="Calibri" pitchFamily="34" charset="0"/>
              </a:rPr>
              <a:t>Veškeré informace týkající se </a:t>
            </a:r>
          </a:p>
          <a:p>
            <a:pPr>
              <a:buNone/>
            </a:pPr>
            <a:r>
              <a:rPr lang="cs-CZ" sz="2000" b="1" dirty="0" smtClean="0">
                <a:latin typeface="Calibri" pitchFamily="34" charset="0"/>
              </a:rPr>
              <a:t>programů SFRB naleznete na </a:t>
            </a:r>
          </a:p>
          <a:p>
            <a:pPr>
              <a:buNone/>
            </a:pPr>
            <a:r>
              <a:rPr lang="cs-CZ" sz="2000" b="1" dirty="0" smtClean="0">
                <a:latin typeface="Calibri" pitchFamily="34" charset="0"/>
              </a:rPr>
              <a:t>oficiálních stránkách: </a:t>
            </a:r>
          </a:p>
          <a:p>
            <a:pPr>
              <a:buNone/>
            </a:pPr>
            <a:r>
              <a:rPr lang="cs-CZ" sz="2000" b="1" u="sng" dirty="0" smtClean="0">
                <a:latin typeface="Calibri" pitchFamily="34" charset="0"/>
                <a:hlinkClick r:id="rId2"/>
              </a:rPr>
              <a:t>www.</a:t>
            </a:r>
            <a:r>
              <a:rPr lang="cs-CZ" sz="2000" b="1" u="sng" dirty="0" err="1" smtClean="0">
                <a:latin typeface="Calibri" pitchFamily="34" charset="0"/>
                <a:hlinkClick r:id="rId2"/>
              </a:rPr>
              <a:t>sfrb.cz</a:t>
            </a:r>
            <a:r>
              <a:rPr lang="cs-CZ" sz="2800" b="1" dirty="0" smtClean="0">
                <a:latin typeface="Calibri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endParaRPr lang="cs-CZ" sz="28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cs-CZ" dirty="0" smtClean="0">
              <a:latin typeface="Tahoma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868144" y="1239838"/>
            <a:ext cx="3096469" cy="152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cs-CZ" sz="2000" b="1" dirty="0" smtClean="0">
                <a:latin typeface="Calibri" pitchFamily="34" charset="0"/>
              </a:rPr>
              <a:t>Dotazy rádi zodpovíme na </a:t>
            </a:r>
            <a:r>
              <a:rPr lang="cs-CZ" sz="2000" b="1" u="sng" dirty="0" smtClean="0">
                <a:latin typeface="Calibri" pitchFamily="34" charset="0"/>
                <a:hlinkClick r:id="rId3"/>
              </a:rPr>
              <a:t>podpory@</a:t>
            </a:r>
            <a:r>
              <a:rPr lang="cs-CZ" sz="2000" b="1" u="sng" dirty="0" err="1" smtClean="0">
                <a:latin typeface="Calibri" pitchFamily="34" charset="0"/>
                <a:hlinkClick r:id="rId3"/>
              </a:rPr>
              <a:t>sfrb.cz</a:t>
            </a:r>
            <a:endParaRPr lang="cs-CZ" sz="2000" b="1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2000" b="1" dirty="0" smtClean="0">
                <a:latin typeface="Calibri" pitchFamily="34" charset="0"/>
              </a:rPr>
              <a:t> </a:t>
            </a:r>
            <a:r>
              <a:rPr lang="cs-CZ" sz="2000" b="1" u="sng" smtClean="0">
                <a:latin typeface="Calibri" pitchFamily="34" charset="0"/>
                <a:hlinkClick r:id="rId4"/>
              </a:rPr>
              <a:t>komunikace@sfrb.cz</a:t>
            </a:r>
            <a:endParaRPr lang="cs-CZ" sz="2000" dirty="0" smtClean="0">
              <a:latin typeface="Calibri" pitchFamily="34" charset="0"/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cs-CZ" sz="2400" kern="0" dirty="0" smtClean="0">
                <a:latin typeface="Calibri" pitchFamily="34" charset="0"/>
                <a:cs typeface="+mn-cs"/>
              </a:rPr>
              <a:t> </a:t>
            </a:r>
            <a:r>
              <a:rPr lang="cs-CZ" sz="2400" kern="0" dirty="0" smtClean="0">
                <a:latin typeface="Tahoma" pitchFamily="34" charset="0"/>
                <a:cs typeface="+mn-cs"/>
              </a:rPr>
              <a:t>  </a:t>
            </a:r>
            <a:endParaRPr lang="cs-CZ" sz="2400" kern="0" dirty="0">
              <a:latin typeface="Tahoma" pitchFamily="34" charset="0"/>
              <a:cs typeface="+mn-cs"/>
            </a:endParaRPr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225" y="3919538"/>
            <a:ext cx="916622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913" y="3235325"/>
            <a:ext cx="4254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1988" y="3308350"/>
            <a:ext cx="4397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3284984"/>
            <a:ext cx="4349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26988"/>
            <a:ext cx="91535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7" descr="zahlavi SFRB ppt"/>
          <p:cNvPicPr>
            <a:picLocks noChangeAspect="1" noChangeArrowheads="1"/>
          </p:cNvPicPr>
          <p:nvPr/>
        </p:nvPicPr>
        <p:blipFill>
          <a:blip r:embed="rId10" cstate="print"/>
          <a:srcRect l="6290" t="49081" r="74844" b="-2254"/>
          <a:stretch>
            <a:fillRect/>
          </a:stretch>
        </p:blipFill>
        <p:spPr bwMode="auto">
          <a:xfrm>
            <a:off x="611188" y="981075"/>
            <a:ext cx="17287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RB_sablona-prezenta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SFRB_sablona-prezentace</Template>
  <TotalTime>10355</TotalTime>
  <Words>636</Words>
  <Application>Microsoft Office PowerPoint</Application>
  <PresentationFormat>Předvádění na obrazovce (4:3)</PresentationFormat>
  <Paragraphs>149</Paragraphs>
  <Slides>9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SFRB_sablona-prezentace</vt:lpstr>
      <vt:lpstr>Prezentace aplikace PowerPoint</vt:lpstr>
      <vt:lpstr>Výhody programu Panel 2013+</vt:lpstr>
      <vt:lpstr>Žadatel v programu Panel 2013+</vt:lpstr>
      <vt:lpstr>Představení programu</vt:lpstr>
      <vt:lpstr>Panel 2013+ v číslech</vt:lpstr>
      <vt:lpstr>Panel 2013+ využití v praxi</vt:lpstr>
      <vt:lpstr>Panel 2013+ využití v praxi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Státní fond rozvoje bydlení</dc:title>
  <dc:creator>Jana Marešová</dc:creator>
  <cp:lastModifiedBy>Petr Pačes</cp:lastModifiedBy>
  <cp:revision>2018</cp:revision>
  <dcterms:created xsi:type="dcterms:W3CDTF">2012-01-18T10:42:50Z</dcterms:created>
  <dcterms:modified xsi:type="dcterms:W3CDTF">2016-01-08T14:33:10Z</dcterms:modified>
</cp:coreProperties>
</file>