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0" r:id="rId2"/>
    <p:sldId id="293" r:id="rId3"/>
    <p:sldId id="292" r:id="rId4"/>
    <p:sldId id="261" r:id="rId5"/>
    <p:sldId id="294" r:id="rId6"/>
    <p:sldId id="263" r:id="rId7"/>
    <p:sldId id="299" r:id="rId8"/>
    <p:sldId id="267" r:id="rId9"/>
    <p:sldId id="305" r:id="rId10"/>
    <p:sldId id="306" r:id="rId11"/>
    <p:sldId id="291" r:id="rId12"/>
    <p:sldId id="264" r:id="rId13"/>
    <p:sldId id="265" r:id="rId14"/>
    <p:sldId id="268" r:id="rId15"/>
    <p:sldId id="269" r:id="rId16"/>
    <p:sldId id="270" r:id="rId17"/>
    <p:sldId id="271" r:id="rId18"/>
    <p:sldId id="272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180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6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Seminář</a:t>
            </a:r>
            <a:r>
              <a:rPr lang="en-US" dirty="0"/>
              <a:t> pro </a:t>
            </a:r>
            <a:r>
              <a:rPr lang="en-US" dirty="0" err="1"/>
              <a:t>žadatele</a:t>
            </a:r>
            <a:r>
              <a:rPr lang="en-US" dirty="0"/>
              <a:t> </a:t>
            </a:r>
            <a:r>
              <a:rPr lang="en-US" dirty="0" smtClean="0"/>
              <a:t>k </a:t>
            </a:r>
            <a:r>
              <a:rPr lang="cs-CZ" dirty="0" smtClean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výzvě</a:t>
            </a:r>
            <a:r>
              <a:rPr lang="cs-CZ" dirty="0" smtClean="0"/>
              <a:t> IROP</a:t>
            </a:r>
            <a:r>
              <a:rPr lang="en-US" dirty="0" smtClean="0"/>
              <a:t> „</a:t>
            </a:r>
            <a:r>
              <a:rPr lang="cs-CZ" dirty="0"/>
              <a:t> VYSOCE SPECIALIZOVANÁ PÉČE V OBLASTECH ONKOGYNEKOLOGIE A PERINATOLOGIE 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Oldřich Hnátek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endParaRPr lang="cs-CZ" sz="2800" b="1" u="sng" dirty="0" smtClean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3.11.2015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latin typeface="Arial"/>
                <a:ea typeface="Times New Roman"/>
              </a:rPr>
              <a:t>Soulad předmětu VZ s obsahem </a:t>
            </a:r>
            <a:r>
              <a:rPr lang="cs-CZ" sz="2400" b="1" dirty="0" smtClean="0">
                <a:latin typeface="Arial"/>
                <a:ea typeface="Times New Roman"/>
              </a:rPr>
              <a:t>projektu -  </a:t>
            </a:r>
            <a:r>
              <a:rPr lang="cs-CZ" sz="2400" u="sng" dirty="0" smtClean="0">
                <a:latin typeface="Arial"/>
                <a:ea typeface="Times New Roman"/>
              </a:rPr>
              <a:t>nezakazuje ale přítomnost nezpůsobilých výdajů (např. servisní služby – funkční celek!!!)</a:t>
            </a:r>
            <a:endParaRPr lang="cs-CZ" sz="2400" dirty="0" smtClean="0">
              <a:latin typeface="Arial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Požadavky </a:t>
            </a:r>
            <a:r>
              <a:rPr lang="cs-CZ" sz="2400" b="1" dirty="0">
                <a:latin typeface="Arial"/>
                <a:ea typeface="Times New Roman"/>
              </a:rPr>
              <a:t>na </a:t>
            </a:r>
            <a:r>
              <a:rPr lang="cs-CZ" sz="2400" b="1" dirty="0" smtClean="0">
                <a:latin typeface="Arial"/>
                <a:ea typeface="Times New Roman"/>
              </a:rPr>
              <a:t>publicitu </a:t>
            </a:r>
            <a:r>
              <a:rPr lang="cs-CZ" sz="2400" dirty="0" smtClean="0">
                <a:latin typeface="Arial"/>
                <a:ea typeface="Times New Roman"/>
              </a:rPr>
              <a:t>– nově „Povinnosti </a:t>
            </a:r>
            <a:r>
              <a:rPr lang="cs-CZ" sz="2400" dirty="0">
                <a:latin typeface="Arial"/>
                <a:ea typeface="Times New Roman"/>
              </a:rPr>
              <a:t>příjemců v oblasti publicity se nevztahují na dokumentaci o zakázce (zadávací dokumentace, protokoly z jednání komisí apod</a:t>
            </a:r>
            <a:r>
              <a:rPr lang="cs-CZ" sz="2400" dirty="0" smtClean="0">
                <a:latin typeface="Arial"/>
                <a:ea typeface="Times New Roman"/>
              </a:rPr>
              <a:t>.)“.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Ustanovení smluvních podmínek:</a:t>
            </a:r>
            <a:endParaRPr lang="cs-CZ" sz="2400" b="1" dirty="0"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Označování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účetních dokladů názvem a číslem projektu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Uvedení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povinnosti dodavatele poskytovat informace a dokumentaci oprávněným orgánům do roku 2028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Ustanovení </a:t>
            </a: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o archivaci dokladů do roku 2028.</a:t>
            </a:r>
            <a:endParaRPr lang="cs-CZ" b="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veřejných zakázek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+ Podmínky Rozhodnutí </a:t>
            </a:r>
            <a:r>
              <a:rPr lang="cs-CZ" sz="2400" b="1" smtClean="0"/>
              <a:t>(lhůty, finanční </a:t>
            </a:r>
            <a:r>
              <a:rPr lang="cs-CZ" sz="2400" b="1" dirty="0" smtClean="0"/>
              <a:t>opravy)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první 2 nabídky v pořadí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se jedná o povinnost, pro VZMR se 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sz="3800" b="1" u="sng" dirty="0" smtClean="0"/>
              <a:t>Proces kontroly VZ:</a:t>
            </a:r>
          </a:p>
          <a:p>
            <a:pPr algn="just"/>
            <a:r>
              <a:rPr lang="cs-CZ" sz="2900" b="1" dirty="0"/>
              <a:t>Pokud smlouva na plnění zakázky byla uzavřena před schválením právního aktu, neplatí povinnost předložit CRR ke kontrole dokumentaci k průběhu výběrového řízení před jejím uzavřením. V takovém případě zadavatel přiloží k žádosti o p</a:t>
            </a:r>
            <a:r>
              <a:rPr lang="pl-PL" sz="2900" b="1" dirty="0"/>
              <a:t>odporu pořízenou dokumentaci o zakázce bez ohledu na její hodnotu</a:t>
            </a:r>
            <a:r>
              <a:rPr lang="cs-CZ" sz="2900" b="1" dirty="0"/>
              <a:t>.</a:t>
            </a:r>
          </a:p>
          <a:p>
            <a:pPr algn="just"/>
            <a:endParaRPr lang="cs-CZ" sz="2900" b="1" dirty="0" smtClean="0"/>
          </a:p>
          <a:p>
            <a:pPr algn="just"/>
            <a:r>
              <a:rPr lang="cs-CZ" sz="2900" b="1" dirty="0" smtClean="0"/>
              <a:t>Pokud zadávací/výběrové řízení </a:t>
            </a:r>
            <a:r>
              <a:rPr lang="cs-CZ" sz="2900" b="1" dirty="0"/>
              <a:t>bylo zahájeno před schválením právního aktu, </a:t>
            </a:r>
            <a:r>
              <a:rPr lang="cs-CZ" sz="2900" b="1" dirty="0" smtClean="0"/>
              <a:t>neplatí povinnost </a:t>
            </a:r>
            <a:r>
              <a:rPr lang="cs-CZ" sz="2900" b="1" dirty="0"/>
              <a:t>předložit zadávací podmínky k posouzení a konzultaci CRR </a:t>
            </a:r>
            <a:r>
              <a:rPr lang="cs-CZ" sz="2900" b="1" dirty="0" smtClean="0"/>
              <a:t>před plánovaným </a:t>
            </a:r>
            <a:r>
              <a:rPr lang="cs-CZ" sz="2900" b="1" dirty="0"/>
              <a:t>zahájením výběrového řízení. V takovém případě zadavatel </a:t>
            </a:r>
            <a:r>
              <a:rPr lang="cs-CZ" sz="2900" b="1" dirty="0" smtClean="0"/>
              <a:t>přiloží k </a:t>
            </a:r>
            <a:r>
              <a:rPr lang="cs-CZ" sz="2900" b="1" dirty="0"/>
              <a:t>žádosti o podporu aktuální zadávací </a:t>
            </a:r>
            <a:r>
              <a:rPr lang="cs-CZ" sz="2900" b="1" dirty="0" smtClean="0"/>
              <a:t>podmínky (nebo doposud vzniklou dokumentaci) </a:t>
            </a:r>
            <a:r>
              <a:rPr lang="cs-CZ" sz="2900" b="1" dirty="0"/>
              <a:t>k </a:t>
            </a:r>
            <a:r>
              <a:rPr lang="cs-CZ" sz="2900" b="1" dirty="0" smtClean="0"/>
              <a:t>zadávacímu/výběrovému </a:t>
            </a:r>
            <a:r>
              <a:rPr lang="cs-CZ" sz="2900" b="1" dirty="0"/>
              <a:t>řízení bez </a:t>
            </a:r>
            <a:r>
              <a:rPr lang="cs-CZ" sz="2900" b="1" dirty="0" smtClean="0"/>
              <a:t>ohledu na </a:t>
            </a:r>
            <a:r>
              <a:rPr lang="cs-CZ" sz="2900" b="1" dirty="0"/>
              <a:t>jeho </a:t>
            </a:r>
            <a:r>
              <a:rPr lang="cs-CZ" sz="2900" b="1" dirty="0" smtClean="0"/>
              <a:t>hodnotu.</a:t>
            </a:r>
            <a:endParaRPr lang="cs-CZ" sz="2900" b="1" dirty="0"/>
          </a:p>
          <a:p>
            <a:pPr algn="just"/>
            <a:endParaRPr lang="cs-CZ" sz="2900" b="1" dirty="0" smtClean="0"/>
          </a:p>
          <a:p>
            <a:pPr algn="just"/>
            <a:r>
              <a:rPr lang="cs-CZ" sz="2900" b="1" dirty="0" smtClean="0"/>
              <a:t>Pokud </a:t>
            </a:r>
            <a:r>
              <a:rPr lang="cs-CZ" sz="2900" b="1" dirty="0"/>
              <a:t>dodatek ke smlouvě na plnění zakázky byl uzavřen před </a:t>
            </a:r>
            <a:r>
              <a:rPr lang="cs-CZ" sz="2900" b="1" dirty="0" smtClean="0"/>
              <a:t>schválením právního </a:t>
            </a:r>
            <a:r>
              <a:rPr lang="cs-CZ" sz="2900" b="1" dirty="0"/>
              <a:t>aktu, </a:t>
            </a:r>
            <a:r>
              <a:rPr lang="cs-CZ" sz="2900" b="1" dirty="0" smtClean="0"/>
              <a:t> neplatí </a:t>
            </a:r>
            <a:r>
              <a:rPr lang="cs-CZ" sz="2900" b="1" dirty="0"/>
              <a:t>povinnost jej předložit CRR ke kontrole před </a:t>
            </a:r>
            <a:r>
              <a:rPr lang="cs-CZ" sz="2900" b="1" dirty="0" smtClean="0"/>
              <a:t>jeho uzavřením</a:t>
            </a:r>
            <a:r>
              <a:rPr lang="cs-CZ" sz="2900" b="1" dirty="0"/>
              <a:t>. V </a:t>
            </a:r>
            <a:r>
              <a:rPr lang="cs-CZ" sz="2900" b="1" dirty="0" smtClean="0"/>
              <a:t>takovém </a:t>
            </a:r>
            <a:r>
              <a:rPr lang="cs-CZ" sz="2900" b="1" dirty="0"/>
              <a:t>případě zadavatel přiloží k žádosti o podporu </a:t>
            </a:r>
            <a:r>
              <a:rPr lang="cs-CZ" sz="2900" b="1" dirty="0" smtClean="0"/>
              <a:t>uzavřený dodatek </a:t>
            </a:r>
            <a:r>
              <a:rPr lang="cs-CZ" sz="2900" b="1" dirty="0"/>
              <a:t>bez ohledu na hodnotu původní </a:t>
            </a:r>
            <a:r>
              <a:rPr lang="cs-CZ" sz="2900" b="1" dirty="0" smtClean="0"/>
              <a:t>zakázky</a:t>
            </a:r>
            <a:r>
              <a:rPr lang="pl-PL" sz="2900" b="1" dirty="0" smtClean="0"/>
              <a:t>.</a:t>
            </a:r>
            <a:r>
              <a:rPr lang="cs-CZ" sz="2900" b="1" dirty="0" smtClean="0"/>
              <a:t> </a:t>
            </a:r>
            <a:endParaRPr lang="cs-CZ" sz="29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Pokud </a:t>
            </a:r>
            <a:r>
              <a:rPr lang="cs-CZ" sz="2000" dirty="0"/>
              <a:t>příjemce podpory realizuje projekt prostřednictvím zakázky na dodání zboží, poskytnutí služeb nebo provedení stavebních prací, je povinen řídit se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principy </a:t>
            </a:r>
            <a:r>
              <a:rPr lang="cs-CZ" sz="2000" b="1" dirty="0"/>
              <a:t>transparentnosti, rovného zacházení a nediskriminace, </a:t>
            </a:r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a </a:t>
            </a:r>
            <a:r>
              <a:rPr lang="cs-CZ" sz="2000" b="1" dirty="0"/>
              <a:t>dále pak principy hospodárnosti, efektivnosti a účelnosti </a:t>
            </a:r>
            <a:r>
              <a:rPr lang="cs-CZ" sz="2000" b="1" dirty="0" smtClean="0"/>
              <a:t>(tzv. 3E) podle </a:t>
            </a:r>
            <a:r>
              <a:rPr lang="cs-CZ" sz="2000" b="1" dirty="0"/>
              <a:t>zákona č. 320/2001 Sb., o finanční kontrole. </a:t>
            </a:r>
            <a:endParaRPr lang="cs-CZ" sz="2000" b="1" dirty="0" smtClean="0"/>
          </a:p>
          <a:p>
            <a:pPr algn="just"/>
            <a:r>
              <a:rPr lang="cs-CZ" sz="2000" dirty="0" smtClean="0"/>
              <a:t>Při </a:t>
            </a:r>
            <a:r>
              <a:rPr lang="cs-CZ" sz="2000" dirty="0"/>
              <a:t>zadávání veřejné zakázky postupuje v souladu se </a:t>
            </a:r>
            <a:r>
              <a:rPr lang="cs-CZ" sz="2000" b="1" dirty="0"/>
              <a:t>zákonem č. 137/2006 Sb., o veřejných zakázkách</a:t>
            </a:r>
            <a:r>
              <a:rPr lang="cs-CZ" sz="2000" dirty="0"/>
              <a:t>. V případě zakázek nespadajících pod působnost zákona č. 137/2006 Sb., o veřejných zakázkách je povinen řídit se </a:t>
            </a:r>
            <a:r>
              <a:rPr lang="cs-CZ" sz="2000" b="1" dirty="0"/>
              <a:t>Metodickým pokynem pro oblast zadávání zakázek pro </a:t>
            </a:r>
            <a:r>
              <a:rPr lang="cs-CZ" sz="2000" b="1" dirty="0" smtClean="0"/>
              <a:t>programové </a:t>
            </a:r>
            <a:r>
              <a:rPr lang="cs-CZ" sz="2000" b="1" dirty="0"/>
              <a:t>období 2014-2020 </a:t>
            </a:r>
            <a:r>
              <a:rPr lang="cs-CZ" sz="2000" dirty="0" smtClean="0"/>
              <a:t>vydaným </a:t>
            </a:r>
            <a:r>
              <a:rPr lang="cs-CZ" sz="2000" dirty="0"/>
              <a:t>dne 15. ledna 2014 na základě usnesení vlády ČR č. 44/2014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/>
              <a:t>Metodika řízení programů </a:t>
            </a:r>
            <a:r>
              <a:rPr lang="cs-CZ" b="0" dirty="0"/>
              <a:t/>
            </a:r>
            <a:br>
              <a:rPr lang="cs-CZ" b="0" dirty="0"/>
            </a:br>
            <a:r>
              <a:rPr lang="cs-CZ" dirty="0"/>
              <a:t>v programovém období </a:t>
            </a:r>
            <a:r>
              <a:rPr lang="cs-CZ" dirty="0" smtClean="0"/>
              <a:t>2014–2020 (NOK)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(MP)</a:t>
            </a:r>
            <a:r>
              <a:rPr lang="cs-CZ" sz="2400" dirty="0" smtClean="0"/>
              <a:t> – veřejné zakázky malého rozsahu (VZMR), zakázky malé hodnoty, zakázky vyšší hodnoty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pravidla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(6.000.000, Kč v případě stavebních prací)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(6.000.000, Kč v případě stavebních prací)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VZMR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2.000.000,- bez DPH </a:t>
            </a:r>
            <a:r>
              <a:rPr lang="cs-CZ" b="0" i="0" dirty="0" smtClean="0">
                <a:latin typeface="+mn-lt"/>
              </a:rPr>
              <a:t>= ZMH dle MP,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2.000.000,- </a:t>
            </a:r>
            <a:r>
              <a:rPr lang="cs-CZ" b="0" i="0" dirty="0" smtClean="0">
                <a:latin typeface="+mn-lt"/>
              </a:rPr>
              <a:t>bez DPH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prstClr val="black"/>
                </a:solidFill>
              </a:rPr>
              <a:t>související plnění jsou ta, která spolu místně, věcně a časově souvisí</a:t>
            </a:r>
          </a:p>
          <a:p>
            <a:pPr lvl="0" defTabSz="914400">
              <a:spcAft>
                <a:spcPts val="0"/>
              </a:spcAft>
            </a:pPr>
            <a:endParaRPr lang="cs-CZ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Shodná 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dělení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předmět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  <a:endParaRPr lang="cs-CZ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cena a hodnota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(závazné!!!!)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1023</Words>
  <Application>Microsoft Office PowerPoint</Application>
  <PresentationFormat>Předvádění na obrazovce (4:3)</PresentationFormat>
  <Paragraphs>127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CRR template</vt:lpstr>
      <vt:lpstr>Seminář pro žadatele k 5. výzvě IROP „ VYSOCE SPECIALIZOVANÁ PÉČE V OBLASTECH ONKOGYNEKOLOGIE A PERINATOLOGIE "</vt:lpstr>
      <vt:lpstr>Zadávání veřejných zakázek</vt:lpstr>
      <vt:lpstr> Metodika řízení programů  v programovém období 2014–2020 (NOK) </vt:lpstr>
      <vt:lpstr>Zadávání veřejných zakázek - pravidla</vt:lpstr>
      <vt:lpstr>MP – výše předpokládané hodnoty VZ</vt:lpstr>
      <vt:lpstr>Prezentace aplikace PowerPoint</vt:lpstr>
      <vt:lpstr>MP – předmět zakázky</vt:lpstr>
      <vt:lpstr>MP – cena a hodnota zakázky</vt:lpstr>
      <vt:lpstr>MP - přílohy</vt:lpstr>
      <vt:lpstr>Obecná pravidla pro žadatele a příjemce – požadavky při zadávání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Děkuji za pozornost.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Hnátek Oldřich</cp:lastModifiedBy>
  <cp:revision>148</cp:revision>
  <dcterms:created xsi:type="dcterms:W3CDTF">2014-09-16T20:50:40Z</dcterms:created>
  <dcterms:modified xsi:type="dcterms:W3CDTF">2015-11-03T08:32:26Z</dcterms:modified>
</cp:coreProperties>
</file>