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4" r:id="rId29"/>
    <p:sldId id="295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08" y="-46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10/4/2016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52. výzvě IROP</a:t>
            </a:r>
            <a:r>
              <a:rPr lang="en-US" sz="4000" dirty="0" smtClean="0"/>
              <a:t> „</a:t>
            </a:r>
            <a:r>
              <a:rPr lang="pl-PL" sz="4000" dirty="0"/>
              <a:t>Revitalizace vybraných památek II.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04.10.2016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</a:t>
            </a:r>
            <a:r>
              <a:rPr lang="cs-CZ" sz="2200" dirty="0" smtClean="0">
                <a:solidFill>
                  <a:prstClr val="black"/>
                </a:solidFill>
              </a:rPr>
              <a:t>pravidelných či trvajících dodávek </a:t>
            </a:r>
            <a:r>
              <a:rPr lang="cs-CZ" sz="2200" dirty="0" smtClean="0">
                <a:solidFill>
                  <a:prstClr val="black"/>
                </a:solidFill>
              </a:rPr>
              <a:t>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</a:t>
            </a:r>
            <a:r>
              <a:rPr lang="cs-CZ" sz="2200" b="1" u="sng" dirty="0" smtClean="0">
                <a:solidFill>
                  <a:prstClr val="black"/>
                </a:solidFill>
              </a:rPr>
              <a:t>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souladu zákonem (§ 13 ZVZ, § 16 a násl. ZZVZ) 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zakázek</a:t>
            </a:r>
          </a:p>
          <a:p>
            <a:pPr lvl="0" defTabSz="914400">
              <a:spcAft>
                <a:spcPts val="0"/>
              </a:spcAft>
            </a:pP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(od 1.10.2016 nedoporučujeme – může být považováno za zahájení podle zákona, není zřejmý dopad § 4 odst. 5 ZZVZ)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(dříve č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77/2008 Sb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</a:t>
            </a:r>
            <a:r>
              <a:rPr lang="cs-CZ" sz="2400" dirty="0" smtClean="0"/>
              <a:t>a </a:t>
            </a:r>
            <a:r>
              <a:rPr lang="cs-CZ" sz="2400" dirty="0" smtClean="0"/>
              <a:t>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</a:t>
            </a:r>
            <a:r>
              <a:rPr lang="cs-CZ" sz="2400" dirty="0" smtClean="0"/>
              <a:t>a </a:t>
            </a:r>
            <a:r>
              <a:rPr lang="cs-CZ" sz="2400" dirty="0" smtClean="0"/>
              <a:t>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</a:t>
            </a:r>
            <a:r>
              <a:rPr lang="cs-CZ" sz="2400" dirty="0" smtClean="0"/>
              <a:t>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uzavřené smlouvy ke kontrole nastává podáním žádosti o podporu (povinná příloha projektu).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Ostatní zakázky a dokumentaci předkládá žadatel ke kontrole na základě depeše stanovující vznik této povinnosti (pro zakázky vyšší hodnoty a zakázky dle zákona). V takovém případě zadavatel přiloží příslušnou dokumentaci v termínech stanovených obecnými pravidly.</a:t>
            </a:r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dirty="0" smtClean="0"/>
              <a:t>Služby a dodávky </a:t>
            </a:r>
            <a:r>
              <a:rPr lang="cs-CZ" sz="2200" dirty="0" smtClean="0"/>
              <a:t>(</a:t>
            </a:r>
            <a:r>
              <a:rPr lang="cs-CZ" sz="2200" dirty="0"/>
              <a:t>viz kap. 10 osnovy podnikatelského plánu)</a:t>
            </a:r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předpokládaná hodnota nebo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„rozpočtová cena“ – průzkum trhu, informace z jiných zakázek či jiný vhodný způsob stanovení ceny (i nákupy nad 100 000 Kč) + vysvětlení použitého postupu</a:t>
            </a:r>
            <a:endParaRPr lang="cs-CZ" sz="2200" b="0" dirty="0">
              <a:solidFill>
                <a:schemeClr val="tx1"/>
              </a:solidFill>
            </a:endParaRPr>
          </a:p>
          <a:p>
            <a:pPr lvl="0"/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Stavební práce </a:t>
            </a:r>
            <a:r>
              <a:rPr lang="cs-CZ" sz="2200" dirty="0" smtClean="0"/>
              <a:t>(</a:t>
            </a:r>
            <a:r>
              <a:rPr lang="cs-CZ" sz="2200" dirty="0"/>
              <a:t>viz příloha č. 9 projektové žádosti</a:t>
            </a:r>
            <a:r>
              <a:rPr lang="cs-CZ" sz="2200" dirty="0" smtClean="0"/>
              <a:t>)</a:t>
            </a:r>
            <a:endParaRPr lang="cs-CZ" sz="2200" dirty="0"/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 – rozpočet dle stupně projektové dokumentace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046" y="6129802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</a:t>
            </a:r>
            <a:r>
              <a:rPr lang="cs-CZ" sz="2400" b="1" u="sng" dirty="0" smtClean="0"/>
              <a:t>č. 134/2016 Sb. o zadávání veřejných zakázek</a:t>
            </a:r>
            <a:r>
              <a:rPr lang="cs-CZ" sz="2400" dirty="0" smtClean="0"/>
              <a:t> – </a:t>
            </a:r>
            <a:r>
              <a:rPr lang="cs-CZ" sz="2400" dirty="0" smtClean="0"/>
              <a:t>(pro zakázky zahájené od 1.10.2016)</a:t>
            </a:r>
            <a:endParaRPr lang="cs-CZ" sz="2400" dirty="0" smtClean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</a:t>
            </a:r>
            <a:r>
              <a:rPr lang="cs-CZ" sz="2400" dirty="0" smtClean="0"/>
              <a:t>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  <a:endParaRPr lang="cs-CZ" b="0" i="0" dirty="0" smtClean="0">
              <a:latin typeface="+mn-lt"/>
            </a:endParaRP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</a:t>
            </a:r>
            <a:r>
              <a:rPr lang="cs-CZ" sz="2000" b="1" dirty="0" smtClean="0">
                <a:solidFill>
                  <a:prstClr val="black"/>
                </a:solidFill>
                <a:cs typeface="Arial" pitchFamily="34" charset="0"/>
              </a:rPr>
              <a:t>zákona</a:t>
            </a:r>
            <a:endParaRPr lang="cs-CZ" sz="20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-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74</TotalTime>
  <Words>1456</Words>
  <Application>Microsoft Office PowerPoint</Application>
  <PresentationFormat>Předvádění na obrazovce (4:3)</PresentationFormat>
  <Paragraphs>226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sablona_centrum_2016</vt:lpstr>
      <vt:lpstr>Seminář pro žadatele  k 52. výzvě IROP „Revitalizace vybraných památek II."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Rozpočtování projektu a zakázky I.</vt:lpstr>
      <vt:lpstr>Rozpočtování projektu a zakázky II.</vt:lpstr>
      <vt:lpstr>Děkuji za pozornost.   Mgr. Pavel Moravčík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Moravčík Pavel</cp:lastModifiedBy>
  <cp:revision>17</cp:revision>
  <dcterms:created xsi:type="dcterms:W3CDTF">2016-05-13T07:19:23Z</dcterms:created>
  <dcterms:modified xsi:type="dcterms:W3CDTF">2016-10-04T08:32:17Z</dcterms:modified>
</cp:coreProperties>
</file>