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44"/>
  </p:notesMasterIdLst>
  <p:handoutMasterIdLst>
    <p:handoutMasterId r:id="rId45"/>
  </p:handoutMasterIdLst>
  <p:sldIdLst>
    <p:sldId id="323" r:id="rId2"/>
    <p:sldId id="576" r:id="rId3"/>
    <p:sldId id="577" r:id="rId4"/>
    <p:sldId id="578" r:id="rId5"/>
    <p:sldId id="579" r:id="rId6"/>
    <p:sldId id="562" r:id="rId7"/>
    <p:sldId id="563" r:id="rId8"/>
    <p:sldId id="536" r:id="rId9"/>
    <p:sldId id="604" r:id="rId10"/>
    <p:sldId id="590" r:id="rId11"/>
    <p:sldId id="583" r:id="rId12"/>
    <p:sldId id="585" r:id="rId13"/>
    <p:sldId id="584" r:id="rId14"/>
    <p:sldId id="587" r:id="rId15"/>
    <p:sldId id="588" r:id="rId16"/>
    <p:sldId id="575" r:id="rId17"/>
    <p:sldId id="605" r:id="rId18"/>
    <p:sldId id="606" r:id="rId19"/>
    <p:sldId id="607" r:id="rId20"/>
    <p:sldId id="608" r:id="rId21"/>
    <p:sldId id="609" r:id="rId22"/>
    <p:sldId id="610" r:id="rId23"/>
    <p:sldId id="611" r:id="rId24"/>
    <p:sldId id="612" r:id="rId25"/>
    <p:sldId id="613" r:id="rId26"/>
    <p:sldId id="614" r:id="rId27"/>
    <p:sldId id="615" r:id="rId28"/>
    <p:sldId id="617" r:id="rId29"/>
    <p:sldId id="618" r:id="rId30"/>
    <p:sldId id="568" r:id="rId31"/>
    <p:sldId id="591" r:id="rId32"/>
    <p:sldId id="592" r:id="rId33"/>
    <p:sldId id="593" r:id="rId34"/>
    <p:sldId id="603" r:id="rId35"/>
    <p:sldId id="594" r:id="rId36"/>
    <p:sldId id="595" r:id="rId37"/>
    <p:sldId id="596" r:id="rId38"/>
    <p:sldId id="597" r:id="rId39"/>
    <p:sldId id="599" r:id="rId40"/>
    <p:sldId id="600" r:id="rId41"/>
    <p:sldId id="601" r:id="rId42"/>
    <p:sldId id="410" r:id="rId43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stislav Mazal" initials="RM" lastIdx="1" clrIdx="0"/>
  <p:cmAuthor id="1" name="Martina Fišerová" initials="M.F.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1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 autoAdjust="0"/>
    <p:restoredTop sz="87922" autoAdjust="0"/>
  </p:normalViewPr>
  <p:slideViewPr>
    <p:cSldViewPr>
      <p:cViewPr varScale="1">
        <p:scale>
          <a:sx n="131" d="100"/>
          <a:sy n="131" d="100"/>
        </p:scale>
        <p:origin x="114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9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39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4BFC9-6853-4F11-B099-B6E7A7DE25AF}" type="datetimeFigureOut">
              <a:rPr lang="cs-CZ" smtClean="0"/>
              <a:pPr/>
              <a:t>13.09.2017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167"/>
            <a:ext cx="2946399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9" y="9428167"/>
            <a:ext cx="2946399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3802C-BCE2-40B3-B11D-79108D7A89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810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05DDF-5111-4143-A825-FFA1D2B19362}" type="datetimeFigureOut">
              <a:rPr lang="cs-CZ" smtClean="0"/>
              <a:pPr/>
              <a:t>13.09.2017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725A5-20D6-492F-AB0E-E6402F0F8C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268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alt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29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cs-CZ" alt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390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cs-CZ" alt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390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cs-CZ" alt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390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cs-CZ" alt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390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cs-CZ" alt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3909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cs-CZ" alt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2965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cs-CZ" alt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8752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cs-CZ" alt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2873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cs-CZ" alt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1207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cs-CZ" alt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757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cs-CZ" alt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927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cs-CZ" alt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2095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cs-CZ" alt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27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cs-CZ" alt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7759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cs-CZ" alt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6592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cs-CZ" alt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8301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cs-CZ" alt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6910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cs-CZ" alt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6420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cs-CZ" alt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0415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cs-CZ" alt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511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cs-CZ" alt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4747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cs-CZ" alt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4837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cs-CZ" alt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9245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cs-CZ" alt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9392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cs-CZ" alt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3693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cs-CZ" alt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1910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cs-CZ" alt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7794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cs-CZ" alt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0936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cs-CZ" alt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1084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cs-CZ" alt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976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cs-CZ" alt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017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cs-CZ" alt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983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cs-CZ" alt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578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cs-CZ" alt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390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cs-CZ" alt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390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BE9683-DCA1-4D29-A1E5-EBDFC7E9286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2A6E95-259B-4713-AF1E-8B4EEEFE878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2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EE65AD-F62A-4B4A-A85B-83F31EFFECE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5F715-6D26-4684-93C5-E00CE833049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20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20F964-EA3D-41D0-97A3-658755B0D27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DAA27-8ED0-4865-8A2F-7C1EB51A855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21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8F71AC-FDB0-4430-B852-EAD316855ED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7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17C547-04B9-493A-B743-84B3CB6E1FA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289B38-8D97-45FA-A46C-589A0C1551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3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64497A-0ADB-437E-B237-1D59F4E92B4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88282A-5FA8-4A7E-A999-D1CDD5684B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16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6E777A-EBE4-43EE-B16C-1D14EB13142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65A841-A1B5-4CDD-964C-13A8A1F499C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7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ABE49B-9DD5-4652-9180-96D6A108E91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15F04-57A1-4D14-828C-D5AC9F011B9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455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18EB08-8B8E-40F1-BC4B-813AA6EBF55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19F20-AEAE-46FE-AA26-FD2AB3D3702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914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D52F52-9068-44ED-8E35-96BB550F443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6D827B-4EEC-4510-A50B-38305E8E62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F2E694-7E52-4737-9917-0B0EDB8FE6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39782-32F4-42C5-9D55-E21C09DF566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07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 amt="2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yriad Pro"/>
              </a:defRPr>
            </a:lvl1pPr>
          </a:lstStyle>
          <a:p>
            <a:fld id="{B6B818D7-4D69-C74B-856A-11258C666662}" type="datetimeFigureOut">
              <a:rPr lang="en-US" smtClean="0"/>
              <a:pPr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latin typeface="Myriad Pro"/>
              </a:rPr>
              <a:t>Název</a:t>
            </a:r>
            <a:r>
              <a:rPr lang="en-US" dirty="0" smtClean="0">
                <a:latin typeface="Myriad Pro"/>
              </a:rPr>
              <a:t> </a:t>
            </a:r>
            <a:r>
              <a:rPr lang="en-US" dirty="0" err="1" smtClean="0">
                <a:latin typeface="Myriad Pro"/>
              </a:rPr>
              <a:t>prezentace</a:t>
            </a:r>
            <a:endParaRPr lang="en-US" dirty="0">
              <a:latin typeface="Myriad Pro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yriad Pro"/>
              </a:defRPr>
            </a:lvl1pPr>
          </a:lstStyle>
          <a:p>
            <a:fld id="{CA6B5227-2C6F-B94D-9D8F-826F917070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4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500" b="1" i="0" kern="1200" cap="all">
          <a:solidFill>
            <a:schemeClr val="tx1"/>
          </a:solidFill>
          <a:latin typeface="Myriad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yriad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yriad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yriad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yriad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yriad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dotaceeu.cz/cs/microsites/irop/kontakty" TargetMode="External"/><Relationship Id="rId2" Type="http://schemas.openxmlformats.org/officeDocument/2006/relationships/hyperlink" Target="http://dotaceeu.cz/cs/Microsites/IROP/Verejnost/Prehledy-projektu-a-vyze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dotaceeu.cz/cs/microsites/irop/vyzvy" TargetMode="External"/><Relationship Id="rId4" Type="http://schemas.openxmlformats.org/officeDocument/2006/relationships/hyperlink" Target="http://www.crr.cz/cs/kontakty/kontakty-irop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dotaceeu.cz/IROP" TargetMode="Externa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Martina.Fiserova@mmr.cz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363538" y="4946650"/>
            <a:ext cx="6400800" cy="696913"/>
          </a:xfrm>
        </p:spPr>
        <p:txBody>
          <a:bodyPr>
            <a:normAutofit fontScale="85000" lnSpcReduction="20000"/>
          </a:bodyPr>
          <a:lstStyle/>
          <a:p>
            <a:pPr algn="l" eaLnBrk="1" hangingPunct="1"/>
            <a:r>
              <a:rPr lang="cs-CZ" altLang="cs-CZ" sz="2500" dirty="0" smtClean="0">
                <a:solidFill>
                  <a:srgbClr val="000000"/>
                </a:solidFill>
                <a:ea typeface="Myriad Pro"/>
                <a:cs typeface="Myriad Pro"/>
              </a:rPr>
              <a:t>19. 1. 2016</a:t>
            </a:r>
          </a:p>
          <a:p>
            <a:pPr algn="l" eaLnBrk="1" hangingPunct="1"/>
            <a:r>
              <a:rPr lang="cs-CZ" altLang="cs-CZ" sz="2500" dirty="0" smtClean="0">
                <a:solidFill>
                  <a:srgbClr val="000000"/>
                </a:solidFill>
                <a:ea typeface="Myriad Pro"/>
                <a:cs typeface="Myriad Pro"/>
              </a:rPr>
              <a:t>Praha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0393" y="849313"/>
            <a:ext cx="6545263" cy="3205162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</a:pP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> </a:t>
            </a:r>
          </a:p>
          <a:p>
            <a:pPr>
              <a:lnSpc>
                <a:spcPct val="107000"/>
              </a:lnSpc>
            </a:pPr>
            <a:r>
              <a:rPr lang="cs-CZ" altLang="cs-CZ" sz="44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Seminář pro žadatele </a:t>
            </a:r>
          </a:p>
          <a:p>
            <a:pPr>
              <a:lnSpc>
                <a:spcPct val="107000"/>
              </a:lnSpc>
            </a:pPr>
            <a:r>
              <a:rPr lang="cs-CZ" altLang="cs-CZ" sz="44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k 76. výzvě IROP</a:t>
            </a:r>
          </a:p>
          <a:p>
            <a:pPr>
              <a:lnSpc>
                <a:spcPct val="107000"/>
              </a:lnSpc>
            </a:pPr>
            <a:r>
              <a:rPr lang="cs-CZ" altLang="cs-CZ" sz="44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Muzea II.</a:t>
            </a: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endParaRPr lang="cs-CZ" altLang="cs-CZ" sz="3600" i="1" cap="none" dirty="0" smtClean="0">
              <a:solidFill>
                <a:srgbClr val="000000"/>
              </a:solidFill>
              <a:latin typeface="Myriad Pro Black"/>
              <a:ea typeface="Myriad Pro Black"/>
              <a:cs typeface="Myriad Pro Black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0393" y="4947265"/>
            <a:ext cx="281341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	13. 9. 2017</a:t>
            </a:r>
          </a:p>
          <a:p>
            <a:r>
              <a:rPr lang="cs-CZ" sz="2000" dirty="0" smtClean="0"/>
              <a:t>	Praha</a:t>
            </a:r>
          </a:p>
          <a:p>
            <a:r>
              <a:rPr lang="cs-CZ" sz="2000" dirty="0"/>
              <a:t>	</a:t>
            </a:r>
            <a:r>
              <a:rPr lang="cs-CZ" sz="2000" dirty="0" smtClean="0"/>
              <a:t>ŘO IROP</a:t>
            </a:r>
            <a:endParaRPr lang="cs-CZ" sz="2000" dirty="0"/>
          </a:p>
        </p:txBody>
      </p:sp>
      <p:pic>
        <p:nvPicPr>
          <p:cNvPr id="8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78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24142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800"/>
              </a:spcBef>
              <a:buNone/>
            </a:pPr>
            <a:r>
              <a:rPr lang="cs-CZ" sz="4400" b="1" dirty="0" smtClean="0">
                <a:solidFill>
                  <a:srgbClr val="0070C0"/>
                </a:solidFill>
              </a:rPr>
              <a:t>76. VÝZVA MUZEA II.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endParaRPr lang="cs-CZ" sz="2800" dirty="0">
              <a:solidFill>
                <a:schemeClr val="accent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4426"/>
            <a:ext cx="9144000" cy="350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2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241426"/>
            <a:ext cx="82296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/>
              <a:t>V</a:t>
            </a:r>
            <a:r>
              <a:rPr lang="cs-CZ" sz="2400" dirty="0" smtClean="0"/>
              <a:t>yhlášení výzvy: 17. 8. 2017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/>
              <a:t>P</a:t>
            </a:r>
            <a:r>
              <a:rPr lang="cs-CZ" sz="2400" dirty="0" smtClean="0"/>
              <a:t>říjem žádostí: 27. 9. 2017– 31. 1. 2018 do 			</a:t>
            </a:r>
            <a:endParaRPr lang="cs-CZ" sz="2400" dirty="0"/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 smtClean="0"/>
              <a:t>Druh výzvy:  kolová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/>
              <a:t>T</a:t>
            </a:r>
            <a:r>
              <a:rPr lang="cs-CZ" sz="2400" dirty="0" smtClean="0"/>
              <a:t>yp výzvy:  komplementární s Interreg V-A ČR-PL, 					Programem spolupráce ČR-Bavorsko, Programem 				spolupráce ČR-Sasko, Programem AT-CZ, Programem 		spolupráce SK-CZ 2014-2020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 smtClean="0"/>
              <a:t>Alokace výzvy: </a:t>
            </a:r>
            <a:r>
              <a:rPr lang="cs-CZ" sz="2400" b="1" dirty="0"/>
              <a:t>900 mil. Kč</a:t>
            </a:r>
            <a:r>
              <a:rPr lang="cs-CZ" sz="2400" dirty="0"/>
              <a:t> </a:t>
            </a:r>
            <a:r>
              <a:rPr lang="cs-CZ" sz="2400" dirty="0" smtClean="0"/>
              <a:t> - EFRR  						 					      </a:t>
            </a:r>
            <a:r>
              <a:rPr lang="cs-CZ" sz="2400" b="1" dirty="0" smtClean="0"/>
              <a:t>158,8 mil. Kč </a:t>
            </a:r>
            <a:r>
              <a:rPr lang="cs-CZ" sz="2400" dirty="0"/>
              <a:t>-</a:t>
            </a:r>
            <a:r>
              <a:rPr lang="cs-CZ" sz="2400" dirty="0" smtClean="0"/>
              <a:t> státní rozpočet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 smtClean="0"/>
              <a:t>Realizace projektů: </a:t>
            </a:r>
            <a:r>
              <a:rPr lang="cs-CZ" sz="2400" b="1" dirty="0" smtClean="0"/>
              <a:t>1. 1. 2014 - 30</a:t>
            </a:r>
            <a:r>
              <a:rPr lang="cs-CZ" sz="2400" b="1" dirty="0"/>
              <a:t>. 6. </a:t>
            </a:r>
            <a:r>
              <a:rPr lang="cs-CZ" sz="2400" b="1" dirty="0" smtClean="0"/>
              <a:t>2022</a:t>
            </a:r>
          </a:p>
          <a:p>
            <a:pPr marL="0" indent="0">
              <a:spcBef>
                <a:spcPts val="1800"/>
              </a:spcBef>
              <a:buNone/>
            </a:pPr>
            <a:endParaRPr lang="cs-CZ" sz="2400" dirty="0" smtClean="0"/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400" dirty="0" smtClean="0">
                <a:solidFill>
                  <a:schemeClr val="accent1"/>
                </a:solidFill>
              </a:rPr>
              <a:t>76. </a:t>
            </a:r>
            <a:r>
              <a:rPr lang="cs-CZ" sz="3400" dirty="0">
                <a:solidFill>
                  <a:schemeClr val="accent1"/>
                </a:solidFill>
              </a:rPr>
              <a:t>výzva </a:t>
            </a:r>
            <a:r>
              <a:rPr lang="cs-CZ" sz="3400" dirty="0" smtClean="0">
                <a:solidFill>
                  <a:schemeClr val="accent1"/>
                </a:solidFill>
              </a:rPr>
              <a:t>muzea II.</a:t>
            </a:r>
            <a:endParaRPr lang="cs-CZ" sz="3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74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241426"/>
            <a:ext cx="8229600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 smtClean="0"/>
              <a:t>Oprávnění žadatelé: </a:t>
            </a:r>
            <a:r>
              <a:rPr lang="cs-CZ" sz="2400" b="1" dirty="0" smtClean="0"/>
              <a:t>muzea a jejich zřizovatelé – kraje, 							   organizace zřizované/zakládané kraji, 						   OSS, PO OSS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cs-CZ" sz="2400" dirty="0" smtClean="0"/>
              <a:t>	Muzea, splňující  kumulativně tyto podmínky:</a:t>
            </a:r>
          </a:p>
          <a:p>
            <a:pPr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cs-CZ" sz="2400" dirty="0"/>
              <a:t>m</a:t>
            </a:r>
            <a:r>
              <a:rPr lang="cs-CZ" sz="2400" dirty="0" smtClean="0"/>
              <a:t>uzeum je zřizováno státem nebo krajem;</a:t>
            </a:r>
          </a:p>
          <a:p>
            <a:pPr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cs-CZ" sz="2400" dirty="0"/>
              <a:t>m</a:t>
            </a:r>
            <a:r>
              <a:rPr lang="cs-CZ" sz="2400" dirty="0" smtClean="0"/>
              <a:t>uzeum spravuje sbírku dle zákona č. 122/2000 Sb., o ochraně sbírek muzejní povahy a o změně některých dalších zákonů, ve znění pozdějších předpisů;</a:t>
            </a:r>
          </a:p>
          <a:p>
            <a:pPr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cs-CZ" sz="2400" dirty="0"/>
              <a:t>p</a:t>
            </a:r>
            <a:r>
              <a:rPr lang="cs-CZ" sz="2400" dirty="0" smtClean="0"/>
              <a:t>růměrná návštěvnost muzea, vypočítaná jako průměr za léta 2014,  2015, 2016, překročila 30 000 návštěvníků.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cs-CZ" sz="2400" dirty="0" smtClean="0"/>
              <a:t>Viz Seznam muzeí podporovatelných v 76. výzvě IROP (příloha č. 8 Specifických pravidel).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400" dirty="0" smtClean="0">
                <a:solidFill>
                  <a:schemeClr val="accent1"/>
                </a:solidFill>
              </a:rPr>
              <a:t>76. </a:t>
            </a:r>
            <a:r>
              <a:rPr lang="cs-CZ" sz="3400" dirty="0">
                <a:solidFill>
                  <a:schemeClr val="accent1"/>
                </a:solidFill>
              </a:rPr>
              <a:t>výzva </a:t>
            </a:r>
            <a:r>
              <a:rPr lang="cs-CZ" sz="3400" dirty="0" smtClean="0">
                <a:solidFill>
                  <a:schemeClr val="accent1"/>
                </a:solidFill>
              </a:rPr>
              <a:t>muzea II.</a:t>
            </a:r>
            <a:endParaRPr lang="cs-CZ" sz="3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53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241426"/>
            <a:ext cx="8229600" cy="4525963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900" b="1"/>
              <a:t>Míra </a:t>
            </a:r>
            <a:r>
              <a:rPr lang="cs-CZ" sz="2900" b="1" smtClean="0"/>
              <a:t>spolufinancování      </a:t>
            </a:r>
            <a:endParaRPr lang="cs-CZ" sz="2900" b="1" dirty="0" smtClean="0"/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cs-CZ" sz="2900" dirty="0" smtClean="0"/>
              <a:t>EFRR: </a:t>
            </a:r>
            <a:r>
              <a:rPr lang="cs-CZ" sz="2900" dirty="0"/>
              <a:t>85 %	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cs-CZ" sz="2900" dirty="0" smtClean="0"/>
              <a:t>Státní rozpočet: </a:t>
            </a:r>
            <a:r>
              <a:rPr lang="cs-CZ" sz="2900" dirty="0" smtClean="0"/>
              <a:t>OSS</a:t>
            </a:r>
            <a:r>
              <a:rPr lang="cs-CZ" sz="2900" dirty="0"/>
              <a:t>, PO OSS -  15 %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cs-CZ" sz="2900" dirty="0"/>
              <a:t>			</a:t>
            </a:r>
            <a:r>
              <a:rPr lang="cs-CZ" sz="2900" dirty="0" smtClean="0"/>
              <a:t>  </a:t>
            </a:r>
            <a:r>
              <a:rPr lang="cs-CZ" sz="2900" dirty="0" smtClean="0"/>
              <a:t>Kraje</a:t>
            </a:r>
            <a:r>
              <a:rPr lang="cs-CZ" sz="2900" dirty="0"/>
              <a:t>, organizace zřizované kraji - 5 %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cs-CZ" sz="2900" dirty="0"/>
              <a:t>			</a:t>
            </a:r>
            <a:r>
              <a:rPr lang="cs-CZ" sz="2900" dirty="0" smtClean="0"/>
              <a:t>  </a:t>
            </a:r>
            <a:r>
              <a:rPr lang="cs-CZ" sz="2900" dirty="0" smtClean="0"/>
              <a:t>Organizace </a:t>
            </a:r>
            <a:r>
              <a:rPr lang="cs-CZ" sz="2900" dirty="0"/>
              <a:t>zakládané kraji - 0 %</a:t>
            </a:r>
          </a:p>
          <a:p>
            <a:pPr>
              <a:spcBef>
                <a:spcPts val="1800"/>
              </a:spcBef>
            </a:pPr>
            <a:r>
              <a:rPr lang="cs-CZ" sz="2900" dirty="0" smtClean="0"/>
              <a:t>Minimální výše </a:t>
            </a:r>
            <a:r>
              <a:rPr lang="cs-CZ" sz="2900" b="1" dirty="0" smtClean="0"/>
              <a:t>celkových způsobilých výdajů: 3 mil. Kč</a:t>
            </a:r>
          </a:p>
          <a:p>
            <a:pPr>
              <a:spcBef>
                <a:spcPts val="1800"/>
              </a:spcBef>
            </a:pPr>
            <a:r>
              <a:rPr lang="cs-CZ" sz="2900" dirty="0" smtClean="0"/>
              <a:t>Maximální výše </a:t>
            </a:r>
            <a:r>
              <a:rPr lang="cs-CZ" sz="2900" b="1" dirty="0" smtClean="0"/>
              <a:t>celkových výdajů: 123 282 000 Kč </a:t>
            </a:r>
            <a:r>
              <a:rPr lang="cs-CZ" sz="2900" dirty="0" smtClean="0"/>
              <a:t>(p</a:t>
            </a:r>
            <a:r>
              <a:rPr lang="cs-CZ" altLang="cs-CZ" sz="2900" dirty="0" smtClean="0"/>
              <a:t>odpora </a:t>
            </a:r>
            <a:r>
              <a:rPr lang="cs-CZ" altLang="cs-CZ" sz="2900" dirty="0"/>
              <a:t>infrastruktury malého rozsahu </a:t>
            </a:r>
            <a:r>
              <a:rPr lang="cs-CZ" altLang="cs-CZ" sz="2900" dirty="0" smtClean="0"/>
              <a:t>- </a:t>
            </a:r>
            <a:r>
              <a:rPr lang="cs-CZ" altLang="cs-CZ" sz="2900" dirty="0" err="1" smtClean="0"/>
              <a:t>small-scale</a:t>
            </a:r>
            <a:r>
              <a:rPr lang="cs-CZ" altLang="cs-CZ" sz="2900" dirty="0" smtClean="0"/>
              <a:t> </a:t>
            </a:r>
            <a:r>
              <a:rPr lang="cs-CZ" altLang="cs-CZ" sz="2900" dirty="0" err="1" smtClean="0"/>
              <a:t>infrastructure</a:t>
            </a:r>
            <a:r>
              <a:rPr lang="cs-CZ" altLang="cs-CZ" sz="2900" dirty="0" smtClean="0"/>
              <a:t> - </a:t>
            </a:r>
            <a:r>
              <a:rPr lang="cs-CZ" sz="2900" dirty="0"/>
              <a:t>článek </a:t>
            </a:r>
            <a:r>
              <a:rPr lang="cs-CZ" sz="2900" dirty="0" smtClean="0"/>
              <a:t>3.1e </a:t>
            </a:r>
            <a:r>
              <a:rPr lang="cs-CZ" sz="2900" dirty="0"/>
              <a:t>Nařízení č. 1301/2013 o </a:t>
            </a:r>
            <a:r>
              <a:rPr lang="cs-CZ" sz="2900" dirty="0" smtClean="0"/>
              <a:t>EFRR)</a:t>
            </a:r>
            <a:endParaRPr lang="cs-CZ" sz="2900" dirty="0"/>
          </a:p>
          <a:p>
            <a:pPr>
              <a:spcBef>
                <a:spcPts val="1800"/>
              </a:spcBef>
            </a:pPr>
            <a:r>
              <a:rPr lang="cs-CZ" sz="2900" dirty="0" smtClean="0"/>
              <a:t>1 žadatel může předložit více žádostí o podporu.</a:t>
            </a:r>
          </a:p>
          <a:p>
            <a:pPr>
              <a:spcBef>
                <a:spcPts val="1800"/>
              </a:spcBef>
            </a:pPr>
            <a:r>
              <a:rPr lang="cs-CZ" sz="2900" dirty="0" smtClean="0"/>
              <a:t>Veřejná podpora v </a:t>
            </a:r>
            <a:r>
              <a:rPr lang="cs-CZ" sz="2900" dirty="0"/>
              <a:t>souladu s nařízením EK č. 651/2014 z </a:t>
            </a:r>
            <a:r>
              <a:rPr lang="cs-CZ" sz="2900" dirty="0" smtClean="0"/>
              <a:t>17. 6. 2014.</a:t>
            </a:r>
            <a:endParaRPr lang="cs-CZ" sz="2900" b="1" dirty="0"/>
          </a:p>
          <a:p>
            <a:pPr marL="0" indent="0">
              <a:spcBef>
                <a:spcPts val="1800"/>
              </a:spcBef>
              <a:buNone/>
            </a:pPr>
            <a:endParaRPr lang="cs-CZ" sz="2400" dirty="0" smtClean="0"/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400" dirty="0" smtClean="0">
                <a:solidFill>
                  <a:schemeClr val="accent1"/>
                </a:solidFill>
              </a:rPr>
              <a:t>76. </a:t>
            </a:r>
            <a:r>
              <a:rPr lang="cs-CZ" sz="3400" dirty="0">
                <a:solidFill>
                  <a:schemeClr val="accent1"/>
                </a:solidFill>
              </a:rPr>
              <a:t>výzva </a:t>
            </a:r>
            <a:r>
              <a:rPr lang="cs-CZ" sz="3400" dirty="0" smtClean="0">
                <a:solidFill>
                  <a:schemeClr val="accent1"/>
                </a:solidFill>
              </a:rPr>
              <a:t>muzea II.</a:t>
            </a:r>
            <a:endParaRPr lang="cs-CZ" sz="3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27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241426"/>
            <a:ext cx="8229600" cy="4525963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3800" b="1" dirty="0" smtClean="0"/>
              <a:t>Povinné přílohy: </a:t>
            </a:r>
          </a:p>
          <a:p>
            <a:pPr marL="914400" lvl="1" indent="-457200">
              <a:spcBef>
                <a:spcPts val="1800"/>
              </a:spcBef>
              <a:buAutoNum type="arabicPeriod"/>
            </a:pPr>
            <a:r>
              <a:rPr lang="cs-CZ" sz="2300" dirty="0" smtClean="0"/>
              <a:t>Plná moc </a:t>
            </a:r>
            <a:r>
              <a:rPr lang="cs-CZ" sz="2300" i="1" dirty="0" smtClean="0"/>
              <a:t>– vzor příloha č.  11 Obecných pravidel</a:t>
            </a:r>
          </a:p>
          <a:p>
            <a:pPr marL="914400" lvl="1" indent="-457200">
              <a:spcBef>
                <a:spcPts val="1800"/>
              </a:spcBef>
              <a:buAutoNum type="arabicPeriod"/>
            </a:pPr>
            <a:r>
              <a:rPr lang="cs-CZ" sz="2300" dirty="0" smtClean="0"/>
              <a:t>Zadávací a  výběrová řízení </a:t>
            </a:r>
            <a:r>
              <a:rPr lang="cs-CZ" sz="2300" i="1" dirty="0" smtClean="0"/>
              <a:t>– pouze uzavřené smlouvy a dodatky</a:t>
            </a:r>
          </a:p>
          <a:p>
            <a:pPr marL="914400" lvl="1" indent="-457200">
              <a:spcBef>
                <a:spcPts val="1800"/>
              </a:spcBef>
              <a:buAutoNum type="arabicPeriod"/>
            </a:pPr>
            <a:r>
              <a:rPr lang="cs-CZ" sz="2300" dirty="0" smtClean="0"/>
              <a:t>Doklady o právní subjektivitě žadatele </a:t>
            </a:r>
            <a:r>
              <a:rPr lang="cs-CZ" sz="2300" i="1" dirty="0" smtClean="0"/>
              <a:t>– jen organizace zakládané kraji</a:t>
            </a:r>
          </a:p>
          <a:p>
            <a:pPr marL="914400" lvl="1" indent="-457200">
              <a:spcBef>
                <a:spcPts val="1800"/>
              </a:spcBef>
              <a:buAutoNum type="arabicPeriod"/>
            </a:pPr>
            <a:r>
              <a:rPr lang="cs-CZ" sz="2300" dirty="0" smtClean="0"/>
              <a:t>Studie proveditelnosti </a:t>
            </a:r>
            <a:r>
              <a:rPr lang="cs-CZ" sz="2300" i="1" dirty="0" smtClean="0"/>
              <a:t>– podle přílohy č.  2 Specifických pravidel</a:t>
            </a:r>
          </a:p>
          <a:p>
            <a:pPr marL="914400" lvl="1" indent="-457200">
              <a:spcBef>
                <a:spcPts val="1800"/>
              </a:spcBef>
              <a:buAutoNum type="arabicPeriod"/>
            </a:pPr>
            <a:r>
              <a:rPr lang="cs-CZ" sz="2500" b="1" dirty="0" smtClean="0"/>
              <a:t>Doklad o prokázání právních vztahů k majetku </a:t>
            </a:r>
            <a:r>
              <a:rPr lang="cs-CZ" sz="2500" dirty="0" smtClean="0"/>
              <a:t>– </a:t>
            </a:r>
            <a:r>
              <a:rPr lang="cs-CZ" sz="2500" b="1" i="1" dirty="0" smtClean="0"/>
              <a:t>výpisy z katastru nemovitostí</a:t>
            </a:r>
            <a:r>
              <a:rPr lang="cs-CZ" sz="2500" i="1" dirty="0" smtClean="0"/>
              <a:t>, týkající se nemovitostí dotčených stavebními úpravami projektu. Pokud </a:t>
            </a:r>
            <a:r>
              <a:rPr lang="cs-CZ" sz="2500" i="1" dirty="0"/>
              <a:t>žadatel není zapsán v katastru nemovitostí jako vlastník nebo subjekt s právem </a:t>
            </a:r>
            <a:r>
              <a:rPr lang="cs-CZ" sz="2500" i="1" dirty="0" smtClean="0"/>
              <a:t>hospodaření</a:t>
            </a:r>
            <a:r>
              <a:rPr lang="cs-CZ" sz="2500" i="1" dirty="0"/>
              <a:t>, </a:t>
            </a:r>
            <a:r>
              <a:rPr lang="cs-CZ" sz="2500" i="1" dirty="0" smtClean="0"/>
              <a:t>dokládá nájemní </a:t>
            </a:r>
            <a:r>
              <a:rPr lang="cs-CZ" sz="2500" i="1" dirty="0"/>
              <a:t>smlouvu, opravňující žadatele k užívání nemovitosti, která </a:t>
            </a:r>
            <a:r>
              <a:rPr lang="cs-CZ" sz="2500" i="1" dirty="0" smtClean="0"/>
              <a:t>bude </a:t>
            </a:r>
            <a:r>
              <a:rPr lang="cs-CZ" sz="2500" i="1" dirty="0"/>
              <a:t>předmětem </a:t>
            </a:r>
            <a:r>
              <a:rPr lang="cs-CZ" sz="2500" i="1" dirty="0" smtClean="0"/>
              <a:t>projektu, nebo </a:t>
            </a:r>
            <a:r>
              <a:rPr lang="cs-CZ" sz="2500" i="1" dirty="0"/>
              <a:t>smlouvu o </a:t>
            </a:r>
            <a:r>
              <a:rPr lang="cs-CZ" sz="2500" i="1" dirty="0" smtClean="0"/>
              <a:t>smlouvě </a:t>
            </a:r>
            <a:r>
              <a:rPr lang="cs-CZ" sz="2500" i="1" dirty="0"/>
              <a:t>budoucí. V případě </a:t>
            </a:r>
            <a:r>
              <a:rPr lang="cs-CZ" sz="2500" i="1" dirty="0" smtClean="0"/>
              <a:t>doložení </a:t>
            </a:r>
            <a:r>
              <a:rPr lang="cs-CZ" sz="2500" i="1" dirty="0"/>
              <a:t>smlouvy o smlouvě budoucí musí žadatel doložit </a:t>
            </a:r>
            <a:r>
              <a:rPr lang="cs-CZ" sz="2500" i="1" dirty="0" smtClean="0"/>
              <a:t>nejpozději </a:t>
            </a:r>
            <a:r>
              <a:rPr lang="cs-CZ" sz="2500" i="1" dirty="0"/>
              <a:t>do </a:t>
            </a:r>
            <a:r>
              <a:rPr lang="cs-CZ" sz="2500" i="1" dirty="0" smtClean="0"/>
              <a:t>vydání Rozhodnutí </a:t>
            </a:r>
            <a:r>
              <a:rPr lang="cs-CZ" sz="2500" i="1" dirty="0"/>
              <a:t>o poskytnutí dotace/Stanovení výdajů formou Žádosti o změnu projektu </a:t>
            </a:r>
            <a:r>
              <a:rPr lang="cs-CZ" sz="2500" i="1" dirty="0" smtClean="0"/>
              <a:t>výpis </a:t>
            </a:r>
            <a:r>
              <a:rPr lang="cs-CZ" sz="2500" i="1" dirty="0"/>
              <a:t>z katastru nemovitostí, kde je zapsán jako vlastník </a:t>
            </a:r>
            <a:r>
              <a:rPr lang="cs-CZ" sz="2500" i="1" dirty="0" smtClean="0"/>
              <a:t>nebo </a:t>
            </a:r>
            <a:r>
              <a:rPr lang="cs-CZ" sz="2500" i="1" dirty="0"/>
              <a:t>jako </a:t>
            </a:r>
            <a:r>
              <a:rPr lang="cs-CZ" sz="2500" i="1" dirty="0" smtClean="0"/>
              <a:t>subjekt </a:t>
            </a:r>
            <a:r>
              <a:rPr lang="cs-CZ" sz="2500" i="1" dirty="0"/>
              <a:t>s právem hospodaření. </a:t>
            </a:r>
          </a:p>
          <a:p>
            <a:pPr marL="0" lvl="1" indent="0">
              <a:buNone/>
            </a:pPr>
            <a:r>
              <a:rPr lang="cs-CZ" sz="2500" dirty="0"/>
              <a:t>	</a:t>
            </a:r>
            <a:r>
              <a:rPr lang="cs-CZ" sz="2500" dirty="0" smtClean="0"/>
              <a:t>	</a:t>
            </a:r>
            <a:r>
              <a:rPr lang="cs-CZ" sz="2500" b="1" i="1" dirty="0" smtClean="0"/>
              <a:t>Technicky </a:t>
            </a:r>
            <a:r>
              <a:rPr lang="cs-CZ" sz="2500" b="1" i="1" dirty="0"/>
              <a:t>lze zhodnocovat pouze majetek vlastněný subjekty, které spadají do </a:t>
            </a:r>
            <a:r>
              <a:rPr lang="cs-CZ" sz="2500" b="1" i="1" dirty="0" smtClean="0"/>
              <a:t>					oprávněných žadatelů </a:t>
            </a:r>
            <a:r>
              <a:rPr lang="cs-CZ" sz="2500" i="1" dirty="0" smtClean="0"/>
              <a:t>(viz Obecná pravidla). </a:t>
            </a:r>
          </a:p>
          <a:p>
            <a:pPr marL="0" lvl="1" indent="0">
              <a:buNone/>
            </a:pPr>
            <a:r>
              <a:rPr lang="cs-CZ" sz="2500" i="1" dirty="0"/>
              <a:t>	</a:t>
            </a:r>
            <a:endParaRPr lang="cs-CZ" sz="2500" i="1" dirty="0" smtClean="0"/>
          </a:p>
          <a:p>
            <a:pPr marL="0" lvl="1" indent="0">
              <a:buNone/>
            </a:pPr>
            <a:r>
              <a:rPr lang="cs-CZ" sz="2500" i="1" dirty="0"/>
              <a:t>	</a:t>
            </a:r>
            <a:r>
              <a:rPr lang="cs-CZ" sz="2500" i="1" dirty="0" smtClean="0"/>
              <a:t>	V</a:t>
            </a:r>
            <a:r>
              <a:rPr lang="cs-CZ" sz="2500" i="1" dirty="0"/>
              <a:t> případě, že žadatel v projektu nepočítá s takovými stavebními úpravami, které podléhají </a:t>
            </a:r>
            <a:r>
              <a:rPr lang="cs-CZ" sz="2500" i="1" dirty="0" smtClean="0"/>
              <a:t>				povinnosti </a:t>
            </a:r>
            <a:r>
              <a:rPr lang="cs-CZ" sz="2500" i="1" dirty="0"/>
              <a:t>stavebního povolení nebo ohlášení (předmětem projetu bude např. jen digitalizace </a:t>
            </a:r>
            <a:r>
              <a:rPr lang="cs-CZ" sz="2500" i="1" dirty="0" smtClean="0"/>
              <a:t>sbírkového 		fondu ve vlastnictví </a:t>
            </a:r>
            <a:r>
              <a:rPr lang="cs-CZ" sz="2500" i="1" dirty="0"/>
              <a:t>muzea), není potřeba právní vztah k majetku prokazovat.</a:t>
            </a:r>
          </a:p>
          <a:p>
            <a:pPr marL="0" lvl="1" indent="0">
              <a:buNone/>
            </a:pPr>
            <a:endParaRPr lang="cs-CZ" sz="2100" b="1" i="1" dirty="0"/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400" dirty="0" smtClean="0">
                <a:solidFill>
                  <a:schemeClr val="accent1"/>
                </a:solidFill>
              </a:rPr>
              <a:t>76. </a:t>
            </a:r>
            <a:r>
              <a:rPr lang="cs-CZ" sz="3400" dirty="0">
                <a:solidFill>
                  <a:schemeClr val="accent1"/>
                </a:solidFill>
              </a:rPr>
              <a:t>výzva </a:t>
            </a:r>
            <a:r>
              <a:rPr lang="cs-CZ" sz="3400" dirty="0" smtClean="0">
                <a:solidFill>
                  <a:schemeClr val="accent1"/>
                </a:solidFill>
              </a:rPr>
              <a:t>muzea II.</a:t>
            </a:r>
            <a:endParaRPr lang="cs-CZ" sz="3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03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" y="628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241426"/>
            <a:ext cx="82296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b="1" dirty="0" smtClean="0"/>
              <a:t>Povinné přílohy: </a:t>
            </a:r>
          </a:p>
          <a:p>
            <a:pPr marL="457200" lvl="1" indent="0">
              <a:spcBef>
                <a:spcPts val="1800"/>
              </a:spcBef>
              <a:buNone/>
            </a:pPr>
            <a:r>
              <a:rPr lang="cs-CZ" sz="2000" dirty="0" smtClean="0"/>
              <a:t>6. Územní rozhodnutí s nabytím právní moci</a:t>
            </a:r>
          </a:p>
          <a:p>
            <a:pPr marL="457200" lvl="1" indent="0">
              <a:spcBef>
                <a:spcPts val="1800"/>
              </a:spcBef>
              <a:buNone/>
            </a:pPr>
            <a:r>
              <a:rPr lang="cs-CZ" sz="2000" dirty="0"/>
              <a:t>7</a:t>
            </a:r>
            <a:r>
              <a:rPr lang="cs-CZ" sz="2000" dirty="0" smtClean="0"/>
              <a:t>. Žádost o stavební povolení nebo ohlášení, případně stavební povolení nebo souhlas s provedením ohlášeného stavebního záměru </a:t>
            </a:r>
            <a:r>
              <a:rPr lang="cs-CZ" sz="2000" i="1" dirty="0" smtClean="0"/>
              <a:t>– stavební povolení s nabytím právní moci musí být dodán nejpozději do vydání právního aktu</a:t>
            </a:r>
          </a:p>
          <a:p>
            <a:pPr marL="457200" lvl="1" indent="0">
              <a:spcBef>
                <a:spcPts val="1800"/>
              </a:spcBef>
              <a:buNone/>
            </a:pPr>
            <a:r>
              <a:rPr lang="cs-CZ" sz="2000" dirty="0" smtClean="0"/>
              <a:t>8. Projektová dokumentace pro vydání stavebního povolení nebo pro ohlášení stavby</a:t>
            </a:r>
          </a:p>
          <a:p>
            <a:pPr marL="457200" lvl="1" indent="0">
              <a:spcBef>
                <a:spcPts val="1800"/>
              </a:spcBef>
              <a:buNone/>
            </a:pPr>
            <a:r>
              <a:rPr lang="cs-CZ" sz="2000" dirty="0" smtClean="0"/>
              <a:t>9. Položkový rozpočet stavby </a:t>
            </a:r>
            <a:r>
              <a:rPr lang="cs-CZ" sz="2000" i="1" dirty="0" smtClean="0"/>
              <a:t>– podle stupně připravenosti projektu např. při zahájení zadávacího řízení dokládá položkový rozpočet dle vyhlášky č. 230/2012 Sb.; ve stupni pro stavební povolení doloží stanovení výdajů na stavbu v členění ne/způsobilé</a:t>
            </a:r>
          </a:p>
          <a:p>
            <a:pPr marL="457200" lvl="1" indent="0">
              <a:spcBef>
                <a:spcPts val="1800"/>
              </a:spcBef>
              <a:buNone/>
            </a:pPr>
            <a:endParaRPr lang="cs-CZ" sz="2000" dirty="0" smtClean="0"/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400" dirty="0" smtClean="0">
                <a:solidFill>
                  <a:schemeClr val="accent1"/>
                </a:solidFill>
              </a:rPr>
              <a:t>76. </a:t>
            </a:r>
            <a:r>
              <a:rPr lang="cs-CZ" sz="3400" dirty="0">
                <a:solidFill>
                  <a:schemeClr val="accent1"/>
                </a:solidFill>
              </a:rPr>
              <a:t>výzva </a:t>
            </a:r>
            <a:r>
              <a:rPr lang="cs-CZ" sz="3400" dirty="0" smtClean="0">
                <a:solidFill>
                  <a:schemeClr val="accent1"/>
                </a:solidFill>
              </a:rPr>
              <a:t>muzea II.</a:t>
            </a:r>
            <a:endParaRPr lang="cs-CZ" sz="3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65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24142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b="1" dirty="0" smtClean="0"/>
              <a:t>Změny oproti 21. výzvě: </a:t>
            </a:r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cs-CZ" sz="2000" dirty="0" smtClean="0"/>
              <a:t>průměrná návštěvnost muzea za léta 2014, 2015, 2016 přes 30 000 návštěvníků (Seznam muzeí uveden v příloze č. 8 Pravidel)</a:t>
            </a:r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cs-CZ" sz="2000" dirty="0"/>
              <a:t>o</a:t>
            </a:r>
            <a:r>
              <a:rPr lang="cs-CZ" sz="2000" dirty="0" smtClean="0"/>
              <a:t>sobní výdaje zrušeny, výdaje na projektové řízení zůstaly </a:t>
            </a:r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cs-CZ" sz="2000" dirty="0"/>
              <a:t>n</a:t>
            </a:r>
            <a:r>
              <a:rPr lang="cs-CZ" sz="2000" dirty="0" smtClean="0"/>
              <a:t>ájemné smlouvy jen s oprávněnými žadateli (viz Obecná pravidla, kap. 10.1)</a:t>
            </a:r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cs-CZ" sz="2000" dirty="0" smtClean="0"/>
              <a:t>umožnění smlouvy o smlouvě budoucí</a:t>
            </a:r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cs-CZ" sz="2000" dirty="0"/>
              <a:t>m</a:t>
            </a:r>
            <a:r>
              <a:rPr lang="cs-CZ" sz="2000" dirty="0" smtClean="0"/>
              <a:t>éně povinných příloh (list vlastnictví, průzkum trhu)</a:t>
            </a:r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cs-CZ" sz="2000" dirty="0"/>
              <a:t>j</a:t>
            </a:r>
            <a:r>
              <a:rPr lang="cs-CZ" sz="2000" dirty="0" smtClean="0"/>
              <a:t>ednodušší položkový rozpočet stavby 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400" dirty="0" smtClean="0">
                <a:solidFill>
                  <a:schemeClr val="accent1"/>
                </a:solidFill>
              </a:rPr>
              <a:t>76. </a:t>
            </a:r>
            <a:r>
              <a:rPr lang="cs-CZ" sz="3400" dirty="0">
                <a:solidFill>
                  <a:schemeClr val="accent1"/>
                </a:solidFill>
              </a:rPr>
              <a:t>výzva </a:t>
            </a:r>
            <a:r>
              <a:rPr lang="cs-CZ" sz="3400" dirty="0" smtClean="0">
                <a:solidFill>
                  <a:schemeClr val="accent1"/>
                </a:solidFill>
              </a:rPr>
              <a:t>muzea II.</a:t>
            </a:r>
            <a:endParaRPr lang="cs-CZ" sz="3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53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431926"/>
            <a:ext cx="8208912" cy="486159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Příklad </a:t>
            </a:r>
            <a:r>
              <a:rPr lang="cs-CZ" sz="2000" b="1" u="sng" dirty="0"/>
              <a:t>správné</a:t>
            </a:r>
            <a:r>
              <a:rPr lang="cs-CZ" sz="2000" b="1" dirty="0"/>
              <a:t> aplikace limitu infrastruktury malého měřítka </a:t>
            </a:r>
            <a:endParaRPr lang="cs-CZ" sz="2000" b="1" dirty="0" smtClean="0"/>
          </a:p>
          <a:p>
            <a:pPr marL="0" indent="0">
              <a:buNone/>
            </a:pPr>
            <a:r>
              <a:rPr lang="cs-CZ" sz="2000" b="1" dirty="0" smtClean="0"/>
              <a:t>(</a:t>
            </a:r>
            <a:r>
              <a:rPr lang="cs-CZ" sz="2000" b="1" dirty="0" err="1" smtClean="0"/>
              <a:t>small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scale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infrastructure</a:t>
            </a:r>
            <a:r>
              <a:rPr lang="cs-CZ" sz="2000" b="1" dirty="0" smtClean="0"/>
              <a:t>)</a:t>
            </a:r>
            <a:endParaRPr lang="cs-CZ" sz="2000" b="1" dirty="0"/>
          </a:p>
          <a:p>
            <a:pPr marL="0" indent="0">
              <a:buNone/>
            </a:pPr>
            <a:endParaRPr lang="cs-CZ" sz="2000" dirty="0"/>
          </a:p>
          <a:p>
            <a:pPr lvl="0"/>
            <a:r>
              <a:rPr lang="cs-CZ" sz="2000" dirty="0" smtClean="0"/>
              <a:t>Více </a:t>
            </a:r>
            <a:r>
              <a:rPr lang="cs-CZ" sz="2000" dirty="0"/>
              <a:t>projektů jednoho muzea, které se skládá z více poboček, každá na území jiné obce. Pro každý samostatný projekt jednotlivé pobočky platí limit celkových výdajů ve výši 123 282 000 Kč.    </a:t>
            </a:r>
            <a:endParaRPr lang="cs-CZ" sz="2000" dirty="0" smtClean="0"/>
          </a:p>
          <a:p>
            <a:pPr marL="0" lvl="0" indent="0">
              <a:buNone/>
            </a:pPr>
            <a:endParaRPr lang="cs-CZ" sz="2000" dirty="0"/>
          </a:p>
          <a:p>
            <a:pPr lvl="0"/>
            <a:r>
              <a:rPr lang="cs-CZ" sz="2000" dirty="0"/>
              <a:t>Více projektů jednoho muzea, kdy jeden projekt bude zaměřen na rekonstrukci budovy muzea a druhý na výstavbu nového depozitáře, který bude od budovy muzea funkčně oddělen (samostatné budovy). Celkové výdaje za každý projekt nepřekročí částku 123 282 000 Kč. 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3200" b="1" dirty="0" smtClean="0">
                <a:solidFill>
                  <a:srgbClr val="0070C0"/>
                </a:solidFill>
                <a:latin typeface="Myriad Pro"/>
              </a:rPr>
              <a:t>limit infrastruktury malého měřítka</a:t>
            </a:r>
            <a:endParaRPr lang="cs-CZ" sz="3200" b="1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77618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340767"/>
            <a:ext cx="7992888" cy="4861595"/>
          </a:xfrm>
        </p:spPr>
        <p:txBody>
          <a:bodyPr rtlCol="0"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endParaRPr lang="cs-CZ" sz="2000" b="1" dirty="0"/>
          </a:p>
          <a:p>
            <a:pPr marL="0" indent="0">
              <a:buNone/>
            </a:pPr>
            <a:r>
              <a:rPr lang="cs-CZ" sz="2000" b="1" dirty="0"/>
              <a:t>Příklad </a:t>
            </a:r>
            <a:r>
              <a:rPr lang="cs-CZ" sz="2000" b="1" u="sng" dirty="0"/>
              <a:t>nesprávné</a:t>
            </a:r>
            <a:r>
              <a:rPr lang="cs-CZ" sz="2000" b="1" dirty="0"/>
              <a:t> aplikace limitu infrastruktury malého měřítka 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2000" dirty="0"/>
              <a:t>Několik různě zaměřených projektů z SC 3.1 IROP, vztahujících se k jedné budově muzea, jejichž celkové výdaje v součtu překročí 123 282 000 Kč. V tomto případě hrozí odebrání celé dotace všem projektům.</a:t>
            </a:r>
          </a:p>
          <a:p>
            <a:endParaRPr lang="cs-CZ" sz="2000" dirty="0"/>
          </a:p>
          <a:p>
            <a:r>
              <a:rPr lang="cs-CZ" sz="2000" dirty="0"/>
              <a:t>Podpořený projekt byl plánován na 123 mil. Kč, ale v průběhu realizace došlo k vícepracím a k překročení stanoveného limitu celkových výdajů na projekt. Tyto vícepráce nebyly odůvodněné nepředvídatelnými okolnostmi. V tomto případě hrozí odebrání celé dotace.</a:t>
            </a:r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sz="18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3200" b="1" dirty="0" smtClean="0">
                <a:solidFill>
                  <a:srgbClr val="0070C0"/>
                </a:solidFill>
                <a:latin typeface="Myriad Pro"/>
              </a:rPr>
              <a:t>limit infrastruktury malého měřítka</a:t>
            </a:r>
            <a:endParaRPr lang="cs-CZ" sz="3200" b="1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12175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340767"/>
            <a:ext cx="8820472" cy="4861595"/>
          </a:xfrm>
        </p:spPr>
        <p:txBody>
          <a:bodyPr rtlCol="0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2000" b="1" dirty="0" smtClean="0"/>
              <a:t>Doporučení k limitu malého měřítka: </a:t>
            </a:r>
            <a:r>
              <a:rPr lang="cs-CZ" sz="2000" dirty="0" smtClean="0"/>
              <a:t>při nejasnostech konzultovat na CRR</a:t>
            </a:r>
            <a:endParaRPr lang="cs-CZ" sz="2000" b="1" dirty="0" smtClean="0"/>
          </a:p>
          <a:p>
            <a:pPr marL="0" indent="0">
              <a:spcAft>
                <a:spcPts val="600"/>
              </a:spcAft>
              <a:buNone/>
            </a:pPr>
            <a:endParaRPr lang="cs-CZ" sz="2000" b="1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cs-CZ" sz="2000" b="1" dirty="0" smtClean="0"/>
              <a:t>Podmínky </a:t>
            </a:r>
            <a:r>
              <a:rPr lang="cs-CZ" sz="2000" b="1" dirty="0"/>
              <a:t>pro integrované </a:t>
            </a:r>
            <a:r>
              <a:rPr lang="cs-CZ" sz="2000" b="1" dirty="0" smtClean="0"/>
              <a:t>operace:</a:t>
            </a:r>
            <a:endParaRPr lang="cs-CZ" sz="2000" b="1" dirty="0"/>
          </a:p>
          <a:p>
            <a:pPr lvl="0">
              <a:spcAft>
                <a:spcPts val="600"/>
              </a:spcAft>
            </a:pPr>
            <a:r>
              <a:rPr lang="cs-CZ" sz="2000" dirty="0" smtClean="0"/>
              <a:t>jednotlivé </a:t>
            </a:r>
            <a:r>
              <a:rPr lang="cs-CZ" sz="2000" dirty="0"/>
              <a:t>projekty musí být jednoznačně oddělitelné a funkčně nezávislé;</a:t>
            </a:r>
          </a:p>
          <a:p>
            <a:pPr lvl="0">
              <a:spcAft>
                <a:spcPts val="600"/>
              </a:spcAft>
            </a:pPr>
            <a:r>
              <a:rPr lang="cs-CZ" sz="2000" dirty="0" smtClean="0"/>
              <a:t>projekty </a:t>
            </a:r>
            <a:r>
              <a:rPr lang="cs-CZ" sz="2000" dirty="0"/>
              <a:t>zahrnuté do integrované operace se musí navzájem doplňovat, musí být nezbytné pro dosažení specifických cílů jasně stanovených v aktuálních lokálních nebo regionálních strategiích a musí přispívat k naplňování cílů investičních priorit </a:t>
            </a:r>
            <a:r>
              <a:rPr lang="cs-CZ" sz="2000" dirty="0" smtClean="0"/>
              <a:t>EFRR;</a:t>
            </a:r>
            <a:endParaRPr lang="cs-CZ" sz="2000" dirty="0"/>
          </a:p>
          <a:p>
            <a:pPr lvl="0">
              <a:spcAft>
                <a:spcPts val="600"/>
              </a:spcAft>
            </a:pPr>
            <a:r>
              <a:rPr lang="cs-CZ" sz="2000" dirty="0"/>
              <a:t>projekty, tvořící jednu integrovanou operaci, mohou být financovány z různých specifických cílů a  operačních programů;</a:t>
            </a:r>
          </a:p>
          <a:p>
            <a:pPr>
              <a:spcAft>
                <a:spcPts val="600"/>
              </a:spcAft>
            </a:pPr>
            <a:r>
              <a:rPr lang="cs-CZ" sz="2000" dirty="0"/>
              <a:t>žadatel popíše přínos integrované </a:t>
            </a:r>
            <a:r>
              <a:rPr lang="cs-CZ" sz="2000" dirty="0" smtClean="0"/>
              <a:t>operace ve studie proveditelnosti. </a:t>
            </a:r>
            <a:endParaRPr lang="cs-CZ" altLang="cs-CZ" sz="2000" dirty="0" smtClean="0"/>
          </a:p>
          <a:p>
            <a:pPr lvl="2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cs-CZ" altLang="cs-CZ" sz="2000" dirty="0" smtClean="0"/>
          </a:p>
          <a:p>
            <a:pPr lvl="2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cs-CZ" altLang="cs-CZ" sz="1800" dirty="0" smtClean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 smtClean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altLang="cs-CZ" sz="2000" b="1" dirty="0" smtClean="0"/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altLang="cs-CZ" sz="2400" dirty="0" smtClean="0"/>
          </a:p>
          <a:p>
            <a:pPr lvl="1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altLang="cs-CZ" sz="2400" dirty="0" smtClean="0"/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3400" b="1" dirty="0" smtClean="0">
                <a:solidFill>
                  <a:srgbClr val="0070C0"/>
                </a:solidFill>
                <a:latin typeface="Myriad Pro"/>
              </a:rPr>
              <a:t>76. </a:t>
            </a:r>
            <a:r>
              <a:rPr lang="cs-CZ" sz="3400" b="1" dirty="0">
                <a:solidFill>
                  <a:srgbClr val="0070C0"/>
                </a:solidFill>
                <a:latin typeface="Myriad Pro"/>
              </a:rPr>
              <a:t>výzva </a:t>
            </a:r>
            <a:r>
              <a:rPr lang="en-US" sz="3400" b="1" dirty="0" smtClean="0">
                <a:solidFill>
                  <a:srgbClr val="0070C0"/>
                </a:solidFill>
                <a:latin typeface="Myriad Pro"/>
              </a:rPr>
              <a:t>MUZEA</a:t>
            </a:r>
            <a:r>
              <a:rPr lang="cs-CZ" sz="3400" b="1" dirty="0" smtClean="0">
                <a:solidFill>
                  <a:srgbClr val="0070C0"/>
                </a:solidFill>
                <a:latin typeface="Myriad Pro"/>
              </a:rPr>
              <a:t>  II.                         </a:t>
            </a:r>
            <a:endParaRPr lang="cs-CZ" sz="3400" b="1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91250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1" y="-23806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22800"/>
            <a:ext cx="8229600" cy="742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en-US" sz="3400" dirty="0" smtClean="0">
                <a:solidFill>
                  <a:srgbClr val="0070C0"/>
                </a:solidFill>
              </a:rPr>
              <a:t>Program</a:t>
            </a:r>
            <a:r>
              <a:rPr lang="cs-CZ" sz="3400" dirty="0" smtClean="0">
                <a:solidFill>
                  <a:srgbClr val="0070C0"/>
                </a:solidFill>
              </a:rPr>
              <a:t> SEMINÁŘE</a:t>
            </a:r>
            <a:endParaRPr lang="en-US" sz="3400" dirty="0">
              <a:solidFill>
                <a:srgbClr val="0070C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124744"/>
            <a:ext cx="8229600" cy="489654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cs-CZ" sz="2000" dirty="0" smtClean="0"/>
              <a:t>9:00 – 9:30</a:t>
            </a:r>
            <a:r>
              <a:rPr lang="cs-CZ" sz="2000" b="1" dirty="0" smtClean="0"/>
              <a:t>		Prezence účastníků		</a:t>
            </a:r>
            <a:endParaRPr lang="cs-CZ" sz="2000" dirty="0" smtClean="0"/>
          </a:p>
          <a:p>
            <a:pPr marL="0" indent="0">
              <a:buFont typeface="Arial"/>
              <a:buNone/>
            </a:pPr>
            <a:endParaRPr lang="cs-CZ" sz="2000" dirty="0" smtClean="0"/>
          </a:p>
          <a:p>
            <a:pPr marL="0" indent="0">
              <a:buFont typeface="Arial"/>
              <a:buNone/>
            </a:pPr>
            <a:r>
              <a:rPr lang="cs-CZ" sz="2000" dirty="0" smtClean="0"/>
              <a:t>9:30 – 9:45		</a:t>
            </a:r>
            <a:r>
              <a:rPr lang="cs-CZ" sz="2000" b="1" dirty="0" smtClean="0"/>
              <a:t>Zahájení, představení IROP, rolí Řídicího orgánu IROP a 					Centra pro regionální rozvoj České republiky, podpora 					kulturního dědictví v IROP </a:t>
            </a:r>
            <a:r>
              <a:rPr lang="cs-CZ" sz="2000" i="1" dirty="0" smtClean="0"/>
              <a:t>– ŘO IROP</a:t>
            </a:r>
          </a:p>
          <a:p>
            <a:pPr marL="0" indent="0">
              <a:buFont typeface="Arial"/>
              <a:buNone/>
            </a:pPr>
            <a:endParaRPr lang="cs-CZ" sz="20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cs-CZ" sz="2000" dirty="0" smtClean="0"/>
              <a:t>9:45 – 10:45		</a:t>
            </a:r>
            <a:r>
              <a:rPr lang="cs-CZ" sz="2000" b="1" dirty="0" smtClean="0"/>
              <a:t>76. výzva </a:t>
            </a:r>
            <a:r>
              <a:rPr lang="cs-CZ" sz="2000" b="1" dirty="0"/>
              <a:t>IROP </a:t>
            </a:r>
            <a:r>
              <a:rPr lang="cs-CZ" sz="2000" b="1" dirty="0" smtClean="0"/>
              <a:t>„Muzea</a:t>
            </a:r>
            <a:r>
              <a:rPr lang="cs-CZ" sz="2000" b="1" dirty="0"/>
              <a:t> </a:t>
            </a:r>
            <a:r>
              <a:rPr lang="cs-CZ" sz="2000" b="1" dirty="0" smtClean="0"/>
              <a:t>II.“: parametry výzvy, podporované 				aktivity, způsobilé výdaje, povinné přílohy žádosti o 						podporu, vyhodnocení 21. výzvy „Muzea“ </a:t>
            </a:r>
            <a:r>
              <a:rPr lang="cs-CZ" sz="2000" i="1" dirty="0" smtClean="0"/>
              <a:t>– </a:t>
            </a:r>
            <a:r>
              <a:rPr lang="cs-CZ" sz="2000" i="1" dirty="0"/>
              <a:t>ŘO IROP</a:t>
            </a:r>
          </a:p>
          <a:p>
            <a:pPr marL="0" indent="0">
              <a:spcBef>
                <a:spcPts val="600"/>
              </a:spcBef>
              <a:buNone/>
            </a:pPr>
            <a:endParaRPr lang="cs-CZ" sz="2000" b="1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cs-CZ" sz="2000" dirty="0" smtClean="0"/>
              <a:t>10:45 </a:t>
            </a:r>
            <a:r>
              <a:rPr lang="cs-CZ" sz="2000" dirty="0"/>
              <a:t>– </a:t>
            </a:r>
            <a:r>
              <a:rPr lang="cs-CZ" sz="2000" dirty="0" smtClean="0"/>
              <a:t>11:00		</a:t>
            </a:r>
            <a:r>
              <a:rPr lang="cs-CZ" sz="2000" b="1" dirty="0" smtClean="0"/>
              <a:t>Přestávka</a:t>
            </a:r>
          </a:p>
          <a:p>
            <a:pPr marL="0" indent="0">
              <a:spcBef>
                <a:spcPts val="600"/>
              </a:spcBef>
              <a:buNone/>
            </a:pPr>
            <a:endParaRPr lang="cs-CZ" sz="2000" b="1" dirty="0" smtClean="0"/>
          </a:p>
          <a:p>
            <a:pPr marL="0" indent="0">
              <a:buNone/>
            </a:pPr>
            <a:r>
              <a:rPr lang="cs-CZ" sz="2000" dirty="0" smtClean="0"/>
              <a:t>11:00 – 12:00  	</a:t>
            </a:r>
            <a:r>
              <a:rPr lang="cs-CZ" sz="2000" b="1" dirty="0" smtClean="0"/>
              <a:t>Postup pro podání žádosti o podporu v MS2014+, systém 					hodnocení projektů a další administrace projektu, 						výběrová a zadávací řízení </a:t>
            </a:r>
            <a:r>
              <a:rPr lang="cs-CZ" sz="2000" i="1" dirty="0" smtClean="0"/>
              <a:t>– CRR ČR</a:t>
            </a:r>
            <a:endParaRPr lang="cs-CZ" sz="2000" i="1" dirty="0"/>
          </a:p>
          <a:p>
            <a:pPr marL="0" indent="0">
              <a:buFont typeface="Arial"/>
              <a:buNone/>
            </a:pPr>
            <a:r>
              <a:rPr lang="cs-CZ" sz="2000" dirty="0" smtClean="0"/>
              <a:t>	</a:t>
            </a:r>
            <a:r>
              <a:rPr lang="cs-CZ" sz="2000" b="1" dirty="0" smtClean="0"/>
              <a:t>				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/>
              <a:t>12:00 – </a:t>
            </a:r>
            <a:r>
              <a:rPr lang="cs-CZ" sz="2000" dirty="0" smtClean="0"/>
              <a:t>12:30 	</a:t>
            </a:r>
            <a:r>
              <a:rPr lang="cs-CZ" sz="2000" b="1" dirty="0" smtClean="0"/>
              <a:t>Diskuse</a:t>
            </a:r>
          </a:p>
          <a:p>
            <a:pPr marL="0" indent="0">
              <a:spcBef>
                <a:spcPts val="0"/>
              </a:spcBef>
              <a:buNone/>
            </a:pPr>
            <a:endParaRPr lang="cs-CZ" sz="2000" b="1" dirty="0"/>
          </a:p>
          <a:p>
            <a:pPr marL="0" indent="0"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 smtClean="0"/>
              <a:t>12:30</a:t>
            </a:r>
            <a:r>
              <a:rPr lang="cs-CZ" sz="2000" b="1" dirty="0" smtClean="0"/>
              <a:t>			Závěr</a:t>
            </a:r>
            <a:endParaRPr lang="cs-CZ" sz="2000" dirty="0"/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1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340767"/>
            <a:ext cx="8892480" cy="4861595"/>
          </a:xfrm>
        </p:spPr>
        <p:txBody>
          <a:bodyPr rtlCol="0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2000" b="1" dirty="0"/>
              <a:t>Hlavní podporované aktivity (min. 85 % celkových způsobilých výdajů)</a:t>
            </a:r>
          </a:p>
          <a:p>
            <a:pPr>
              <a:spcAft>
                <a:spcPts val="600"/>
              </a:spcAft>
            </a:pPr>
            <a:r>
              <a:rPr lang="cs-CZ" sz="2000" dirty="0" smtClean="0"/>
              <a:t>Budování a tvorba </a:t>
            </a:r>
            <a:r>
              <a:rPr lang="cs-CZ" sz="2000" dirty="0"/>
              <a:t>nových expozic, rekonstrukce stávajících expozic a pořízení audiovizuální techniky,</a:t>
            </a:r>
          </a:p>
          <a:p>
            <a:pPr>
              <a:spcAft>
                <a:spcPts val="600"/>
              </a:spcAft>
            </a:pPr>
            <a:r>
              <a:rPr lang="cs-CZ" sz="2000" dirty="0"/>
              <a:t>rekonstrukce stávajících a budování nových depozitářů, pořízení nezbytného vybavení, </a:t>
            </a:r>
          </a:p>
          <a:p>
            <a:pPr>
              <a:spcAft>
                <a:spcPts val="600"/>
              </a:spcAft>
            </a:pPr>
            <a:r>
              <a:rPr lang="cs-CZ" sz="2000" dirty="0"/>
              <a:t>stavební obnova budov muzeí v souvislosti se zvýšením ochrany a zpřístupněním sbírkových fondů,</a:t>
            </a:r>
          </a:p>
          <a:p>
            <a:pPr>
              <a:spcAft>
                <a:spcPts val="600"/>
              </a:spcAft>
            </a:pPr>
            <a:r>
              <a:rPr lang="cs-CZ" sz="2000" dirty="0"/>
              <a:t>zajištění vyšší bezpečnosti návštěvníků (stavební obnova a rekonstrukce), </a:t>
            </a:r>
          </a:p>
          <a:p>
            <a:pPr>
              <a:spcAft>
                <a:spcPts val="600"/>
              </a:spcAft>
            </a:pPr>
            <a:r>
              <a:rPr lang="cs-CZ" sz="2000" dirty="0"/>
              <a:t>odstraňování přístupových bariér (stavební obnova a rekonstrukce, budování, úprava a obnova přístupových ploch a prvků, určených pro pohyb návštěvníků, budování výtahů a bezbariérových prvků pro návštěvníky s omezenou hybností</a:t>
            </a:r>
            <a:r>
              <a:rPr lang="cs-CZ" sz="2000" dirty="0" smtClean="0"/>
              <a:t>),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3400" b="1" dirty="0">
                <a:solidFill>
                  <a:srgbClr val="0070C0"/>
                </a:solidFill>
                <a:latin typeface="Myriad Pro"/>
              </a:rPr>
              <a:t>76. výzva </a:t>
            </a:r>
            <a:r>
              <a:rPr lang="en-US" sz="3400" b="1" dirty="0">
                <a:solidFill>
                  <a:srgbClr val="0070C0"/>
                </a:solidFill>
                <a:latin typeface="Myriad Pro"/>
              </a:rPr>
              <a:t>MUZEA</a:t>
            </a:r>
            <a:r>
              <a:rPr lang="cs-CZ" sz="3400" b="1" dirty="0">
                <a:solidFill>
                  <a:srgbClr val="0070C0"/>
                </a:solidFill>
                <a:latin typeface="Myriad Pro"/>
              </a:rPr>
              <a:t>  II.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0115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340767"/>
            <a:ext cx="8712968" cy="4861595"/>
          </a:xfrm>
        </p:spPr>
        <p:txBody>
          <a:bodyPr rtlCol="0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2000" b="1" dirty="0"/>
              <a:t>Hlavní podporované aktivity (min. 85 % celkových způsobilých výdajů)</a:t>
            </a:r>
          </a:p>
          <a:p>
            <a:pPr lvl="0">
              <a:spcAft>
                <a:spcPts val="600"/>
              </a:spcAft>
            </a:pPr>
            <a:r>
              <a:rPr lang="cs-CZ" sz="1800" dirty="0"/>
              <a:t>zvýšení ochrany sbírkových předmětů (stavební obnova a rekonstrukce, mechanické bariéry a zábrany, interní a externí osvětlení, systém ochrany proti přepětí a elektrickým rázům, elektronická zabezpečovací signalizace, elektronická požární signalizace, hasicí zařízení, atd.),</a:t>
            </a:r>
          </a:p>
          <a:p>
            <a:pPr lvl="0">
              <a:spcAft>
                <a:spcPts val="600"/>
              </a:spcAft>
            </a:pPr>
            <a:r>
              <a:rPr lang="cs-CZ" sz="1800" dirty="0" err="1"/>
              <a:t>konzervování-restaurování</a:t>
            </a:r>
            <a:r>
              <a:rPr lang="cs-CZ" sz="1800" dirty="0"/>
              <a:t> sbírkových předmětů,</a:t>
            </a:r>
          </a:p>
          <a:p>
            <a:pPr lvl="0">
              <a:spcAft>
                <a:spcPts val="600"/>
              </a:spcAft>
            </a:pPr>
            <a:r>
              <a:rPr lang="cs-CZ" sz="1800" dirty="0"/>
              <a:t>modernizace a výstavba nezbytných objektů technického a technologického </a:t>
            </a:r>
            <a:r>
              <a:rPr lang="cs-CZ" sz="1800" dirty="0" smtClean="0"/>
              <a:t>zázemí pro zvýšení ochrany sbírkových předmětů, </a:t>
            </a:r>
          </a:p>
          <a:p>
            <a:pPr lvl="0">
              <a:spcAft>
                <a:spcPts val="600"/>
              </a:spcAft>
            </a:pPr>
            <a:r>
              <a:rPr lang="cs-CZ" sz="1800" dirty="0" smtClean="0"/>
              <a:t>pořízení </a:t>
            </a:r>
            <a:r>
              <a:rPr lang="cs-CZ" sz="1800" dirty="0"/>
              <a:t>technologického zařízení a strojů, zajišťujících stabilní a požadované prostředí pro uložení předmětů, a objektů sociálního zázemí návštěvnické infrastruktury (WC, šatna, pokladna, informační centrum, klidová zóna </a:t>
            </a:r>
            <a:r>
              <a:rPr lang="cs-CZ" sz="1800" dirty="0" smtClean="0"/>
              <a:t>pro </a:t>
            </a:r>
            <a:r>
              <a:rPr lang="cs-CZ" sz="1800" dirty="0"/>
              <a:t>návštěvníky),</a:t>
            </a:r>
          </a:p>
          <a:p>
            <a:pPr lvl="0">
              <a:spcAft>
                <a:spcPts val="600"/>
              </a:spcAft>
            </a:pPr>
            <a:r>
              <a:rPr lang="cs-CZ" sz="1800" dirty="0"/>
              <a:t>digitální evidence sbírky, digitalizace sbírky nebo její části (pouze jako součást komplexnějších </a:t>
            </a:r>
            <a:r>
              <a:rPr lang="cs-CZ" sz="1800" dirty="0" smtClean="0"/>
              <a:t>projektů - </a:t>
            </a:r>
            <a:r>
              <a:rPr lang="cs-CZ" sz="1800" dirty="0"/>
              <a:t>komplexnějším projektem se rozumí více aktivit než pouze digitalizace </a:t>
            </a:r>
            <a:r>
              <a:rPr lang="cs-CZ" sz="1800" dirty="0" smtClean="0"/>
              <a:t>sbírky).</a:t>
            </a:r>
            <a:endParaRPr lang="cs-CZ" sz="1800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8919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3400" b="1" dirty="0">
                <a:solidFill>
                  <a:srgbClr val="0070C0"/>
                </a:solidFill>
                <a:latin typeface="Myriad Pro"/>
              </a:rPr>
              <a:t>76. výzva </a:t>
            </a:r>
            <a:r>
              <a:rPr lang="en-US" sz="3400" b="1" dirty="0">
                <a:solidFill>
                  <a:srgbClr val="0070C0"/>
                </a:solidFill>
                <a:latin typeface="Myriad Pro"/>
              </a:rPr>
              <a:t>MUZEA</a:t>
            </a:r>
            <a:r>
              <a:rPr lang="cs-CZ" sz="3400" b="1" dirty="0">
                <a:solidFill>
                  <a:srgbClr val="0070C0"/>
                </a:solidFill>
                <a:latin typeface="Myriad Pro"/>
              </a:rPr>
              <a:t>  II.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3692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340767"/>
            <a:ext cx="8712968" cy="4861595"/>
          </a:xfrm>
        </p:spPr>
        <p:txBody>
          <a:bodyPr rtlCol="0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2000" b="1" dirty="0"/>
              <a:t>Hlavní podporované aktivity (min. 85 % celkových způsobilých výdajů)</a:t>
            </a:r>
          </a:p>
          <a:p>
            <a:pPr marL="0" indent="0">
              <a:buNone/>
            </a:pPr>
            <a:endParaRPr lang="cs-CZ" sz="1800" b="1" dirty="0"/>
          </a:p>
          <a:p>
            <a:pPr>
              <a:spcAft>
                <a:spcPts val="600"/>
              </a:spcAft>
            </a:pPr>
            <a:r>
              <a:rPr lang="cs-CZ" sz="2000" dirty="0"/>
              <a:t>pořízení zařízení, HW a SW nezbytného pro digitalizaci sbírek, jejich zabezpečení, dokumentaci a inventarizaci,  </a:t>
            </a:r>
          </a:p>
          <a:p>
            <a:pPr>
              <a:spcAft>
                <a:spcPts val="600"/>
              </a:spcAft>
            </a:pPr>
            <a:r>
              <a:rPr lang="cs-CZ" sz="2000" dirty="0"/>
              <a:t>obnova zahrad a parků – pokud jsou součástí expozic (terénní úpravy, obnova zeleně a vodních ploch, budování, úprava a obnova cest, realizace inženýrských sítí),</a:t>
            </a:r>
          </a:p>
          <a:p>
            <a:pPr>
              <a:spcAft>
                <a:spcPts val="600"/>
              </a:spcAft>
            </a:pPr>
            <a:r>
              <a:rPr lang="cs-CZ" sz="2000" dirty="0"/>
              <a:t>budování konzervátorsko-restaurátorských dílen, pořízení jejich nezbytného vybavení a zařízení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3400" b="1" dirty="0">
                <a:solidFill>
                  <a:srgbClr val="0070C0"/>
                </a:solidFill>
                <a:latin typeface="Myriad Pro"/>
              </a:rPr>
              <a:t>76. výzva </a:t>
            </a:r>
            <a:r>
              <a:rPr lang="en-US" sz="3400" b="1" dirty="0">
                <a:solidFill>
                  <a:srgbClr val="0070C0"/>
                </a:solidFill>
                <a:latin typeface="Myriad Pro"/>
              </a:rPr>
              <a:t>MUZEA</a:t>
            </a:r>
            <a:r>
              <a:rPr lang="cs-CZ" sz="3400" b="1" dirty="0">
                <a:solidFill>
                  <a:srgbClr val="0070C0"/>
                </a:solidFill>
                <a:latin typeface="Myriad Pro"/>
              </a:rPr>
              <a:t>  II.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01260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340767"/>
            <a:ext cx="8892480" cy="486159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000" b="1" dirty="0"/>
              <a:t>Vedlejší podporované aktivity (max. 15 % celkových způsobilých výdajů)</a:t>
            </a:r>
          </a:p>
          <a:p>
            <a:pPr marL="0" indent="0">
              <a:buNone/>
            </a:pPr>
            <a:endParaRPr lang="cs-CZ" sz="1800" b="1" dirty="0"/>
          </a:p>
          <a:p>
            <a:pPr lvl="0">
              <a:spcAft>
                <a:spcPts val="600"/>
              </a:spcAft>
            </a:pPr>
            <a:r>
              <a:rPr lang="cs-CZ" sz="2000" dirty="0" smtClean="0"/>
              <a:t>projektové řízení (nákup služby),</a:t>
            </a:r>
            <a:endParaRPr lang="cs-CZ" sz="2000" dirty="0"/>
          </a:p>
          <a:p>
            <a:pPr lvl="0">
              <a:spcAft>
                <a:spcPts val="600"/>
              </a:spcAft>
            </a:pPr>
            <a:r>
              <a:rPr lang="cs-CZ" sz="2000" dirty="0"/>
              <a:t>pořízení studie proveditelnosti,</a:t>
            </a:r>
          </a:p>
          <a:p>
            <a:pPr lvl="0">
              <a:spcAft>
                <a:spcPts val="600"/>
              </a:spcAft>
            </a:pPr>
            <a:r>
              <a:rPr lang="cs-CZ" sz="2000" dirty="0"/>
              <a:t>pořízení projektové dokumentace, EIA, archeologický průzkum,  </a:t>
            </a:r>
          </a:p>
          <a:p>
            <a:pPr lvl="0">
              <a:spcAft>
                <a:spcPts val="600"/>
              </a:spcAft>
            </a:pPr>
            <a:r>
              <a:rPr lang="cs-CZ" sz="2000" dirty="0"/>
              <a:t>zabezpečení výstavby (technický dozor investora, BOZP, autorský dozor),</a:t>
            </a:r>
          </a:p>
          <a:p>
            <a:pPr lvl="0">
              <a:spcAft>
                <a:spcPts val="600"/>
              </a:spcAft>
            </a:pPr>
            <a:r>
              <a:rPr lang="cs-CZ" sz="2000" dirty="0"/>
              <a:t>pořízení odborných nebo znaleckých posudků a analýz,</a:t>
            </a:r>
          </a:p>
          <a:p>
            <a:pPr lvl="0">
              <a:spcAft>
                <a:spcPts val="600"/>
              </a:spcAft>
            </a:pPr>
            <a:r>
              <a:rPr lang="cs-CZ" sz="2000" dirty="0"/>
              <a:t>libreta a projektová dokumentace k expozicím,</a:t>
            </a:r>
          </a:p>
          <a:p>
            <a:pPr lvl="0">
              <a:spcAft>
                <a:spcPts val="600"/>
              </a:spcAft>
            </a:pPr>
            <a:r>
              <a:rPr lang="cs-CZ" sz="2000" dirty="0"/>
              <a:t>zpracování zadávacích dokumentací k veřejným zakázkám a organizace výběrových a zadávacích </a:t>
            </a:r>
            <a:r>
              <a:rPr lang="cs-CZ" sz="2000" dirty="0" smtClean="0"/>
              <a:t>řízení.</a:t>
            </a:r>
            <a:endParaRPr lang="cs-CZ" sz="2000" dirty="0"/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altLang="cs-CZ" sz="1800" dirty="0" smtClean="0"/>
          </a:p>
          <a:p>
            <a:pPr lvl="1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altLang="cs-CZ" sz="1800" dirty="0" smtClean="0"/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sz="18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3400" b="1" dirty="0">
                <a:solidFill>
                  <a:srgbClr val="0070C0"/>
                </a:solidFill>
                <a:latin typeface="Myriad Pro"/>
              </a:rPr>
              <a:t>76. výzva </a:t>
            </a:r>
            <a:r>
              <a:rPr lang="en-US" sz="3400" b="1" dirty="0">
                <a:solidFill>
                  <a:srgbClr val="0070C0"/>
                </a:solidFill>
                <a:latin typeface="Myriad Pro"/>
              </a:rPr>
              <a:t>MUZEA</a:t>
            </a:r>
            <a:r>
              <a:rPr lang="cs-CZ" sz="3400" b="1" dirty="0">
                <a:solidFill>
                  <a:srgbClr val="0070C0"/>
                </a:solidFill>
                <a:latin typeface="Myriad Pro"/>
              </a:rPr>
              <a:t>  II.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0341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340767"/>
            <a:ext cx="8568952" cy="486159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000" b="1" dirty="0"/>
              <a:t>Vedlejší podporované aktivity (max. 15 % celkových způsobilých výdajů)</a:t>
            </a:r>
          </a:p>
          <a:p>
            <a:pPr marL="0" indent="0">
              <a:buNone/>
            </a:pPr>
            <a:endParaRPr lang="cs-CZ" sz="1800" b="1" dirty="0"/>
          </a:p>
          <a:p>
            <a:pPr>
              <a:spcAft>
                <a:spcPts val="600"/>
              </a:spcAft>
            </a:pPr>
            <a:r>
              <a:rPr lang="cs-CZ" sz="2000" dirty="0"/>
              <a:t>služby bezprostředně související s realizací depozitářů a expozic (přeprava, balení, instalace, </a:t>
            </a:r>
            <a:r>
              <a:rPr lang="cs-CZ" sz="2000" dirty="0" err="1"/>
              <a:t>deinstalace</a:t>
            </a:r>
            <a:r>
              <a:rPr lang="cs-CZ" sz="2000" dirty="0"/>
              <a:t> sbírkových předmětů),</a:t>
            </a:r>
          </a:p>
          <a:p>
            <a:pPr>
              <a:spcAft>
                <a:spcPts val="600"/>
              </a:spcAft>
            </a:pPr>
            <a:r>
              <a:rPr lang="cs-CZ" sz="2000" dirty="0"/>
              <a:t>pořízení modelů a </a:t>
            </a:r>
            <a:r>
              <a:rPr lang="cs-CZ" sz="2000" dirty="0" smtClean="0"/>
              <a:t>kopií, které nejsou součástí expozic,</a:t>
            </a:r>
            <a:endParaRPr lang="cs-CZ" sz="2000" dirty="0"/>
          </a:p>
          <a:p>
            <a:pPr>
              <a:spcAft>
                <a:spcPts val="600"/>
              </a:spcAft>
            </a:pPr>
            <a:r>
              <a:rPr lang="cs-CZ" sz="2000" dirty="0"/>
              <a:t>budování zpevněných obslužných ploch v areálu muzea, sloužících k realizaci ochrany sbírek a manipulace s exponáty a k přístupu požární ochrany,</a:t>
            </a:r>
          </a:p>
          <a:p>
            <a:pPr>
              <a:spcAft>
                <a:spcPts val="600"/>
              </a:spcAft>
            </a:pPr>
            <a:r>
              <a:rPr lang="cs-CZ" sz="2000" dirty="0"/>
              <a:t>nákup pozemků nezbytných pro realizaci projektu,</a:t>
            </a:r>
          </a:p>
          <a:p>
            <a:pPr>
              <a:spcAft>
                <a:spcPts val="600"/>
              </a:spcAft>
            </a:pPr>
            <a:r>
              <a:rPr lang="cs-CZ" sz="2000" dirty="0"/>
              <a:t>nákup staveb nezbytných pro realizaci projektu, </a:t>
            </a:r>
          </a:p>
          <a:p>
            <a:pPr>
              <a:spcAft>
                <a:spcPts val="600"/>
              </a:spcAft>
            </a:pPr>
            <a:r>
              <a:rPr lang="cs-CZ" sz="2000" dirty="0"/>
              <a:t>povinná publicita.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altLang="cs-CZ" sz="1800" dirty="0" smtClean="0"/>
          </a:p>
          <a:p>
            <a:pPr lvl="1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altLang="cs-CZ" sz="1800" dirty="0" smtClean="0"/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sz="18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3400" b="1" dirty="0">
                <a:solidFill>
                  <a:srgbClr val="0070C0"/>
                </a:solidFill>
                <a:latin typeface="Myriad Pro"/>
              </a:rPr>
              <a:t>76. výzva </a:t>
            </a:r>
            <a:r>
              <a:rPr lang="en-US" sz="3400" b="1" dirty="0">
                <a:solidFill>
                  <a:srgbClr val="0070C0"/>
                </a:solidFill>
                <a:latin typeface="Myriad Pro"/>
              </a:rPr>
              <a:t>MUZEA</a:t>
            </a:r>
            <a:r>
              <a:rPr lang="cs-CZ" sz="3400" b="1" dirty="0">
                <a:solidFill>
                  <a:srgbClr val="0070C0"/>
                </a:solidFill>
                <a:latin typeface="Myriad Pro"/>
              </a:rPr>
              <a:t>  II.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6000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340767"/>
            <a:ext cx="8568952" cy="486159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000" b="1" dirty="0"/>
              <a:t>Nezpůsobilé výdaje:</a:t>
            </a:r>
          </a:p>
          <a:p>
            <a:pPr>
              <a:spcAft>
                <a:spcPts val="600"/>
              </a:spcAft>
            </a:pPr>
            <a:r>
              <a:rPr lang="cs-CZ" sz="2000" dirty="0" smtClean="0"/>
              <a:t>správní </a:t>
            </a:r>
            <a:r>
              <a:rPr lang="cs-CZ" sz="2000" dirty="0"/>
              <a:t>poplatky,</a:t>
            </a:r>
          </a:p>
          <a:p>
            <a:pPr lvl="0">
              <a:spcAft>
                <a:spcPts val="600"/>
              </a:spcAft>
            </a:pPr>
            <a:r>
              <a:rPr lang="cs-CZ" sz="2000" dirty="0"/>
              <a:t>pojištění majetku financovaného z IROP ani jiného majetku,</a:t>
            </a:r>
          </a:p>
          <a:p>
            <a:pPr lvl="0">
              <a:spcAft>
                <a:spcPts val="600"/>
              </a:spcAft>
            </a:pPr>
            <a:r>
              <a:rPr lang="cs-CZ" sz="2000" dirty="0"/>
              <a:t>úroky z úvěrů,</a:t>
            </a:r>
          </a:p>
          <a:p>
            <a:pPr lvl="0">
              <a:spcAft>
                <a:spcPts val="600"/>
              </a:spcAft>
            </a:pPr>
            <a:r>
              <a:rPr lang="cs-CZ" sz="2000" dirty="0"/>
              <a:t>DPH, pokud má příjemce nárok na odpočet daně na vstupu; pokud u organizace existuje dvojí režim, musí příjemce rozhodnout, zda navrhovaný projekt spadá pod aktivity podléhající režimu DPH s nárokem na odpočet nebo pod aktivity, kde daň není uplatňovaná,</a:t>
            </a:r>
          </a:p>
          <a:p>
            <a:pPr lvl="0">
              <a:spcAft>
                <a:spcPts val="600"/>
              </a:spcAft>
            </a:pPr>
            <a:r>
              <a:rPr lang="cs-CZ" sz="2000" dirty="0"/>
              <a:t>splátky půjček a úvěrů,</a:t>
            </a:r>
          </a:p>
          <a:p>
            <a:pPr lvl="0">
              <a:spcAft>
                <a:spcPts val="600"/>
              </a:spcAft>
            </a:pPr>
            <a:r>
              <a:rPr lang="cs-CZ" sz="2000" dirty="0"/>
              <a:t>sankce a penále,</a:t>
            </a:r>
          </a:p>
          <a:p>
            <a:pPr lvl="0">
              <a:spcAft>
                <a:spcPts val="600"/>
              </a:spcAft>
            </a:pPr>
            <a:r>
              <a:rPr lang="cs-CZ" sz="2000" dirty="0"/>
              <a:t>výdaje na záruky, pojištění, úroky, bankovní poplatky, kursové ztráty, celní a správní poplatky 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altLang="cs-CZ" sz="1800" dirty="0" smtClean="0"/>
          </a:p>
          <a:p>
            <a:pPr lvl="1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altLang="cs-CZ" sz="1800" dirty="0" smtClean="0"/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sz="18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3400" b="1" dirty="0">
                <a:solidFill>
                  <a:srgbClr val="0070C0"/>
                </a:solidFill>
                <a:latin typeface="Myriad Pro"/>
              </a:rPr>
              <a:t>76. výzva </a:t>
            </a:r>
            <a:r>
              <a:rPr lang="en-US" sz="3400" b="1" dirty="0">
                <a:solidFill>
                  <a:srgbClr val="0070C0"/>
                </a:solidFill>
                <a:latin typeface="Myriad Pro"/>
              </a:rPr>
              <a:t>MUZEA</a:t>
            </a:r>
            <a:r>
              <a:rPr lang="cs-CZ" sz="3400" b="1" dirty="0">
                <a:solidFill>
                  <a:srgbClr val="0070C0"/>
                </a:solidFill>
                <a:latin typeface="Myriad Pro"/>
              </a:rPr>
              <a:t>  II.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6433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382713"/>
            <a:ext cx="8780462" cy="486159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000" b="1" dirty="0"/>
              <a:t>Nezpůsobilé výdaje:</a:t>
            </a:r>
          </a:p>
          <a:p>
            <a:pPr>
              <a:spcAft>
                <a:spcPts val="600"/>
              </a:spcAft>
            </a:pPr>
            <a:r>
              <a:rPr lang="cs-CZ" sz="2000" dirty="0" smtClean="0"/>
              <a:t>náklady </a:t>
            </a:r>
            <a:r>
              <a:rPr lang="cs-CZ" sz="2000" dirty="0"/>
              <a:t>na spotřebu energií a ostatní provozní náklady,</a:t>
            </a:r>
          </a:p>
          <a:p>
            <a:pPr>
              <a:spcAft>
                <a:spcPts val="600"/>
              </a:spcAft>
            </a:pPr>
            <a:r>
              <a:rPr lang="cs-CZ" sz="2000" dirty="0"/>
              <a:t>výdaje na nákup služeb bezprostředně nesouvisejících s realizací projektu, </a:t>
            </a:r>
          </a:p>
          <a:p>
            <a:pPr>
              <a:spcAft>
                <a:spcPts val="600"/>
              </a:spcAft>
            </a:pPr>
            <a:r>
              <a:rPr lang="cs-CZ" sz="2000" dirty="0"/>
              <a:t>odpisy, </a:t>
            </a:r>
          </a:p>
          <a:p>
            <a:pPr>
              <a:spcAft>
                <a:spcPts val="600"/>
              </a:spcAft>
            </a:pPr>
            <a:r>
              <a:rPr lang="cs-CZ" sz="2000" dirty="0"/>
              <a:t>vzdělávání zaměstnanců, </a:t>
            </a:r>
          </a:p>
          <a:p>
            <a:pPr>
              <a:spcAft>
                <a:spcPts val="600"/>
              </a:spcAft>
            </a:pPr>
            <a:r>
              <a:rPr lang="cs-CZ" sz="2000" dirty="0"/>
              <a:t>vady díla, které je dodavatel povinen odstranit bez další náhrady,</a:t>
            </a:r>
          </a:p>
          <a:p>
            <a:pPr>
              <a:spcAft>
                <a:spcPts val="600"/>
              </a:spcAft>
            </a:pPr>
            <a:r>
              <a:rPr lang="cs-CZ" sz="2000" dirty="0"/>
              <a:t>pořízení exponátů,</a:t>
            </a:r>
          </a:p>
          <a:p>
            <a:pPr>
              <a:spcAft>
                <a:spcPts val="600"/>
              </a:spcAft>
            </a:pPr>
            <a:r>
              <a:rPr lang="cs-CZ" sz="2000" dirty="0"/>
              <a:t>výdaje na vedlejší aktivity projektu nad 15 % celkových způsobilých výdajů,</a:t>
            </a:r>
          </a:p>
          <a:p>
            <a:pPr>
              <a:spcAft>
                <a:spcPts val="600"/>
              </a:spcAft>
            </a:pPr>
            <a:r>
              <a:rPr lang="cs-CZ" sz="2000" dirty="0"/>
              <a:t>výdaje na pořízení pozemků nad 10 % celkových způsobilých výdajů.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altLang="cs-CZ" sz="1800" dirty="0" smtClean="0"/>
          </a:p>
          <a:p>
            <a:pPr lvl="1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altLang="cs-CZ" sz="1800" dirty="0" smtClean="0"/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sz="18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3400" b="1" dirty="0">
                <a:solidFill>
                  <a:srgbClr val="0070C0"/>
                </a:solidFill>
                <a:latin typeface="Myriad Pro"/>
              </a:rPr>
              <a:t>76. výzva </a:t>
            </a:r>
            <a:r>
              <a:rPr lang="en-US" sz="3400" b="1" dirty="0">
                <a:solidFill>
                  <a:srgbClr val="0070C0"/>
                </a:solidFill>
                <a:latin typeface="Myriad Pro"/>
              </a:rPr>
              <a:t>MUZEA</a:t>
            </a:r>
            <a:r>
              <a:rPr lang="cs-CZ" sz="3400" b="1" dirty="0">
                <a:solidFill>
                  <a:srgbClr val="0070C0"/>
                </a:solidFill>
                <a:latin typeface="Myriad Pro"/>
              </a:rPr>
              <a:t>  II.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74026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340767"/>
            <a:ext cx="8713663" cy="486159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Indikátory jsou podrobně popsány v Metodických listech indikátorů </a:t>
            </a:r>
            <a:r>
              <a:rPr lang="cs-CZ" sz="2000" dirty="0" smtClean="0"/>
              <a:t>(příloha č. 3 Specifických pravidel).</a:t>
            </a:r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r>
              <a:rPr lang="cs-CZ" sz="2000" b="1" dirty="0" smtClean="0"/>
              <a:t>Indikátor výstupu:</a:t>
            </a:r>
            <a:endParaRPr lang="cs-CZ" sz="2000" b="1" dirty="0"/>
          </a:p>
          <a:p>
            <a:pPr>
              <a:spcBef>
                <a:spcPts val="1800"/>
              </a:spcBef>
            </a:pPr>
            <a:r>
              <a:rPr lang="cs-CZ" sz="2000" b="1" i="1" dirty="0"/>
              <a:t>9 </a:t>
            </a:r>
            <a:r>
              <a:rPr lang="cs-CZ" sz="2000" b="1" i="1" dirty="0" smtClean="0"/>
              <a:t>07 03 </a:t>
            </a:r>
            <a:r>
              <a:rPr lang="cs-CZ" sz="2000" b="1" i="1" dirty="0"/>
              <a:t>Počet nově zpřístupněných a zefektivněných podsbírek a </a:t>
            </a:r>
            <a:r>
              <a:rPr lang="cs-CZ" sz="2000" b="1" i="1" dirty="0" smtClean="0"/>
              <a:t>fondů</a:t>
            </a:r>
          </a:p>
          <a:p>
            <a:pPr marL="0" indent="0">
              <a:buNone/>
            </a:pPr>
            <a:r>
              <a:rPr lang="cs-CZ" sz="1800" b="1" u="sng" dirty="0" smtClean="0"/>
              <a:t>Výchozí </a:t>
            </a:r>
            <a:r>
              <a:rPr lang="cs-CZ" sz="1800" b="1" u="sng" dirty="0"/>
              <a:t>hodnota:</a:t>
            </a:r>
            <a:r>
              <a:rPr lang="cs-CZ" sz="1800" dirty="0"/>
              <a:t> </a:t>
            </a:r>
            <a:r>
              <a:rPr lang="cs-CZ" sz="1800" dirty="0" smtClean="0"/>
              <a:t>počet muzejních/galerijních </a:t>
            </a:r>
            <a:r>
              <a:rPr lang="cs-CZ" sz="1800" dirty="0"/>
              <a:t>podsbírek zpřístupněných a/nebo zefektivněných před dnem zahájení realizace projektu IROP, na počtu všech </a:t>
            </a:r>
            <a:r>
              <a:rPr lang="cs-CZ" sz="1800" dirty="0" smtClean="0"/>
              <a:t>muzejních/galerijních </a:t>
            </a:r>
            <a:r>
              <a:rPr lang="cs-CZ" sz="1800" dirty="0"/>
              <a:t>podsbírek </a:t>
            </a:r>
            <a:r>
              <a:rPr lang="cs-CZ" sz="1800" dirty="0" smtClean="0"/>
              <a:t>ve </a:t>
            </a:r>
            <a:r>
              <a:rPr lang="cs-CZ" sz="1800" dirty="0"/>
              <a:t>správě příjemce, které je možné podpořit z IROP.</a:t>
            </a:r>
          </a:p>
          <a:p>
            <a:pPr marL="0" indent="0">
              <a:buNone/>
            </a:pPr>
            <a:r>
              <a:rPr lang="cs-CZ" sz="1800" b="1" u="sng" dirty="0"/>
              <a:t>Cílová hodnota:</a:t>
            </a:r>
            <a:r>
              <a:rPr lang="cs-CZ" sz="1800" dirty="0"/>
              <a:t> plánovaný </a:t>
            </a:r>
            <a:r>
              <a:rPr lang="cs-CZ" sz="1800" dirty="0" smtClean="0"/>
              <a:t>počet </a:t>
            </a:r>
            <a:r>
              <a:rPr lang="cs-CZ" sz="1800" dirty="0"/>
              <a:t>zpřístupněných a/nebo zefektivněných </a:t>
            </a:r>
            <a:r>
              <a:rPr lang="cs-CZ" sz="1800" dirty="0" smtClean="0"/>
              <a:t>muzejních/galerijních </a:t>
            </a:r>
            <a:r>
              <a:rPr lang="cs-CZ" sz="1800" dirty="0"/>
              <a:t>podsbírek (tedy těch, které byly zpřístupněny/zefektivněny před podáním žádosti + těch, které budou v rámci projektu zefektivněny v rámci IROP) na počtu všech </a:t>
            </a:r>
            <a:r>
              <a:rPr lang="cs-CZ" sz="1800" dirty="0" smtClean="0"/>
              <a:t>muzejních/galerijních </a:t>
            </a:r>
            <a:r>
              <a:rPr lang="cs-CZ" sz="1800" dirty="0"/>
              <a:t>podsbírek </a:t>
            </a:r>
            <a:r>
              <a:rPr lang="cs-CZ" sz="1800" dirty="0" smtClean="0"/>
              <a:t>ve </a:t>
            </a:r>
            <a:r>
              <a:rPr lang="cs-CZ" sz="1800" dirty="0"/>
              <a:t>správě příjemce, které je možné podpořit z IROP, po ukončení projektu. </a:t>
            </a:r>
            <a:endParaRPr lang="cs-CZ" sz="1800" dirty="0" smtClean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3400" b="1" dirty="0">
                <a:solidFill>
                  <a:srgbClr val="0070C0"/>
                </a:solidFill>
                <a:latin typeface="Myriad Pro"/>
              </a:rPr>
              <a:t>76. výzva </a:t>
            </a:r>
            <a:r>
              <a:rPr lang="en-US" sz="3400" b="1" dirty="0">
                <a:solidFill>
                  <a:srgbClr val="0070C0"/>
                </a:solidFill>
                <a:latin typeface="Myriad Pro"/>
              </a:rPr>
              <a:t>MUZEA</a:t>
            </a:r>
            <a:r>
              <a:rPr lang="cs-CZ" sz="3400" b="1" dirty="0">
                <a:solidFill>
                  <a:srgbClr val="0070C0"/>
                </a:solidFill>
                <a:latin typeface="Myriad Pro"/>
              </a:rPr>
              <a:t>  II.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7686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00037" y="1382713"/>
            <a:ext cx="8593138" cy="486159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000" b="1" dirty="0"/>
              <a:t>Indikátory výsledku:</a:t>
            </a:r>
          </a:p>
          <a:p>
            <a:pPr>
              <a:spcBef>
                <a:spcPts val="1800"/>
              </a:spcBef>
            </a:pPr>
            <a:r>
              <a:rPr lang="cs-CZ" sz="2000" b="1" i="1" dirty="0"/>
              <a:t>9 07 10 Podíl zpřístupněných a zefektivněných podsbírek a fondů</a:t>
            </a:r>
          </a:p>
          <a:p>
            <a:pPr marL="0" indent="0">
              <a:buNone/>
            </a:pPr>
            <a:endParaRPr lang="cs-CZ" sz="1800" b="1" u="sng" dirty="0" smtClean="0"/>
          </a:p>
          <a:p>
            <a:pPr marL="0" indent="0">
              <a:buNone/>
            </a:pPr>
            <a:r>
              <a:rPr lang="cs-CZ" sz="1800" b="1" u="sng" dirty="0" smtClean="0"/>
              <a:t>Výchozí </a:t>
            </a:r>
            <a:r>
              <a:rPr lang="cs-CZ" sz="1800" b="1" u="sng" dirty="0"/>
              <a:t>hodnota:</a:t>
            </a:r>
            <a:r>
              <a:rPr lang="cs-CZ" sz="1800" dirty="0"/>
              <a:t> podíl </a:t>
            </a:r>
            <a:r>
              <a:rPr lang="cs-CZ" sz="1800" dirty="0" smtClean="0"/>
              <a:t>muzejních/galerijních </a:t>
            </a:r>
            <a:r>
              <a:rPr lang="cs-CZ" sz="1800" dirty="0"/>
              <a:t>podsbírek zpřístupněných a/nebo zefektivněných před dnem zahájení realizace projektu IROP, na počtu všech muzejních/galerijních podsbírek </a:t>
            </a:r>
            <a:r>
              <a:rPr lang="cs-CZ" sz="1800" dirty="0" smtClean="0"/>
              <a:t>ve </a:t>
            </a:r>
            <a:r>
              <a:rPr lang="cs-CZ" sz="1800" dirty="0"/>
              <a:t>správě příjemce, které je možné podpořit z IROP.</a:t>
            </a:r>
          </a:p>
          <a:p>
            <a:pPr marL="0" indent="0">
              <a:buNone/>
            </a:pPr>
            <a:r>
              <a:rPr lang="cs-CZ" sz="1800" b="1" u="sng" dirty="0"/>
              <a:t>Cílová hodnota:</a:t>
            </a:r>
            <a:r>
              <a:rPr lang="cs-CZ" sz="1800" dirty="0"/>
              <a:t> plánovaný podíl zpřístupněných a/nebo zefektivněných muzejních/galerijních podsbírek (tedy těch, které byly zpřístupněny/zefektivněny před podáním žádosti + těch, které budou v rámci projektu zefektivněny v rámci IROP) na počtu všech muzejních/galerijních podsbírek </a:t>
            </a:r>
            <a:r>
              <a:rPr lang="cs-CZ" sz="1800" dirty="0" smtClean="0"/>
              <a:t>ve </a:t>
            </a:r>
            <a:r>
              <a:rPr lang="cs-CZ" sz="1800" dirty="0"/>
              <a:t>správě příjemce, které je možné podpořit z IROP, po ukončení projektu. </a:t>
            </a:r>
            <a:endParaRPr lang="cs-CZ" sz="1800" dirty="0" smtClean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Žadatel </a:t>
            </a:r>
            <a:r>
              <a:rPr lang="cs-CZ" sz="1800" dirty="0"/>
              <a:t>má povinnost naplnit cílovou hodnotu </a:t>
            </a:r>
            <a:r>
              <a:rPr lang="cs-CZ" sz="1800" dirty="0" smtClean="0"/>
              <a:t>obou indikátorů k</a:t>
            </a:r>
            <a:r>
              <a:rPr lang="cs-CZ" sz="1800" dirty="0"/>
              <a:t> datu ukončení realizace projektu</a:t>
            </a:r>
            <a:r>
              <a:rPr lang="cs-CZ" sz="1800" dirty="0" smtClean="0"/>
              <a:t>.</a:t>
            </a:r>
          </a:p>
          <a:p>
            <a:pPr marL="0" indent="0">
              <a:buNone/>
            </a:pPr>
            <a:endParaRPr lang="cs-CZ" sz="1800" dirty="0"/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sz="1800" dirty="0" smtClean="0">
              <a:latin typeface="Arial" charset="0"/>
              <a:cs typeface="Arial" charset="0"/>
            </a:endParaRPr>
          </a:p>
          <a:p>
            <a:pPr marL="0" indent="0">
              <a:spcBef>
                <a:spcPts val="1800"/>
              </a:spcBef>
              <a:buNone/>
            </a:pPr>
            <a:endParaRPr lang="cs-CZ" sz="2000" b="1" dirty="0"/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sz="18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3400" b="1" dirty="0">
                <a:solidFill>
                  <a:srgbClr val="0070C0"/>
                </a:solidFill>
                <a:latin typeface="Myriad Pro"/>
              </a:rPr>
              <a:t>76. výzva </a:t>
            </a:r>
            <a:r>
              <a:rPr lang="en-US" sz="3400" b="1" dirty="0">
                <a:solidFill>
                  <a:srgbClr val="0070C0"/>
                </a:solidFill>
                <a:latin typeface="Myriad Pro"/>
              </a:rPr>
              <a:t>MUZEA</a:t>
            </a:r>
            <a:r>
              <a:rPr lang="cs-CZ" sz="3400" b="1" dirty="0">
                <a:solidFill>
                  <a:srgbClr val="0070C0"/>
                </a:solidFill>
                <a:latin typeface="Myriad Pro"/>
              </a:rPr>
              <a:t>  II.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1332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340767"/>
            <a:ext cx="9036496" cy="486159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	</a:t>
            </a:r>
            <a:r>
              <a:rPr lang="cs-CZ" sz="2400" b="1" dirty="0">
                <a:solidFill>
                  <a:srgbClr val="0070C0"/>
                </a:solidFill>
              </a:rPr>
              <a:t>Udržitelnost</a:t>
            </a:r>
          </a:p>
          <a:p>
            <a:pPr marL="741600"/>
            <a:r>
              <a:rPr lang="cs-CZ" sz="2000" b="1" dirty="0"/>
              <a:t>5 let od provedení poslední platby příjemci;</a:t>
            </a:r>
          </a:p>
          <a:p>
            <a:pPr marL="741600"/>
            <a:r>
              <a:rPr lang="cs-CZ" sz="2000" b="1" dirty="0"/>
              <a:t>Povinnosti příjemce definovány v Obecných pravidlech (kapitola 20);</a:t>
            </a:r>
          </a:p>
          <a:p>
            <a:pPr marL="741600"/>
            <a:r>
              <a:rPr lang="cs-CZ" sz="2000" b="1" dirty="0" smtClean="0"/>
              <a:t>Příjemce v této výzvě je také povinen:</a:t>
            </a:r>
            <a:endParaRPr lang="cs-CZ" sz="2000" b="1" dirty="0"/>
          </a:p>
          <a:p>
            <a:pPr marL="936000" lvl="1" algn="just">
              <a:buSzPct val="80000"/>
              <a:buFont typeface="Courier New" panose="02070309020205020404" pitchFamily="49" charset="0"/>
              <a:buChar char="o"/>
            </a:pPr>
            <a:r>
              <a:rPr lang="cs-CZ" sz="1800" dirty="0"/>
              <a:t>udržet </a:t>
            </a:r>
            <a:r>
              <a:rPr lang="cs-CZ" sz="1800" dirty="0" err="1"/>
              <a:t>konzervované-restaurované</a:t>
            </a:r>
            <a:r>
              <a:rPr lang="cs-CZ" sz="1800" dirty="0"/>
              <a:t> sbírkové předměty ve stavu, jakého bylo dosaženo prostřednictvím realizace projektu;</a:t>
            </a:r>
          </a:p>
          <a:p>
            <a:pPr marL="936000" lvl="1">
              <a:spcBef>
                <a:spcPts val="6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cs-CZ" sz="1800" dirty="0"/>
              <a:t>využívat pořízené mechanické bariéry a zábrany, elektronické systémy a technické zařízení k zabezpečení, dokumentaci, inventarizaci a vhodnému uchování sbírkových předmětů dle charakteru sbírky,    </a:t>
            </a:r>
          </a:p>
          <a:p>
            <a:pPr marL="936000" lvl="1">
              <a:spcBef>
                <a:spcPts val="6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cs-CZ" sz="1800" dirty="0"/>
              <a:t>zajistit po celou dobu udržitelnosti zpřístupnění podpořené sbírky nebo její části v rozsahu, který uvedl ve Studii proveditelnosti,    </a:t>
            </a:r>
          </a:p>
          <a:p>
            <a:pPr marL="936000" lvl="1">
              <a:spcBef>
                <a:spcPts val="6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cs-CZ" sz="1800" dirty="0"/>
              <a:t>pravidelně informovat CRR ve zprávách o udržitelnosti o investičních akcích v souvislosti s podpořeným funkčním celkem.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3400" b="1" dirty="0">
                <a:solidFill>
                  <a:srgbClr val="0070C0"/>
                </a:solidFill>
                <a:latin typeface="Myriad Pro"/>
              </a:rPr>
              <a:t>76. výzva </a:t>
            </a:r>
            <a:r>
              <a:rPr lang="en-US" sz="3400" b="1" dirty="0">
                <a:solidFill>
                  <a:srgbClr val="0070C0"/>
                </a:solidFill>
                <a:latin typeface="Myriad Pro"/>
              </a:rPr>
              <a:t>MUZEA</a:t>
            </a:r>
            <a:r>
              <a:rPr lang="cs-CZ" sz="3400" b="1" dirty="0">
                <a:solidFill>
                  <a:srgbClr val="0070C0"/>
                </a:solidFill>
                <a:latin typeface="Myriad Pro"/>
              </a:rPr>
              <a:t>  II.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9681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214438"/>
            <a:ext cx="8229600" cy="487885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cs-CZ" sz="2200" b="1" dirty="0" smtClean="0">
                <a:solidFill>
                  <a:prstClr val="black"/>
                </a:solidFill>
              </a:rPr>
              <a:t>Ministerstvo pro místní rozvoj České republiky</a:t>
            </a:r>
          </a:p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cs-CZ" sz="2200" dirty="0" smtClean="0">
                <a:solidFill>
                  <a:prstClr val="black"/>
                </a:solidFill>
              </a:rPr>
              <a:t>= Řídicí orgán IROP </a:t>
            </a:r>
          </a:p>
          <a:p>
            <a:pPr>
              <a:lnSpc>
                <a:spcPct val="150000"/>
              </a:lnSpc>
            </a:pPr>
            <a:r>
              <a:rPr lang="cs-CZ" sz="2200" dirty="0" smtClean="0">
                <a:solidFill>
                  <a:prstClr val="black"/>
                </a:solidFill>
              </a:rPr>
              <a:t>řízení programu,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dirty="0" smtClean="0">
                <a:solidFill>
                  <a:prstClr val="black"/>
                </a:solidFill>
              </a:rPr>
              <a:t>příprava výzev a pravidel pro žadatele a příjemce,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prstClr val="black"/>
                </a:solidFill>
              </a:rPr>
              <a:t>s</a:t>
            </a:r>
            <a:r>
              <a:rPr lang="cs-CZ" sz="2200" dirty="0" smtClean="0">
                <a:solidFill>
                  <a:prstClr val="black"/>
                </a:solidFill>
              </a:rPr>
              <a:t>chvalování podstatných změn,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dirty="0" smtClean="0">
                <a:solidFill>
                  <a:prstClr val="black"/>
                </a:solidFill>
              </a:rPr>
              <a:t>poskytovatel dotace. </a:t>
            </a:r>
          </a:p>
          <a:p>
            <a:pPr marL="0" indent="0" algn="just" eaLnBrk="0" fontAlgn="base" hangingPunct="0">
              <a:lnSpc>
                <a:spcPct val="150000"/>
              </a:lnSpc>
              <a:spcAft>
                <a:spcPct val="0"/>
              </a:spcAft>
              <a:buFont typeface="Arial"/>
              <a:buNone/>
            </a:pPr>
            <a:r>
              <a:rPr lang="cs-CZ" sz="2200" b="1" dirty="0" smtClean="0">
                <a:solidFill>
                  <a:prstClr val="black"/>
                </a:solidFill>
              </a:rPr>
              <a:t>Centrum pro regionální rozvoj České republiky</a:t>
            </a:r>
          </a:p>
          <a:p>
            <a:pPr marL="0" indent="0" algn="just" eaLnBrk="0" fontAlgn="base" hangingPunct="0">
              <a:lnSpc>
                <a:spcPct val="150000"/>
              </a:lnSpc>
              <a:spcAft>
                <a:spcPct val="0"/>
              </a:spcAft>
              <a:buFont typeface="Arial"/>
              <a:buNone/>
            </a:pPr>
            <a:r>
              <a:rPr lang="cs-CZ" sz="2200" dirty="0" smtClean="0">
                <a:solidFill>
                  <a:prstClr val="black"/>
                </a:solidFill>
              </a:rPr>
              <a:t>= </a:t>
            </a:r>
            <a:r>
              <a:rPr lang="cs-CZ" sz="2200" dirty="0">
                <a:solidFill>
                  <a:prstClr val="black"/>
                </a:solidFill>
              </a:rPr>
              <a:t>Z</a:t>
            </a:r>
            <a:r>
              <a:rPr lang="cs-CZ" sz="2200" dirty="0" smtClean="0">
                <a:solidFill>
                  <a:prstClr val="black"/>
                </a:solidFill>
              </a:rPr>
              <a:t>prostředkující subjekt IROP</a:t>
            </a:r>
          </a:p>
          <a:p>
            <a:pPr algn="just" eaLnBrk="0" fontAlgn="base" hangingPunct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2200" dirty="0" smtClean="0">
                <a:solidFill>
                  <a:prstClr val="black"/>
                </a:solidFill>
              </a:rPr>
              <a:t>konzultace, příjem a hodnocení žádostí o podporu, </a:t>
            </a:r>
          </a:p>
          <a:p>
            <a:pPr algn="just" eaLnBrk="0" fontAlgn="base" hangingPunct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2200" dirty="0" smtClean="0">
                <a:solidFill>
                  <a:prstClr val="black"/>
                </a:solidFill>
              </a:rPr>
              <a:t>kontroly projektů, kontroly žádostí o platbu, administrace změn, zpracování podkladů pro certifikaci.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400" dirty="0" smtClean="0">
                <a:solidFill>
                  <a:srgbClr val="0070C0"/>
                </a:solidFill>
              </a:rPr>
              <a:t>Řídicí orgán irop </a:t>
            </a:r>
            <a:r>
              <a:rPr lang="cs-CZ" sz="3400" cap="none" dirty="0" smtClean="0">
                <a:solidFill>
                  <a:srgbClr val="0070C0"/>
                </a:solidFill>
              </a:rPr>
              <a:t>a</a:t>
            </a:r>
            <a:r>
              <a:rPr lang="cs-CZ" sz="3400" dirty="0" smtClean="0">
                <a:solidFill>
                  <a:srgbClr val="0070C0"/>
                </a:solidFill>
              </a:rPr>
              <a:t> CRR</a:t>
            </a:r>
            <a:endParaRPr lang="cs-CZ" sz="3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6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63538" y="-18256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cs-CZ" sz="2400" b="1" dirty="0" smtClean="0">
              <a:solidFill>
                <a:srgbClr val="0070C0"/>
              </a:solidFill>
              <a:latin typeface="Myriad Pro"/>
            </a:endParaRPr>
          </a:p>
          <a:p>
            <a:pPr fontAlgn="auto">
              <a:spcAft>
                <a:spcPts val="0"/>
              </a:spcAft>
              <a:tabLst>
                <a:tab pos="2060575" algn="l"/>
              </a:tabLst>
              <a:defRPr/>
            </a:pPr>
            <a:r>
              <a:rPr lang="cs-CZ" sz="3200" b="1" dirty="0" smtClean="0">
                <a:solidFill>
                  <a:srgbClr val="0070C0"/>
                </a:solidFill>
                <a:latin typeface="Myriad Pro"/>
              </a:rPr>
              <a:t>Informace a kontakty </a:t>
            </a:r>
            <a:endParaRPr lang="cs-CZ" sz="3200" b="1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11256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000" b="1" dirty="0" smtClean="0"/>
              <a:t>Doporučené i podpořené projekty IROP: </a:t>
            </a:r>
          </a:p>
          <a:p>
            <a:pPr marL="0" indent="0">
              <a:buNone/>
            </a:pPr>
            <a:r>
              <a:rPr lang="cs-CZ" sz="2200" dirty="0" smtClean="0">
                <a:hlinkClick r:id="rId2"/>
              </a:rPr>
              <a:t>http</a:t>
            </a:r>
            <a:r>
              <a:rPr lang="cs-CZ" sz="2200" dirty="0">
                <a:hlinkClick r:id="rId2"/>
              </a:rPr>
              <a:t>://</a:t>
            </a:r>
            <a:r>
              <a:rPr lang="cs-CZ" sz="2200" dirty="0" smtClean="0">
                <a:hlinkClick r:id="rId2"/>
              </a:rPr>
              <a:t>dotaceeu.cz/cs/Microsites/IROP/Verejnost/Prehledy-projektu-a-vyzev</a:t>
            </a:r>
            <a:endParaRPr lang="cs-CZ" sz="2200" dirty="0" smtClean="0"/>
          </a:p>
          <a:p>
            <a:r>
              <a:rPr lang="cs-CZ" sz="2200" dirty="0" smtClean="0"/>
              <a:t>1x </a:t>
            </a:r>
            <a:r>
              <a:rPr lang="cs-CZ" sz="2200" dirty="0"/>
              <a:t>týdně </a:t>
            </a:r>
            <a:r>
              <a:rPr lang="cs-CZ" sz="2200" dirty="0" smtClean="0"/>
              <a:t>aktualizováno</a:t>
            </a:r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r>
              <a:rPr lang="cs-CZ" sz="2000" b="1" dirty="0" smtClean="0"/>
              <a:t>Centrum </a:t>
            </a:r>
            <a:r>
              <a:rPr lang="cs-CZ" sz="2000" b="1" dirty="0"/>
              <a:t>pro regionální rozvoj České republiky:</a:t>
            </a:r>
          </a:p>
          <a:p>
            <a:pPr marL="0" indent="0">
              <a:buNone/>
            </a:pPr>
            <a:r>
              <a:rPr lang="cs-CZ" sz="2000" dirty="0" smtClean="0">
                <a:hlinkClick r:id="rId3"/>
              </a:rPr>
              <a:t>http</a:t>
            </a:r>
            <a:r>
              <a:rPr lang="cs-CZ" sz="2000" dirty="0">
                <a:hlinkClick r:id="rId3"/>
              </a:rPr>
              <a:t>://dotaceeu.cz/cs/microsites/irop/kontakty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>
                <a:hlinkClick r:id="rId4"/>
              </a:rPr>
              <a:t>http</a:t>
            </a:r>
            <a:r>
              <a:rPr lang="cs-CZ" sz="2000" dirty="0">
                <a:hlinkClick r:id="rId4"/>
              </a:rPr>
              <a:t>://www.crr.cz/cs/kontakty/kontakty-irop</a:t>
            </a:r>
            <a:endParaRPr lang="cs-CZ" sz="2000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r>
              <a:rPr lang="cs-CZ" sz="2000" b="1" dirty="0"/>
              <a:t>Výzvy k předkládání žádostí o podporu:</a:t>
            </a:r>
          </a:p>
          <a:p>
            <a:pPr marL="0" indent="0">
              <a:buNone/>
            </a:pPr>
            <a:r>
              <a:rPr lang="cs-CZ" sz="2000" dirty="0">
                <a:hlinkClick r:id="rId5"/>
              </a:rPr>
              <a:t>http://dotaceeu.cz/cs/microsites/irop/vyzvy</a:t>
            </a:r>
            <a:endParaRPr lang="cs-CZ" sz="2000" dirty="0"/>
          </a:p>
          <a:p>
            <a:endParaRPr lang="cs-CZ" sz="2200" dirty="0" smtClean="0"/>
          </a:p>
          <a:p>
            <a:endParaRPr lang="cs-CZ" sz="2200" dirty="0"/>
          </a:p>
          <a:p>
            <a:pPr marL="0" lvl="0" indent="0">
              <a:buNone/>
            </a:pPr>
            <a:endParaRPr lang="cs-CZ" sz="2200" dirty="0"/>
          </a:p>
        </p:txBody>
      </p:sp>
      <p:pic>
        <p:nvPicPr>
          <p:cNvPr id="7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10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" y="628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241426"/>
            <a:ext cx="8229600" cy="4525963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800"/>
              </a:spcBef>
              <a:buNone/>
            </a:pPr>
            <a:r>
              <a:rPr lang="cs-CZ" sz="4000" b="1" dirty="0" smtClean="0">
                <a:solidFill>
                  <a:schemeClr val="accent1"/>
                </a:solidFill>
              </a:rPr>
              <a:t>Výzvy </a:t>
            </a:r>
            <a:r>
              <a:rPr lang="cs-CZ" sz="4000" b="1" dirty="0">
                <a:solidFill>
                  <a:schemeClr val="accent1"/>
                </a:solidFill>
              </a:rPr>
              <a:t>pro individuální projekty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b="1" dirty="0"/>
              <a:t>13. výzva - Revitalizace vybraných památek </a:t>
            </a:r>
            <a:r>
              <a:rPr lang="cs-CZ" sz="3300" b="1" dirty="0" smtClean="0">
                <a:solidFill>
                  <a:schemeClr val="accent1"/>
                </a:solidFill>
              </a:rPr>
              <a:t>(ukončená</a:t>
            </a:r>
            <a:r>
              <a:rPr lang="cs-CZ" b="1" dirty="0" smtClean="0">
                <a:solidFill>
                  <a:schemeClr val="accent1"/>
                </a:solidFill>
              </a:rPr>
              <a:t>)</a:t>
            </a:r>
            <a:endParaRPr lang="cs-CZ" b="1" dirty="0"/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b="1" dirty="0"/>
              <a:t>21. výzva -</a:t>
            </a:r>
            <a:r>
              <a:rPr lang="cs-CZ" b="1" dirty="0" smtClean="0"/>
              <a:t> Muzea </a:t>
            </a:r>
            <a:r>
              <a:rPr lang="cs-CZ" b="1" dirty="0">
                <a:solidFill>
                  <a:schemeClr val="accent1"/>
                </a:solidFill>
              </a:rPr>
              <a:t>(ukončená)</a:t>
            </a:r>
            <a:endParaRPr lang="cs-CZ" b="1" dirty="0"/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b="1" dirty="0" smtClean="0"/>
              <a:t>25</a:t>
            </a:r>
            <a:r>
              <a:rPr lang="cs-CZ" b="1" dirty="0"/>
              <a:t>. výzva -</a:t>
            </a:r>
            <a:r>
              <a:rPr lang="cs-CZ" b="1" dirty="0" smtClean="0"/>
              <a:t> Knihovny </a:t>
            </a:r>
            <a:r>
              <a:rPr lang="cs-CZ" b="1" dirty="0" smtClean="0">
                <a:solidFill>
                  <a:schemeClr val="accent1"/>
                </a:solidFill>
              </a:rPr>
              <a:t>(probíhající)</a:t>
            </a:r>
            <a:endParaRPr lang="cs-CZ" b="1" dirty="0"/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b="1" dirty="0"/>
              <a:t>52. výzva - Revitalizace vybraných památek II</a:t>
            </a:r>
            <a:r>
              <a:rPr lang="cs-CZ" b="1" dirty="0" smtClean="0"/>
              <a:t>. </a:t>
            </a:r>
            <a:r>
              <a:rPr lang="cs-CZ" b="1" dirty="0">
                <a:solidFill>
                  <a:schemeClr val="accent1"/>
                </a:solidFill>
              </a:rPr>
              <a:t>(</a:t>
            </a:r>
            <a:r>
              <a:rPr lang="cs-CZ" b="1" dirty="0" smtClean="0">
                <a:solidFill>
                  <a:schemeClr val="accent1"/>
                </a:solidFill>
              </a:rPr>
              <a:t>ukončená)</a:t>
            </a:r>
            <a:endParaRPr lang="cs-CZ" b="1" dirty="0"/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b="1" dirty="0" smtClean="0"/>
              <a:t>76. výzva - Muzea II. </a:t>
            </a:r>
            <a:r>
              <a:rPr lang="cs-CZ" b="1" dirty="0">
                <a:solidFill>
                  <a:schemeClr val="accent1"/>
                </a:solidFill>
              </a:rPr>
              <a:t>(probíhající)</a:t>
            </a:r>
            <a:endParaRPr lang="cs-CZ" b="1" dirty="0"/>
          </a:p>
          <a:p>
            <a:pPr marL="0" indent="0" algn="ctr">
              <a:spcBef>
                <a:spcPts val="1800"/>
              </a:spcBef>
              <a:buNone/>
            </a:pPr>
            <a:r>
              <a:rPr lang="cs-CZ" sz="4000" b="1" dirty="0" smtClean="0">
                <a:solidFill>
                  <a:schemeClr val="accent1"/>
                </a:solidFill>
              </a:rPr>
              <a:t>Výzvy </a:t>
            </a:r>
            <a:r>
              <a:rPr lang="cs-CZ" sz="4000" b="1" dirty="0">
                <a:solidFill>
                  <a:schemeClr val="accent1"/>
                </a:solidFill>
              </a:rPr>
              <a:t>pro integrované </a:t>
            </a:r>
            <a:r>
              <a:rPr lang="cs-CZ" sz="4000" b="1" dirty="0" smtClean="0">
                <a:solidFill>
                  <a:schemeClr val="accent1"/>
                </a:solidFill>
              </a:rPr>
              <a:t>projekty 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b="1" dirty="0" smtClean="0"/>
              <a:t>41. výzva Specifický cíl 3.1 - integrované projekty IPRÚ</a:t>
            </a:r>
          </a:p>
          <a:p>
            <a:pPr>
              <a:spcBef>
                <a:spcPts val="1800"/>
              </a:spcBef>
            </a:pPr>
            <a:r>
              <a:rPr lang="cs-CZ" b="1" dirty="0" smtClean="0"/>
              <a:t>48. výzva Specifický cíl 3.1 - integrované projekty ITI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b="1" dirty="0" smtClean="0"/>
              <a:t>55. výzva Kulturní dědictví - integrované projekty CLLD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cs-CZ" b="1" dirty="0"/>
          </a:p>
          <a:p>
            <a:endParaRPr lang="cs-CZ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000" dirty="0" smtClean="0">
                <a:solidFill>
                  <a:srgbClr val="0070C0"/>
                </a:solidFill>
              </a:rPr>
              <a:t>VÝZVY v oblasti kulturního dědictví</a:t>
            </a:r>
            <a:endParaRPr lang="cs-CZ" sz="3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83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" y="628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241426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cs-CZ" sz="2200" dirty="0" smtClean="0"/>
              <a:t>příjem žádostí: 29. 2. 2016 – 31. 7. 2016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a</a:t>
            </a:r>
            <a:r>
              <a:rPr lang="cs-CZ" sz="2200" dirty="0" smtClean="0"/>
              <a:t>lokace: 2 115 000 000 Kč (EU), 373 235 294 Kč (státní 				 rozpočet)	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200" dirty="0" smtClean="0"/>
              <a:t>počet </a:t>
            </a:r>
            <a:r>
              <a:rPr lang="cs-CZ" sz="2200" dirty="0"/>
              <a:t>předložených projektů: </a:t>
            </a:r>
            <a:r>
              <a:rPr lang="cs-CZ" sz="2200" b="1" dirty="0"/>
              <a:t>42 </a:t>
            </a:r>
            <a:r>
              <a:rPr lang="cs-CZ" sz="2200" b="1" dirty="0" smtClean="0"/>
              <a:t>za </a:t>
            </a:r>
            <a:r>
              <a:rPr lang="cs-CZ" sz="2200" b="1" dirty="0"/>
              <a:t>1,959 mld. </a:t>
            </a:r>
            <a:r>
              <a:rPr lang="cs-CZ" sz="2200" b="1" dirty="0" smtClean="0"/>
              <a:t>Kč</a:t>
            </a:r>
            <a:endParaRPr lang="cs-CZ" sz="2200" b="1" dirty="0"/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200" dirty="0" smtClean="0"/>
              <a:t>podpořeno: </a:t>
            </a:r>
            <a:r>
              <a:rPr lang="cs-CZ" sz="2200" b="1" dirty="0" smtClean="0"/>
              <a:t>38 projektů za 1,635 mld. Kč </a:t>
            </a:r>
            <a:r>
              <a:rPr lang="cs-CZ" sz="2200" dirty="0" smtClean="0"/>
              <a:t>(+ 1 projekt 						odstoupil)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Nevyčerpaná část alokace je spolu se zbývající částí alokace SC </a:t>
            </a:r>
            <a:r>
              <a:rPr lang="cs-CZ" sz="2000" dirty="0" smtClean="0"/>
              <a:t>3.1 </a:t>
            </a:r>
            <a:r>
              <a:rPr lang="cs-CZ" sz="2000" dirty="0"/>
              <a:t>použita v nové výzvě IROP č. </a:t>
            </a:r>
            <a:r>
              <a:rPr lang="cs-CZ" sz="2000" dirty="0" smtClean="0"/>
              <a:t>76.</a:t>
            </a:r>
            <a:endParaRPr lang="cs-CZ" sz="2000" dirty="0"/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200" dirty="0" smtClean="0"/>
              <a:t>příjemci: </a:t>
            </a:r>
            <a:r>
              <a:rPr lang="cs-CZ" sz="2200" dirty="0"/>
              <a:t>příspěvkové organizace krajů (17), </a:t>
            </a:r>
            <a:r>
              <a:rPr lang="cs-CZ" sz="2200" dirty="0" smtClean="0"/>
              <a:t>příspěvkové 				 organizace </a:t>
            </a:r>
            <a:r>
              <a:rPr lang="cs-CZ" sz="2200" dirty="0"/>
              <a:t>OSS (</a:t>
            </a:r>
            <a:r>
              <a:rPr lang="cs-CZ" sz="2200" dirty="0" smtClean="0"/>
              <a:t>14), </a:t>
            </a:r>
            <a:r>
              <a:rPr lang="cs-CZ" sz="2200" dirty="0"/>
              <a:t>kraje </a:t>
            </a:r>
            <a:r>
              <a:rPr lang="cs-CZ" sz="2200" dirty="0" smtClean="0"/>
              <a:t>(8)</a:t>
            </a:r>
            <a:endParaRPr lang="cs-CZ" sz="2200" dirty="0"/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cs-CZ" sz="2200" dirty="0" smtClean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spcBef>
                <a:spcPts val="1800"/>
              </a:spcBef>
            </a:pPr>
            <a:r>
              <a:rPr lang="cs-CZ" sz="2800" dirty="0">
                <a:solidFill>
                  <a:schemeClr val="accent1"/>
                </a:solidFill>
              </a:rPr>
              <a:t>21. výzva </a:t>
            </a:r>
            <a:r>
              <a:rPr lang="cs-CZ" sz="2800" dirty="0" smtClean="0">
                <a:solidFill>
                  <a:schemeClr val="accent1"/>
                </a:solidFill>
              </a:rPr>
              <a:t>MUZEA - vyhodnocení</a:t>
            </a:r>
            <a:endParaRPr lang="cs-CZ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78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24142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800"/>
              </a:spcBef>
              <a:buNone/>
            </a:pPr>
            <a:r>
              <a:rPr lang="cs-CZ" sz="2600" b="1" dirty="0" smtClean="0"/>
              <a:t>Podle </a:t>
            </a:r>
            <a:r>
              <a:rPr lang="cs-CZ" sz="2600" b="1" dirty="0"/>
              <a:t>místa </a:t>
            </a:r>
            <a:r>
              <a:rPr lang="cs-CZ" sz="2600" b="1" dirty="0" smtClean="0"/>
              <a:t>realizace - kraje </a:t>
            </a: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2800" dirty="0" smtClean="0">
                <a:solidFill>
                  <a:srgbClr val="0070C0"/>
                </a:solidFill>
              </a:rPr>
              <a:t>Podpořené PROJEKTy 21. výzvy </a:t>
            </a:r>
            <a:endParaRPr lang="cs-CZ" sz="2800" dirty="0">
              <a:solidFill>
                <a:srgbClr val="0070C0"/>
              </a:solidFill>
            </a:endParaRP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984616"/>
              </p:ext>
            </p:extLst>
          </p:nvPr>
        </p:nvGraphicFramePr>
        <p:xfrm>
          <a:off x="2987824" y="2055944"/>
          <a:ext cx="2878584" cy="3762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8570">
                  <a:extLst>
                    <a:ext uri="{9D8B030D-6E8A-4147-A177-3AD203B41FA5}">
                      <a16:colId xmlns:a16="http://schemas.microsoft.com/office/drawing/2014/main" val="1608403308"/>
                    </a:ext>
                  </a:extLst>
                </a:gridCol>
                <a:gridCol w="608960">
                  <a:extLst>
                    <a:ext uri="{9D8B030D-6E8A-4147-A177-3AD203B41FA5}">
                      <a16:colId xmlns:a16="http://schemas.microsoft.com/office/drawing/2014/main" val="968318695"/>
                    </a:ext>
                  </a:extLst>
                </a:gridCol>
                <a:gridCol w="1091054">
                  <a:extLst>
                    <a:ext uri="{9D8B030D-6E8A-4147-A177-3AD203B41FA5}">
                      <a16:colId xmlns:a16="http://schemas.microsoft.com/office/drawing/2014/main" val="123348983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 smtClean="0">
                          <a:effectLst/>
                        </a:rPr>
                        <a:t>Kraj/projekty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effectLst/>
                        </a:rPr>
                        <a:t>počet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effectLst/>
                        </a:rPr>
                        <a:t>podíl EU </a:t>
                      </a:r>
                      <a:endParaRPr lang="cs-CZ" sz="14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cs-CZ" sz="1400" b="1" u="none" strike="noStrike" dirty="0" smtClean="0">
                          <a:effectLst/>
                        </a:rPr>
                        <a:t>(</a:t>
                      </a:r>
                      <a:r>
                        <a:rPr lang="cs-CZ" sz="1400" b="1" u="none" strike="noStrike" dirty="0">
                          <a:effectLst/>
                        </a:rPr>
                        <a:t>mil. Kč)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344633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Jihomoravský kraj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u="none" strike="noStrike" dirty="0">
                          <a:effectLst/>
                        </a:rPr>
                        <a:t>8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328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5141602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Moravskoslezský kraj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dirty="0">
                          <a:effectLst/>
                        </a:rPr>
                        <a:t>7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u="none" strike="noStrike" dirty="0">
                          <a:effectLst/>
                        </a:rPr>
                        <a:t>486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2549726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Středočeský kraj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dirty="0">
                          <a:effectLst/>
                        </a:rPr>
                        <a:t>5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263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493723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Jihočeský kraj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dirty="0">
                          <a:effectLst/>
                        </a:rPr>
                        <a:t>5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dirty="0">
                          <a:effectLst/>
                        </a:rPr>
                        <a:t>132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0634245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Liberecký kraj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dirty="0">
                          <a:effectLst/>
                        </a:rPr>
                        <a:t>3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dirty="0">
                          <a:effectLst/>
                        </a:rPr>
                        <a:t>98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00241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Olomoucký kraj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dirty="0">
                          <a:effectLst/>
                        </a:rPr>
                        <a:t>2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dirty="0">
                          <a:effectLst/>
                        </a:rPr>
                        <a:t>94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00474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Plzeňský kraj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dirty="0">
                          <a:effectLst/>
                        </a:rPr>
                        <a:t>2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dirty="0">
                          <a:effectLst/>
                        </a:rPr>
                        <a:t>47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37905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Zlínský kraj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2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dirty="0">
                          <a:effectLst/>
                        </a:rPr>
                        <a:t>36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868053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Královéhradecký kraj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2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dirty="0">
                          <a:effectLst/>
                        </a:rPr>
                        <a:t>61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912014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Ústecký kraj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dirty="0">
                          <a:effectLst/>
                        </a:rPr>
                        <a:t>24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0221738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Kraj Vysočina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dirty="0">
                          <a:effectLst/>
                        </a:rPr>
                        <a:t>58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158062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Karlovarský kraj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dirty="0">
                          <a:effectLst/>
                        </a:rPr>
                        <a:t>18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002037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Pardubický kraj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dirty="0">
                          <a:effectLst/>
                        </a:rPr>
                        <a:t>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260641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dirty="0"/>
                        <a:t>Celkem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dirty="0"/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dirty="0"/>
                        <a:t>1646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6306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25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24142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800"/>
              </a:spcBef>
              <a:buNone/>
            </a:pPr>
            <a:r>
              <a:rPr lang="cs-CZ" sz="2600" b="1" dirty="0" smtClean="0"/>
              <a:t> </a:t>
            </a: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endParaRPr lang="cs-CZ" sz="2800" dirty="0">
              <a:solidFill>
                <a:srgbClr val="0070C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84" y="185882"/>
            <a:ext cx="8460432" cy="598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7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91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24142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800"/>
              </a:spcBef>
              <a:buNone/>
            </a:pPr>
            <a:endParaRPr lang="cs-CZ" sz="2600" b="1" dirty="0" smtClean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2800" dirty="0" smtClean="0">
                <a:solidFill>
                  <a:srgbClr val="0070C0"/>
                </a:solidFill>
              </a:rPr>
              <a:t>Podpořené PROJEKTy 21. výzvy </a:t>
            </a:r>
            <a:endParaRPr lang="cs-CZ" sz="2800" dirty="0">
              <a:solidFill>
                <a:srgbClr val="0070C0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335456"/>
              </p:ext>
            </p:extLst>
          </p:nvPr>
        </p:nvGraphicFramePr>
        <p:xfrm>
          <a:off x="1115616" y="1346200"/>
          <a:ext cx="7056784" cy="4536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8548">
                  <a:extLst>
                    <a:ext uri="{9D8B030D-6E8A-4147-A177-3AD203B41FA5}">
                      <a16:colId xmlns:a16="http://schemas.microsoft.com/office/drawing/2014/main" val="3827552271"/>
                    </a:ext>
                  </a:extLst>
                </a:gridCol>
                <a:gridCol w="3648236">
                  <a:extLst>
                    <a:ext uri="{9D8B030D-6E8A-4147-A177-3AD203B41FA5}">
                      <a16:colId xmlns:a16="http://schemas.microsoft.com/office/drawing/2014/main" val="1751690226"/>
                    </a:ext>
                  </a:extLst>
                </a:gridCol>
              </a:tblGrid>
              <a:tr h="335654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Příjemce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Název projektu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696060"/>
                  </a:ext>
                </a:extLst>
              </a:tr>
              <a:tr h="31684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Modernizace Severočeského muzea v Liberci – 2. etapa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64118811"/>
                  </a:ext>
                </a:extLst>
              </a:tr>
              <a:tr h="31684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Hrad Roštejn - zpřístupnění nových expozic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6363617"/>
                  </a:ext>
                </a:extLst>
              </a:tr>
              <a:tr h="31684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Muzeum Komenského v Přerově - rekonstrukce budovy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0334886"/>
                  </a:ext>
                </a:extLst>
              </a:tr>
              <a:tr h="58107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Muzeum Českého krasu, příspěvková organizace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Centrální depozitář - zajištění efektivní ochrany, správy a zpřístupnění sbírkového fondu muzea Českého krasu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01324509"/>
                  </a:ext>
                </a:extLst>
              </a:tr>
              <a:tr h="43783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Jihočeské muzeum v Českých Budějovicích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Rekonstrukce depozitárního objektu Jihočeského muzea v Ledenicích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78426069"/>
                  </a:ext>
                </a:extLst>
              </a:tr>
              <a:tr h="31684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Regionální muzeum v Mikulově, příspěvková organizace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Revitalizace památníku bratří Mrštíků v Divákách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105930"/>
                  </a:ext>
                </a:extLst>
              </a:tr>
              <a:tr h="43783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Masarykovo muzeum v Hodoníně, příspěvková organizace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Stavební úpravy a obnova stálé expozice ve Vlastivědném muzeu Kyjov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6679659"/>
                  </a:ext>
                </a:extLst>
              </a:tr>
              <a:tr h="31684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Památník </a:t>
                      </a:r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Lidice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(projekt odstoupil)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Revitalizace areálu Památníku Lidice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1002026"/>
                  </a:ext>
                </a:extLst>
              </a:tr>
              <a:tr h="31684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Alšova jihočeská galerie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Rekonstrukce depozitárního objektu SPARTA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6162514"/>
                  </a:ext>
                </a:extLst>
              </a:tr>
              <a:tr h="43783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Správa Krkonošského národního parku Vrchlabí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Zvýšení ochrany a zpřístupnění sbírkových fondů Krkonošského muzea Vrchlabí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779515"/>
                  </a:ext>
                </a:extLst>
              </a:tr>
              <a:tr h="31684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Revitalizace zámku ve Frýdku včetně obnovy expozice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3481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53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91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24142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800"/>
              </a:spcBef>
              <a:buNone/>
            </a:pPr>
            <a:endParaRPr lang="cs-CZ" sz="2600" b="1" dirty="0" smtClean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2800" dirty="0" smtClean="0">
                <a:solidFill>
                  <a:srgbClr val="0070C0"/>
                </a:solidFill>
              </a:rPr>
              <a:t>Podpořené PROJEKTy 21. výzvy </a:t>
            </a:r>
            <a:endParaRPr lang="cs-CZ" sz="2800" dirty="0">
              <a:solidFill>
                <a:srgbClr val="0070C0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940792"/>
              </p:ext>
            </p:extLst>
          </p:nvPr>
        </p:nvGraphicFramePr>
        <p:xfrm>
          <a:off x="1115616" y="1118481"/>
          <a:ext cx="7101165" cy="5092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4917">
                  <a:extLst>
                    <a:ext uri="{9D8B030D-6E8A-4147-A177-3AD203B41FA5}">
                      <a16:colId xmlns:a16="http://schemas.microsoft.com/office/drawing/2014/main" val="3827552271"/>
                    </a:ext>
                  </a:extLst>
                </a:gridCol>
                <a:gridCol w="3756248">
                  <a:extLst>
                    <a:ext uri="{9D8B030D-6E8A-4147-A177-3AD203B41FA5}">
                      <a16:colId xmlns:a16="http://schemas.microsoft.com/office/drawing/2014/main" val="17516902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Příjemce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Název projektu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696060"/>
                  </a:ext>
                </a:extLst>
              </a:tr>
              <a:tr h="4712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Jihočeské muzeum v Českých Budějovicích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Stálá přírodovědná, archeologická a národopisná expozice v historické budově Jihočeského muzea v Českých Budějovicích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64118811"/>
                  </a:ext>
                </a:extLst>
              </a:tr>
              <a:tr h="25696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Muzeum Cheb, příspěvková organizace Karlovarského kraje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Rekonstrukce a zpřístupnění chebského statku v Milíkově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86501670"/>
                  </a:ext>
                </a:extLst>
              </a:tr>
              <a:tr h="25696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Národní technické muzeum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Rozvoj depozitárního areálu Čelákovice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737367"/>
                  </a:ext>
                </a:extLst>
              </a:tr>
              <a:tr h="25696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Muzeum Kroměřížska, příspěvková organizace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Muzeum Kroměřížska, p.o. - Revitalizace budov a expozic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8445962"/>
                  </a:ext>
                </a:extLst>
              </a:tr>
              <a:tr h="25696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Západočeská galerie v Plzni, příspěvková organizace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Adolf Loos a Plzeň / Byt rodiny Oskara Semlera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42103036"/>
                  </a:ext>
                </a:extLst>
              </a:tr>
              <a:tr h="35508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Muzeum Komenského v Přerově - záchrana a zpřístupnění paláce na hradě Helfštýn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8768521"/>
                  </a:ext>
                </a:extLst>
              </a:tr>
              <a:tr h="25696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Správa Krkonošského národního parku Vrchlabí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Depozitář Krkonošského muzea - I. etapa - rekonstrukce objektu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9934445"/>
                  </a:ext>
                </a:extLst>
              </a:tr>
              <a:tr h="25696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Národní zemědělské muzeum,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s.p.o</a:t>
                      </a:r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Modernizace areálu a zefektivnění správy podsbírek NZM Valtice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0670321"/>
                  </a:ext>
                </a:extLst>
              </a:tr>
              <a:tr h="35508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Národní muzeum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Záchrana a zpracování ohrožených negativů Historického muzea Národního muzea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6363617"/>
                  </a:ext>
                </a:extLst>
              </a:tr>
              <a:tr h="25696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Muzeum automobilů TATRA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0334886"/>
                  </a:ext>
                </a:extLst>
              </a:tr>
              <a:tr h="25696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MUZEUM NOVOJIČÍNSKA, příspěvková organizace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Muzeum Šipka - expozice archeologie a geologie Štramberku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01324509"/>
                  </a:ext>
                </a:extLst>
              </a:tr>
              <a:tr h="35508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Slezské zemské muzeum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Slezské zemské muzeum - Skleníková expozice Arboretum Nový Dvůr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78426069"/>
                  </a:ext>
                </a:extLst>
              </a:tr>
              <a:tr h="25696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Zámek Nová Horka - muzeum pro veřejnost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105930"/>
                  </a:ext>
                </a:extLst>
              </a:tr>
              <a:tr h="25696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Muzeum T.G.M. Rakovník, příspěvková organizace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Odkaz T. G. Masaryka - 100 let Československa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6679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585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91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24142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800"/>
              </a:spcBef>
              <a:buNone/>
            </a:pPr>
            <a:endParaRPr lang="cs-CZ" sz="2600" b="1" dirty="0" smtClean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2800" dirty="0" smtClean="0">
                <a:solidFill>
                  <a:srgbClr val="0070C0"/>
                </a:solidFill>
              </a:rPr>
              <a:t>Podpořené PROJEKTy 21. výzvy </a:t>
            </a:r>
            <a:endParaRPr lang="cs-CZ" sz="2800" dirty="0">
              <a:solidFill>
                <a:srgbClr val="0070C0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19370"/>
              </p:ext>
            </p:extLst>
          </p:nvPr>
        </p:nvGraphicFramePr>
        <p:xfrm>
          <a:off x="1115616" y="1037943"/>
          <a:ext cx="7488832" cy="5222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4552">
                  <a:extLst>
                    <a:ext uri="{9D8B030D-6E8A-4147-A177-3AD203B41FA5}">
                      <a16:colId xmlns:a16="http://schemas.microsoft.com/office/drawing/2014/main" val="3827552271"/>
                    </a:ext>
                  </a:extLst>
                </a:gridCol>
                <a:gridCol w="4044280">
                  <a:extLst>
                    <a:ext uri="{9D8B030D-6E8A-4147-A177-3AD203B41FA5}">
                      <a16:colId xmlns:a16="http://schemas.microsoft.com/office/drawing/2014/main" val="1751690226"/>
                    </a:ext>
                  </a:extLst>
                </a:gridCol>
              </a:tblGrid>
              <a:tr h="122714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Příjemce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Název projektu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696060"/>
                  </a:ext>
                </a:extLst>
              </a:tr>
              <a:tr h="4712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Západočeské muzeum v Plzni, příspěvková organizace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Centrum paleodiverzity a depozitáře v Rokycanech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64118811"/>
                  </a:ext>
                </a:extLst>
              </a:tr>
              <a:tr h="25696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Správa Krkonošského národního parku Vrchlabí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Krkonošské muzeum - expozice Památník zapadlých vlastenců v Pasekách na Jizerou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86501670"/>
                  </a:ext>
                </a:extLst>
              </a:tr>
              <a:tr h="25696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Národní ústav lidové kultury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Hudební nástroje v lidové kultuře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737367"/>
                  </a:ext>
                </a:extLst>
              </a:tr>
              <a:tr h="25696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Muzeum jihovýchodní Moravy ve Zlíně, příspěvková organizace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Muzeum jihovýchodní Moravy ve Zlíně, p. o. - Depozitáře Otrokovice - pořízení logistických a manipulačních technologií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8445962"/>
                  </a:ext>
                </a:extLst>
              </a:tr>
              <a:tr h="25696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Jihomoravské muzeum ve Znojmě, příspěvková organizace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Revitalizace zadního traktu minoritského kláštera Znojmo s expozicí lapidária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42103036"/>
                  </a:ext>
                </a:extLst>
              </a:tr>
              <a:tr h="35508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Správa Krkonošského národního parku Vrchlabí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Zvýšení ochrany a zpřístupnění sbírkových fondů Krkonošského muzea - Jilemnice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8768521"/>
                  </a:ext>
                </a:extLst>
              </a:tr>
              <a:tr h="25696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Rekonstrukce výstavní budovy a nová expozice Muzea Těšínska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9934445"/>
                  </a:ext>
                </a:extLst>
              </a:tr>
              <a:tr h="25696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Alšova jihočeská galerie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Zefektivnění ochrany a využívání sbírkových fondů v Alšově jihočeské galerii - </a:t>
                      </a:r>
                      <a:r>
                        <a:rPr lang="cs-CZ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Wortnerově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domě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0670321"/>
                  </a:ext>
                </a:extLst>
              </a:tr>
              <a:tr h="35508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Národní zemědělské muzeum, s.p.o.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Provozně nízkonákladový depozitář NZM v Čáslavi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6363617"/>
                  </a:ext>
                </a:extLst>
              </a:tr>
              <a:tr h="25696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Moravské zemské muzeum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MZM, stálá expozice - loutkařské umění a tradiční kultura na Moravě v zrcadle času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0334886"/>
                  </a:ext>
                </a:extLst>
              </a:tr>
              <a:tr h="25696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Muzeum Brněnska, příspěvková organizace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Metodické edukační centrum a depozitář pro archeologii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1324509"/>
                  </a:ext>
                </a:extLst>
              </a:tr>
              <a:tr h="355085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Moravská galerie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Revitalizace UMPRUM - Dovybudování návštěvnického zázemí a vytvoření nové stálé expozice designu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78426069"/>
                  </a:ext>
                </a:extLst>
              </a:tr>
              <a:tr h="25696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Národní zemědělské muzeum, s.p.o.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Depozitárně - expoziční objekt NZM v Ostravě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105930"/>
                  </a:ext>
                </a:extLst>
              </a:tr>
              <a:tr h="8725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Husitské muzeum v Táboře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Zlepšení podmínek uložení a prezentace podsbírek Husitského muzea v Táboře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6679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40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" y="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241426"/>
            <a:ext cx="82296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cs-CZ" sz="2200" b="1" dirty="0"/>
              <a:t>Podpořené projekty </a:t>
            </a:r>
            <a:r>
              <a:rPr lang="cs-CZ" sz="2200" b="1" dirty="0" smtClean="0"/>
              <a:t>:</a:t>
            </a:r>
            <a:endParaRPr lang="cs-CZ" sz="2200" b="1" dirty="0"/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000" dirty="0" smtClean="0"/>
              <a:t>Muzeum Novojičínska - </a:t>
            </a:r>
            <a:r>
              <a:rPr lang="cs-CZ" sz="2000" i="1" dirty="0" smtClean="0"/>
              <a:t>Muzeum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cs-CZ" sz="2000" i="1" dirty="0"/>
              <a:t> </a:t>
            </a:r>
            <a:r>
              <a:rPr lang="cs-CZ" sz="2000" i="1" dirty="0" smtClean="0"/>
              <a:t>    Šipka – expozice archeologie a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cs-CZ" sz="2000" i="1" dirty="0" smtClean="0"/>
              <a:t>     geologie Štramberku (EU – 5,3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cs-CZ" sz="2000" i="1" dirty="0"/>
              <a:t> </a:t>
            </a:r>
            <a:r>
              <a:rPr lang="cs-CZ" sz="2000" i="1" dirty="0" smtClean="0"/>
              <a:t>    mil. Kč)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cs-CZ" sz="2000" i="1" dirty="0" smtClean="0"/>
              <a:t>     </a:t>
            </a:r>
            <a:endParaRPr lang="cs-CZ" sz="2000" dirty="0" smtClean="0"/>
          </a:p>
          <a:p>
            <a:pPr>
              <a:spcBef>
                <a:spcPts val="1800"/>
              </a:spcBef>
            </a:pPr>
            <a:r>
              <a:rPr lang="cs-CZ" sz="2000" dirty="0" smtClean="0"/>
              <a:t>Olomoucký </a:t>
            </a:r>
            <a:r>
              <a:rPr lang="cs-CZ" sz="2000" dirty="0"/>
              <a:t>kraj -</a:t>
            </a:r>
            <a:r>
              <a:rPr lang="cs-CZ" sz="2000" i="1" dirty="0"/>
              <a:t> Muzeum Komenského </a:t>
            </a:r>
            <a:endParaRPr lang="cs-CZ" sz="2000" i="1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cs-CZ" sz="2000" i="1" dirty="0" smtClean="0"/>
              <a:t>     v </a:t>
            </a:r>
            <a:r>
              <a:rPr lang="cs-CZ" sz="2000" i="1" dirty="0"/>
              <a:t>Přerově - záchrana a zpřístupnění </a:t>
            </a:r>
            <a:endParaRPr lang="cs-CZ" sz="2000" i="1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cs-CZ" sz="2000" i="1" dirty="0" smtClean="0"/>
              <a:t>     paláce na </a:t>
            </a:r>
            <a:r>
              <a:rPr lang="cs-CZ" sz="2000" i="1" dirty="0"/>
              <a:t>hradě </a:t>
            </a:r>
            <a:r>
              <a:rPr lang="cs-CZ" sz="2000" i="1" dirty="0" err="1" smtClean="0"/>
              <a:t>Helfštýn</a:t>
            </a:r>
            <a:r>
              <a:rPr lang="cs-CZ" sz="2000" i="1" dirty="0" smtClean="0"/>
              <a:t> (EU – 52,9 mil. Kč)</a:t>
            </a:r>
            <a:endParaRPr lang="cs-CZ" sz="2000" i="1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spcBef>
                <a:spcPts val="1800"/>
              </a:spcBef>
            </a:pPr>
            <a:r>
              <a:rPr lang="cs-CZ" sz="2800" dirty="0">
                <a:solidFill>
                  <a:schemeClr val="accent1"/>
                </a:solidFill>
              </a:rPr>
              <a:t>21. výzva MUZEA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561" y="3789040"/>
            <a:ext cx="3251388" cy="229810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2265" y="1465444"/>
            <a:ext cx="4499702" cy="225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5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" y="628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24142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cs-CZ" sz="2200" dirty="0" smtClean="0"/>
              <a:t>IPRÚ – Integrované plány rozvoje území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200" dirty="0" smtClean="0"/>
              <a:t>příjem žádostí: 3. 8. 2016 – 31. 10. 2022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a</a:t>
            </a:r>
            <a:r>
              <a:rPr lang="cs-CZ" sz="2200" dirty="0" smtClean="0"/>
              <a:t>lokace: 503,8 mil. Kč (EU) 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a</a:t>
            </a:r>
            <a:r>
              <a:rPr lang="cs-CZ" sz="2200" dirty="0" smtClean="0"/>
              <a:t>ktivity: památky, muzea, knihovny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ú</a:t>
            </a:r>
            <a:r>
              <a:rPr lang="cs-CZ" sz="2200" dirty="0" smtClean="0"/>
              <a:t>zemí aglomerace: </a:t>
            </a:r>
            <a:r>
              <a:rPr lang="cs-CZ" sz="2200" b="1" dirty="0" smtClean="0"/>
              <a:t>Karlovy Vary, Zlín, Jihlava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200" dirty="0" smtClean="0"/>
              <a:t>počet podpořených projektů: 0</a:t>
            </a:r>
            <a:endParaRPr lang="cs-CZ" sz="2200" dirty="0"/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cs-CZ" sz="2200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2800" dirty="0">
                <a:solidFill>
                  <a:schemeClr val="accent1"/>
                </a:solidFill>
              </a:rPr>
              <a:t>41. výzva Kulturní dědictví - </a:t>
            </a:r>
            <a:r>
              <a:rPr lang="cs-CZ" sz="2800" dirty="0" smtClean="0">
                <a:solidFill>
                  <a:schemeClr val="accent1"/>
                </a:solidFill>
              </a:rPr>
              <a:t>IPRÚ</a:t>
            </a:r>
            <a:endParaRPr lang="cs-CZ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7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rgbClr val="0070C0"/>
                </a:solidFill>
              </a:rPr>
              <a:t>Pravidla pro žadatele a příjemce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Aft>
                <a:spcPts val="600"/>
              </a:spcAft>
              <a:buFont typeface="Arial"/>
              <a:buNone/>
              <a:defRPr/>
            </a:pPr>
            <a:r>
              <a:rPr lang="cs-CZ" sz="2200" b="1" dirty="0" smtClean="0">
                <a:cs typeface="Arial" charset="0"/>
              </a:rPr>
              <a:t>Obecná pravidla</a:t>
            </a:r>
          </a:p>
          <a:p>
            <a:pPr marL="400050" lvl="1" indent="0">
              <a:spcAft>
                <a:spcPts val="600"/>
              </a:spcAft>
              <a:buFont typeface="Arial"/>
              <a:buNone/>
              <a:defRPr/>
            </a:pPr>
            <a:r>
              <a:rPr lang="cs-CZ" sz="2200" i="1" dirty="0" smtClean="0">
                <a:cs typeface="Arial" charset="0"/>
              </a:rPr>
              <a:t>(závazná pro všechny specifické cíle a výzvy)</a:t>
            </a:r>
            <a:endParaRPr lang="cs-CZ" sz="2200" i="1" u="sng" dirty="0" smtClean="0">
              <a:cs typeface="Arial" charset="0"/>
            </a:endParaRPr>
          </a:p>
          <a:p>
            <a:pPr marL="457200" lvl="1" indent="0">
              <a:buFont typeface="Arial"/>
              <a:buNone/>
              <a:defRPr/>
            </a:pPr>
            <a:r>
              <a:rPr lang="cs-CZ" sz="2200" dirty="0" smtClean="0">
                <a:hlinkClick r:id="rId5"/>
              </a:rPr>
              <a:t>www.dotaceEU.cz/IROP</a:t>
            </a:r>
            <a:endParaRPr lang="cs-CZ" sz="2200" dirty="0" smtClean="0"/>
          </a:p>
          <a:p>
            <a:pPr marL="457200" lvl="1" indent="0">
              <a:buFont typeface="Arial"/>
              <a:buNone/>
              <a:defRPr/>
            </a:pPr>
            <a:endParaRPr lang="cs-CZ" sz="2200" dirty="0" smtClean="0"/>
          </a:p>
          <a:p>
            <a:pPr marL="400050" lvl="1" indent="0">
              <a:spcAft>
                <a:spcPts val="600"/>
              </a:spcAft>
              <a:buFont typeface="Arial"/>
              <a:buNone/>
              <a:defRPr/>
            </a:pPr>
            <a:r>
              <a:rPr lang="cs-CZ" sz="2200" b="1" dirty="0" smtClean="0">
                <a:cs typeface="Arial" charset="0"/>
              </a:rPr>
              <a:t>Specifická pravidla</a:t>
            </a:r>
          </a:p>
          <a:p>
            <a:pPr marL="400050" lvl="1" indent="0">
              <a:spcAft>
                <a:spcPts val="600"/>
              </a:spcAft>
              <a:buFont typeface="Arial"/>
              <a:buNone/>
              <a:defRPr/>
            </a:pPr>
            <a:r>
              <a:rPr lang="cs-CZ" sz="2200" i="1" dirty="0" smtClean="0">
                <a:cs typeface="Arial" charset="0"/>
              </a:rPr>
              <a:t>(pro každou výzvu samostatný dokument)</a:t>
            </a:r>
            <a:r>
              <a:rPr lang="cs-CZ" sz="2200" i="1" u="sng" dirty="0" smtClean="0">
                <a:cs typeface="Arial" charset="0"/>
              </a:rPr>
              <a:t> </a:t>
            </a:r>
          </a:p>
          <a:p>
            <a:pPr marL="400050" lvl="1" indent="0">
              <a:spcAft>
                <a:spcPts val="600"/>
              </a:spcAft>
              <a:buFont typeface="Arial"/>
              <a:buNone/>
              <a:defRPr/>
            </a:pPr>
            <a:r>
              <a:rPr lang="cs-CZ" sz="2200" dirty="0" smtClean="0">
                <a:cs typeface="Arial" charset="0"/>
                <a:hlinkClick r:id="rId5"/>
              </a:rPr>
              <a:t>www.dotaceEU.cz/IROP</a:t>
            </a:r>
            <a:endParaRPr lang="cs-CZ" sz="2200" dirty="0" smtClean="0">
              <a:cs typeface="Arial" charset="0"/>
            </a:endParaRPr>
          </a:p>
          <a:p>
            <a:pPr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 smtClean="0">
                <a:cs typeface="Arial" charset="0"/>
              </a:rPr>
              <a:t>podporované aktivity, způsobilé výdaje, hodnoticí kritéria, povinné přílohy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57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241426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cs-CZ" sz="2400" dirty="0" smtClean="0"/>
              <a:t>ITI – Integrované teritoriální investice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 smtClean="0"/>
              <a:t>příjem žádostí: 3.8.2016 – 31.10.2022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/>
              <a:t>a</a:t>
            </a:r>
            <a:r>
              <a:rPr lang="cs-CZ" sz="2400" dirty="0" smtClean="0"/>
              <a:t>lokace: 1,146 mld. Kč (EU) 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/>
              <a:t>pro aktivity památky,  muzea,  knihovny</a:t>
            </a:r>
            <a:endParaRPr lang="cs-CZ" sz="2400" dirty="0" smtClean="0"/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/>
              <a:t>ú</a:t>
            </a:r>
            <a:r>
              <a:rPr lang="cs-CZ" sz="2400" dirty="0" smtClean="0"/>
              <a:t>zemí aglomerací ITI: </a:t>
            </a:r>
            <a:r>
              <a:rPr lang="cs-CZ" sz="2400" b="1" dirty="0" smtClean="0"/>
              <a:t>Hradecko-pardubické, Olomoucké a Ostravské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 smtClean="0"/>
              <a:t>počet </a:t>
            </a:r>
            <a:r>
              <a:rPr lang="cs-CZ" sz="2400" dirty="0"/>
              <a:t>předložených </a:t>
            </a:r>
            <a:r>
              <a:rPr lang="cs-CZ" sz="2400" dirty="0" smtClean="0"/>
              <a:t>projektů: 3 za 169 mil. Kč</a:t>
            </a:r>
            <a:endParaRPr lang="cs-CZ" sz="2400" dirty="0"/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 smtClean="0"/>
              <a:t>podpořeno: 2 projekty za 114 mil. Kč (ITI Olomouc - památky)</a:t>
            </a:r>
            <a:endParaRPr lang="cs-CZ" sz="2400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2800" dirty="0">
                <a:solidFill>
                  <a:schemeClr val="accent1"/>
                </a:solidFill>
              </a:rPr>
              <a:t>48. výzva Kulturní dědictví - </a:t>
            </a:r>
            <a:r>
              <a:rPr lang="cs-CZ" sz="2800" dirty="0" smtClean="0">
                <a:solidFill>
                  <a:schemeClr val="accent1"/>
                </a:solidFill>
              </a:rPr>
              <a:t>ITI</a:t>
            </a:r>
            <a:endParaRPr lang="cs-CZ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90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24142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 smtClean="0"/>
              <a:t>CLLD – Komunitně vedený místní rozvoj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 smtClean="0"/>
              <a:t>příjem žádostí: 19.10.2016 – 31.10.2022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/>
              <a:t>a</a:t>
            </a:r>
            <a:r>
              <a:rPr lang="cs-CZ" sz="2400" dirty="0" smtClean="0"/>
              <a:t>lokace: 427,5 mil. Kč (EU) 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/>
              <a:t>a</a:t>
            </a:r>
            <a:r>
              <a:rPr lang="cs-CZ" sz="2400" dirty="0" smtClean="0"/>
              <a:t>ktivity: </a:t>
            </a:r>
            <a:r>
              <a:rPr lang="cs-CZ" sz="2400" dirty="0"/>
              <a:t>památky,  muzea,  knihovny</a:t>
            </a:r>
            <a:endParaRPr lang="cs-CZ" sz="2400" dirty="0" smtClean="0"/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 smtClean="0"/>
              <a:t>počet </a:t>
            </a:r>
            <a:r>
              <a:rPr lang="cs-CZ" sz="2400" dirty="0"/>
              <a:t>předložených </a:t>
            </a:r>
            <a:r>
              <a:rPr lang="cs-CZ" sz="2400" dirty="0" smtClean="0"/>
              <a:t>projektů: </a:t>
            </a:r>
            <a:r>
              <a:rPr lang="cs-CZ" sz="2400" dirty="0"/>
              <a:t>9 za </a:t>
            </a:r>
            <a:r>
              <a:rPr lang="cs-CZ" sz="2400" dirty="0" smtClean="0"/>
              <a:t>30 mil. Kč</a:t>
            </a:r>
            <a:endParaRPr lang="cs-CZ" sz="2400" dirty="0"/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 smtClean="0"/>
              <a:t>podpořeno: 0</a:t>
            </a:r>
            <a:endParaRPr lang="cs-CZ" sz="2400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2800" dirty="0">
                <a:solidFill>
                  <a:schemeClr val="accent1"/>
                </a:solidFill>
              </a:rPr>
              <a:t>55. výzva Kulturní dědictví </a:t>
            </a:r>
            <a:r>
              <a:rPr lang="cs-CZ" sz="2800" dirty="0" smtClean="0">
                <a:solidFill>
                  <a:schemeClr val="accent1"/>
                </a:solidFill>
              </a:rPr>
              <a:t>– CLLD </a:t>
            </a:r>
            <a:endParaRPr lang="cs-CZ" sz="2800" dirty="0">
              <a:solidFill>
                <a:schemeClr val="accent1"/>
              </a:solidFill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/>
          </p:nvPr>
        </p:nvGraphicFramePr>
        <p:xfrm>
          <a:off x="7900372" y="3923253"/>
          <a:ext cx="205740" cy="210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740">
                  <a:extLst>
                    <a:ext uri="{9D8B030D-6E8A-4147-A177-3AD203B41FA5}">
                      <a16:colId xmlns:a16="http://schemas.microsoft.com/office/drawing/2014/main" val="962397202"/>
                    </a:ext>
                  </a:extLst>
                </a:gridCol>
              </a:tblGrid>
              <a:tr h="457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70" marR="90170" marT="0" marB="0"/>
                </a:tc>
                <a:extLst>
                  <a:ext uri="{0D108BD9-81ED-4DB2-BD59-A6C34878D82A}">
                    <a16:rowId xmlns:a16="http://schemas.microsoft.com/office/drawing/2014/main" val="2014392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63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cs-CZ" sz="3900" b="1" dirty="0" smtClean="0">
                <a:solidFill>
                  <a:srgbClr val="000000"/>
                </a:solidFill>
                <a:latin typeface="Myriad Pro Black"/>
                <a:cs typeface="Myriad Pro Black"/>
              </a:rPr>
              <a:t>DĚKUJEME </a:t>
            </a:r>
            <a:r>
              <a:rPr lang="cs-CZ" sz="3900" b="1" dirty="0">
                <a:solidFill>
                  <a:srgbClr val="000000"/>
                </a:solidFill>
                <a:latin typeface="Myriad Pro Black"/>
                <a:cs typeface="Myriad Pro Black"/>
              </a:rPr>
              <a:t>VÁM ZA POZORNOST</a:t>
            </a:r>
            <a:r>
              <a:rPr lang="cs-CZ" sz="3900" b="1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sz="3900" b="1" dirty="0">
                <a:solidFill>
                  <a:srgbClr val="000000"/>
                </a:solidFill>
                <a:cs typeface="Myriad Pro"/>
              </a:rPr>
            </a:br>
            <a:r>
              <a:rPr lang="cs-CZ" sz="4400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sz="4400" dirty="0">
                <a:solidFill>
                  <a:srgbClr val="000000"/>
                </a:solidFill>
                <a:cs typeface="Myriad Pro"/>
              </a:rPr>
            </a:br>
            <a:r>
              <a:rPr lang="cs-CZ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dirty="0">
                <a:solidFill>
                  <a:srgbClr val="000000"/>
                </a:solidFill>
                <a:cs typeface="Myriad Pro"/>
              </a:rPr>
            </a:br>
            <a:r>
              <a:rPr lang="cs-CZ" sz="3000" dirty="0" smtClean="0">
                <a:solidFill>
                  <a:srgbClr val="000000"/>
                </a:solidFill>
                <a:cs typeface="Myriad Pro"/>
              </a:rPr>
              <a:t>Ministerstvo pro místní rozvoj ČR</a:t>
            </a:r>
          </a:p>
          <a:p>
            <a:pPr marL="0" indent="0" algn="ctr">
              <a:buNone/>
            </a:pPr>
            <a:r>
              <a:rPr lang="cs-CZ" sz="3000" dirty="0" smtClean="0">
                <a:solidFill>
                  <a:srgbClr val="000000"/>
                </a:solidFill>
                <a:cs typeface="Myriad Pro"/>
              </a:rPr>
              <a:t>Odbor řízení operačních programů</a:t>
            </a:r>
          </a:p>
          <a:p>
            <a:pPr marL="0" indent="0" algn="ctr">
              <a:buNone/>
            </a:pPr>
            <a:r>
              <a:rPr lang="cs-CZ" sz="3000" b="1" dirty="0" smtClean="0">
                <a:solidFill>
                  <a:srgbClr val="000000"/>
                </a:solidFill>
                <a:cs typeface="Myriad Pro"/>
              </a:rPr>
              <a:t>Aleš Pekárek</a:t>
            </a:r>
          </a:p>
          <a:p>
            <a:pPr marL="0" indent="0" algn="ctr">
              <a:buNone/>
            </a:pPr>
            <a:r>
              <a:rPr lang="cs-CZ" sz="3000" b="1" dirty="0" smtClean="0">
                <a:solidFill>
                  <a:srgbClr val="000000"/>
                </a:solidFill>
                <a:cs typeface="Myriad Pro"/>
              </a:rPr>
              <a:t>Martina Fišerová</a:t>
            </a:r>
          </a:p>
          <a:p>
            <a:pPr marL="0" indent="0" algn="ctr">
              <a:buNone/>
            </a:pPr>
            <a:r>
              <a:rPr lang="cs-CZ" sz="3000" dirty="0" smtClean="0">
                <a:solidFill>
                  <a:srgbClr val="000000"/>
                </a:solidFill>
                <a:cs typeface="Myriad Pro"/>
                <a:hlinkClick r:id="rId2"/>
              </a:rPr>
              <a:t>Ales.Pekarek@mmr.cz</a:t>
            </a:r>
          </a:p>
          <a:p>
            <a:pPr marL="0" indent="0" algn="ctr">
              <a:buNone/>
            </a:pPr>
            <a:r>
              <a:rPr lang="cs-CZ" sz="3000" dirty="0" smtClean="0">
                <a:solidFill>
                  <a:srgbClr val="000000"/>
                </a:solidFill>
                <a:cs typeface="Myriad Pro"/>
                <a:hlinkClick r:id="rId2"/>
              </a:rPr>
              <a:t>Martina.Fiserova@mmr.cz</a:t>
            </a:r>
            <a:endParaRPr lang="cs-CZ" sz="3000" dirty="0" smtClean="0">
              <a:solidFill>
                <a:srgbClr val="000000"/>
              </a:solidFill>
              <a:cs typeface="Myriad Pro"/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dirty="0">
                <a:solidFill>
                  <a:srgbClr val="000000"/>
                </a:solidFill>
                <a:cs typeface="Myriad Pro"/>
              </a:rPr>
            </a:br>
            <a:r>
              <a:rPr lang="cs-CZ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dirty="0">
                <a:solidFill>
                  <a:srgbClr val="000000"/>
                </a:solidFill>
                <a:cs typeface="Myriad Pro"/>
              </a:rPr>
            </a:br>
            <a:endParaRPr lang="cs-CZ" dirty="0"/>
          </a:p>
        </p:txBody>
      </p:sp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93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57200" y="284163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rgbClr val="0070C0"/>
                </a:solidFill>
              </a:rPr>
              <a:t>Pravidla pro žadatele a příjemce</a:t>
            </a:r>
            <a:endParaRPr lang="cs-CZ" dirty="0">
              <a:solidFill>
                <a:srgbClr val="0070C0"/>
              </a:solidFill>
            </a:endParaRPr>
          </a:p>
        </p:txBody>
      </p:sp>
      <p:graphicFrame>
        <p:nvGraphicFramePr>
          <p:cNvPr id="11" name="Zástupný symbol pro obsah 4"/>
          <p:cNvGraphicFramePr>
            <a:graphicFrameLocks/>
          </p:cNvGraphicFramePr>
          <p:nvPr>
            <p:extLst/>
          </p:nvPr>
        </p:nvGraphicFramePr>
        <p:xfrm>
          <a:off x="457200" y="1337437"/>
          <a:ext cx="8229600" cy="503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Kapitoly</a:t>
                      </a:r>
                      <a:r>
                        <a:rPr lang="cs-CZ" baseline="0" dirty="0" smtClean="0"/>
                        <a:t> Obecných pravidel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Vyhlášení výzvy a předkládání žádostí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Publicita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Hodnocení a výběr projektů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Sankce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Příprava</a:t>
                      </a:r>
                      <a:r>
                        <a:rPr lang="cs-CZ" baseline="0" dirty="0" smtClean="0"/>
                        <a:t> a realizace projektu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Monitorování projektů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Investiční</a:t>
                      </a:r>
                      <a:r>
                        <a:rPr lang="cs-CZ" baseline="0" dirty="0" smtClean="0"/>
                        <a:t> plánování 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Indikátory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Dodatečné stavební práce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Změny v projektu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312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Odstoupení, ukončení realizace projektu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Nesrovnalosti,</a:t>
                      </a:r>
                      <a:r>
                        <a:rPr lang="cs-CZ" baseline="0" dirty="0" smtClean="0"/>
                        <a:t> porušení rozpočtové kázně, porušení právního aktu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Veřejná podpora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Financování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Účetnictví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Příjmy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Způsobilé výdaje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Udržitelnost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Přenesená daňová povinnost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Námitky a stížnosti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Archivace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Kontroly a audity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Vazba</a:t>
                      </a:r>
                      <a:r>
                        <a:rPr lang="cs-CZ" baseline="0" dirty="0" smtClean="0"/>
                        <a:t> na integrované nástroje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Právní a metodický rámec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533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-28777"/>
            <a:ext cx="9144000" cy="6858000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>
              <a:defRPr/>
            </a:pPr>
            <a:r>
              <a:rPr lang="cs-CZ" sz="3600" dirty="0" smtClean="0">
                <a:solidFill>
                  <a:srgbClr val="0070C0"/>
                </a:solidFill>
              </a:rPr>
              <a:t/>
            </a:r>
            <a:br>
              <a:rPr lang="cs-CZ" sz="3600" dirty="0" smtClean="0">
                <a:solidFill>
                  <a:srgbClr val="0070C0"/>
                </a:solidFill>
              </a:rPr>
            </a:br>
            <a:r>
              <a:rPr lang="cs-CZ" sz="3400" dirty="0" smtClean="0">
                <a:solidFill>
                  <a:srgbClr val="0070C0"/>
                </a:solidFill>
              </a:rPr>
              <a:t>IROP </a:t>
            </a:r>
            <a:r>
              <a:rPr lang="cs-CZ" sz="3400" dirty="0">
                <a:solidFill>
                  <a:srgbClr val="0070C0"/>
                </a:solidFill>
              </a:rPr>
              <a:t>2014 - 2020</a:t>
            </a:r>
            <a:br>
              <a:rPr lang="cs-CZ" sz="3400" dirty="0">
                <a:solidFill>
                  <a:srgbClr val="0070C0"/>
                </a:solidFill>
              </a:rPr>
            </a:br>
            <a:endParaRPr lang="cs-CZ" sz="3400" dirty="0">
              <a:solidFill>
                <a:srgbClr val="0070C0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14439"/>
            <a:ext cx="8229600" cy="4878858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dirty="0" smtClean="0"/>
              <a:t>Financování z Evropského fondu pro regionální rozvoj</a:t>
            </a:r>
            <a:endParaRPr lang="cs-CZ" sz="22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dirty="0"/>
              <a:t>Alokace: </a:t>
            </a:r>
            <a:r>
              <a:rPr lang="cs-CZ" sz="2200" b="1" dirty="0"/>
              <a:t>4,64 mld. EUR = </a:t>
            </a:r>
            <a:r>
              <a:rPr lang="cs-CZ" sz="2200" b="1" dirty="0" smtClean="0"/>
              <a:t>122 </a:t>
            </a:r>
            <a:r>
              <a:rPr lang="cs-CZ" sz="2200" b="1" dirty="0"/>
              <a:t>mld. Kč </a:t>
            </a:r>
            <a:endParaRPr lang="cs-CZ" sz="2200" b="1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dirty="0" smtClean="0"/>
              <a:t>Kofinancování</a:t>
            </a:r>
            <a:r>
              <a:rPr lang="cs-CZ" sz="2200" dirty="0"/>
              <a:t>:  až 85 % z EFRR a </a:t>
            </a:r>
            <a:r>
              <a:rPr lang="cs-CZ" sz="2200" dirty="0" smtClean="0"/>
              <a:t>15 </a:t>
            </a:r>
            <a:r>
              <a:rPr lang="cs-CZ" sz="2200" dirty="0"/>
              <a:t>% (příjemce + </a:t>
            </a:r>
            <a:r>
              <a:rPr lang="cs-CZ" sz="2200" dirty="0" smtClean="0"/>
              <a:t>státní </a:t>
            </a:r>
            <a:r>
              <a:rPr lang="cs-CZ" sz="2200" dirty="0"/>
              <a:t>rozpočet – </a:t>
            </a:r>
            <a:r>
              <a:rPr lang="cs-CZ" sz="2200" dirty="0" smtClean="0"/>
              <a:t>podle Pravidel </a:t>
            </a:r>
            <a:r>
              <a:rPr lang="cs-CZ" sz="2200" dirty="0"/>
              <a:t>spolufinancování)                  </a:t>
            </a:r>
          </a:p>
          <a:p>
            <a:pPr marL="342900" lvl="1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200" dirty="0" smtClean="0"/>
              <a:t>Projekty </a:t>
            </a:r>
            <a:r>
              <a:rPr lang="cs-CZ" altLang="cs-CZ" sz="2200" dirty="0"/>
              <a:t>realizované prostřednictvím CLLD</a:t>
            </a:r>
            <a:r>
              <a:rPr lang="cs-CZ" sz="2200" dirty="0"/>
              <a:t>: </a:t>
            </a:r>
            <a:r>
              <a:rPr lang="cs-CZ" altLang="cs-CZ" sz="2200" dirty="0" smtClean="0"/>
              <a:t>95 </a:t>
            </a:r>
            <a:r>
              <a:rPr lang="cs-CZ" altLang="cs-CZ" sz="2200" dirty="0"/>
              <a:t>% EFRR </a:t>
            </a:r>
            <a:endParaRPr lang="cs-CZ" altLang="cs-CZ" sz="2200" dirty="0" smtClean="0"/>
          </a:p>
          <a:p>
            <a:pPr marL="0" lvl="1" indent="0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cs-CZ" altLang="cs-CZ" sz="2200" dirty="0" smtClean="0"/>
              <a:t>	a 5 </a:t>
            </a:r>
            <a:r>
              <a:rPr lang="cs-CZ" altLang="cs-CZ" sz="2200" dirty="0"/>
              <a:t>% </a:t>
            </a:r>
            <a:r>
              <a:rPr lang="cs-CZ" altLang="cs-CZ" sz="2200" dirty="0" smtClean="0"/>
              <a:t>příjemce</a:t>
            </a:r>
          </a:p>
          <a:p>
            <a:pPr marL="0" lvl="1" indent="0">
              <a:spcAft>
                <a:spcPts val="600"/>
              </a:spcAft>
              <a:buNone/>
              <a:defRPr/>
            </a:pPr>
            <a:endParaRPr lang="cs-CZ" sz="2200" dirty="0"/>
          </a:p>
          <a:p>
            <a:pPr marL="400050" lvl="1" indent="0" eaLnBrk="1" fontAlgn="auto" hangingPunct="1">
              <a:spcAft>
                <a:spcPts val="600"/>
              </a:spcAft>
              <a:buFont typeface="Arial" pitchFamily="34" charset="0"/>
              <a:buNone/>
              <a:defRPr/>
            </a:pPr>
            <a:endParaRPr lang="cs-CZ" sz="2400" dirty="0" smtClean="0">
              <a:latin typeface="+mn-lt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cs-CZ" sz="2800" b="1" dirty="0">
              <a:solidFill>
                <a:srgbClr val="0070C0"/>
              </a:solidFill>
              <a:latin typeface="Myriad Pro"/>
            </a:endParaRPr>
          </a:p>
        </p:txBody>
      </p:sp>
      <p:pic>
        <p:nvPicPr>
          <p:cNvPr id="6" name="Picture 2" descr="C:\Users\paldav\Desktop\Loga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49280"/>
            <a:ext cx="4371642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81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3200" dirty="0" smtClean="0">
                <a:solidFill>
                  <a:srgbClr val="0070C0"/>
                </a:solidFill>
              </a:rPr>
              <a:t/>
            </a:r>
            <a:br>
              <a:rPr lang="cs-CZ" sz="3200" dirty="0" smtClean="0">
                <a:solidFill>
                  <a:srgbClr val="0070C0"/>
                </a:solidFill>
              </a:rPr>
            </a:br>
            <a:r>
              <a:rPr lang="cs-CZ" sz="3200" dirty="0" smtClean="0">
                <a:solidFill>
                  <a:srgbClr val="0070C0"/>
                </a:solidFill>
              </a:rPr>
              <a:t>Průběžný stav IROP k 1. 9. 2017</a:t>
            </a:r>
            <a:r>
              <a:rPr lang="cs-CZ" sz="3200" dirty="0">
                <a:solidFill>
                  <a:srgbClr val="0070C0"/>
                </a:solidFill>
              </a:rPr>
              <a:t/>
            </a:r>
            <a:br>
              <a:rPr lang="cs-CZ" sz="3200" dirty="0">
                <a:solidFill>
                  <a:srgbClr val="0070C0"/>
                </a:solidFill>
              </a:rPr>
            </a:b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59"/>
            <a:ext cx="8229600" cy="4824537"/>
          </a:xfrm>
        </p:spPr>
        <p:txBody>
          <a:bodyPr>
            <a:normAutofit/>
          </a:bodyPr>
          <a:lstStyle/>
          <a:p>
            <a:pPr lvl="0" defTabSz="9144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/>
              <a:t>Vyhlášeno </a:t>
            </a:r>
            <a:r>
              <a:rPr lang="cs-CZ" sz="2200" dirty="0" smtClean="0"/>
              <a:t>76 výzev v </a:t>
            </a:r>
            <a:r>
              <a:rPr lang="cs-CZ" sz="2200" dirty="0"/>
              <a:t>objemu </a:t>
            </a:r>
            <a:r>
              <a:rPr lang="cs-CZ" sz="2200" dirty="0" smtClean="0"/>
              <a:t>114 </a:t>
            </a:r>
            <a:r>
              <a:rPr lang="cs-CZ" sz="2200" dirty="0"/>
              <a:t>mld. </a:t>
            </a:r>
            <a:r>
              <a:rPr lang="cs-CZ" sz="2200" dirty="0" smtClean="0"/>
              <a:t>Kč z EFRR</a:t>
            </a:r>
            <a:endParaRPr lang="cs-CZ" sz="2200" dirty="0"/>
          </a:p>
          <a:p>
            <a:pPr lvl="0" defTabSz="9144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/>
              <a:t>Předloženo </a:t>
            </a:r>
            <a:r>
              <a:rPr lang="cs-CZ" sz="2200" dirty="0" smtClean="0"/>
              <a:t>5 547 </a:t>
            </a:r>
            <a:r>
              <a:rPr lang="cs-CZ" sz="2200" dirty="0"/>
              <a:t>projektů za </a:t>
            </a:r>
            <a:r>
              <a:rPr lang="cs-CZ" sz="2200" dirty="0" smtClean="0"/>
              <a:t> 81,8 mld</a:t>
            </a:r>
            <a:r>
              <a:rPr lang="cs-CZ" sz="2200" dirty="0"/>
              <a:t>. </a:t>
            </a:r>
            <a:r>
              <a:rPr lang="cs-CZ" sz="2200" dirty="0" smtClean="0"/>
              <a:t>Kč</a:t>
            </a:r>
          </a:p>
          <a:p>
            <a:pPr lvl="0" defTabSz="9144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 smtClean="0"/>
              <a:t>Z toho v „pozitivních“ stavech 4 554 projektů za 70,2 mld. Kč </a:t>
            </a:r>
            <a:endParaRPr lang="cs-CZ" sz="2200" dirty="0"/>
          </a:p>
          <a:p>
            <a:pPr lvl="0" defTabSz="9144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sz="2200" dirty="0" smtClean="0"/>
              <a:t>Schváleno k financování 2 596 </a:t>
            </a:r>
            <a:r>
              <a:rPr lang="cs-CZ" sz="2200" dirty="0"/>
              <a:t>projektů za </a:t>
            </a:r>
            <a:r>
              <a:rPr lang="cs-CZ" sz="2200" dirty="0" smtClean="0"/>
              <a:t>41 </a:t>
            </a:r>
            <a:r>
              <a:rPr lang="cs-CZ" sz="2200" dirty="0"/>
              <a:t>mld. </a:t>
            </a:r>
            <a:r>
              <a:rPr lang="cs-CZ" sz="2200" dirty="0" smtClean="0"/>
              <a:t>Kč</a:t>
            </a: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/>
            </a:pPr>
            <a:r>
              <a:rPr lang="cs-CZ" sz="2200" dirty="0" smtClean="0"/>
              <a:t>   	 = zbývá cca 50 mld. Kč, převážně v SC 1.1  Silnice, SC 	2.5 Zateplování a v integrovaných výzvách ITI, IPRÚ a 	CLLD</a:t>
            </a:r>
          </a:p>
          <a:p>
            <a:pPr marL="0" lvl="0" indent="0" defTabSz="9144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/>
            </a:pPr>
            <a:endParaRPr lang="cs-CZ" b="1" dirty="0">
              <a:latin typeface="Arial"/>
            </a:endParaRPr>
          </a:p>
          <a:p>
            <a:endParaRPr lang="cs-CZ" dirty="0"/>
          </a:p>
        </p:txBody>
      </p:sp>
      <p:pic>
        <p:nvPicPr>
          <p:cNvPr id="5" name="Picture 2" descr="C:\Users\paldav\Desktop\Loga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38" y="6093296"/>
            <a:ext cx="4371642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68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13741" y="1388037"/>
            <a:ext cx="8568952" cy="4984750"/>
          </a:xfrm>
        </p:spPr>
        <p:txBody>
          <a:bodyPr rtlCol="0">
            <a:noAutofit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sz="2000" b="1" dirty="0" smtClean="0"/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200" b="1" dirty="0" smtClean="0"/>
              <a:t>A</a:t>
            </a:r>
            <a:r>
              <a:rPr lang="fr-FR" sz="2200" b="1" dirty="0"/>
              <a:t>lokace:  </a:t>
            </a:r>
            <a:r>
              <a:rPr lang="fr-FR" sz="2200" dirty="0"/>
              <a:t>425 mil. EUR</a:t>
            </a:r>
            <a:r>
              <a:rPr lang="cs-CZ" sz="2200" dirty="0"/>
              <a:t> (</a:t>
            </a:r>
            <a:r>
              <a:rPr lang="cs-CZ" sz="2200" dirty="0" smtClean="0"/>
              <a:t>EFRR),</a:t>
            </a:r>
            <a:r>
              <a:rPr lang="cs-CZ" sz="2200" dirty="0"/>
              <a:t/>
            </a:r>
            <a:br>
              <a:rPr lang="cs-CZ" sz="2200" dirty="0"/>
            </a:br>
            <a:r>
              <a:rPr lang="cs-CZ" sz="2200" dirty="0"/>
              <a:t>			 </a:t>
            </a:r>
            <a:r>
              <a:rPr lang="cs-CZ" sz="2200" dirty="0" smtClean="0"/>
              <a:t>   </a:t>
            </a:r>
            <a:r>
              <a:rPr lang="cs-CZ" sz="2200" dirty="0"/>
              <a:t>cca 13 mld. Kč včetně národního kofinancování </a:t>
            </a:r>
            <a:endParaRPr lang="cs-CZ" sz="2200" dirty="0" smtClean="0"/>
          </a:p>
          <a:p>
            <a:pPr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200" b="1" dirty="0" smtClean="0"/>
              <a:t>Aktivity: </a:t>
            </a:r>
            <a:r>
              <a:rPr lang="cs-CZ" sz="2200" dirty="0"/>
              <a:t>a</a:t>
            </a:r>
            <a:r>
              <a:rPr lang="cs-CZ" sz="2200" dirty="0" smtClean="0"/>
              <a:t>) Revitalizace souboru vybraných </a:t>
            </a:r>
            <a:r>
              <a:rPr lang="cs-CZ" sz="2200" b="1" dirty="0" smtClean="0"/>
              <a:t>památek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None/>
              <a:defRPr/>
            </a:pPr>
            <a:r>
              <a:rPr lang="cs-CZ" sz="2200" dirty="0" smtClean="0"/>
              <a:t>                    </a:t>
            </a:r>
            <a:r>
              <a:rPr lang="cs-CZ" sz="2200" dirty="0"/>
              <a:t>b</a:t>
            </a:r>
            <a:r>
              <a:rPr lang="cs-CZ" sz="2200" dirty="0" smtClean="0"/>
              <a:t>) Zefektivnění </a:t>
            </a:r>
            <a:r>
              <a:rPr lang="cs-CZ" sz="2200" dirty="0"/>
              <a:t>ochrany a využívání sbírkových fondů </a:t>
            </a:r>
            <a:r>
              <a:rPr lang="cs-CZ" sz="2200" dirty="0" smtClean="0"/>
              <a:t>						a jejich zpřístupnění - </a:t>
            </a:r>
            <a:r>
              <a:rPr lang="cs-CZ" sz="2200" b="1" dirty="0" smtClean="0"/>
              <a:t>Muzea</a:t>
            </a:r>
            <a:r>
              <a:rPr lang="cs-CZ" sz="2200" dirty="0" smtClean="0"/>
              <a:t>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None/>
              <a:defRPr/>
            </a:pPr>
            <a:r>
              <a:rPr lang="cs-CZ" sz="2200" dirty="0"/>
              <a:t> </a:t>
            </a:r>
            <a:r>
              <a:rPr lang="cs-CZ" sz="2200" dirty="0" smtClean="0"/>
              <a:t>                   </a:t>
            </a:r>
            <a:r>
              <a:rPr lang="cs-CZ" sz="2200" dirty="0"/>
              <a:t>c</a:t>
            </a:r>
            <a:r>
              <a:rPr lang="cs-CZ" sz="2200" dirty="0" smtClean="0"/>
              <a:t>) Zefektivnění </a:t>
            </a:r>
            <a:r>
              <a:rPr lang="cs-CZ" sz="2200" dirty="0"/>
              <a:t>ochrany a využívání knihovních fondů a </a:t>
            </a:r>
            <a:r>
              <a:rPr lang="cs-CZ" sz="2200" dirty="0" smtClean="0"/>
              <a:t>				 	</a:t>
            </a:r>
            <a:r>
              <a:rPr lang="cs-CZ" sz="2200" dirty="0"/>
              <a:t> </a:t>
            </a:r>
            <a:r>
              <a:rPr lang="cs-CZ" sz="2200" dirty="0" smtClean="0"/>
              <a:t>      jejich zpřístupnění - </a:t>
            </a:r>
            <a:r>
              <a:rPr lang="cs-CZ" sz="2200" b="1" dirty="0" smtClean="0"/>
              <a:t>Knihovny</a:t>
            </a:r>
            <a:r>
              <a:rPr lang="cs-CZ" sz="2200" dirty="0" smtClean="0"/>
              <a:t> </a:t>
            </a:r>
          </a:p>
          <a:p>
            <a:pPr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cs-CZ" sz="2000" dirty="0" smtClean="0"/>
          </a:p>
          <a:p>
            <a:pPr>
              <a:spcAft>
                <a:spcPts val="600"/>
              </a:spcAft>
              <a:buClr>
                <a:schemeClr val="tx2"/>
              </a:buClr>
              <a:defRPr/>
            </a:pPr>
            <a:endParaRPr lang="cs-CZ" sz="2000" b="1" dirty="0"/>
          </a:p>
          <a:p>
            <a:pPr>
              <a:spcAft>
                <a:spcPts val="600"/>
              </a:spcAft>
              <a:buClr>
                <a:schemeClr val="tx2"/>
              </a:buClr>
              <a:defRPr/>
            </a:pPr>
            <a:endParaRPr lang="cs-CZ" sz="2000" b="1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396411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70C0"/>
                </a:solidFill>
                <a:latin typeface="Myriad Pro"/>
              </a:rPr>
              <a:t>SPECIFICKÝ CÍL 3.1: Zefektivnění prezentace, posílení ochrany a rozvoje kulturního dědictví</a:t>
            </a:r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86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" y="628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241426"/>
            <a:ext cx="8229600" cy="4525963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800"/>
              </a:spcBef>
              <a:buNone/>
            </a:pPr>
            <a:r>
              <a:rPr lang="cs-CZ" sz="4000" b="1" dirty="0" smtClean="0">
                <a:solidFill>
                  <a:schemeClr val="accent1"/>
                </a:solidFill>
              </a:rPr>
              <a:t>Výzvy </a:t>
            </a:r>
            <a:r>
              <a:rPr lang="cs-CZ" sz="4000" b="1" dirty="0">
                <a:solidFill>
                  <a:schemeClr val="accent1"/>
                </a:solidFill>
              </a:rPr>
              <a:t>pro individuální projekty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b="1" dirty="0"/>
              <a:t>13. výzva - Revitalizace vybraných památek </a:t>
            </a:r>
            <a:r>
              <a:rPr lang="cs-CZ" sz="3300" b="1" dirty="0" smtClean="0">
                <a:solidFill>
                  <a:schemeClr val="accent1"/>
                </a:solidFill>
              </a:rPr>
              <a:t>(ukončená</a:t>
            </a:r>
            <a:r>
              <a:rPr lang="cs-CZ" b="1" dirty="0" smtClean="0">
                <a:solidFill>
                  <a:schemeClr val="accent1"/>
                </a:solidFill>
              </a:rPr>
              <a:t>)</a:t>
            </a:r>
            <a:endParaRPr lang="cs-CZ" b="1" dirty="0"/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b="1" dirty="0"/>
              <a:t>21. výzva -</a:t>
            </a:r>
            <a:r>
              <a:rPr lang="cs-CZ" b="1" dirty="0" smtClean="0"/>
              <a:t> Muzea </a:t>
            </a:r>
            <a:r>
              <a:rPr lang="cs-CZ" b="1" dirty="0">
                <a:solidFill>
                  <a:schemeClr val="accent1"/>
                </a:solidFill>
              </a:rPr>
              <a:t>(ukončená)</a:t>
            </a:r>
            <a:endParaRPr lang="cs-CZ" b="1" dirty="0"/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b="1" dirty="0" smtClean="0"/>
              <a:t>25</a:t>
            </a:r>
            <a:r>
              <a:rPr lang="cs-CZ" b="1" dirty="0"/>
              <a:t>. výzva -</a:t>
            </a:r>
            <a:r>
              <a:rPr lang="cs-CZ" b="1" dirty="0" smtClean="0"/>
              <a:t> Knihovny </a:t>
            </a:r>
            <a:r>
              <a:rPr lang="cs-CZ" b="1" dirty="0" smtClean="0">
                <a:solidFill>
                  <a:schemeClr val="accent1"/>
                </a:solidFill>
              </a:rPr>
              <a:t>(probíhající)</a:t>
            </a:r>
            <a:endParaRPr lang="cs-CZ" b="1" dirty="0"/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b="1" dirty="0"/>
              <a:t>52. výzva - Revitalizace vybraných památek II</a:t>
            </a:r>
            <a:r>
              <a:rPr lang="cs-CZ" b="1" dirty="0" smtClean="0"/>
              <a:t>. </a:t>
            </a:r>
            <a:r>
              <a:rPr lang="cs-CZ" b="1" dirty="0">
                <a:solidFill>
                  <a:schemeClr val="accent1"/>
                </a:solidFill>
              </a:rPr>
              <a:t>(</a:t>
            </a:r>
            <a:r>
              <a:rPr lang="cs-CZ" b="1" dirty="0" smtClean="0">
                <a:solidFill>
                  <a:schemeClr val="accent1"/>
                </a:solidFill>
              </a:rPr>
              <a:t>ukončená)</a:t>
            </a:r>
            <a:endParaRPr lang="cs-CZ" b="1" dirty="0"/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b="1" dirty="0" smtClean="0"/>
              <a:t>76. výzva - Muzea II. </a:t>
            </a:r>
            <a:r>
              <a:rPr lang="cs-CZ" b="1" dirty="0">
                <a:solidFill>
                  <a:schemeClr val="accent1"/>
                </a:solidFill>
              </a:rPr>
              <a:t>(probíhající)</a:t>
            </a:r>
            <a:endParaRPr lang="cs-CZ" b="1" dirty="0"/>
          </a:p>
          <a:p>
            <a:pPr marL="0" indent="0" algn="ctr">
              <a:spcBef>
                <a:spcPts val="1800"/>
              </a:spcBef>
              <a:buNone/>
            </a:pPr>
            <a:r>
              <a:rPr lang="cs-CZ" sz="4000" b="1" dirty="0" smtClean="0">
                <a:solidFill>
                  <a:schemeClr val="accent1"/>
                </a:solidFill>
              </a:rPr>
              <a:t>Výzvy </a:t>
            </a:r>
            <a:r>
              <a:rPr lang="cs-CZ" sz="4000" b="1" dirty="0">
                <a:solidFill>
                  <a:schemeClr val="accent1"/>
                </a:solidFill>
              </a:rPr>
              <a:t>pro integrované </a:t>
            </a:r>
            <a:r>
              <a:rPr lang="cs-CZ" sz="4000" b="1" dirty="0" smtClean="0">
                <a:solidFill>
                  <a:schemeClr val="accent1"/>
                </a:solidFill>
              </a:rPr>
              <a:t>projekty 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b="1" dirty="0" smtClean="0"/>
              <a:t>41. výzva Specifický cíl 3.1 - integrované projekty IPRÚ</a:t>
            </a:r>
          </a:p>
          <a:p>
            <a:pPr>
              <a:spcBef>
                <a:spcPts val="1800"/>
              </a:spcBef>
            </a:pPr>
            <a:r>
              <a:rPr lang="cs-CZ" b="1" dirty="0" smtClean="0"/>
              <a:t>48. výzva Specifický cíl 3.1 - integrované projekty ITI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b="1" dirty="0" smtClean="0"/>
              <a:t>55. výzva Kulturní dědictví - integrované projekty CLLD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cs-CZ" b="1" dirty="0"/>
          </a:p>
          <a:p>
            <a:endParaRPr lang="cs-CZ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2800" dirty="0" smtClean="0">
                <a:solidFill>
                  <a:srgbClr val="0070C0"/>
                </a:solidFill>
              </a:rPr>
              <a:t>VÝZVY v oblasti kulturního dědictví</a:t>
            </a:r>
            <a:endParaRPr lang="cs-CZ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20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IROP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6124</TotalTime>
  <Words>2366</Words>
  <Application>Microsoft Office PowerPoint</Application>
  <PresentationFormat>Předvádění na obrazovce (4:3)</PresentationFormat>
  <Paragraphs>512</Paragraphs>
  <Slides>42</Slides>
  <Notes>38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51" baseType="lpstr">
      <vt:lpstr>Arial</vt:lpstr>
      <vt:lpstr>Arial Black</vt:lpstr>
      <vt:lpstr>Calibri</vt:lpstr>
      <vt:lpstr>Courier New</vt:lpstr>
      <vt:lpstr>Myriad Pro</vt:lpstr>
      <vt:lpstr>Myriad Pro Black</vt:lpstr>
      <vt:lpstr>Times New Roman</vt:lpstr>
      <vt:lpstr>Wingdings</vt:lpstr>
      <vt:lpstr>MotivIROP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IROP 2014 - 2020 </vt:lpstr>
      <vt:lpstr> Průběžný stav IROP k 1. 9. 2017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MMR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Příprava programového období 2014-2020</dc:title>
  <dc:creator>*</dc:creator>
  <cp:lastModifiedBy>Fišerová Martina</cp:lastModifiedBy>
  <cp:revision>662</cp:revision>
  <cp:lastPrinted>2017-09-13T07:01:58Z</cp:lastPrinted>
  <dcterms:created xsi:type="dcterms:W3CDTF">2014-10-03T06:20:14Z</dcterms:created>
  <dcterms:modified xsi:type="dcterms:W3CDTF">2017-09-13T12:34:05Z</dcterms:modified>
</cp:coreProperties>
</file>