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260" r:id="rId2"/>
    <p:sldId id="310" r:id="rId3"/>
    <p:sldId id="263" r:id="rId4"/>
    <p:sldId id="298" r:id="rId5"/>
    <p:sldId id="280" r:id="rId6"/>
    <p:sldId id="312" r:id="rId7"/>
    <p:sldId id="299" r:id="rId8"/>
    <p:sldId id="300" r:id="rId9"/>
    <p:sldId id="318" r:id="rId10"/>
    <p:sldId id="319" r:id="rId11"/>
    <p:sldId id="320" r:id="rId12"/>
    <p:sldId id="321" r:id="rId13"/>
    <p:sldId id="322" r:id="rId14"/>
    <p:sldId id="323" r:id="rId15"/>
    <p:sldId id="317" r:id="rId16"/>
    <p:sldId id="287" r:id="rId17"/>
    <p:sldId id="279" r:id="rId18"/>
    <p:sldId id="296" r:id="rId19"/>
    <p:sldId id="324" r:id="rId20"/>
    <p:sldId id="325" r:id="rId21"/>
  </p:sldIdLst>
  <p:sldSz cx="9144000" cy="6858000" type="screen4x3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382">
          <p15:clr>
            <a:srgbClr val="A4A3A4"/>
          </p15:clr>
        </p15:guide>
        <p15:guide id="2" pos="487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Skopalíková Lenka" initials="SL" lastIdx="4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529C"/>
    <a:srgbClr val="5FA4E5"/>
    <a:srgbClr val="CCCC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2922" autoAdjust="0"/>
  </p:normalViewPr>
  <p:slideViewPr>
    <p:cSldViewPr snapToGrid="0" snapToObjects="1">
      <p:cViewPr varScale="1">
        <p:scale>
          <a:sx n="68" d="100"/>
          <a:sy n="68" d="100"/>
        </p:scale>
        <p:origin x="1218" y="78"/>
      </p:cViewPr>
      <p:guideLst>
        <p:guide orient="horz" pos="3382"/>
        <p:guide pos="487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 snapToGrid="0" snapToObjects="1">
      <p:cViewPr varScale="1">
        <p:scale>
          <a:sx n="85" d="100"/>
          <a:sy n="85" d="100"/>
        </p:scale>
        <p:origin x="-3150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736DEBE-37C2-3D4C-B405-6A6964797A2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8932898"/>
      </p:ext>
    </p:extLst>
  </p:cSld>
  <p:clrMap bg1="lt1" tx1="dk1" bg2="lt2" tx2="dk2" accent1="accent1" accent2="accent2" accent3="accent3" accent4="accent4" accent5="accent5" accent6="accent6" hlink="hlink" folHlink="folHlink"/>
  <p:hf hdr="0" ftr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AU" smtClean="0"/>
              <a:t>Click to edit Master text styles</a:t>
            </a:r>
          </a:p>
          <a:p>
            <a:pPr lvl="1"/>
            <a:r>
              <a:rPr lang="en-AU" smtClean="0"/>
              <a:t>Second level</a:t>
            </a:r>
          </a:p>
          <a:p>
            <a:pPr lvl="2"/>
            <a:r>
              <a:rPr lang="en-AU" smtClean="0"/>
              <a:t>Third level</a:t>
            </a:r>
          </a:p>
          <a:p>
            <a:pPr lvl="3"/>
            <a:r>
              <a:rPr lang="en-AU" smtClean="0"/>
              <a:t>Fourth level</a:t>
            </a:r>
          </a:p>
          <a:p>
            <a:pPr lvl="4"/>
            <a:r>
              <a:rPr lang="en-AU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61A35AD-0B81-F94A-83A1-9125CBB4FF2A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3619581"/>
      </p:ext>
    </p:extLst>
  </p:cSld>
  <p:clrMap bg1="lt1" tx1="dk1" bg2="lt2" tx2="dk2" accent1="accent1" accent2="accent2" accent3="accent3" accent4="accent4" accent5="accent5" accent6="accent6" hlink="hlink" folHlink="folHlink"/>
  <p:hf hdr="0" ftr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</a:t>
            </a:fld>
            <a:endParaRPr lang="en-US" dirty="0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66645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 typeface="Arial" panose="020B0604020202020204" pitchFamily="34" charset="0"/>
              <a:buNone/>
            </a:pPr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3</a:t>
            </a:fld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53355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4</a:t>
            </a:fld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22057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8</a:t>
            </a:fld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75218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61A35AD-0B81-F94A-83A1-9125CBB4FF2A}" type="slidenum">
              <a:rPr lang="en-US" smtClean="0"/>
              <a:pPr/>
              <a:t>15</a:t>
            </a:fld>
            <a:endParaRPr lang="en-US"/>
          </a:p>
        </p:txBody>
      </p:sp>
      <p:sp>
        <p:nvSpPr>
          <p:cNvPr id="5" name="Zástupný symbol pro datum 4"/>
          <p:cNvSpPr>
            <a:spLocks noGrp="1"/>
          </p:cNvSpPr>
          <p:nvPr>
            <p:ph type="dt" idx="1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92074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5082"/>
            <a:ext cx="7772400" cy="1997296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86972"/>
            <a:ext cx="6400800" cy="57020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5FA4E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subtitle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5800" y="3309620"/>
            <a:ext cx="6632575" cy="1452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56851" y="6356350"/>
            <a:ext cx="2006600" cy="369888"/>
          </a:xfrm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pPr lvl="0"/>
            <a:r>
              <a:rPr lang="en-US" dirty="0" smtClean="0"/>
              <a:t>16/12/14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29806552"/>
      </p:ext>
    </p:extLst>
  </p:cSld>
  <p:clrMapOvr>
    <a:masterClrMapping/>
  </p:clrMapOvr>
  <p:transition spd="slow">
    <p:cover dir="r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86375" y="1306874"/>
            <a:ext cx="7700425" cy="4819290"/>
          </a:xfrm>
        </p:spPr>
        <p:txBody>
          <a:bodyPr/>
          <a:lstStyle>
            <a:lvl1pPr>
              <a:defRPr sz="1800"/>
            </a:lvl1pPr>
            <a:lvl2pPr marL="628650" indent="-171450">
              <a:defRPr sz="2000" b="1"/>
            </a:lvl2pPr>
            <a:lvl3pPr marL="1073150" indent="-158750">
              <a:defRPr sz="1600"/>
            </a:lvl3pPr>
            <a:lvl4pPr marL="1528763" indent="-157163">
              <a:defRPr sz="1600"/>
            </a:lvl4pPr>
            <a:lvl5pPr marL="1973263" indent="-144463">
              <a:defRPr sz="1600"/>
            </a:lvl5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61938"/>
            <a:ext cx="8229600" cy="822325"/>
          </a:xfrm>
        </p:spPr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0924562"/>
      </p:ext>
    </p:extLst>
  </p:cSld>
  <p:clrMapOvr>
    <a:masterClrMapping/>
  </p:clrMapOvr>
  <p:transition spd="slow">
    <p:cover dir="r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70490404"/>
      </p:ext>
    </p:extLst>
  </p:cSld>
  <p:clrMapOvr>
    <a:masterClrMapping/>
  </p:clrMapOvr>
  <p:transition spd="slow">
    <p:cover dir="r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Click to edit Master text styles</a:t>
            </a:r>
          </a:p>
          <a:p>
            <a:pPr lvl="1"/>
            <a:r>
              <a:rPr lang="cs-CZ" smtClean="0"/>
              <a:t>Second level</a:t>
            </a:r>
          </a:p>
          <a:p>
            <a:pPr lvl="2"/>
            <a:r>
              <a:rPr lang="cs-CZ" smtClean="0"/>
              <a:t>Third level</a:t>
            </a:r>
          </a:p>
          <a:p>
            <a:pPr lvl="3"/>
            <a:r>
              <a:rPr lang="cs-CZ" smtClean="0"/>
              <a:t>Fourth level</a:t>
            </a:r>
          </a:p>
          <a:p>
            <a:pPr lvl="4"/>
            <a:r>
              <a:rPr lang="cs-CZ" smtClean="0"/>
              <a:t>Fifth level</a:t>
            </a:r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17527893"/>
      </p:ext>
    </p:extLst>
  </p:cSld>
  <p:clrMapOvr>
    <a:masterClrMapping/>
  </p:clrMapOvr>
  <p:transition spd="slow">
    <p:cover dir="r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Click to edit Master title style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93580167"/>
      </p:ext>
    </p:extLst>
  </p:cSld>
  <p:clrMapOvr>
    <a:masterClrMapping/>
  </p:clrMapOvr>
  <p:transition spd="slow">
    <p:cover dir="r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7752548"/>
      </p:ext>
    </p:extLst>
  </p:cSld>
  <p:clrMapOvr>
    <a:masterClrMapping/>
  </p:clrMapOvr>
  <p:transition spd="slow">
    <p:cover dir="r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</a:t>
            </a:r>
            <a:r>
              <a:rPr lang="cs-CZ" dirty="0" err="1" smtClean="0"/>
              <a:t>title</a:t>
            </a:r>
            <a:r>
              <a:rPr lang="cs-CZ" dirty="0" smtClean="0"/>
              <a:t>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cs-CZ" smtClean="0"/>
              <a:t>Drag picture to placeholder or click icon to add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16290896"/>
      </p:ext>
    </p:extLst>
  </p:cSld>
  <p:clrMapOvr>
    <a:masterClrMapping/>
  </p:clrMapOvr>
  <p:transition spd="slow">
    <p:cover dir="r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inal Slide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6341" y="1264906"/>
            <a:ext cx="7383470" cy="1470025"/>
          </a:xfrm>
        </p:spPr>
        <p:txBody>
          <a:bodyPr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ubtitle 2"/>
          <p:cNvSpPr txBox="1">
            <a:spLocks/>
          </p:cNvSpPr>
          <p:nvPr userDrawn="1"/>
        </p:nvSpPr>
        <p:spPr>
          <a:xfrm>
            <a:off x="161280" y="5840002"/>
            <a:ext cx="3312170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b="0" kern="1200" dirty="0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Centrum pro regionální rozvoj České republiky</a:t>
            </a:r>
          </a:p>
        </p:txBody>
      </p:sp>
      <p:sp>
        <p:nvSpPr>
          <p:cNvPr id="9" name="Subtitle 2"/>
          <p:cNvSpPr txBox="1">
            <a:spLocks/>
          </p:cNvSpPr>
          <p:nvPr userDrawn="1"/>
        </p:nvSpPr>
        <p:spPr>
          <a:xfrm>
            <a:off x="3591250" y="5840002"/>
            <a:ext cx="246494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b="0" dirty="0" smtClean="0">
                <a:solidFill>
                  <a:schemeClr val="bg1"/>
                </a:solidFill>
              </a:rPr>
              <a:t>Vinohradská 46, 120 00  Praha 2</a:t>
            </a:r>
          </a:p>
        </p:txBody>
      </p:sp>
      <p:sp>
        <p:nvSpPr>
          <p:cNvPr id="10" name="Subtitle 2"/>
          <p:cNvSpPr txBox="1">
            <a:spLocks/>
          </p:cNvSpPr>
          <p:nvPr userDrawn="1"/>
        </p:nvSpPr>
        <p:spPr>
          <a:xfrm>
            <a:off x="6140450" y="5840002"/>
            <a:ext cx="1747402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b="0" dirty="0" smtClean="0">
                <a:solidFill>
                  <a:schemeClr val="bg1"/>
                </a:solidFill>
              </a:rPr>
              <a:t>tel.: +420 221 580 201</a:t>
            </a:r>
          </a:p>
        </p:txBody>
      </p:sp>
      <p:sp>
        <p:nvSpPr>
          <p:cNvPr id="12" name="Subtitle 2"/>
          <p:cNvSpPr txBox="1">
            <a:spLocks/>
          </p:cNvSpPr>
          <p:nvPr userDrawn="1"/>
        </p:nvSpPr>
        <p:spPr>
          <a:xfrm>
            <a:off x="8048299" y="5828841"/>
            <a:ext cx="1000451" cy="4024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3200" kern="1200">
                <a:solidFill>
                  <a:srgbClr val="FFFFFF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457200" rtl="0" eaLnBrk="1" latinLnBrk="0" hangingPunct="1">
              <a:spcBef>
                <a:spcPct val="20000"/>
              </a:spcBef>
              <a:buFont typeface="Arial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cs-CZ" sz="1300" b="0" kern="1200" dirty="0" err="1" smtClean="0">
                <a:solidFill>
                  <a:schemeClr val="bg1"/>
                </a:solidFill>
                <a:latin typeface="+mn-lt"/>
                <a:ea typeface="+mn-ea"/>
                <a:cs typeface="+mn-cs"/>
              </a:rPr>
              <a:t>www.crr.cz</a:t>
            </a:r>
            <a:endParaRPr lang="cs-CZ" sz="1300" b="0" kern="1200" dirty="0" smtClean="0">
              <a:solidFill>
                <a:schemeClr val="bg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1074279"/>
      </p:ext>
    </p:extLst>
  </p:cSld>
  <p:clrMapOvr>
    <a:masterClrMapping/>
  </p:clrMapOvr>
  <p:transition spd="slow">
    <p:cover dir="r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Úvodní snímek">
    <p:bg>
      <p:bgPr>
        <a:blipFill rotWithShape="1"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715082"/>
            <a:ext cx="7772400" cy="1997296"/>
          </a:xfrm>
        </p:spPr>
        <p:txBody>
          <a:bodyPr anchor="t">
            <a:normAutofit/>
          </a:bodyPr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5386972"/>
            <a:ext cx="6400800" cy="570201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rgbClr val="5FA4E5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1"/>
          </p:nvPr>
        </p:nvSpPr>
        <p:spPr>
          <a:xfrm>
            <a:off x="685800" y="3309620"/>
            <a:ext cx="6632575" cy="1452562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2" hasCustomPrompt="1"/>
          </p:nvPr>
        </p:nvSpPr>
        <p:spPr>
          <a:xfrm>
            <a:off x="156851" y="6356350"/>
            <a:ext cx="2006600" cy="369888"/>
          </a:xfrm>
        </p:spPr>
        <p:txBody>
          <a:bodyPr/>
          <a:lstStyle>
            <a:lvl1pPr>
              <a:defRPr>
                <a:solidFill>
                  <a:srgbClr val="CCCCCC"/>
                </a:solidFill>
              </a:defRPr>
            </a:lvl1pPr>
          </a:lstStyle>
          <a:p>
            <a:pPr lvl="0"/>
            <a:fld id="{A8AD1661-3A61-224B-91E0-4B126FC883AF}" type="datetime1">
              <a:rPr lang="en-US" smtClean="0"/>
              <a:t>7/13/2016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22478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11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62310"/>
            <a:ext cx="8229600" cy="8226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86374" y="1306873"/>
            <a:ext cx="7675766" cy="4806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dirty="0" err="1" smtClean="0"/>
              <a:t>Click</a:t>
            </a:r>
            <a:r>
              <a:rPr lang="cs-CZ" dirty="0" smtClean="0"/>
              <a:t> to </a:t>
            </a:r>
            <a:r>
              <a:rPr lang="cs-CZ" dirty="0" err="1" smtClean="0"/>
              <a:t>edit</a:t>
            </a:r>
            <a:r>
              <a:rPr lang="cs-CZ" dirty="0" smtClean="0"/>
              <a:t> Master text </a:t>
            </a:r>
            <a:r>
              <a:rPr lang="cs-CZ" dirty="0" err="1" smtClean="0"/>
              <a:t>styles</a:t>
            </a:r>
            <a:endParaRPr lang="cs-CZ" dirty="0" smtClean="0"/>
          </a:p>
          <a:p>
            <a:pPr lvl="1"/>
            <a:r>
              <a:rPr lang="cs-CZ" dirty="0" smtClean="0"/>
              <a:t>Second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2"/>
            <a:r>
              <a:rPr lang="cs-CZ" dirty="0" err="1" smtClean="0"/>
              <a:t>Third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3"/>
            <a:r>
              <a:rPr lang="cs-CZ" dirty="0" err="1" smtClean="0"/>
              <a:t>Fourth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cs-CZ" dirty="0" smtClean="0"/>
          </a:p>
          <a:p>
            <a:pPr lvl="4"/>
            <a:r>
              <a:rPr lang="cs-CZ" dirty="0" err="1" smtClean="0"/>
              <a:t>Fifth</a:t>
            </a:r>
            <a:r>
              <a:rPr lang="cs-CZ" dirty="0" smtClean="0"/>
              <a:t> </a:t>
            </a:r>
            <a:r>
              <a:rPr lang="cs-CZ" dirty="0" err="1" smtClean="0"/>
              <a:t>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27451" y="6356350"/>
            <a:ext cx="529234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4"/>
          </p:nvPr>
        </p:nvSpPr>
        <p:spPr>
          <a:xfrm>
            <a:off x="183137" y="6356349"/>
            <a:ext cx="50043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00529C"/>
                </a:solidFill>
              </a:defRPr>
            </a:lvl1pPr>
          </a:lstStyle>
          <a:p>
            <a:fld id="{4000C4B2-41BC-D741-8B94-B76DB6967C01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840510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7" r:id="rId7"/>
    <p:sldLayoutId id="2147483660" r:id="rId8"/>
    <p:sldLayoutId id="2147483661" r:id="rId9"/>
  </p:sldLayoutIdLst>
  <p:transition spd="slow">
    <p:cover dir="ru"/>
  </p:transition>
  <p:timing>
    <p:tnLst>
      <p:par>
        <p:cTn id="1" dur="indefinite" restart="never" nodeType="tmRoot"/>
      </p:par>
    </p:tnLst>
  </p:timing>
  <p:hf hdr="0" dt="0"/>
  <p:txStyles>
    <p:titleStyle>
      <a:lvl1pPr algn="l" defTabSz="457200" rtl="0" eaLnBrk="1" latinLnBrk="0" hangingPunct="1">
        <a:spcBef>
          <a:spcPct val="0"/>
        </a:spcBef>
        <a:buNone/>
        <a:defRPr sz="3600" b="1" kern="1200">
          <a:solidFill>
            <a:srgbClr val="00529C"/>
          </a:solidFill>
          <a:latin typeface="+mj-lt"/>
          <a:ea typeface="+mj-ea"/>
          <a:cs typeface="+mj-cs"/>
        </a:defRPr>
      </a:lvl1pPr>
    </p:titleStyle>
    <p:bodyStyle>
      <a:lvl1pPr marL="0" indent="0" algn="l" defTabSz="457200" rtl="0" eaLnBrk="1" latinLnBrk="0" hangingPunct="1">
        <a:lnSpc>
          <a:spcPct val="100000"/>
        </a:lnSpc>
        <a:spcBef>
          <a:spcPct val="20000"/>
        </a:spcBef>
        <a:spcAft>
          <a:spcPts val="200"/>
        </a:spcAft>
        <a:buFont typeface="Arial"/>
        <a:buNone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4025" indent="-187325" algn="l" defTabSz="457200" rtl="0" eaLnBrk="1" latinLnBrk="0" hangingPunct="1">
        <a:lnSpc>
          <a:spcPct val="100000"/>
        </a:lnSpc>
        <a:spcBef>
          <a:spcPts val="1680"/>
        </a:spcBef>
        <a:spcAft>
          <a:spcPts val="0"/>
        </a:spcAft>
        <a:buFont typeface="Arial"/>
        <a:buChar char="•"/>
        <a:defRPr sz="2000" b="1" kern="1200">
          <a:solidFill>
            <a:srgbClr val="00529C"/>
          </a:solidFill>
          <a:latin typeface="+mn-lt"/>
          <a:ea typeface="+mn-ea"/>
          <a:cs typeface="+mn-cs"/>
        </a:defRPr>
      </a:lvl2pPr>
      <a:lvl3pPr marL="720725" indent="-187325" algn="l" defTabSz="457200" rtl="0" eaLnBrk="1" latinLnBrk="0" hangingPunct="1">
        <a:lnSpc>
          <a:spcPct val="100000"/>
        </a:lnSpc>
        <a:spcBef>
          <a:spcPts val="700"/>
        </a:spcBef>
        <a:spcAft>
          <a:spcPts val="0"/>
        </a:spcAft>
        <a:buFont typeface="Arial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87425" indent="-187325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–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254125" indent="-173038" algn="l" defTabSz="457200" rtl="0" eaLnBrk="1" latinLnBrk="0" hangingPunct="1">
        <a:lnSpc>
          <a:spcPct val="100000"/>
        </a:lnSpc>
        <a:spcBef>
          <a:spcPct val="20000"/>
        </a:spcBef>
        <a:spcAft>
          <a:spcPts val="0"/>
        </a:spcAft>
        <a:buFont typeface="Arial"/>
        <a:buChar char="»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s://mseu.mssf.cz/help/TescoSwElevatedTrustToolCZ.msi" TargetMode="Externa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mseu.mssf.cz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hyperlink" Target="http://www.microsoft.com/getsilverlight" TargetMode="External"/><Relationship Id="rId4" Type="http://schemas.openxmlformats.org/officeDocument/2006/relationships/hyperlink" Target="https://mseu.mssf.cz/help/TescoSwElevatedTrustToolCZ.msi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019175"/>
            <a:ext cx="9144000" cy="1997296"/>
          </a:xfrm>
        </p:spPr>
        <p:txBody>
          <a:bodyPr>
            <a:noAutofit/>
          </a:bodyPr>
          <a:lstStyle/>
          <a:p>
            <a:pPr algn="ctr"/>
            <a:r>
              <a:rPr lang="cs-CZ" dirty="0"/>
              <a:t/>
            </a:r>
            <a:br>
              <a:rPr lang="cs-CZ" dirty="0"/>
            </a:br>
            <a:r>
              <a:rPr lang="cs-CZ" dirty="0"/>
              <a:t>Podání projektové žádosti </a:t>
            </a:r>
            <a:br>
              <a:rPr lang="cs-CZ" dirty="0"/>
            </a:br>
            <a:r>
              <a:rPr lang="cs-CZ" dirty="0"/>
              <a:t>v  MS2014+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40391" y="4445048"/>
            <a:ext cx="7781925" cy="645568"/>
          </a:xfrm>
        </p:spPr>
        <p:txBody>
          <a:bodyPr>
            <a:normAutofit/>
          </a:bodyPr>
          <a:lstStyle/>
          <a:p>
            <a:pPr algn="ctr"/>
            <a:r>
              <a:rPr lang="cs-CZ" sz="35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Mgr. Viktor </a:t>
            </a:r>
            <a:r>
              <a:rPr lang="cs-CZ" sz="3500" b="1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Šeďa</a:t>
            </a:r>
            <a:endParaRPr lang="cs-CZ" sz="35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-1257300" y="101917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72658244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93698"/>
            <a:ext cx="8229600" cy="611519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Přístup k projektu - </a:t>
            </a:r>
            <a:r>
              <a:rPr lang="cs-CZ" sz="3200" dirty="0" smtClean="0"/>
              <a:t>Role II.</a:t>
            </a:r>
            <a:endParaRPr lang="cs-CZ" sz="32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10</a:t>
            </a:fld>
            <a:endParaRPr lang="en-US" dirty="0"/>
          </a:p>
        </p:txBody>
      </p:sp>
      <p:sp>
        <p:nvSpPr>
          <p:cNvPr id="8" name="TextovéPole 7"/>
          <p:cNvSpPr txBox="1"/>
          <p:nvPr/>
        </p:nvSpPr>
        <p:spPr>
          <a:xfrm>
            <a:off x="484495" y="887105"/>
            <a:ext cx="8067675" cy="25699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cs-CZ" sz="1700" u="sng" dirty="0" smtClean="0"/>
              <a:t>Role </a:t>
            </a:r>
            <a:r>
              <a:rPr lang="cs-CZ" sz="1700" b="1" u="sng" dirty="0" smtClean="0"/>
              <a:t>Správce přístupů</a:t>
            </a:r>
            <a:r>
              <a:rPr lang="cs-CZ" sz="1700" b="1" dirty="0" smtClean="0"/>
              <a:t> </a:t>
            </a:r>
          </a:p>
          <a:p>
            <a:pPr algn="just"/>
            <a:r>
              <a:rPr lang="cs-CZ" sz="1700" dirty="0"/>
              <a:t>Zakladateli projektové žádosti je automaticky přidělena role </a:t>
            </a:r>
            <a:r>
              <a:rPr lang="cs-CZ" sz="1700" b="1" dirty="0">
                <a:solidFill>
                  <a:srgbClr val="FF0000"/>
                </a:solidFill>
              </a:rPr>
              <a:t>Správce </a:t>
            </a:r>
            <a:r>
              <a:rPr lang="cs-CZ" sz="1700" b="1" dirty="0" smtClean="0">
                <a:solidFill>
                  <a:srgbClr val="FF0000"/>
                </a:solidFill>
              </a:rPr>
              <a:t>přístupů. </a:t>
            </a:r>
          </a:p>
          <a:p>
            <a:pPr algn="just"/>
            <a:r>
              <a:rPr lang="cs-CZ" sz="1700" dirty="0" smtClean="0"/>
              <a:t>Na projektu mohou figurovat až </a:t>
            </a:r>
            <a:r>
              <a:rPr lang="cs-CZ" sz="1700" b="1" dirty="0" smtClean="0"/>
              <a:t>dva uživatelé s rolí Správce přístupů </a:t>
            </a:r>
            <a:r>
              <a:rPr lang="cs-CZ" sz="1700" dirty="0" smtClean="0"/>
              <a:t>(zakladatel projektu a „zástupce“).</a:t>
            </a:r>
            <a:endParaRPr lang="cs-CZ" sz="1700" b="1" dirty="0" smtClean="0">
              <a:solidFill>
                <a:srgbClr val="FF0000"/>
              </a:solidFill>
            </a:endParaRPr>
          </a:p>
          <a:p>
            <a:pPr algn="just"/>
            <a:endParaRPr lang="cs-CZ" sz="1600" dirty="0"/>
          </a:p>
          <a:p>
            <a:pPr algn="just"/>
            <a:endParaRPr lang="cs-CZ" sz="1600" dirty="0"/>
          </a:p>
          <a:p>
            <a:pPr algn="just"/>
            <a:endParaRPr lang="cs-CZ" sz="1600" dirty="0" smtClean="0"/>
          </a:p>
          <a:p>
            <a:pPr algn="just"/>
            <a:endParaRPr lang="cs-CZ" sz="1600" dirty="0"/>
          </a:p>
          <a:p>
            <a:pPr algn="just"/>
            <a:endParaRPr lang="cs-CZ" sz="1200" dirty="0"/>
          </a:p>
          <a:p>
            <a:pPr algn="just"/>
            <a:r>
              <a:rPr lang="cs-CZ" sz="1700" b="1" dirty="0" smtClean="0">
                <a:solidFill>
                  <a:srgbClr val="FF0000"/>
                </a:solidFill>
              </a:rPr>
              <a:t>Pozor</a:t>
            </a:r>
            <a:r>
              <a:rPr lang="cs-CZ" sz="1700" b="1" dirty="0">
                <a:solidFill>
                  <a:srgbClr val="FF0000"/>
                </a:solidFill>
              </a:rPr>
              <a:t>!!! </a:t>
            </a:r>
            <a:r>
              <a:rPr lang="cs-CZ" sz="1700" dirty="0"/>
              <a:t>Žadatel by měl vždy přístup do MS2014+ s rolí správce přístupů</a:t>
            </a:r>
            <a:r>
              <a:rPr lang="cs-CZ" sz="1700" dirty="0" smtClean="0"/>
              <a:t>.</a:t>
            </a:r>
            <a:endParaRPr lang="cs-CZ" sz="1100" dirty="0"/>
          </a:p>
        </p:txBody>
      </p:sp>
      <p:pic>
        <p:nvPicPr>
          <p:cNvPr id="9" name="Obrázek 8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pic>
        <p:nvPicPr>
          <p:cNvPr id="11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86" b="7408"/>
          <a:stretch/>
        </p:blipFill>
        <p:spPr bwMode="auto">
          <a:xfrm>
            <a:off x="1978782" y="1748577"/>
            <a:ext cx="5124450" cy="138112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4" name="Zástupný symbol pro obsah 1"/>
          <p:cNvSpPr txBox="1">
            <a:spLocks/>
          </p:cNvSpPr>
          <p:nvPr/>
        </p:nvSpPr>
        <p:spPr>
          <a:xfrm>
            <a:off x="511792" y="5547062"/>
            <a:ext cx="8229600" cy="59443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1073150" indent="-15875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763" indent="-157163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3263" indent="-144463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/>
            <a:r>
              <a:rPr lang="cs-CZ" sz="1700" b="1" dirty="0">
                <a:solidFill>
                  <a:srgbClr val="FF0000"/>
                </a:solidFill>
              </a:rPr>
              <a:t>Pozor!!! </a:t>
            </a:r>
            <a:r>
              <a:rPr lang="cs-CZ" sz="1700" b="1" dirty="0" smtClean="0">
                <a:solidFill>
                  <a:srgbClr val="FF0000"/>
                </a:solidFill>
              </a:rPr>
              <a:t> </a:t>
            </a:r>
            <a:r>
              <a:rPr lang="cs-CZ" sz="1700" dirty="0" smtClean="0"/>
              <a:t>Na </a:t>
            </a:r>
            <a:r>
              <a:rPr lang="cs-CZ" sz="1700" dirty="0"/>
              <a:t>projekt lze přiřadit pouze uživatele, kteří jsou v IS KP14+ již zaregistrovaní.</a:t>
            </a:r>
          </a:p>
          <a:p>
            <a:pPr algn="just"/>
            <a:r>
              <a:rPr lang="cs-CZ" sz="1700" dirty="0" err="1" smtClean="0"/>
              <a:t>Nasdílený</a:t>
            </a:r>
            <a:r>
              <a:rPr lang="cs-CZ" sz="1700" dirty="0" smtClean="0"/>
              <a:t> </a:t>
            </a:r>
            <a:r>
              <a:rPr lang="cs-CZ" sz="1700" dirty="0"/>
              <a:t>projekt je nutné přijmout/odmítnout, u signatáře probíhá přijetí automaticky</a:t>
            </a:r>
            <a:r>
              <a:rPr lang="cs-CZ" sz="1700" dirty="0" smtClean="0"/>
              <a:t>.</a:t>
            </a:r>
            <a:endParaRPr lang="cs-CZ" sz="1700" dirty="0"/>
          </a:p>
        </p:txBody>
      </p:sp>
      <p:pic>
        <p:nvPicPr>
          <p:cNvPr id="15" name="Picture 3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17" t="60569"/>
          <a:stretch/>
        </p:blipFill>
        <p:spPr bwMode="auto">
          <a:xfrm>
            <a:off x="576400" y="4223107"/>
            <a:ext cx="6404000" cy="12693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7" name="TextovéPole 6"/>
          <p:cNvSpPr txBox="1"/>
          <p:nvPr/>
        </p:nvSpPr>
        <p:spPr>
          <a:xfrm>
            <a:off x="470845" y="3527412"/>
            <a:ext cx="8229601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700" dirty="0" smtClean="0"/>
              <a:t>Pouze uživatelé </a:t>
            </a:r>
            <a:r>
              <a:rPr lang="cs-CZ" sz="1700" dirty="0"/>
              <a:t>s rolí </a:t>
            </a:r>
            <a:r>
              <a:rPr lang="cs-CZ" sz="1700" b="1" dirty="0">
                <a:solidFill>
                  <a:srgbClr val="FF0000"/>
                </a:solidFill>
              </a:rPr>
              <a:t>Správce </a:t>
            </a:r>
            <a:r>
              <a:rPr lang="cs-CZ" sz="1700" b="1" dirty="0" smtClean="0">
                <a:solidFill>
                  <a:srgbClr val="FF0000"/>
                </a:solidFill>
              </a:rPr>
              <a:t>přístupů </a:t>
            </a:r>
            <a:r>
              <a:rPr lang="cs-CZ" sz="1600" dirty="0" smtClean="0"/>
              <a:t>mohou na projekt přidávat/odebírat </a:t>
            </a:r>
            <a:r>
              <a:rPr lang="cs-CZ" sz="1600" dirty="0"/>
              <a:t>další </a:t>
            </a:r>
            <a:r>
              <a:rPr lang="cs-CZ" sz="1600" dirty="0" smtClean="0"/>
              <a:t>uživatele, a to na </a:t>
            </a:r>
            <a:r>
              <a:rPr lang="cs-CZ" sz="1600" dirty="0"/>
              <a:t>záložce </a:t>
            </a:r>
            <a:r>
              <a:rPr lang="cs-CZ" sz="1600" b="1" dirty="0"/>
              <a:t>Přístup k </a:t>
            </a:r>
            <a:r>
              <a:rPr lang="cs-CZ" sz="1600" b="1" dirty="0" smtClean="0"/>
              <a:t>projektu</a:t>
            </a:r>
            <a:r>
              <a:rPr lang="cs-CZ" sz="1600" dirty="0" smtClean="0"/>
              <a:t>.</a:t>
            </a: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3003070510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727451" y="1154474"/>
            <a:ext cx="7700425" cy="4819290"/>
          </a:xfrm>
        </p:spPr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u="sng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sz="1800" b="0" dirty="0">
              <a:solidFill>
                <a:schemeClr val="tx1"/>
              </a:solidFill>
            </a:endParaRPr>
          </a:p>
          <a:p>
            <a:endParaRPr lang="cs-CZ" dirty="0" smtClean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93698"/>
            <a:ext cx="8229600" cy="611519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Přístup k projektu - </a:t>
            </a:r>
            <a:r>
              <a:rPr lang="cs-CZ" sz="3200" dirty="0" smtClean="0"/>
              <a:t>Role III.</a:t>
            </a:r>
            <a:endParaRPr lang="cs-CZ" sz="32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11</a:t>
            </a:fld>
            <a:endParaRPr lang="en-US" dirty="0"/>
          </a:p>
        </p:txBody>
      </p:sp>
      <p:sp>
        <p:nvSpPr>
          <p:cNvPr id="8" name="TextovéPole 7"/>
          <p:cNvSpPr txBox="1"/>
          <p:nvPr/>
        </p:nvSpPr>
        <p:spPr>
          <a:xfrm>
            <a:off x="457199" y="955345"/>
            <a:ext cx="8067675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700" dirty="0" smtClean="0"/>
              <a:t>2. </a:t>
            </a:r>
            <a:r>
              <a:rPr lang="cs-CZ" sz="1700" u="sng" dirty="0" smtClean="0"/>
              <a:t>Role </a:t>
            </a:r>
            <a:r>
              <a:rPr lang="cs-CZ" sz="1700" b="1" u="sng" dirty="0" smtClean="0"/>
              <a:t>Čtenář</a:t>
            </a:r>
            <a:r>
              <a:rPr lang="cs-CZ" sz="1700" dirty="0" smtClean="0"/>
              <a:t> - projektová žádost zobrazena k náhledu</a:t>
            </a:r>
          </a:p>
          <a:p>
            <a:pPr marL="342900" indent="-342900" algn="just">
              <a:buFont typeface="+mj-lt"/>
              <a:buAutoNum type="arabicPeriod"/>
              <a:tabLst>
                <a:tab pos="895350" algn="l"/>
                <a:tab pos="1257300" algn="l"/>
              </a:tabLst>
            </a:pPr>
            <a:endParaRPr lang="cs-CZ" sz="800" dirty="0" smtClean="0"/>
          </a:p>
          <a:p>
            <a:pPr algn="just">
              <a:tabLst>
                <a:tab pos="895350" algn="l"/>
                <a:tab pos="1257300" algn="l"/>
              </a:tabLst>
            </a:pPr>
            <a:r>
              <a:rPr lang="cs-CZ" sz="1700" dirty="0" smtClean="0"/>
              <a:t>3. </a:t>
            </a:r>
            <a:r>
              <a:rPr lang="cs-CZ" sz="1700" u="sng" dirty="0" smtClean="0"/>
              <a:t>Role </a:t>
            </a:r>
            <a:r>
              <a:rPr lang="cs-CZ" sz="1700" b="1" u="sng" dirty="0" smtClean="0"/>
              <a:t>Editor</a:t>
            </a:r>
            <a:r>
              <a:rPr lang="cs-CZ" sz="1700" dirty="0" smtClean="0"/>
              <a:t> - možnost zápisu změn v projektové žádosti</a:t>
            </a:r>
          </a:p>
          <a:p>
            <a:pPr marL="342900" indent="-342900" algn="just">
              <a:buFont typeface="+mj-lt"/>
              <a:buAutoNum type="arabicPeriod"/>
              <a:tabLst>
                <a:tab pos="895350" algn="l"/>
                <a:tab pos="1257300" algn="l"/>
              </a:tabLst>
            </a:pPr>
            <a:endParaRPr lang="cs-CZ" sz="800" dirty="0" smtClean="0"/>
          </a:p>
          <a:p>
            <a:pPr algn="just">
              <a:tabLst>
                <a:tab pos="895350" algn="l"/>
                <a:tab pos="1257300" algn="l"/>
              </a:tabLst>
            </a:pPr>
            <a:r>
              <a:rPr lang="cs-CZ" sz="1700" dirty="0" smtClean="0"/>
              <a:t>4. </a:t>
            </a:r>
            <a:r>
              <a:rPr lang="cs-CZ" sz="1700" u="sng" dirty="0" smtClean="0"/>
              <a:t>Role </a:t>
            </a:r>
            <a:r>
              <a:rPr lang="cs-CZ" sz="1700" b="1" u="sng" dirty="0" smtClean="0"/>
              <a:t>Signatář projektu</a:t>
            </a:r>
            <a:r>
              <a:rPr lang="cs-CZ" sz="1700" b="1" dirty="0" smtClean="0"/>
              <a:t>: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  <a:tabLst>
                <a:tab pos="895350" algn="l"/>
                <a:tab pos="1257300" algn="l"/>
              </a:tabLst>
            </a:pPr>
            <a:r>
              <a:rPr lang="cs-CZ" sz="1700" dirty="0" smtClean="0"/>
              <a:t>umožňuje podepisovat předem definované úkony v dané žádosti (projektovou žádost,  žádost o změnu, zprávu o realizaci apod.)</a:t>
            </a:r>
          </a:p>
          <a:p>
            <a:pPr marL="742950" lvl="1" indent="-285750" algn="just">
              <a:buFont typeface="Wingdings" panose="05000000000000000000" pitchFamily="2" charset="2"/>
              <a:buChar char="Ø"/>
              <a:tabLst>
                <a:tab pos="895350" algn="l"/>
                <a:tab pos="1257300" algn="l"/>
              </a:tabLst>
            </a:pPr>
            <a:r>
              <a:rPr lang="cs-CZ" sz="1700" dirty="0" smtClean="0"/>
              <a:t>musí být alespoň jeden signatář, pokud jich je více, podepisují dle předem daného pořadí.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700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pic>
        <p:nvPicPr>
          <p:cNvPr id="9" name="Obrázek 8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pic>
        <p:nvPicPr>
          <p:cNvPr id="10" name="Picture 2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122" b="14545"/>
          <a:stretch/>
        </p:blipFill>
        <p:spPr bwMode="auto">
          <a:xfrm>
            <a:off x="771020" y="3205595"/>
            <a:ext cx="6803792" cy="1461941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643142" y="4892537"/>
            <a:ext cx="7881732" cy="8771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cs-CZ" sz="1700" dirty="0"/>
              <a:t>Role </a:t>
            </a:r>
            <a:r>
              <a:rPr lang="cs-CZ" sz="1700" b="1" dirty="0"/>
              <a:t>Zmocněnec</a:t>
            </a:r>
            <a:r>
              <a:rPr lang="cs-CZ" sz="1700" dirty="0"/>
              <a:t> </a:t>
            </a:r>
            <a:r>
              <a:rPr lang="cs-CZ" sz="1700" dirty="0" smtClean="0"/>
              <a:t>- </a:t>
            </a:r>
            <a:r>
              <a:rPr lang="cs-CZ" sz="1700" dirty="0"/>
              <a:t>signatář (zmocnitel) může k podpisu v systému pověřit podepsáním vybraných </a:t>
            </a:r>
            <a:r>
              <a:rPr lang="cs-CZ" sz="1700" dirty="0" smtClean="0"/>
              <a:t>úloh osobu pověřenou, tzv. </a:t>
            </a:r>
            <a:r>
              <a:rPr lang="cs-CZ" sz="1700" dirty="0"/>
              <a:t>zmocněnce. Zmocněncem může být jakýkoli z uživatelů, který </a:t>
            </a:r>
            <a:r>
              <a:rPr lang="cs-CZ" sz="1700" dirty="0" smtClean="0"/>
              <a:t>má </a:t>
            </a:r>
            <a:r>
              <a:rPr lang="cs-CZ" sz="1700" dirty="0"/>
              <a:t>v rámci projektu přidělené role (správce přístupů /</a:t>
            </a:r>
            <a:r>
              <a:rPr lang="cs-CZ" sz="1700" dirty="0" smtClean="0"/>
              <a:t>editor). </a:t>
            </a: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546872015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02609" y="1002375"/>
            <a:ext cx="8284192" cy="5123789"/>
          </a:xfrm>
        </p:spPr>
        <p:txBody>
          <a:bodyPr>
            <a:normAutofit/>
          </a:bodyPr>
          <a:lstStyle/>
          <a:p>
            <a:pPr algn="just"/>
            <a:r>
              <a:rPr lang="cs-CZ" sz="1700" dirty="0" smtClean="0"/>
              <a:t>Projekt </a:t>
            </a:r>
            <a:r>
              <a:rPr lang="cs-CZ" sz="1700" u="sng" dirty="0" smtClean="0"/>
              <a:t>musí být elektronicky podepsán</a:t>
            </a:r>
            <a:r>
              <a:rPr lang="cs-CZ" sz="1700" dirty="0" smtClean="0"/>
              <a:t> </a:t>
            </a:r>
            <a:r>
              <a:rPr lang="cs-CZ" sz="1700" b="1" dirty="0" smtClean="0">
                <a:solidFill>
                  <a:srgbClr val="FF0000"/>
                </a:solidFill>
              </a:rPr>
              <a:t>signatářem</a:t>
            </a:r>
            <a:r>
              <a:rPr lang="cs-CZ" sz="1700" dirty="0" smtClean="0"/>
              <a:t> tj. statutárním zástupcem nebo </a:t>
            </a:r>
            <a:r>
              <a:rPr lang="cs-CZ" sz="1700" b="1" dirty="0" smtClean="0">
                <a:solidFill>
                  <a:srgbClr val="FF0000"/>
                </a:solidFill>
              </a:rPr>
              <a:t>zmocněncem</a:t>
            </a:r>
            <a:r>
              <a:rPr lang="cs-CZ" sz="1700" dirty="0" smtClean="0"/>
              <a:t> = osobou pověřenou na základě plné moci.</a:t>
            </a:r>
          </a:p>
          <a:p>
            <a:pPr algn="just"/>
            <a:endParaRPr lang="cs-CZ" sz="800" dirty="0" smtClean="0"/>
          </a:p>
          <a:p>
            <a:pPr algn="just"/>
            <a:r>
              <a:rPr lang="cs-CZ" sz="1700" dirty="0" smtClean="0"/>
              <a:t>Pokud </a:t>
            </a:r>
            <a:r>
              <a:rPr lang="cs-CZ" sz="1700" b="1" dirty="0"/>
              <a:t>je </a:t>
            </a:r>
            <a:r>
              <a:rPr lang="cs-CZ" sz="1700" b="1" dirty="0" smtClean="0"/>
              <a:t>statutární zástupce registrovaným uživatelem </a:t>
            </a:r>
            <a:r>
              <a:rPr lang="cs-CZ" sz="1700" b="1" dirty="0"/>
              <a:t>v IS KP14+ </a:t>
            </a:r>
            <a:r>
              <a:rPr lang="cs-CZ" sz="1700" dirty="0"/>
              <a:t>a má zřízen </a:t>
            </a:r>
            <a:r>
              <a:rPr lang="cs-CZ" sz="1700" dirty="0" smtClean="0"/>
              <a:t>kvalifikovaný elektronický </a:t>
            </a:r>
            <a:r>
              <a:rPr lang="cs-CZ" sz="1700" dirty="0"/>
              <a:t>podpis a je uveden na záložce </a:t>
            </a:r>
            <a:r>
              <a:rPr lang="cs-CZ" sz="1700" b="1" dirty="0"/>
              <a:t>Přístup k projektu</a:t>
            </a:r>
            <a:r>
              <a:rPr lang="cs-CZ" sz="1700" dirty="0"/>
              <a:t> jako </a:t>
            </a:r>
            <a:r>
              <a:rPr lang="cs-CZ" sz="1700" dirty="0" smtClean="0"/>
              <a:t>signatář, pak vloží </a:t>
            </a:r>
            <a:r>
              <a:rPr lang="cs-CZ" sz="1700" dirty="0"/>
              <a:t>podpis po finalizaci projektové žádosti na záložce Podpis žádosti (zcela dole v levém menu</a:t>
            </a:r>
            <a:r>
              <a:rPr lang="cs-CZ" sz="1700" dirty="0" smtClean="0"/>
              <a:t>).</a:t>
            </a:r>
          </a:p>
          <a:p>
            <a:pPr algn="just"/>
            <a:r>
              <a:rPr lang="cs-CZ" sz="1600" b="1" dirty="0">
                <a:solidFill>
                  <a:srgbClr val="FF0000"/>
                </a:solidFill>
              </a:rPr>
              <a:t>Záložka Podpis žádosti se zviditelní až po provedení finalizace projektové žádosti</a:t>
            </a:r>
          </a:p>
          <a:p>
            <a:pPr algn="just"/>
            <a:endParaRPr lang="cs-CZ" sz="800" dirty="0"/>
          </a:p>
          <a:p>
            <a:pPr algn="just"/>
            <a:r>
              <a:rPr lang="cs-CZ" sz="1700" dirty="0"/>
              <a:t>Pokud </a:t>
            </a:r>
            <a:r>
              <a:rPr lang="cs-CZ" sz="1700" dirty="0" smtClean="0"/>
              <a:t> </a:t>
            </a:r>
            <a:r>
              <a:rPr lang="cs-CZ" sz="1700" b="1" dirty="0" smtClean="0"/>
              <a:t>statutární zástupce není registrován v IS KP14+</a:t>
            </a:r>
            <a:r>
              <a:rPr lang="cs-CZ" sz="1700" dirty="0" smtClean="0"/>
              <a:t>,</a:t>
            </a:r>
            <a:r>
              <a:rPr lang="cs-CZ" sz="1700" b="1" dirty="0" smtClean="0"/>
              <a:t> </a:t>
            </a:r>
            <a:r>
              <a:rPr lang="cs-CZ" sz="1700" dirty="0" smtClean="0"/>
              <a:t>pak projekt </a:t>
            </a:r>
            <a:r>
              <a:rPr lang="cs-CZ" sz="1700" b="1" dirty="0"/>
              <a:t>podepisuje </a:t>
            </a:r>
            <a:r>
              <a:rPr lang="cs-CZ" sz="1700" b="1" dirty="0" smtClean="0"/>
              <a:t>zmocněnec.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 smtClean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u="sng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02608" y="180050"/>
            <a:ext cx="8229600" cy="822325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Plná moc I. 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12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451" y="3615163"/>
            <a:ext cx="7041505" cy="1895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51749874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endParaRPr lang="cs-CZ" u="sng" dirty="0"/>
          </a:p>
          <a:p>
            <a:endParaRPr lang="cs-CZ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207346"/>
            <a:ext cx="8229600" cy="822325"/>
          </a:xfrm>
        </p:spPr>
        <p:txBody>
          <a:bodyPr>
            <a:noAutofit/>
          </a:bodyPr>
          <a:lstStyle/>
          <a:p>
            <a:pPr algn="ctr"/>
            <a:r>
              <a:rPr lang="cs-CZ" sz="3200" dirty="0"/>
              <a:t>Plná moc </a:t>
            </a:r>
            <a:r>
              <a:rPr lang="cs-CZ" sz="3200" dirty="0" smtClean="0"/>
              <a:t>II. - postup vložení do IS KP14+</a:t>
            </a:r>
            <a:endParaRPr lang="cs-CZ" sz="32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13</a:t>
            </a:fld>
            <a:endParaRPr lang="en-US" dirty="0"/>
          </a:p>
        </p:txBody>
      </p:sp>
      <p:sp>
        <p:nvSpPr>
          <p:cNvPr id="9" name="TextovéPole 8"/>
          <p:cNvSpPr txBox="1"/>
          <p:nvPr/>
        </p:nvSpPr>
        <p:spPr>
          <a:xfrm>
            <a:off x="457199" y="1103779"/>
            <a:ext cx="8153399" cy="509370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Font typeface="+mj-lt"/>
              <a:buAutoNum type="arabicPeriod"/>
            </a:pPr>
            <a:r>
              <a:rPr lang="cs-CZ" sz="1700" b="1" dirty="0" smtClean="0">
                <a:solidFill>
                  <a:srgbClr val="FF0000"/>
                </a:solidFill>
              </a:rPr>
              <a:t>Pověřená osoba </a:t>
            </a:r>
            <a:r>
              <a:rPr lang="cs-CZ" sz="1700" dirty="0" smtClean="0"/>
              <a:t>(Zmocněnec) je uveden na záložce </a:t>
            </a:r>
            <a:r>
              <a:rPr lang="cs-CZ" sz="1700" b="1" dirty="0" smtClean="0">
                <a:solidFill>
                  <a:srgbClr val="00529C"/>
                </a:solidFill>
              </a:rPr>
              <a:t>Přístup k projektu  </a:t>
            </a:r>
            <a:r>
              <a:rPr lang="cs-CZ" sz="1700" dirty="0" smtClean="0"/>
              <a:t>(většinou má roli editor i správce přístupů). </a:t>
            </a:r>
          </a:p>
          <a:p>
            <a:pPr marL="342900" indent="-342900" algn="just">
              <a:buFont typeface="+mj-lt"/>
              <a:buAutoNum type="arabicPeriod"/>
            </a:pPr>
            <a:endParaRPr lang="cs-CZ" sz="600" dirty="0" smtClean="0"/>
          </a:p>
          <a:p>
            <a:pPr marL="342900" indent="-342900" algn="just">
              <a:buFont typeface="+mj-lt"/>
              <a:buAutoNum type="arabicPeriod"/>
            </a:pPr>
            <a:r>
              <a:rPr lang="cs-CZ" sz="1700" dirty="0" smtClean="0"/>
              <a:t>Na záložce </a:t>
            </a:r>
            <a:r>
              <a:rPr lang="cs-CZ" sz="1700" b="1" dirty="0" smtClean="0">
                <a:solidFill>
                  <a:srgbClr val="00529C"/>
                </a:solidFill>
              </a:rPr>
              <a:t>Přístup k projektu </a:t>
            </a:r>
            <a:r>
              <a:rPr lang="cs-CZ" sz="1700" dirty="0" smtClean="0"/>
              <a:t>stiskněte  tlačítko </a:t>
            </a:r>
            <a:r>
              <a:rPr lang="cs-CZ" sz="1700" b="1" dirty="0" smtClean="0">
                <a:solidFill>
                  <a:srgbClr val="00529C"/>
                </a:solidFill>
              </a:rPr>
              <a:t>Nový záznam</a:t>
            </a:r>
            <a:r>
              <a:rPr lang="cs-CZ" sz="1700" dirty="0" smtClean="0"/>
              <a:t>. V založeném záznamu se označí možnost Signatář bez registrace v IS KP14+. Vyplní se datum narození a jméno. Záznam se uloží. Po uložení se v tabulce Správci projektu zobrazí další záznam, který má zelenou fajfku ve sloupci Signatář bez registrace v IS KP14+.</a:t>
            </a:r>
          </a:p>
          <a:p>
            <a:pPr marL="342900" indent="-342900" algn="just">
              <a:buFont typeface="+mj-lt"/>
              <a:buAutoNum type="arabicPeriod"/>
            </a:pPr>
            <a:endParaRPr lang="cs-CZ" sz="600" dirty="0" smtClean="0"/>
          </a:p>
          <a:p>
            <a:pPr marL="342900" lvl="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700" dirty="0" smtClean="0"/>
              <a:t>V datové oblasti Plné moci založte záznam nové plné moci -  vyplní se typ plné moci: </a:t>
            </a:r>
            <a:r>
              <a:rPr lang="cs-CZ" sz="1700" u="sng" dirty="0" smtClean="0"/>
              <a:t>papírová</a:t>
            </a:r>
            <a:r>
              <a:rPr lang="cs-CZ" sz="1700" dirty="0" smtClean="0"/>
              <a:t>, zmocněnec (výběr z číselníku), datum platnosti plné moci, v poli Zmocnitel neregistrovaný v IS KP14+ vybereme (kliknutím na čtvereček vedle šedivého pole) jméno statutárního zástupce.</a:t>
            </a:r>
          </a:p>
          <a:p>
            <a:pPr marL="342900" lvl="0" indent="-342900" algn="just">
              <a:spcBef>
                <a:spcPts val="600"/>
              </a:spcBef>
              <a:buFont typeface="+mj-lt"/>
              <a:buAutoNum type="arabicPeriod"/>
            </a:pPr>
            <a:endParaRPr lang="cs-CZ" sz="600" dirty="0" smtClean="0"/>
          </a:p>
          <a:p>
            <a:pPr marL="342900" lvl="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700" dirty="0" smtClean="0"/>
              <a:t>Soubor naskenované plné moci vložíme přes tlačítko Připojit. </a:t>
            </a:r>
          </a:p>
          <a:p>
            <a:pPr marL="342900" lvl="0" indent="-342900" algn="just">
              <a:spcBef>
                <a:spcPts val="600"/>
              </a:spcBef>
              <a:buFont typeface="+mj-lt"/>
              <a:buAutoNum type="arabicPeriod"/>
            </a:pPr>
            <a:endParaRPr lang="cs-CZ" sz="600" dirty="0" smtClean="0"/>
          </a:p>
          <a:p>
            <a:pPr marL="342900" lvl="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700" dirty="0" smtClean="0"/>
              <a:t>Nutno </a:t>
            </a:r>
            <a:r>
              <a:rPr lang="cs-CZ" sz="1700" dirty="0"/>
              <a:t>vybrat předmět zmocnění (tlačítko zcela </a:t>
            </a:r>
            <a:r>
              <a:rPr lang="cs-CZ" sz="1700" dirty="0" smtClean="0"/>
              <a:t>dole) tj. </a:t>
            </a:r>
            <a:r>
              <a:rPr lang="cs-CZ" sz="1700" dirty="0"/>
              <a:t>pro jaké dokumenty má zmocněnec právo </a:t>
            </a:r>
            <a:r>
              <a:rPr lang="cs-CZ" sz="1700" dirty="0" smtClean="0"/>
              <a:t>podepisovat. Po </a:t>
            </a:r>
            <a:r>
              <a:rPr lang="cs-CZ" sz="1700" dirty="0"/>
              <a:t>výběru </a:t>
            </a:r>
            <a:r>
              <a:rPr lang="cs-CZ" sz="1700" dirty="0" smtClean="0"/>
              <a:t>záznam uložte.</a:t>
            </a:r>
          </a:p>
          <a:p>
            <a:pPr marL="342900" lvl="0" indent="-342900" algn="just">
              <a:spcBef>
                <a:spcPts val="600"/>
              </a:spcBef>
              <a:buFont typeface="+mj-lt"/>
              <a:buAutoNum type="arabicPeriod"/>
            </a:pPr>
            <a:endParaRPr lang="cs-CZ" sz="600" dirty="0" smtClean="0"/>
          </a:p>
          <a:p>
            <a:pPr marL="342900" indent="-342900" algn="just">
              <a:spcBef>
                <a:spcPts val="600"/>
              </a:spcBef>
              <a:buFont typeface="+mj-lt"/>
              <a:buAutoNum type="arabicPeriod"/>
            </a:pPr>
            <a:r>
              <a:rPr lang="cs-CZ" sz="1700" dirty="0" smtClean="0"/>
              <a:t>Pak </a:t>
            </a:r>
            <a:r>
              <a:rPr lang="cs-CZ" sz="1700" dirty="0"/>
              <a:t>kliknutím na ikonu pečetě </a:t>
            </a:r>
            <a:r>
              <a:rPr lang="cs-CZ" sz="1700" dirty="0" smtClean="0"/>
              <a:t>u plné moci vložíme </a:t>
            </a:r>
            <a:r>
              <a:rPr lang="cs-CZ" sz="1700" dirty="0"/>
              <a:t>elektronický podpis. </a:t>
            </a:r>
            <a:r>
              <a:rPr lang="cs-CZ" sz="1700" b="1" dirty="0"/>
              <a:t>Elektronický podpis v tomto případě </a:t>
            </a:r>
            <a:r>
              <a:rPr lang="cs-CZ" sz="1700" b="1" dirty="0" smtClean="0"/>
              <a:t>přikládá pověřená osoba, tj. zmocněnec</a:t>
            </a:r>
            <a:r>
              <a:rPr lang="cs-CZ" sz="1700" b="1" dirty="0"/>
              <a:t>. </a:t>
            </a:r>
            <a:endParaRPr lang="cs-CZ" b="1" dirty="0"/>
          </a:p>
        </p:txBody>
      </p:sp>
      <p:pic>
        <p:nvPicPr>
          <p:cNvPr id="10" name="Obrázek 9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1212471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0" y="962026"/>
            <a:ext cx="8229599" cy="1972244"/>
          </a:xfrm>
        </p:spPr>
        <p:txBody>
          <a:bodyPr>
            <a:normAutofit/>
          </a:bodyPr>
          <a:lstStyle/>
          <a:p>
            <a:pPr algn="just">
              <a:spcBef>
                <a:spcPts val="0"/>
              </a:spcBef>
            </a:pPr>
            <a:r>
              <a:rPr lang="cs-CZ" sz="1700" dirty="0" smtClean="0"/>
              <a:t>Po finalizaci žádosti o podporu jsou umožněny </a:t>
            </a:r>
            <a:r>
              <a:rPr lang="cs-CZ" sz="1700" b="1" dirty="0" smtClean="0"/>
              <a:t>dva typy podání </a:t>
            </a:r>
            <a:r>
              <a:rPr lang="cs-CZ" sz="1700" dirty="0" smtClean="0"/>
              <a:t>(záložka Identifikace operace):</a:t>
            </a:r>
          </a:p>
          <a:p>
            <a:pPr marL="540000" lvl="1" indent="-1800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</a:rPr>
              <a:t>Automatické podání  </a:t>
            </a:r>
            <a:r>
              <a:rPr lang="cs-CZ" sz="1700" b="0" dirty="0" smtClean="0">
                <a:solidFill>
                  <a:schemeClr val="tx1"/>
                </a:solidFill>
              </a:rPr>
              <a:t>- žádost je odeslána automaticky po podpisu signatářem (případně posledním signatářem),</a:t>
            </a:r>
          </a:p>
          <a:p>
            <a:pPr marL="540000" lvl="1" indent="-180000" algn="just"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cs-CZ" sz="1700" dirty="0" smtClean="0">
                <a:solidFill>
                  <a:schemeClr val="tx1"/>
                </a:solidFill>
              </a:rPr>
              <a:t>Ruční podání </a:t>
            </a:r>
            <a:r>
              <a:rPr lang="cs-CZ" sz="1700" b="0" dirty="0" smtClean="0">
                <a:solidFill>
                  <a:schemeClr val="tx1"/>
                </a:solidFill>
              </a:rPr>
              <a:t>- žádost je odeslána na CRR až na základě aktivní volby žadatele (</a:t>
            </a:r>
            <a:r>
              <a:rPr lang="cs-CZ" sz="1700" b="0" dirty="0">
                <a:solidFill>
                  <a:srgbClr val="FF0000"/>
                </a:solidFill>
              </a:rPr>
              <a:t>nutno tedy kliknout na tlačítko </a:t>
            </a:r>
            <a:r>
              <a:rPr lang="cs-CZ" sz="1700" dirty="0" smtClean="0">
                <a:solidFill>
                  <a:srgbClr val="FF0000"/>
                </a:solidFill>
              </a:rPr>
              <a:t>Podat</a:t>
            </a:r>
            <a:r>
              <a:rPr lang="cs-CZ" sz="1700" b="0" dirty="0" smtClean="0">
                <a:solidFill>
                  <a:schemeClr val="tx1"/>
                </a:solidFill>
              </a:rPr>
              <a:t>)</a:t>
            </a:r>
            <a:r>
              <a:rPr lang="cs-CZ" sz="1700" dirty="0" smtClean="0">
                <a:solidFill>
                  <a:srgbClr val="FF0000"/>
                </a:solidFill>
              </a:rPr>
              <a:t> </a:t>
            </a:r>
            <a:r>
              <a:rPr lang="cs-CZ" sz="1700" b="0" dirty="0" smtClean="0">
                <a:solidFill>
                  <a:schemeClr val="tx1"/>
                </a:solidFill>
              </a:rPr>
              <a:t>po podpisu Žádosti o podporu. </a:t>
            </a:r>
            <a:endParaRPr lang="cs-CZ" sz="1700" b="0" dirty="0">
              <a:solidFill>
                <a:schemeClr val="tx1"/>
              </a:solidFill>
            </a:endParaRPr>
          </a:p>
          <a:p>
            <a:pPr marL="360000" lvl="1" indent="0" algn="just">
              <a:spcBef>
                <a:spcPts val="0"/>
              </a:spcBef>
              <a:buNone/>
            </a:pPr>
            <a:r>
              <a:rPr lang="cs-CZ" sz="1700" b="0" dirty="0" smtClean="0">
                <a:solidFill>
                  <a:schemeClr val="tx1"/>
                </a:solidFill>
              </a:rPr>
              <a:t>	  </a:t>
            </a:r>
            <a:r>
              <a:rPr lang="cs-CZ" sz="1700" dirty="0" smtClean="0">
                <a:solidFill>
                  <a:srgbClr val="FF0000"/>
                </a:solidFill>
              </a:rPr>
              <a:t>POZOR !!! </a:t>
            </a:r>
            <a:r>
              <a:rPr lang="cs-CZ" sz="1700" dirty="0">
                <a:solidFill>
                  <a:srgbClr val="FF0000"/>
                </a:solidFill>
              </a:rPr>
              <a:t>P</a:t>
            </a:r>
            <a:r>
              <a:rPr lang="cs-CZ" sz="1700" dirty="0" smtClean="0">
                <a:solidFill>
                  <a:srgbClr val="FF0000"/>
                </a:solidFill>
              </a:rPr>
              <a:t>o podepsání již nelze před odesláním žádost storno finalizovat.</a:t>
            </a:r>
          </a:p>
          <a:p>
            <a:pPr marL="971550" lvl="1" indent="-342900" algn="just">
              <a:buFont typeface="Arial" panose="020B0604020202020204" pitchFamily="34" charset="0"/>
              <a:buChar char="•"/>
            </a:pPr>
            <a:endParaRPr lang="cs-CZ" sz="1600" b="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b="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b="0" dirty="0" smtClean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sz="1600" b="0" dirty="0" smtClean="0">
              <a:solidFill>
                <a:schemeClr val="tx1"/>
              </a:solidFill>
            </a:endParaRPr>
          </a:p>
          <a:p>
            <a:pPr marL="342900" indent="-342900" algn="just">
              <a:buFont typeface="Wingdings" panose="05000000000000000000" pitchFamily="2" charset="2"/>
              <a:buChar char="v"/>
            </a:pPr>
            <a:endParaRPr lang="cs-CZ" sz="1200" b="0" dirty="0" smtClean="0">
              <a:solidFill>
                <a:schemeClr val="tx1"/>
              </a:solidFill>
            </a:endParaRPr>
          </a:p>
          <a:p>
            <a:pPr lvl="1" indent="0" algn="just">
              <a:buNone/>
            </a:pPr>
            <a:endParaRPr lang="cs-CZ" sz="1400" b="0" dirty="0" smtClean="0">
              <a:solidFill>
                <a:schemeClr val="tx1"/>
              </a:solidFill>
            </a:endParaRPr>
          </a:p>
          <a:p>
            <a:pPr lvl="1" indent="0" algn="just">
              <a:buNone/>
            </a:pPr>
            <a:endParaRPr lang="cs-CZ" sz="1800" b="0" dirty="0">
              <a:solidFill>
                <a:schemeClr val="tx1"/>
              </a:solidFill>
            </a:endParaRPr>
          </a:p>
          <a:p>
            <a:pPr marL="971550" lvl="1" indent="-342900" algn="just">
              <a:buFont typeface="Wingdings" panose="05000000000000000000" pitchFamily="2" charset="2"/>
              <a:buChar char="v"/>
            </a:pPr>
            <a:endParaRPr lang="cs-CZ" sz="1800" b="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80050"/>
            <a:ext cx="8229600" cy="822325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P</a:t>
            </a:r>
            <a:r>
              <a:rPr lang="cs-CZ" sz="3200" dirty="0" smtClean="0"/>
              <a:t>odání žádosti o podporu</a:t>
            </a:r>
            <a:endParaRPr lang="cs-CZ" sz="32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14</a:t>
            </a:fld>
            <a:endParaRPr lang="en-US" dirty="0"/>
          </a:p>
        </p:txBody>
      </p:sp>
      <p:pic>
        <p:nvPicPr>
          <p:cNvPr id="8" name="Obrázek 7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pic>
        <p:nvPicPr>
          <p:cNvPr id="10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693" t="38050" r="38506" b="46016"/>
          <a:stretch/>
        </p:blipFill>
        <p:spPr bwMode="auto">
          <a:xfrm>
            <a:off x="1494473" y="2934270"/>
            <a:ext cx="5438776" cy="8762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ovéPole 12"/>
          <p:cNvSpPr txBox="1"/>
          <p:nvPr/>
        </p:nvSpPr>
        <p:spPr>
          <a:xfrm>
            <a:off x="457200" y="4132714"/>
            <a:ext cx="340511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700" dirty="0" smtClean="0"/>
              <a:t>Po úspěšném podání  žádosti o podporu se na záložce Identifikace operace objeví stav </a:t>
            </a:r>
            <a:r>
              <a:rPr lang="cs-CZ" sz="1700" b="1" dirty="0" smtClean="0"/>
              <a:t>Žádost o podporu zaregistrována.</a:t>
            </a: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46194" y="3982588"/>
            <a:ext cx="4313873" cy="2185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Obdélník 15"/>
          <p:cNvSpPr/>
          <p:nvPr/>
        </p:nvSpPr>
        <p:spPr>
          <a:xfrm>
            <a:off x="4505325" y="3372419"/>
            <a:ext cx="1943100" cy="385585"/>
          </a:xfrm>
          <a:prstGeom prst="rect">
            <a:avLst/>
          </a:prstGeom>
          <a:noFill/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48717533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79343" y="962025"/>
            <a:ext cx="7700425" cy="5164139"/>
          </a:xfrm>
        </p:spPr>
        <p:txBody>
          <a:bodyPr>
            <a:norm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/>
          </a:p>
          <a:p>
            <a:pPr lvl="1" indent="0" algn="just">
              <a:buNone/>
            </a:pPr>
            <a:endParaRPr lang="cs-CZ" sz="1800" b="0" dirty="0">
              <a:solidFill>
                <a:schemeClr val="tx1"/>
              </a:solidFill>
            </a:endParaRPr>
          </a:p>
          <a:p>
            <a:pPr marL="971550" lvl="1" indent="-342900" algn="just">
              <a:buFont typeface="Wingdings" panose="05000000000000000000" pitchFamily="2" charset="2"/>
              <a:buChar char="v"/>
            </a:pPr>
            <a:endParaRPr lang="cs-CZ" sz="1800" b="0" dirty="0">
              <a:solidFill>
                <a:schemeClr val="tx1"/>
              </a:solidFill>
            </a:endParaRPr>
          </a:p>
          <a:p>
            <a:pPr marL="285750" indent="-285750" algn="just">
              <a:buFont typeface="Arial" panose="020B0604020202020204" pitchFamily="34" charset="0"/>
              <a:buChar char="•"/>
            </a:pPr>
            <a:endParaRPr lang="cs-CZ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26052"/>
            <a:ext cx="8229600" cy="822325"/>
          </a:xfrm>
        </p:spPr>
        <p:txBody>
          <a:bodyPr>
            <a:normAutofit/>
          </a:bodyPr>
          <a:lstStyle/>
          <a:p>
            <a:pPr algn="ctr"/>
            <a:r>
              <a:rPr lang="cs-CZ" sz="2800" dirty="0" smtClean="0"/>
              <a:t>Vyplnění projektové žádosti</a:t>
            </a:r>
            <a:endParaRPr lang="cs-CZ" sz="2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15</a:t>
            </a:fld>
            <a:endParaRPr lang="en-US" dirty="0"/>
          </a:p>
        </p:txBody>
      </p:sp>
      <p:pic>
        <p:nvPicPr>
          <p:cNvPr id="8" name="Obrázek 7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989321"/>
            <a:ext cx="2447925" cy="51759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Šipka dolů 13"/>
          <p:cNvSpPr/>
          <p:nvPr/>
        </p:nvSpPr>
        <p:spPr>
          <a:xfrm>
            <a:off x="183137" y="1638300"/>
            <a:ext cx="274063" cy="2800350"/>
          </a:xfrm>
          <a:prstGeom prst="down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5" name="TextovéPole 14"/>
          <p:cNvSpPr txBox="1"/>
          <p:nvPr/>
        </p:nvSpPr>
        <p:spPr>
          <a:xfrm>
            <a:off x="3233524" y="1079091"/>
            <a:ext cx="557255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 smtClean="0"/>
              <a:t>Projektovou žádost je nutno </a:t>
            </a:r>
            <a:r>
              <a:rPr lang="cs-CZ" b="1" dirty="0" smtClean="0">
                <a:solidFill>
                  <a:srgbClr val="FF0000"/>
                </a:solidFill>
              </a:rPr>
              <a:t>vyplňovat postupně </a:t>
            </a:r>
            <a:r>
              <a:rPr lang="cs-CZ" dirty="0" smtClean="0"/>
              <a:t>od horních záložek k poslední záložce Podpis žádosti. </a:t>
            </a:r>
          </a:p>
          <a:p>
            <a:endParaRPr lang="cs-CZ" sz="1400" dirty="0"/>
          </a:p>
          <a:p>
            <a:r>
              <a:rPr lang="cs-CZ" sz="1700" dirty="0" smtClean="0"/>
              <a:t>Důvod: jednotlivé záložky spolu souvisí a mají mezi sebou vazby např. 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700" dirty="0" smtClean="0"/>
              <a:t>Specifický cíl na indikátory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700" dirty="0" smtClean="0"/>
              <a:t>Právní forma žadatele na rozpad financování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700" dirty="0" smtClean="0"/>
              <a:t>Rozpočet na Přehled zdrojů financování a na záložku finanční plán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700" dirty="0" smtClean="0"/>
              <a:t>Subjekty projektu na vyplnění dodavatelů k veřejným zakázkám</a:t>
            </a:r>
          </a:p>
          <a:p>
            <a:endParaRPr lang="cs-CZ" dirty="0"/>
          </a:p>
          <a:p>
            <a:r>
              <a:rPr lang="cs-CZ" sz="1700" dirty="0" smtClean="0"/>
              <a:t>Záložka Projekt obsahuje </a:t>
            </a:r>
            <a:r>
              <a:rPr lang="cs-CZ" sz="1700" b="1" dirty="0" smtClean="0"/>
              <a:t>Doplňkové informace </a:t>
            </a:r>
            <a:r>
              <a:rPr lang="cs-CZ" sz="1700" dirty="0" smtClean="0"/>
              <a:t>(např. realizace zadávacích řízení, CBA, veřejná podpora).</a:t>
            </a:r>
          </a:p>
          <a:p>
            <a:endParaRPr lang="cs-CZ" dirty="0" smtClean="0"/>
          </a:p>
          <a:p>
            <a:r>
              <a:rPr lang="cs-CZ" b="1" dirty="0" smtClean="0">
                <a:solidFill>
                  <a:srgbClr val="FF0000"/>
                </a:solidFill>
              </a:rPr>
              <a:t>Záložka Podpis žádosti se zviditelní až po provedení finalizace projektové žádosti</a:t>
            </a:r>
          </a:p>
          <a:p>
            <a:pPr marL="342900" indent="-342900">
              <a:buFont typeface="+mj-lt"/>
              <a:buAutoNum type="arabicPeriod"/>
            </a:pP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2008107859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57201" y="736976"/>
            <a:ext cx="8229600" cy="1460314"/>
          </a:xfrm>
        </p:spPr>
        <p:txBody>
          <a:bodyPr>
            <a:noAutofit/>
          </a:bodyPr>
          <a:lstStyle/>
          <a:p>
            <a:pPr algn="just"/>
            <a:r>
              <a:rPr lang="cs-CZ" sz="1600" dirty="0"/>
              <a:t>Komunikace probíhá v IS KP14+ ve formě DEPEŠÍ,  ve kterých bude žadatel vyzván k doložení podkladů, </a:t>
            </a:r>
            <a:r>
              <a:rPr lang="cs-CZ" sz="1600" dirty="0" smtClean="0"/>
              <a:t>bude informován </a:t>
            </a:r>
            <a:r>
              <a:rPr lang="cs-CZ" sz="1600" dirty="0"/>
              <a:t>o stavu projektu, výsledcích hodnocení, podpisu právního aktu</a:t>
            </a:r>
            <a:r>
              <a:rPr lang="cs-CZ" sz="1600" dirty="0" smtClean="0"/>
              <a:t>.</a:t>
            </a:r>
          </a:p>
          <a:p>
            <a:pPr algn="just"/>
            <a:r>
              <a:rPr lang="cs-CZ" sz="1600" b="1" dirty="0" smtClean="0"/>
              <a:t>Přijaté </a:t>
            </a:r>
            <a:r>
              <a:rPr lang="cs-CZ" sz="1600" b="1" dirty="0"/>
              <a:t>depeše </a:t>
            </a:r>
            <a:r>
              <a:rPr lang="cs-CZ" sz="1600" dirty="0"/>
              <a:t>se zobrazují ihned po přihlášení na nástěnce. </a:t>
            </a:r>
          </a:p>
          <a:p>
            <a:pPr algn="just"/>
            <a:r>
              <a:rPr lang="cs-CZ" sz="1600" dirty="0" smtClean="0"/>
              <a:t>Na systémové depeše neodpovídejte!</a:t>
            </a:r>
            <a:endParaRPr lang="cs-CZ" sz="1600" dirty="0">
              <a:solidFill>
                <a:srgbClr val="FF0000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52754"/>
            <a:ext cx="8229600" cy="652463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Komunikace v IS KP14+ </a:t>
            </a:r>
            <a:r>
              <a:rPr lang="cs-CZ" sz="3200" dirty="0" smtClean="0"/>
              <a:t>- DEPEŠE</a:t>
            </a:r>
            <a:endParaRPr lang="cs-CZ" sz="32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16</a:t>
            </a:fld>
            <a:endParaRPr 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144" y="1942657"/>
            <a:ext cx="2311062" cy="427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ovéPole 7"/>
          <p:cNvSpPr txBox="1"/>
          <p:nvPr/>
        </p:nvSpPr>
        <p:spPr>
          <a:xfrm>
            <a:off x="3019137" y="1901976"/>
            <a:ext cx="5810963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Pokud přijde depeše, která se vztahuje ke konkrétnímu projektu, pak přijde kromě nástěnky uživatele také </a:t>
            </a:r>
            <a:r>
              <a:rPr lang="cs-CZ" sz="1600" b="1" dirty="0"/>
              <a:t>přímo na </a:t>
            </a:r>
            <a:r>
              <a:rPr lang="cs-CZ" sz="1600" b="1" dirty="0" smtClean="0"/>
              <a:t>projekt </a:t>
            </a:r>
            <a:r>
              <a:rPr lang="cs-CZ" sz="1600" dirty="0" smtClean="0"/>
              <a:t>(Profil objektu).</a:t>
            </a:r>
            <a:endParaRPr lang="cs-CZ" sz="1600" dirty="0"/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600" dirty="0"/>
              <a:t>V levém menu je možno zkontrolovat všechny příchozí depeše, či je možno vytvořit novou depeši.</a:t>
            </a:r>
          </a:p>
          <a:p>
            <a:pPr algn="just"/>
            <a:endParaRPr lang="cs-CZ" sz="600" dirty="0" smtClean="0"/>
          </a:p>
          <a:p>
            <a:pPr algn="just"/>
            <a:r>
              <a:rPr lang="cs-CZ" sz="1600" dirty="0" smtClean="0"/>
              <a:t>Nová </a:t>
            </a:r>
            <a:r>
              <a:rPr lang="cs-CZ" sz="1600" b="1" dirty="0">
                <a:solidFill>
                  <a:srgbClr val="FF0000"/>
                </a:solidFill>
              </a:rPr>
              <a:t>depeše odesílaná </a:t>
            </a:r>
            <a:r>
              <a:rPr lang="cs-CZ" sz="1600" dirty="0"/>
              <a:t>z projektu přijde z IS KP14+ do systému CSSF14+ </a:t>
            </a:r>
            <a:r>
              <a:rPr lang="cs-CZ" sz="1600" b="1" dirty="0"/>
              <a:t>manažerovi </a:t>
            </a:r>
            <a:r>
              <a:rPr lang="cs-CZ" sz="1600" b="1" dirty="0" smtClean="0"/>
              <a:t>projektu</a:t>
            </a:r>
            <a:r>
              <a:rPr lang="cs-CZ" sz="1600" dirty="0" smtClean="0"/>
              <a:t>, </a:t>
            </a:r>
            <a:r>
              <a:rPr lang="cs-CZ" sz="1600" b="1" u="sng" dirty="0" smtClean="0"/>
              <a:t>před odesláním depeše vždy vybírejte adresáta!!!</a:t>
            </a:r>
            <a:endParaRPr lang="cs-CZ" sz="1600" b="1" u="sng" dirty="0"/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7377" y="4024461"/>
            <a:ext cx="5183167" cy="2158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Obrázek 8" descr="IROP-MMR-CRR – kop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1987835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532263" y="975082"/>
            <a:ext cx="8270545" cy="1072086"/>
          </a:xfrm>
        </p:spPr>
        <p:txBody>
          <a:bodyPr>
            <a:normAutofit/>
          </a:bodyPr>
          <a:lstStyle/>
          <a:p>
            <a:pPr algn="just"/>
            <a:r>
              <a:rPr lang="cs-CZ" b="1" dirty="0"/>
              <a:t>Depeše</a:t>
            </a:r>
            <a:r>
              <a:rPr lang="cs-CZ" dirty="0"/>
              <a:t> se považuje za </a:t>
            </a:r>
            <a:r>
              <a:rPr lang="cs-CZ" b="1" dirty="0">
                <a:solidFill>
                  <a:srgbClr val="FF0000"/>
                </a:solidFill>
              </a:rPr>
              <a:t>doručenou dnem odeslání</a:t>
            </a:r>
            <a:r>
              <a:rPr lang="cs-CZ" dirty="0"/>
              <a:t>, nikoli dnem přečtení.</a:t>
            </a:r>
          </a:p>
          <a:p>
            <a:pPr algn="just"/>
            <a:r>
              <a:rPr lang="cs-CZ" sz="1700" dirty="0" smtClean="0"/>
              <a:t>V IS KP14+ doporučujeme využít </a:t>
            </a:r>
            <a:r>
              <a:rPr lang="cs-CZ" sz="1700" b="1" u="sng" dirty="0" smtClean="0"/>
              <a:t>NOTIFIKACÍ</a:t>
            </a:r>
            <a:r>
              <a:rPr lang="cs-CZ" sz="1700" dirty="0" smtClean="0"/>
              <a:t>, které upozorní uživatele na přijatou depeši.</a:t>
            </a:r>
          </a:p>
          <a:p>
            <a:pPr algn="just"/>
            <a:r>
              <a:rPr lang="cs-CZ" sz="1700" dirty="0" smtClean="0"/>
              <a:t>Nastavení  proveďte záložce v </a:t>
            </a:r>
            <a:r>
              <a:rPr lang="cs-CZ" sz="1700" b="1" dirty="0" smtClean="0"/>
              <a:t>Profilu uživatele - Kontaktní údaje</a:t>
            </a:r>
            <a:r>
              <a:rPr lang="cs-CZ" sz="1700" dirty="0" smtClean="0"/>
              <a:t>. </a:t>
            </a:r>
            <a:endParaRPr lang="cs-CZ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300780" y="139109"/>
            <a:ext cx="8503663" cy="666110"/>
          </a:xfrm>
        </p:spPr>
        <p:txBody>
          <a:bodyPr>
            <a:noAutofit/>
          </a:bodyPr>
          <a:lstStyle/>
          <a:p>
            <a:pPr algn="ctr"/>
            <a:r>
              <a:rPr lang="cs-CZ" sz="3200" dirty="0"/>
              <a:t>Komunikace </a:t>
            </a:r>
            <a:r>
              <a:rPr lang="cs-CZ" sz="3200" dirty="0" smtClean="0"/>
              <a:t>v </a:t>
            </a:r>
            <a:r>
              <a:rPr lang="cs-CZ" sz="3200" dirty="0"/>
              <a:t>IS KP14</a:t>
            </a:r>
            <a:r>
              <a:rPr lang="cs-CZ" sz="3200" dirty="0" smtClean="0"/>
              <a:t>+ - NOTIFIKACE</a:t>
            </a:r>
            <a:endParaRPr lang="cs-CZ" sz="32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17</a:t>
            </a:fld>
            <a:endParaRPr 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5911" y="2190689"/>
            <a:ext cx="7982751" cy="16376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Obrázek 6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pic>
        <p:nvPicPr>
          <p:cNvPr id="9" name="Obrázek 8"/>
          <p:cNvPicPr/>
          <p:nvPr/>
        </p:nvPicPr>
        <p:blipFill rotWithShape="1">
          <a:blip r:embed="rId4"/>
          <a:srcRect l="19180" t="35883" r="1947" b="16764"/>
          <a:stretch/>
        </p:blipFill>
        <p:spPr bwMode="auto">
          <a:xfrm>
            <a:off x="3658771" y="4217157"/>
            <a:ext cx="4857425" cy="1642138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6" name="TextovéPole 5"/>
          <p:cNvSpPr txBox="1"/>
          <p:nvPr/>
        </p:nvSpPr>
        <p:spPr>
          <a:xfrm>
            <a:off x="586855" y="4248452"/>
            <a:ext cx="300250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700" dirty="0"/>
              <a:t>Vložte svůj pracovní e-mail či mobilní telefon popř. oba záznamy. Zatrhněte </a:t>
            </a:r>
            <a:r>
              <a:rPr lang="cs-CZ" sz="1700" dirty="0" smtClean="0"/>
              <a:t>pole </a:t>
            </a:r>
            <a:r>
              <a:rPr lang="cs-CZ" sz="1700" b="1" dirty="0"/>
              <a:t>Platnost </a:t>
            </a:r>
            <a:r>
              <a:rPr lang="cs-CZ" sz="1700" dirty="0"/>
              <a:t>a záznam uložte. </a:t>
            </a:r>
            <a:endParaRPr lang="cs-CZ" dirty="0"/>
          </a:p>
        </p:txBody>
      </p:sp>
      <p:cxnSp>
        <p:nvCxnSpPr>
          <p:cNvPr id="13" name="Přímá spojnice se šipkou 12"/>
          <p:cNvCxnSpPr/>
          <p:nvPr/>
        </p:nvCxnSpPr>
        <p:spPr>
          <a:xfrm flipH="1">
            <a:off x="5104263" y="3480361"/>
            <a:ext cx="1678674" cy="723332"/>
          </a:xfrm>
          <a:prstGeom prst="straightConnector1">
            <a:avLst/>
          </a:prstGeom>
          <a:ln w="50800"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8963910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09432" y="947781"/>
            <a:ext cx="8407021" cy="5152767"/>
          </a:xfrm>
        </p:spPr>
        <p:txBody>
          <a:bodyPr>
            <a:noAutofit/>
          </a:bodyPr>
          <a:lstStyle/>
          <a:p>
            <a:r>
              <a:rPr lang="cs-CZ" sz="1700" b="1" dirty="0" smtClean="0"/>
              <a:t>Subjekty projektu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500" dirty="0" smtClean="0"/>
              <a:t>na </a:t>
            </a:r>
            <a:r>
              <a:rPr lang="cs-CZ" sz="1500" dirty="0"/>
              <a:t>projektu musí být </a:t>
            </a:r>
            <a:r>
              <a:rPr lang="cs-CZ" sz="1500" b="1" dirty="0" smtClean="0"/>
              <a:t>VŽDY</a:t>
            </a:r>
            <a:r>
              <a:rPr lang="cs-CZ" sz="1500" dirty="0" smtClean="0"/>
              <a:t> vyplněn typ </a:t>
            </a:r>
            <a:r>
              <a:rPr lang="cs-CZ" sz="1500" dirty="0"/>
              <a:t>subjektu „Žadatel/příjemce“ bez toho nelze provést rozpad </a:t>
            </a:r>
            <a:r>
              <a:rPr lang="cs-CZ" sz="1500" dirty="0" smtClean="0"/>
              <a:t>financování</a:t>
            </a:r>
          </a:p>
          <a:p>
            <a:endParaRPr lang="cs-CZ" sz="1100" dirty="0" smtClean="0"/>
          </a:p>
          <a:p>
            <a:r>
              <a:rPr lang="cs-CZ" sz="1700" b="1" dirty="0"/>
              <a:t>Účet subjektu 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sz="1500" b="1" dirty="0"/>
              <a:t>VŽDY</a:t>
            </a:r>
            <a:r>
              <a:rPr lang="cs-CZ" sz="1500" dirty="0" smtClean="0"/>
              <a:t> </a:t>
            </a:r>
            <a:r>
              <a:rPr lang="cs-CZ" sz="1500" dirty="0"/>
              <a:t>vyplňujte bankovní účet, i když je záložka nepovinná</a:t>
            </a:r>
          </a:p>
          <a:p>
            <a:endParaRPr lang="cs-CZ" sz="1100" b="1" dirty="0" smtClean="0"/>
          </a:p>
          <a:p>
            <a:r>
              <a:rPr lang="cs-CZ" sz="1700" b="1" dirty="0" smtClean="0"/>
              <a:t>Přílohy</a:t>
            </a:r>
            <a:endParaRPr lang="cs-CZ" sz="17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1500" dirty="0"/>
              <a:t>přílohy se nemusí elektronicky podepisovat samostatně, ale stačí jen podpis na závěr u elektronického podání projektové žádosti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500" dirty="0"/>
              <a:t>p</a:t>
            </a:r>
            <a:r>
              <a:rPr lang="cs-CZ" sz="1500" dirty="0" smtClean="0"/>
              <a:t>řílohy nad 100 MB je potřeba rozdělit na více souborů - postup je uveden v příloze č. 1 Specifických pravidel</a:t>
            </a:r>
            <a:endParaRPr lang="cs-CZ" sz="1500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1500" dirty="0"/>
              <a:t>soubory u přílohy nelze smazat - nutné </a:t>
            </a:r>
            <a:r>
              <a:rPr lang="cs-CZ" sz="1500" dirty="0" smtClean="0"/>
              <a:t>ho přehrát novým souborem nebo smazat </a:t>
            </a:r>
            <a:r>
              <a:rPr lang="cs-CZ" sz="1500" dirty="0"/>
              <a:t>celou </a:t>
            </a:r>
            <a:r>
              <a:rPr lang="cs-CZ" sz="1500" dirty="0" smtClean="0"/>
              <a:t>přílohu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500" dirty="0" smtClean="0"/>
              <a:t>v případě, že mezi povinnými přílohami je taková, která se na Vás nevztahuje,</a:t>
            </a:r>
            <a:r>
              <a:rPr lang="cs-CZ" sz="1500" dirty="0"/>
              <a:t> </a:t>
            </a:r>
            <a:r>
              <a:rPr lang="cs-CZ" sz="1500" dirty="0" smtClean="0"/>
              <a:t>pak do této přílohy nahrejte dokument ve wordu se sdělením, že tato příloha je pro Vás nerelevantní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cs-CZ" sz="1500" dirty="0"/>
              <a:t>přílohy k veřejným zakázkám se  nevkládají  do záložky „Dokumenty“, ale do záložky „Přílohy k VZ“ v části „Veřejné zakázky“ 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39106"/>
            <a:ext cx="8229600" cy="822325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Dotazy a problémy z </a:t>
            </a:r>
            <a:r>
              <a:rPr lang="cs-CZ" sz="3200" dirty="0" smtClean="0"/>
              <a:t>praxe I.</a:t>
            </a:r>
            <a:endParaRPr lang="cs-CZ" sz="32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18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93767244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09432" y="961431"/>
            <a:ext cx="8407021" cy="2027432"/>
          </a:xfrm>
        </p:spPr>
        <p:txBody>
          <a:bodyPr>
            <a:noAutofit/>
          </a:bodyPr>
          <a:lstStyle/>
          <a:p>
            <a:r>
              <a:rPr lang="cs-CZ" sz="1700" b="1" dirty="0"/>
              <a:t>Instalační </a:t>
            </a:r>
            <a:r>
              <a:rPr lang="cs-CZ" sz="1700" b="1" dirty="0" smtClean="0"/>
              <a:t>balíček pro elektronický podpis</a:t>
            </a:r>
            <a:endParaRPr lang="cs-CZ" sz="1700" b="1" dirty="0"/>
          </a:p>
          <a:p>
            <a:pPr marL="285750" indent="-285750">
              <a:buFont typeface="Arial" pitchFamily="34" charset="0"/>
              <a:buChar char="•"/>
            </a:pPr>
            <a:r>
              <a:rPr lang="cs-CZ" sz="1500" dirty="0"/>
              <a:t>Instalační balíček </a:t>
            </a:r>
            <a:r>
              <a:rPr lang="cs-CZ" sz="1500" dirty="0">
                <a:hlinkClick r:id="rId2"/>
              </a:rPr>
              <a:t>TescoSW Elevated TrustTool</a:t>
            </a:r>
            <a:r>
              <a:rPr lang="cs-CZ" sz="1500" dirty="0"/>
              <a:t>, který je potřebný pro podpis projektové žádosti si prosím naistalujte v dostatečném předstihu před podáním žádosti - zejména u kolových výzev  </a:t>
            </a:r>
          </a:p>
          <a:p>
            <a:endParaRPr lang="cs-CZ" sz="1700" b="1" dirty="0" smtClean="0"/>
          </a:p>
          <a:p>
            <a:r>
              <a:rPr lang="cs-CZ" sz="1700" b="1" dirty="0" smtClean="0">
                <a:solidFill>
                  <a:srgbClr val="FF0000"/>
                </a:solidFill>
              </a:rPr>
              <a:t>POZOR!!!</a:t>
            </a:r>
          </a:p>
          <a:p>
            <a:r>
              <a:rPr lang="cs-CZ" sz="1700" b="1" dirty="0" smtClean="0">
                <a:solidFill>
                  <a:srgbClr val="FF0000"/>
                </a:solidFill>
              </a:rPr>
              <a:t>Zpracování projektové žádosti nenechávejte na poslední chvíli. </a:t>
            </a: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39106"/>
            <a:ext cx="8229600" cy="822325"/>
          </a:xfrm>
        </p:spPr>
        <p:txBody>
          <a:bodyPr>
            <a:normAutofit/>
          </a:bodyPr>
          <a:lstStyle/>
          <a:p>
            <a:pPr algn="ctr"/>
            <a:r>
              <a:rPr lang="cs-CZ" sz="3200" dirty="0"/>
              <a:t>Dotazy a problémy z </a:t>
            </a:r>
            <a:r>
              <a:rPr lang="cs-CZ" sz="3200" dirty="0" smtClean="0"/>
              <a:t>praxe II.</a:t>
            </a:r>
            <a:endParaRPr lang="cs-CZ" sz="32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19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sp>
        <p:nvSpPr>
          <p:cNvPr id="7" name="Nadpis 3"/>
          <p:cNvSpPr txBox="1">
            <a:spLocks/>
          </p:cNvSpPr>
          <p:nvPr/>
        </p:nvSpPr>
        <p:spPr>
          <a:xfrm>
            <a:off x="1284904" y="3317268"/>
            <a:ext cx="6760191" cy="411162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10000"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/>
              <a:t>Co Vám může pomoci při vyplnění IS KP14+ ?</a:t>
            </a:r>
            <a:endParaRPr lang="cs-CZ" sz="2400" dirty="0"/>
          </a:p>
        </p:txBody>
      </p:sp>
      <p:sp>
        <p:nvSpPr>
          <p:cNvPr id="8" name="Zástupný symbol pro obsah 1"/>
          <p:cNvSpPr txBox="1">
            <a:spLocks/>
          </p:cNvSpPr>
          <p:nvPr/>
        </p:nvSpPr>
        <p:spPr>
          <a:xfrm>
            <a:off x="457200" y="3904985"/>
            <a:ext cx="8111836" cy="1717891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1073150" indent="-15875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763" indent="-157163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3263" indent="-144463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1" indent="0" algn="just">
              <a:spcBef>
                <a:spcPct val="20000"/>
              </a:spcBef>
              <a:spcAft>
                <a:spcPts val="200"/>
              </a:spcAft>
              <a:buNone/>
            </a:pPr>
            <a:r>
              <a:rPr lang="cs-CZ" sz="1700" dirty="0" smtClean="0">
                <a:solidFill>
                  <a:schemeClr val="tx1"/>
                </a:solidFill>
              </a:rPr>
              <a:t>I.	Postup </a:t>
            </a:r>
            <a:r>
              <a:rPr lang="cs-CZ" sz="1700" dirty="0">
                <a:solidFill>
                  <a:schemeClr val="tx1"/>
                </a:solidFill>
              </a:rPr>
              <a:t>pro podání žádosti o podporu v MS2014+ </a:t>
            </a:r>
            <a:r>
              <a:rPr lang="cs-CZ" sz="1700" b="0" dirty="0">
                <a:solidFill>
                  <a:schemeClr val="tx1"/>
                </a:solidFill>
              </a:rPr>
              <a:t>(příloha č. 1 </a:t>
            </a:r>
            <a:r>
              <a:rPr lang="cs-CZ" sz="1700" b="0" dirty="0" smtClean="0">
                <a:solidFill>
                  <a:schemeClr val="tx1"/>
                </a:solidFill>
              </a:rPr>
              <a:t>Specifických pravidel)</a:t>
            </a:r>
            <a:endParaRPr lang="cs-CZ" sz="1700" b="0" dirty="0">
              <a:solidFill>
                <a:schemeClr val="tx1"/>
              </a:solidFill>
            </a:endParaRPr>
          </a:p>
          <a:p>
            <a:pPr marL="400050" lvl="1" indent="-400050" algn="just">
              <a:spcBef>
                <a:spcPct val="20000"/>
              </a:spcBef>
              <a:spcAft>
                <a:spcPts val="200"/>
              </a:spcAft>
              <a:buAutoNum type="romanUcPeriod" startAt="2"/>
            </a:pPr>
            <a:r>
              <a:rPr lang="cs-CZ" sz="1700" dirty="0" smtClean="0">
                <a:solidFill>
                  <a:schemeClr val="tx1"/>
                </a:solidFill>
              </a:rPr>
              <a:t> Postup </a:t>
            </a:r>
            <a:r>
              <a:rPr lang="cs-CZ" sz="1700" dirty="0">
                <a:solidFill>
                  <a:schemeClr val="tx1"/>
                </a:solidFill>
              </a:rPr>
              <a:t>pro zpracování CBA v MS2014+ </a:t>
            </a:r>
            <a:r>
              <a:rPr lang="cs-CZ" sz="1700" b="0" dirty="0" smtClean="0">
                <a:solidFill>
                  <a:schemeClr val="tx1"/>
                </a:solidFill>
              </a:rPr>
              <a:t>(příloha č. 17 Obecných pravidel)</a:t>
            </a:r>
          </a:p>
          <a:p>
            <a:pPr marL="400050" lvl="1" indent="-400050" algn="just">
              <a:spcBef>
                <a:spcPct val="20000"/>
              </a:spcBef>
              <a:spcAft>
                <a:spcPts val="200"/>
              </a:spcAft>
              <a:buAutoNum type="romanUcPeriod" startAt="2"/>
            </a:pPr>
            <a:endParaRPr lang="cs-CZ" sz="800" b="0" dirty="0" smtClean="0"/>
          </a:p>
          <a:p>
            <a:pPr indent="-285750" algn="just"/>
            <a:r>
              <a:rPr lang="cs-CZ" sz="1600" b="1" dirty="0" smtClean="0">
                <a:solidFill>
                  <a:srgbClr val="FF0000"/>
                </a:solidFill>
              </a:rPr>
              <a:t>Případné chyby v systému zasílejte kontaktním osobám Centra v jednotlivých krajích – VŽDY doložte číslo výzvy a Print Screen chybové hlášky při kontrole na dané záložce, kde se chyba vyskytuje! </a:t>
            </a:r>
          </a:p>
        </p:txBody>
      </p:sp>
    </p:spTree>
    <p:extLst>
      <p:ext uri="{BB962C8B-B14F-4D97-AF65-F5344CB8AC3E}">
        <p14:creationId xmlns:p14="http://schemas.microsoft.com/office/powerpoint/2010/main" val="819742655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586854" y="1965274"/>
            <a:ext cx="8215952" cy="2279181"/>
          </a:xfrm>
        </p:spPr>
        <p:txBody>
          <a:bodyPr>
            <a:normAutofit fontScale="92500" lnSpcReduction="20000"/>
          </a:bodyPr>
          <a:lstStyle/>
          <a:p>
            <a:pPr lvl="0" algn="just"/>
            <a:r>
              <a:rPr lang="cs-CZ" b="1" dirty="0" smtClean="0"/>
              <a:t>Prostřednictvím IS KP14</a:t>
            </a:r>
            <a:r>
              <a:rPr lang="cs-CZ" b="1" dirty="0"/>
              <a:t>+ probíhá podání úloh</a:t>
            </a:r>
            <a:r>
              <a:rPr lang="cs-CZ" b="1" dirty="0" smtClean="0"/>
              <a:t>:</a:t>
            </a:r>
          </a:p>
          <a:p>
            <a:pPr lvl="0" algn="just"/>
            <a:endParaRPr lang="cs-CZ" sz="2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žádost o podporu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žádost o platbu </a:t>
            </a:r>
            <a:r>
              <a:rPr lang="cs-CZ" dirty="0" smtClean="0"/>
              <a:t>- </a:t>
            </a:r>
            <a:r>
              <a:rPr lang="cs-CZ" dirty="0"/>
              <a:t>průběžná, závěrečná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zprávy o realizaci </a:t>
            </a:r>
            <a:r>
              <a:rPr lang="cs-CZ" dirty="0" smtClean="0"/>
              <a:t>- </a:t>
            </a:r>
            <a:r>
              <a:rPr lang="cs-CZ" dirty="0"/>
              <a:t>průběžná, závěrečná (</a:t>
            </a:r>
            <a:r>
              <a:rPr lang="cs-CZ" dirty="0" err="1"/>
              <a:t>ZoR</a:t>
            </a:r>
            <a:r>
              <a:rPr lang="cs-CZ" dirty="0"/>
              <a:t> se v </a:t>
            </a:r>
            <a:r>
              <a:rPr lang="cs-CZ" dirty="0" smtClean="0"/>
              <a:t>IS KP14+ </a:t>
            </a:r>
            <a:r>
              <a:rPr lang="cs-CZ" dirty="0"/>
              <a:t>zobrazí po schválení právního aktu, depeše s upozorněním na blížící se termín podání)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žádosti o změnu </a:t>
            </a:r>
            <a:r>
              <a:rPr lang="cs-CZ" dirty="0"/>
              <a:t>- ze strany příjemce i ze strany CRR (ŘO)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/>
              <a:t>zprávy o udržitelnosti projektu  </a:t>
            </a:r>
            <a:r>
              <a:rPr lang="cs-CZ" dirty="0"/>
              <a:t>- za každý rok - průběžná, závěrečná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cs-CZ" b="1" dirty="0">
                <a:solidFill>
                  <a:srgbClr val="FF0000"/>
                </a:solidFill>
              </a:rPr>
              <a:t>veškerá komunikace mezi žadatelem a CRR </a:t>
            </a:r>
            <a:r>
              <a:rPr lang="cs-CZ" dirty="0" smtClean="0">
                <a:solidFill>
                  <a:srgbClr val="FF0000"/>
                </a:solidFill>
              </a:rPr>
              <a:t>- </a:t>
            </a:r>
            <a:r>
              <a:rPr lang="cs-CZ" dirty="0">
                <a:solidFill>
                  <a:srgbClr val="FF0000"/>
                </a:solidFill>
              </a:rPr>
              <a:t>formou </a:t>
            </a:r>
            <a:r>
              <a:rPr lang="cs-CZ" dirty="0" smtClean="0">
                <a:solidFill>
                  <a:srgbClr val="FF0000"/>
                </a:solidFill>
              </a:rPr>
              <a:t>depeší</a:t>
            </a:r>
            <a:endParaRPr lang="cs-CZ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2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sp>
        <p:nvSpPr>
          <p:cNvPr id="10" name="Title 3"/>
          <p:cNvSpPr txBox="1">
            <a:spLocks/>
          </p:cNvSpPr>
          <p:nvPr/>
        </p:nvSpPr>
        <p:spPr>
          <a:xfrm>
            <a:off x="457200" y="234996"/>
            <a:ext cx="8229600" cy="747642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 smtClean="0"/>
              <a:t>Portál </a:t>
            </a:r>
            <a:r>
              <a:rPr lang="cs-CZ" dirty="0"/>
              <a:t>MS2014+ </a:t>
            </a:r>
            <a:r>
              <a:rPr lang="cs-CZ" dirty="0" smtClean="0"/>
              <a:t>/ IS KP14+</a:t>
            </a:r>
            <a:endParaRPr lang="en-US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586854" y="996286"/>
            <a:ext cx="8099946" cy="8463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/>
            <a:r>
              <a:rPr lang="cs-CZ" sz="1600" dirty="0"/>
              <a:t>Portál MS2014+ slouží ke správě a administraci projektů financovaných z Evropských strukturálních a investičních fondů (ESIF) v období 2014-2020. </a:t>
            </a:r>
            <a:r>
              <a:rPr lang="cs-CZ" sz="1600" dirty="0" smtClean="0"/>
              <a:t>Tvoří ho 4 části :</a:t>
            </a:r>
          </a:p>
          <a:p>
            <a:pPr lvl="0" algn="just"/>
            <a:r>
              <a:rPr lang="cs-CZ" sz="1600" dirty="0"/>
              <a:t>IS KP14</a:t>
            </a:r>
            <a:r>
              <a:rPr lang="cs-CZ" sz="1600" dirty="0" smtClean="0"/>
              <a:t>+, </a:t>
            </a:r>
            <a:r>
              <a:rPr lang="cs-CZ" sz="1600" dirty="0"/>
              <a:t>IS CSSF14</a:t>
            </a:r>
            <a:r>
              <a:rPr lang="cs-CZ" sz="1600" dirty="0" smtClean="0"/>
              <a:t>+, </a:t>
            </a:r>
            <a:r>
              <a:rPr lang="cs-CZ" sz="1600" dirty="0"/>
              <a:t>Servisní portál (</a:t>
            </a:r>
            <a:r>
              <a:rPr lang="cs-CZ" sz="1600" dirty="0" err="1"/>
              <a:t>Service</a:t>
            </a:r>
            <a:r>
              <a:rPr lang="cs-CZ" sz="1600" dirty="0"/>
              <a:t> </a:t>
            </a:r>
            <a:r>
              <a:rPr lang="cs-CZ" sz="1600" dirty="0" err="1"/>
              <a:t>Desk</a:t>
            </a:r>
            <a:r>
              <a:rPr lang="cs-CZ" sz="1600" dirty="0" smtClean="0"/>
              <a:t>) a </a:t>
            </a:r>
            <a:r>
              <a:rPr lang="cs-CZ" sz="1600" dirty="0"/>
              <a:t>Portál Business </a:t>
            </a:r>
            <a:r>
              <a:rPr lang="cs-CZ" sz="1600" dirty="0" smtClean="0"/>
              <a:t>Inteligence.</a:t>
            </a:r>
            <a:endParaRPr lang="cs-CZ" sz="1600" dirty="0"/>
          </a:p>
        </p:txBody>
      </p:sp>
      <p:sp>
        <p:nvSpPr>
          <p:cNvPr id="15" name="Content Placeholder 1"/>
          <p:cNvSpPr txBox="1">
            <a:spLocks/>
          </p:cNvSpPr>
          <p:nvPr/>
        </p:nvSpPr>
        <p:spPr>
          <a:xfrm>
            <a:off x="601680" y="4326345"/>
            <a:ext cx="8003232" cy="1856094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1073150" indent="-15875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763" indent="-157163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3263" indent="-144463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9050" indent="-19050">
              <a:spcBef>
                <a:spcPts val="200"/>
              </a:spcBef>
              <a:tabLst>
                <a:tab pos="0" algn="l"/>
              </a:tabLst>
            </a:pPr>
            <a:r>
              <a:rPr lang="cs-CZ" b="1" dirty="0" smtClean="0"/>
              <a:t>V IS KP14+ :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cs-CZ" sz="1700" dirty="0" smtClean="0"/>
              <a:t>Informace o stavu projektu (včetně výsledků hodnocení projektu) se žadatel/příjemce dozví pouze přes MS2014+. 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cs-CZ" sz="1700" dirty="0" smtClean="0"/>
              <a:t>Dokument Rozhodnutí o poskytnutí dotace včetně podmínek bude příjemci zpřístupněn taktéž pouze přes MS2014+.</a:t>
            </a:r>
          </a:p>
          <a:p>
            <a:pPr marL="285750" indent="-285750">
              <a:spcBef>
                <a:spcPts val="200"/>
              </a:spcBef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cs-CZ" sz="1700" dirty="0" smtClean="0"/>
              <a:t>Podání všech úloh je pouze elektronické prostřednictvím IS KP14+ !!!</a:t>
            </a:r>
          </a:p>
          <a:p>
            <a:pPr marL="285750" lvl="1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tabLst>
                <a:tab pos="0" algn="l"/>
              </a:tabLst>
            </a:pPr>
            <a:r>
              <a:rPr lang="cs-CZ" sz="1700" dirty="0">
                <a:solidFill>
                  <a:srgbClr val="FF0000"/>
                </a:solidFill>
              </a:rPr>
              <a:t>!!!Pozor!!! </a:t>
            </a:r>
            <a:r>
              <a:rPr lang="cs-CZ" sz="1700" dirty="0"/>
              <a:t>Není třeba zasílat papírově poštou/odevzdávat na krajské pracoviště CRR</a:t>
            </a:r>
            <a:r>
              <a:rPr lang="cs-CZ" sz="1700" dirty="0" smtClean="0"/>
              <a:t>.</a:t>
            </a: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3657157978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cs-CZ" dirty="0"/>
              <a:t>Děkuji za pozornost</a:t>
            </a:r>
            <a:br>
              <a:rPr lang="cs-CZ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quarter" idx="11"/>
          </p:nvPr>
        </p:nvSpPr>
        <p:spPr>
          <a:xfrm>
            <a:off x="685800" y="3309620"/>
            <a:ext cx="7772400" cy="1452562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cs-CZ" sz="2800" b="1" dirty="0"/>
              <a:t>Mgr. Viktor Šeďa</a:t>
            </a:r>
            <a:endParaRPr lang="cs-CZ" sz="2800" dirty="0"/>
          </a:p>
          <a:p>
            <a:pPr algn="ctr"/>
            <a:r>
              <a:rPr lang="cs-CZ" i="1" dirty="0"/>
              <a:t>administrátor monitorovacího systému</a:t>
            </a:r>
          </a:p>
          <a:p>
            <a:pPr algn="ctr"/>
            <a:r>
              <a:rPr lang="cs-CZ" i="1" dirty="0"/>
              <a:t>Územní odbor </a:t>
            </a:r>
            <a:r>
              <a:rPr lang="cs-CZ" i="1" dirty="0" err="1"/>
              <a:t>IROP</a:t>
            </a:r>
            <a:r>
              <a:rPr lang="cs-CZ" i="1" dirty="0"/>
              <a:t> pro Jihomoravský </a:t>
            </a:r>
            <a:r>
              <a:rPr lang="cs-CZ" i="1" dirty="0" smtClean="0"/>
              <a:t>kraj</a:t>
            </a:r>
          </a:p>
          <a:p>
            <a:pPr algn="ctr"/>
            <a:r>
              <a:rPr lang="cs-CZ" dirty="0" smtClean="0"/>
              <a:t>Telefon: </a:t>
            </a:r>
            <a:r>
              <a:rPr lang="cs-CZ" sz="2800" b="1" dirty="0" smtClean="0"/>
              <a:t>518 770 231</a:t>
            </a:r>
          </a:p>
          <a:p>
            <a:pPr algn="ctr"/>
            <a:r>
              <a:rPr lang="cs-CZ" dirty="0" smtClean="0"/>
              <a:t>E-mail</a:t>
            </a:r>
            <a:r>
              <a:rPr lang="cs-CZ" dirty="0"/>
              <a:t>: </a:t>
            </a:r>
            <a:r>
              <a:rPr lang="cs-CZ" sz="2400" b="1" dirty="0" err="1"/>
              <a:t>viktor.seda</a:t>
            </a:r>
            <a:r>
              <a:rPr lang="en-US" sz="2400" b="1" dirty="0"/>
              <a:t>@</a:t>
            </a:r>
            <a:r>
              <a:rPr lang="en-US" sz="2400" b="1" dirty="0" err="1"/>
              <a:t>crr.c</a:t>
            </a:r>
            <a:r>
              <a:rPr lang="cs-CZ" sz="2400" b="1" dirty="0"/>
              <a:t>z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19600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374759" y="1104001"/>
            <a:ext cx="8503662" cy="438196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cs-CZ" dirty="0"/>
              <a:t>Přístup </a:t>
            </a:r>
            <a:r>
              <a:rPr lang="cs-CZ" dirty="0" smtClean="0"/>
              <a:t>do aplikace IS KP14</a:t>
            </a:r>
            <a:r>
              <a:rPr lang="cs-CZ" dirty="0"/>
              <a:t>+ je zajištěn přes webové </a:t>
            </a:r>
            <a:r>
              <a:rPr lang="cs-CZ" dirty="0" smtClean="0"/>
              <a:t>rozhraní -  </a:t>
            </a:r>
            <a:r>
              <a:rPr lang="cs-CZ" sz="2600" b="1" dirty="0" smtClean="0">
                <a:hlinkClick r:id="rId3"/>
              </a:rPr>
              <a:t>https</a:t>
            </a:r>
            <a:r>
              <a:rPr lang="cs-CZ" sz="2600" b="1" dirty="0">
                <a:hlinkClick r:id="rId3"/>
              </a:rPr>
              <a:t>://mseu.mssf.cz</a:t>
            </a:r>
            <a:r>
              <a:rPr lang="cs-CZ" sz="2600" b="1" dirty="0" smtClean="0">
                <a:hlinkClick r:id="rId3"/>
              </a:rPr>
              <a:t>/</a:t>
            </a:r>
            <a:endParaRPr lang="cs-CZ" sz="2600" b="1" dirty="0" smtClean="0"/>
          </a:p>
          <a:p>
            <a:pPr algn="just"/>
            <a:endParaRPr lang="cs-CZ" sz="2600" b="1" dirty="0" smtClean="0"/>
          </a:p>
          <a:p>
            <a:pPr lvl="0" algn="just"/>
            <a:endParaRPr lang="cs-CZ" dirty="0" smtClean="0"/>
          </a:p>
          <a:p>
            <a:pPr lvl="0" algn="just"/>
            <a:endParaRPr lang="cs-CZ" dirty="0"/>
          </a:p>
          <a:p>
            <a:pPr lvl="0" algn="just"/>
            <a:endParaRPr lang="cs-CZ" dirty="0" smtClean="0"/>
          </a:p>
          <a:p>
            <a:pPr marL="266700" lvl="1" indent="0">
              <a:buNone/>
            </a:pPr>
            <a:endParaRPr lang="cs-CZ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3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pic>
        <p:nvPicPr>
          <p:cNvPr id="8" name="Obrázek 7"/>
          <p:cNvPicPr/>
          <p:nvPr/>
        </p:nvPicPr>
        <p:blipFill rotWithShape="1">
          <a:blip r:embed="rId5"/>
          <a:srcRect l="1323" t="10883" r="2608" b="7058"/>
          <a:stretch/>
        </p:blipFill>
        <p:spPr bwMode="auto">
          <a:xfrm>
            <a:off x="259307" y="1909190"/>
            <a:ext cx="8734567" cy="4025902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0" name="Title 3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 smtClean="0"/>
              <a:t>Portál IS KP14+</a:t>
            </a:r>
            <a:endParaRPr lang="en-US" dirty="0"/>
          </a:p>
        </p:txBody>
      </p:sp>
      <p:sp>
        <p:nvSpPr>
          <p:cNvPr id="9" name="TextovéPole 8"/>
          <p:cNvSpPr txBox="1"/>
          <p:nvPr/>
        </p:nvSpPr>
        <p:spPr>
          <a:xfrm>
            <a:off x="388960" y="1498914"/>
            <a:ext cx="2866747" cy="35394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sz="1700" b="1" dirty="0" smtClean="0"/>
              <a:t>Upozornění o údržbě systému</a:t>
            </a:r>
            <a:endParaRPr lang="cs-CZ" sz="1700" b="1" dirty="0"/>
          </a:p>
        </p:txBody>
      </p:sp>
    </p:spTree>
    <p:extLst>
      <p:ext uri="{BB962C8B-B14F-4D97-AF65-F5344CB8AC3E}">
        <p14:creationId xmlns:p14="http://schemas.microsoft.com/office/powerpoint/2010/main" val="141630255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259308" y="4579347"/>
            <a:ext cx="8686800" cy="1746897"/>
          </a:xfrm>
        </p:spPr>
        <p:txBody>
          <a:bodyPr>
            <a:normAutofit lnSpcReduction="10000"/>
          </a:bodyPr>
          <a:lstStyle/>
          <a:p>
            <a:pPr marL="0" lvl="1" indent="0" algn="just">
              <a:spcBef>
                <a:spcPts val="0"/>
              </a:spcBef>
              <a:buNone/>
            </a:pPr>
            <a:r>
              <a:rPr lang="cs-CZ" sz="1700" b="0" dirty="0">
                <a:solidFill>
                  <a:schemeClr val="tx1"/>
                </a:solidFill>
              </a:rPr>
              <a:t>Certifikát musí být vydaný akreditovaným poskytovatelem certifikačních služeb dle zákona č. 227/2000 Sb., o elektronickém podpisu, v platném znění, tzn. musí být vydaný některou z podporovaných certifikačních autorit (</a:t>
            </a:r>
            <a:r>
              <a:rPr lang="cs-CZ" sz="1700" b="0" dirty="0" err="1">
                <a:solidFill>
                  <a:schemeClr val="tx1"/>
                </a:solidFill>
              </a:rPr>
              <a:t>Postsignum</a:t>
            </a:r>
            <a:r>
              <a:rPr lang="cs-CZ" sz="1700" b="0" dirty="0">
                <a:solidFill>
                  <a:schemeClr val="tx1"/>
                </a:solidFill>
              </a:rPr>
              <a:t>, I.CA, </a:t>
            </a:r>
            <a:r>
              <a:rPr lang="cs-CZ" sz="1700" b="0" dirty="0" err="1">
                <a:solidFill>
                  <a:schemeClr val="tx1"/>
                </a:solidFill>
              </a:rPr>
              <a:t>eIdentity</a:t>
            </a:r>
            <a:r>
              <a:rPr lang="cs-CZ" sz="1700" b="0" dirty="0" smtClean="0">
                <a:solidFill>
                  <a:schemeClr val="tx1"/>
                </a:solidFill>
              </a:rPr>
              <a:t>). </a:t>
            </a:r>
            <a:r>
              <a:rPr lang="cs-CZ" sz="1600" b="0" dirty="0">
                <a:solidFill>
                  <a:schemeClr val="tx1"/>
                </a:solidFill>
              </a:rPr>
              <a:t>Např. služby </a:t>
            </a:r>
            <a:r>
              <a:rPr lang="cs-CZ" sz="1600" b="0" dirty="0" err="1">
                <a:solidFill>
                  <a:schemeClr val="tx1"/>
                </a:solidFill>
              </a:rPr>
              <a:t>PostSignum</a:t>
            </a:r>
            <a:r>
              <a:rPr lang="cs-CZ" sz="1600" b="0" dirty="0">
                <a:solidFill>
                  <a:schemeClr val="tx1"/>
                </a:solidFill>
              </a:rPr>
              <a:t> jsou dostupné se službami Czech POINT.</a:t>
            </a:r>
          </a:p>
          <a:p>
            <a:pPr marL="0" lvl="1" indent="0" algn="just">
              <a:spcBef>
                <a:spcPts val="0"/>
              </a:spcBef>
              <a:buNone/>
            </a:pPr>
            <a:endParaRPr lang="cs-CZ" sz="1100" b="0" dirty="0" smtClean="0">
              <a:solidFill>
                <a:schemeClr val="tx1"/>
              </a:solidFill>
            </a:endParaRPr>
          </a:p>
          <a:p>
            <a:pPr marL="0" lvl="1" indent="0" algn="just">
              <a:spcBef>
                <a:spcPts val="0"/>
              </a:spcBef>
              <a:buNone/>
            </a:pPr>
            <a:r>
              <a:rPr lang="cs-CZ" sz="1700" b="0" dirty="0">
                <a:solidFill>
                  <a:schemeClr val="tx1"/>
                </a:solidFill>
              </a:rPr>
              <a:t>Certifikát si zajišťují a obnovují uživatelé MS2014+ na vlastní náklady u akreditovaného poskytovatele. </a:t>
            </a:r>
            <a:r>
              <a:rPr lang="cs-CZ" sz="1700" b="0" u="sng" dirty="0">
                <a:solidFill>
                  <a:srgbClr val="FF0000"/>
                </a:solidFill>
              </a:rPr>
              <a:t>Platnost certifikátu ještě min. 3 dny po podpisu!</a:t>
            </a: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4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sp>
        <p:nvSpPr>
          <p:cNvPr id="8" name="Obdélník 7"/>
          <p:cNvSpPr/>
          <p:nvPr/>
        </p:nvSpPr>
        <p:spPr>
          <a:xfrm>
            <a:off x="2797791" y="1057824"/>
            <a:ext cx="6250676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cs-CZ" sz="1700" dirty="0"/>
              <a:t>Pro bezproblémový chod </a:t>
            </a:r>
            <a:r>
              <a:rPr lang="cs-CZ" sz="1700" dirty="0" smtClean="0"/>
              <a:t>se doporučuje </a:t>
            </a:r>
            <a:r>
              <a:rPr lang="cs-CZ" sz="1700" b="1" dirty="0"/>
              <a:t>nejnovější </a:t>
            </a:r>
            <a:r>
              <a:rPr lang="cs-CZ" sz="1700" b="1" dirty="0" smtClean="0"/>
              <a:t>verze </a:t>
            </a:r>
            <a:r>
              <a:rPr lang="cs-CZ" sz="1700" b="1" dirty="0"/>
              <a:t>prohlížeče </a:t>
            </a:r>
            <a:r>
              <a:rPr lang="cs-CZ" sz="1700" b="1" cap="all" dirty="0"/>
              <a:t>Internet Explorer, </a:t>
            </a:r>
            <a:r>
              <a:rPr lang="cs-CZ" sz="1700" dirty="0"/>
              <a:t>tj. aktuálně  verze 11</a:t>
            </a:r>
            <a:r>
              <a:rPr lang="cs-CZ" sz="1700" dirty="0" smtClean="0"/>
              <a:t>.</a:t>
            </a:r>
          </a:p>
          <a:p>
            <a:pPr algn="just"/>
            <a:endParaRPr lang="cs-CZ" sz="900" dirty="0"/>
          </a:p>
          <a:p>
            <a:pPr algn="just"/>
            <a:r>
              <a:rPr lang="cs-CZ" sz="1700" dirty="0" smtClean="0"/>
              <a:t>SW a HW požadavky jsou uvedeny přímo v MS2014+, včetně požadavků na </a:t>
            </a:r>
            <a:r>
              <a:rPr lang="cs-CZ" sz="1700" b="1" dirty="0">
                <a:solidFill>
                  <a:srgbClr val="FF0000"/>
                </a:solidFill>
              </a:rPr>
              <a:t>kvalifikovaný elektronický </a:t>
            </a:r>
            <a:r>
              <a:rPr lang="cs-CZ" sz="1700" b="1" dirty="0" smtClean="0">
                <a:solidFill>
                  <a:srgbClr val="FF0000"/>
                </a:solidFill>
              </a:rPr>
              <a:t>podpis</a:t>
            </a:r>
            <a:r>
              <a:rPr lang="cs-CZ" sz="1700" dirty="0" smtClean="0"/>
              <a:t>, který je pro podání úloh vyžadován.  </a:t>
            </a:r>
          </a:p>
          <a:p>
            <a:pPr algn="just"/>
            <a:endParaRPr lang="cs-CZ" sz="900" dirty="0" smtClean="0"/>
          </a:p>
          <a:p>
            <a:pPr algn="just"/>
            <a:r>
              <a:rPr lang="cs-CZ" sz="1700" dirty="0" smtClean="0"/>
              <a:t>Ve Vašem PC je potřeba naistalovat: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cs-CZ" sz="1700" dirty="0" smtClean="0"/>
              <a:t>Instalační </a:t>
            </a:r>
            <a:r>
              <a:rPr lang="cs-CZ" sz="1700" dirty="0"/>
              <a:t>balíček </a:t>
            </a:r>
            <a:r>
              <a:rPr lang="cs-CZ" sz="1700" dirty="0">
                <a:hlinkClick r:id="rId4"/>
              </a:rPr>
              <a:t>TescoSW Elevated </a:t>
            </a:r>
            <a:r>
              <a:rPr lang="cs-CZ" sz="1700" dirty="0" smtClean="0">
                <a:hlinkClick r:id="rId4"/>
              </a:rPr>
              <a:t>TrustTool</a:t>
            </a:r>
            <a:r>
              <a:rPr lang="cs-CZ" sz="1700" dirty="0" smtClean="0"/>
              <a:t>, </a:t>
            </a:r>
            <a:r>
              <a:rPr lang="cs-CZ" sz="1700" dirty="0"/>
              <a:t>který slouží pro přístup k podpisovým certifikátům. </a:t>
            </a:r>
          </a:p>
          <a:p>
            <a:pPr marL="742950" lvl="1" indent="-285750" algn="just">
              <a:buFont typeface="Arial" pitchFamily="34" charset="0"/>
              <a:buChar char="•"/>
            </a:pPr>
            <a:r>
              <a:rPr lang="cs-CZ" sz="1700" dirty="0" smtClean="0"/>
              <a:t>Aplikaci </a:t>
            </a:r>
            <a:r>
              <a:rPr lang="cs-CZ" sz="1700" dirty="0">
                <a:hlinkClick r:id="rId5"/>
              </a:rPr>
              <a:t>MS </a:t>
            </a:r>
            <a:r>
              <a:rPr lang="cs-CZ" sz="1700" dirty="0" err="1" smtClean="0">
                <a:hlinkClick r:id="rId5"/>
              </a:rPr>
              <a:t>Silverlight</a:t>
            </a:r>
            <a:r>
              <a:rPr lang="cs-CZ" sz="1700" dirty="0" smtClean="0"/>
              <a:t>.</a:t>
            </a:r>
          </a:p>
          <a:p>
            <a:pPr marL="742950" lvl="1" indent="-285750" algn="just">
              <a:buFont typeface="Arial" pitchFamily="34" charset="0"/>
              <a:buChar char="•"/>
            </a:pPr>
            <a:endParaRPr lang="cs-CZ" sz="900" dirty="0"/>
          </a:p>
          <a:p>
            <a:pPr marL="0" lvl="1" algn="just"/>
            <a:r>
              <a:rPr lang="cs-CZ" sz="1700" dirty="0"/>
              <a:t>Na záložce „FAQ“ (podzáložka „</a:t>
            </a:r>
            <a:r>
              <a:rPr lang="cs-CZ" sz="1700" b="1" dirty="0">
                <a:solidFill>
                  <a:srgbClr val="FF0000"/>
                </a:solidFill>
              </a:rPr>
              <a:t>FAQ elektronický podpis</a:t>
            </a:r>
            <a:r>
              <a:rPr lang="cs-CZ" sz="1700" dirty="0"/>
              <a:t>“) jsou k dispozici principy práce s </a:t>
            </a:r>
            <a:r>
              <a:rPr lang="cs-CZ" sz="1700" dirty="0" smtClean="0"/>
              <a:t>certifikáty, tj. s elektronickým podpisem.</a:t>
            </a:r>
            <a:endParaRPr lang="cs-CZ" sz="1700" dirty="0"/>
          </a:p>
        </p:txBody>
      </p:sp>
      <p:pic>
        <p:nvPicPr>
          <p:cNvPr id="9" name="Obrázek 8"/>
          <p:cNvPicPr/>
          <p:nvPr/>
        </p:nvPicPr>
        <p:blipFill rotWithShape="1">
          <a:blip r:embed="rId6"/>
          <a:srcRect l="16866" t="20000" r="63622" b="20882"/>
          <a:stretch/>
        </p:blipFill>
        <p:spPr bwMode="auto">
          <a:xfrm>
            <a:off x="259308" y="1037210"/>
            <a:ext cx="2331838" cy="343426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3" name="Title 3"/>
          <p:cNvSpPr txBox="1">
            <a:spLocks noGrp="1"/>
          </p:cNvSpPr>
          <p:nvPr>
            <p:ph type="title"/>
          </p:nvPr>
        </p:nvSpPr>
        <p:spPr>
          <a:xfrm>
            <a:off x="457200" y="193698"/>
            <a:ext cx="8229600" cy="822325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dirty="0" smtClean="0"/>
              <a:t>HW a SW požadavky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0243303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66774"/>
            <a:ext cx="8229600" cy="82264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Registrace do portálu IS KP14+ I.</a:t>
            </a:r>
            <a:endParaRPr lang="cs-CZ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460920" y="1044008"/>
            <a:ext cx="4545133" cy="40423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Zástupný symbol pro obsah 15"/>
          <p:cNvSpPr>
            <a:spLocks noGrp="1"/>
          </p:cNvSpPr>
          <p:nvPr>
            <p:ph sz="quarter" idx="4"/>
          </p:nvPr>
        </p:nvSpPr>
        <p:spPr>
          <a:xfrm>
            <a:off x="498144" y="1265186"/>
            <a:ext cx="3799413" cy="2101753"/>
          </a:xfrm>
        </p:spPr>
        <p:txBody>
          <a:bodyPr>
            <a:normAutofit/>
          </a:bodyPr>
          <a:lstStyle/>
          <a:p>
            <a:pPr algn="just"/>
            <a:r>
              <a:rPr lang="cs-CZ" sz="1700" dirty="0" smtClean="0"/>
              <a:t>Pro přístup do portálu IS KP14+ je nutné provést registraci přes tlačítko „</a:t>
            </a:r>
            <a:r>
              <a:rPr lang="cs-CZ" sz="1700" b="1" dirty="0" smtClean="0"/>
              <a:t>Registrace</a:t>
            </a:r>
            <a:r>
              <a:rPr lang="cs-CZ" sz="1700" dirty="0" smtClean="0"/>
              <a:t>“ na úvodní obrazovce.</a:t>
            </a:r>
          </a:p>
          <a:p>
            <a:pPr algn="just"/>
            <a:endParaRPr lang="cs-CZ" sz="800" dirty="0" smtClean="0"/>
          </a:p>
          <a:p>
            <a:pPr algn="just"/>
            <a:r>
              <a:rPr lang="cs-CZ" sz="1700" dirty="0" smtClean="0">
                <a:uFill>
                  <a:solidFill>
                    <a:srgbClr val="FFFF00"/>
                  </a:solidFill>
                </a:uFill>
              </a:rPr>
              <a:t>Po vyplnění registračních údajů (žlutá pole), klikne uživatel na tlačítko „</a:t>
            </a:r>
            <a:r>
              <a:rPr lang="cs-CZ" sz="1700" b="1" dirty="0" smtClean="0">
                <a:uFill>
                  <a:solidFill>
                    <a:srgbClr val="FFFF00"/>
                  </a:solidFill>
                </a:uFill>
              </a:rPr>
              <a:t>Odeslat registrační údaje</a:t>
            </a:r>
            <a:r>
              <a:rPr lang="cs-CZ" sz="1700" dirty="0" smtClean="0">
                <a:uFill>
                  <a:solidFill>
                    <a:srgbClr val="FFFF00"/>
                  </a:solidFill>
                </a:uFill>
              </a:rPr>
              <a:t>“.</a:t>
            </a:r>
          </a:p>
          <a:p>
            <a:pPr algn="just"/>
            <a:endParaRPr lang="cs-CZ" sz="1050" dirty="0" smtClean="0">
              <a:uFill>
                <a:solidFill>
                  <a:srgbClr val="FFFF00"/>
                </a:solidFill>
              </a:uFill>
            </a:endParaRPr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5</a:t>
            </a:fld>
            <a:endParaRPr lang="en-US" dirty="0"/>
          </a:p>
        </p:txBody>
      </p:sp>
      <p:pic>
        <p:nvPicPr>
          <p:cNvPr id="8" name="Obrázek 7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sp>
        <p:nvSpPr>
          <p:cNvPr id="13" name="Zástupný symbol pro obsah 15"/>
          <p:cNvSpPr txBox="1">
            <a:spLocks/>
          </p:cNvSpPr>
          <p:nvPr/>
        </p:nvSpPr>
        <p:spPr>
          <a:xfrm>
            <a:off x="471593" y="3971402"/>
            <a:ext cx="3799413" cy="21564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700" b="1" dirty="0"/>
              <a:t>Žlutá</a:t>
            </a:r>
            <a:r>
              <a:rPr lang="cs-CZ" sz="1700" dirty="0"/>
              <a:t> pole - povinná pole,  bez jejich vyplnění nelze úlohu finalizovat  </a:t>
            </a:r>
          </a:p>
          <a:p>
            <a:endParaRPr lang="cs-CZ" sz="3200" b="1" dirty="0"/>
          </a:p>
          <a:p>
            <a:r>
              <a:rPr lang="cs-CZ" sz="1700" b="1" dirty="0"/>
              <a:t>Šedá</a:t>
            </a:r>
            <a:r>
              <a:rPr lang="cs-CZ" sz="1700" dirty="0"/>
              <a:t> pole - nepovinná pole</a:t>
            </a:r>
          </a:p>
          <a:p>
            <a:r>
              <a:rPr lang="cs-CZ" sz="1700" b="1" dirty="0"/>
              <a:t>Bílá</a:t>
            </a:r>
            <a:r>
              <a:rPr lang="cs-CZ" sz="1700" dirty="0"/>
              <a:t> pole - doplňují se automaticky a nelze je </a:t>
            </a:r>
            <a:r>
              <a:rPr lang="cs-CZ" sz="1700" dirty="0" smtClean="0"/>
              <a:t>upravovat</a:t>
            </a:r>
            <a:endParaRPr lang="cs-CZ" sz="1050" dirty="0" smtClean="0">
              <a:uFill>
                <a:solidFill>
                  <a:srgbClr val="FFFF00"/>
                </a:solidFill>
              </a:uFill>
            </a:endParaRPr>
          </a:p>
        </p:txBody>
      </p:sp>
      <p:pic>
        <p:nvPicPr>
          <p:cNvPr id="14" name="Obrázek 13"/>
          <p:cNvPicPr/>
          <p:nvPr/>
        </p:nvPicPr>
        <p:blipFill rotWithShape="1">
          <a:blip r:embed="rId4"/>
          <a:srcRect l="19347" t="45882" r="34356" b="47794"/>
          <a:stretch/>
        </p:blipFill>
        <p:spPr bwMode="auto">
          <a:xfrm>
            <a:off x="566383" y="4667099"/>
            <a:ext cx="3609832" cy="40561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5" name="Nadpis 1"/>
          <p:cNvSpPr txBox="1">
            <a:spLocks/>
          </p:cNvSpPr>
          <p:nvPr/>
        </p:nvSpPr>
        <p:spPr>
          <a:xfrm>
            <a:off x="566383" y="3353379"/>
            <a:ext cx="3145809" cy="59072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3600" b="1" kern="1200">
                <a:solidFill>
                  <a:srgbClr val="00529C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cs-CZ" sz="2400" dirty="0" smtClean="0"/>
              <a:t>Význam polí</a:t>
            </a:r>
            <a:endParaRPr lang="cs-CZ" sz="2400" dirty="0"/>
          </a:p>
        </p:txBody>
      </p:sp>
    </p:spTree>
    <p:extLst>
      <p:ext uri="{BB962C8B-B14F-4D97-AF65-F5344CB8AC3E}">
        <p14:creationId xmlns:p14="http://schemas.microsoft.com/office/powerpoint/2010/main" val="1397104665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503461" y="166774"/>
            <a:ext cx="8229600" cy="822642"/>
          </a:xfrm>
        </p:spPr>
        <p:txBody>
          <a:bodyPr>
            <a:normAutofit/>
          </a:bodyPr>
          <a:lstStyle/>
          <a:p>
            <a:pPr algn="ctr"/>
            <a:r>
              <a:rPr lang="cs-CZ" dirty="0" smtClean="0"/>
              <a:t>Registrace do portálu IS KP14+ II. </a:t>
            </a:r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6</a:t>
            </a:fld>
            <a:endParaRPr lang="en-US" dirty="0"/>
          </a:p>
        </p:txBody>
      </p:sp>
      <p:pic>
        <p:nvPicPr>
          <p:cNvPr id="8" name="Obrázek 7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sp>
        <p:nvSpPr>
          <p:cNvPr id="9" name="Zástupný symbol pro obsah 15"/>
          <p:cNvSpPr txBox="1">
            <a:spLocks/>
          </p:cNvSpPr>
          <p:nvPr/>
        </p:nvSpPr>
        <p:spPr>
          <a:xfrm>
            <a:off x="495530" y="4271750"/>
            <a:ext cx="8375515" cy="111911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4025" indent="-187325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720725" indent="-187325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987425" indent="-187325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254125" indent="-173038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sz="1700" dirty="0" smtClean="0"/>
              <a:t>Po vytvoření uživatelského účtu bude uživateli zaslán nový e-mail </a:t>
            </a:r>
            <a:r>
              <a:rPr lang="cs-CZ" sz="1700" b="1" dirty="0" smtClean="0"/>
              <a:t>s </a:t>
            </a:r>
            <a:r>
              <a:rPr lang="cs-CZ" sz="1700" b="1" cap="all" dirty="0" smtClean="0"/>
              <a:t>uživatelským jménem</a:t>
            </a:r>
            <a:r>
              <a:rPr lang="cs-CZ" sz="1700" b="1" dirty="0" smtClean="0"/>
              <a:t>.</a:t>
            </a:r>
          </a:p>
          <a:p>
            <a:pPr algn="just"/>
            <a:r>
              <a:rPr lang="cs-CZ" sz="1700" b="1" u="sng" dirty="0" smtClean="0"/>
              <a:t>Uživatelské jméno</a:t>
            </a:r>
            <a:r>
              <a:rPr lang="cs-CZ" sz="1700" dirty="0" smtClean="0"/>
              <a:t> - vygenerováno systémem a zasláno uživateli v e-mailu.</a:t>
            </a:r>
          </a:p>
          <a:p>
            <a:pPr algn="just"/>
            <a:r>
              <a:rPr lang="cs-CZ" sz="1700" b="1" u="sng" dirty="0" smtClean="0"/>
              <a:t>Heslo</a:t>
            </a:r>
            <a:r>
              <a:rPr lang="cs-CZ" sz="1700" dirty="0" smtClean="0"/>
              <a:t> - zadáno při registraci.</a:t>
            </a:r>
            <a:endParaRPr lang="cs-CZ" sz="1700" dirty="0"/>
          </a:p>
        </p:txBody>
      </p:sp>
      <p:pic>
        <p:nvPicPr>
          <p:cNvPr id="1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905" y="1765206"/>
            <a:ext cx="4922854" cy="9352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Šipka doprava 12"/>
          <p:cNvSpPr/>
          <p:nvPr/>
        </p:nvSpPr>
        <p:spPr>
          <a:xfrm>
            <a:off x="925652" y="2153351"/>
            <a:ext cx="691515" cy="271596"/>
          </a:xfrm>
          <a:prstGeom prst="rightArrow">
            <a:avLst/>
          </a:prstGeom>
          <a:solidFill>
            <a:srgbClr val="FF00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TextovéPole 13"/>
          <p:cNvSpPr txBox="1"/>
          <p:nvPr/>
        </p:nvSpPr>
        <p:spPr>
          <a:xfrm>
            <a:off x="5456180" y="1710614"/>
            <a:ext cx="3304177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700" b="1" dirty="0">
                <a:solidFill>
                  <a:srgbClr val="FF0000"/>
                </a:solidFill>
              </a:rPr>
              <a:t>POZOR!!! </a:t>
            </a:r>
            <a:endParaRPr lang="cs-CZ" sz="1700" b="1" dirty="0" smtClean="0">
              <a:solidFill>
                <a:srgbClr val="FF0000"/>
              </a:solidFill>
            </a:endParaRPr>
          </a:p>
          <a:p>
            <a:r>
              <a:rPr lang="cs-CZ" sz="1700" dirty="0" smtClean="0"/>
              <a:t>Platnost </a:t>
            </a:r>
            <a:r>
              <a:rPr lang="cs-CZ" sz="1700" dirty="0"/>
              <a:t>aktivačního klíče je pouze 10 minut, poté je nutné provést registraci znovu</a:t>
            </a:r>
            <a:r>
              <a:rPr lang="cs-CZ" sz="1700" dirty="0" smtClean="0"/>
              <a:t>.</a:t>
            </a:r>
            <a:endParaRPr lang="cs-CZ" sz="1700" dirty="0"/>
          </a:p>
        </p:txBody>
      </p:sp>
      <p:sp>
        <p:nvSpPr>
          <p:cNvPr id="6" name="TextovéPole 5"/>
          <p:cNvSpPr txBox="1"/>
          <p:nvPr/>
        </p:nvSpPr>
        <p:spPr>
          <a:xfrm>
            <a:off x="503462" y="1003063"/>
            <a:ext cx="7971798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700" dirty="0"/>
              <a:t>Po odeslání registračních údajů systém zašle na zadané </a:t>
            </a:r>
            <a:r>
              <a:rPr lang="cs-CZ" sz="1700" dirty="0">
                <a:solidFill>
                  <a:srgbClr val="FF0000"/>
                </a:solidFill>
              </a:rPr>
              <a:t>telefonní číslo </a:t>
            </a:r>
            <a:r>
              <a:rPr lang="cs-CZ" sz="1700" b="1" dirty="0">
                <a:solidFill>
                  <a:srgbClr val="FF0000"/>
                </a:solidFill>
              </a:rPr>
              <a:t>SMS</a:t>
            </a:r>
            <a:r>
              <a:rPr lang="cs-CZ" sz="1700" dirty="0">
                <a:solidFill>
                  <a:srgbClr val="FF0000"/>
                </a:solidFill>
              </a:rPr>
              <a:t> </a:t>
            </a:r>
            <a:r>
              <a:rPr lang="cs-CZ" sz="1700" b="1" dirty="0">
                <a:solidFill>
                  <a:srgbClr val="FF0000"/>
                </a:solidFill>
              </a:rPr>
              <a:t>s aktivačním klíčem</a:t>
            </a:r>
            <a:r>
              <a:rPr lang="cs-CZ" sz="1700" dirty="0"/>
              <a:t> a zobrazí v registračním formuláři nové pole „</a:t>
            </a:r>
            <a:r>
              <a:rPr lang="cs-CZ" sz="1700" b="1" dirty="0"/>
              <a:t>Aktivační klíč</a:t>
            </a:r>
            <a:r>
              <a:rPr lang="cs-CZ" sz="1700" dirty="0" smtClean="0"/>
              <a:t>“.</a:t>
            </a:r>
            <a:endParaRPr lang="cs-CZ" sz="1700" dirty="0"/>
          </a:p>
        </p:txBody>
      </p:sp>
      <p:sp>
        <p:nvSpPr>
          <p:cNvPr id="7" name="Obdélník 6"/>
          <p:cNvSpPr/>
          <p:nvPr/>
        </p:nvSpPr>
        <p:spPr>
          <a:xfrm>
            <a:off x="517109" y="3003435"/>
            <a:ext cx="7964890" cy="104644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700" dirty="0"/>
              <a:t>Po úspěšném odeslání aktivačního klíče se zobrazí oznámení o ověření  a zaslání </a:t>
            </a:r>
            <a:r>
              <a:rPr lang="cs-CZ" sz="1700" b="1" dirty="0"/>
              <a:t>e-mailu s aktivačním URL</a:t>
            </a:r>
            <a:r>
              <a:rPr lang="cs-CZ" sz="1700" dirty="0"/>
              <a:t> odkazem k dokončení registrace</a:t>
            </a:r>
            <a:r>
              <a:rPr lang="cs-CZ" sz="1700" dirty="0" smtClean="0"/>
              <a:t>.</a:t>
            </a:r>
          </a:p>
          <a:p>
            <a:endParaRPr lang="cs-CZ" sz="1050" dirty="0" smtClean="0"/>
          </a:p>
          <a:p>
            <a:r>
              <a:rPr lang="cs-CZ" sz="1700" dirty="0" smtClean="0"/>
              <a:t>Po </a:t>
            </a:r>
            <a:r>
              <a:rPr lang="cs-CZ" sz="1700" dirty="0"/>
              <a:t>kliknutí na odkaz bude uživatel přesměrován na portál IS KP14</a:t>
            </a:r>
            <a:r>
              <a:rPr lang="cs-CZ" sz="1700" dirty="0" smtClean="0"/>
              <a:t>+.</a:t>
            </a:r>
            <a:endParaRPr lang="cs-CZ" sz="1700" dirty="0"/>
          </a:p>
        </p:txBody>
      </p:sp>
    </p:spTree>
    <p:extLst>
      <p:ext uri="{BB962C8B-B14F-4D97-AF65-F5344CB8AC3E}">
        <p14:creationId xmlns:p14="http://schemas.microsoft.com/office/powerpoint/2010/main" val="2215808313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292321" y="166402"/>
            <a:ext cx="8503663" cy="822325"/>
          </a:xfrm>
        </p:spPr>
        <p:txBody>
          <a:bodyPr>
            <a:noAutofit/>
          </a:bodyPr>
          <a:lstStyle/>
          <a:p>
            <a:pPr algn="ctr"/>
            <a:r>
              <a:rPr lang="cs-CZ" sz="3000" dirty="0" smtClean="0"/>
              <a:t>Postup pro založení projektové žádosti v rámci IROP</a:t>
            </a:r>
            <a:endParaRPr lang="cs-CZ" sz="30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7</a:t>
            </a:fld>
            <a:endParaRPr lang="en-US" dirty="0"/>
          </a:p>
        </p:txBody>
      </p:sp>
      <p:pic>
        <p:nvPicPr>
          <p:cNvPr id="6" name="Obrázek 5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sp>
        <p:nvSpPr>
          <p:cNvPr id="8" name="TextovéPole 7"/>
          <p:cNvSpPr txBox="1"/>
          <p:nvPr/>
        </p:nvSpPr>
        <p:spPr>
          <a:xfrm>
            <a:off x="457200" y="974835"/>
            <a:ext cx="22842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b="1" dirty="0" smtClean="0"/>
              <a:t>Postup</a:t>
            </a:r>
            <a:endParaRPr lang="cs-CZ" b="1" dirty="0"/>
          </a:p>
        </p:txBody>
      </p:sp>
      <p:pic>
        <p:nvPicPr>
          <p:cNvPr id="2054" name="Picture 6"/>
          <p:cNvPicPr>
            <a:picLocks noChangeAspect="1" noChangeArrowheads="1"/>
          </p:cNvPicPr>
          <p:nvPr/>
        </p:nvPicPr>
        <p:blipFill rotWithShape="1">
          <a:blip r:embed="rId3"/>
          <a:srcRect t="20439"/>
          <a:stretch/>
        </p:blipFill>
        <p:spPr bwMode="auto">
          <a:xfrm>
            <a:off x="727451" y="2548465"/>
            <a:ext cx="4481513" cy="7188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64193" y="3532604"/>
            <a:ext cx="3876675" cy="19386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" name="TextovéPole 21"/>
          <p:cNvSpPr txBox="1"/>
          <p:nvPr/>
        </p:nvSpPr>
        <p:spPr>
          <a:xfrm>
            <a:off x="457200" y="1310218"/>
            <a:ext cx="390381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+mj-lt"/>
              <a:buAutoNum type="arabicPeriod"/>
            </a:pPr>
            <a:r>
              <a:rPr lang="cs-CZ" sz="1600" dirty="0" smtClean="0"/>
              <a:t>Po přihlášení klikněte na tlačítko Žadatel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dirty="0" smtClean="0"/>
              <a:t>Pak zvolte možnost Nová žádost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dirty="0" smtClean="0"/>
              <a:t>Zvolte operační program - 06 - IROP</a:t>
            </a:r>
          </a:p>
          <a:p>
            <a:pPr marL="342900" indent="-342900">
              <a:buFont typeface="+mj-lt"/>
              <a:buAutoNum type="arabicPeriod"/>
            </a:pPr>
            <a:r>
              <a:rPr lang="cs-CZ" sz="1600" dirty="0" smtClean="0"/>
              <a:t>Vyberte ze seznamu otevřených výzev</a:t>
            </a:r>
            <a:endParaRPr lang="cs-CZ" sz="1600" dirty="0"/>
          </a:p>
        </p:txBody>
      </p:sp>
      <p:pic>
        <p:nvPicPr>
          <p:cNvPr id="2057" name="Picture 9"/>
          <p:cNvPicPr>
            <a:picLocks noGrp="1" noChangeAspect="1" noChangeArrowheads="1"/>
          </p:cNvPicPr>
          <p:nvPr>
            <p:ph idx="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987712" y="3461141"/>
            <a:ext cx="4007692" cy="27544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extovéPole 1"/>
          <p:cNvSpPr txBox="1"/>
          <p:nvPr/>
        </p:nvSpPr>
        <p:spPr>
          <a:xfrm>
            <a:off x="4540868" y="1361502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1.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4" name="TextovéPole 13"/>
          <p:cNvSpPr txBox="1"/>
          <p:nvPr/>
        </p:nvSpPr>
        <p:spPr>
          <a:xfrm>
            <a:off x="262044" y="2508048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2</a:t>
            </a:r>
            <a:r>
              <a:rPr lang="cs-CZ" dirty="0" smtClean="0">
                <a:solidFill>
                  <a:srgbClr val="FF0000"/>
                </a:solidFill>
              </a:rPr>
              <a:t>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5" name="TextovéPole 14"/>
          <p:cNvSpPr txBox="1"/>
          <p:nvPr/>
        </p:nvSpPr>
        <p:spPr>
          <a:xfrm>
            <a:off x="4603293" y="3410970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>
                <a:solidFill>
                  <a:srgbClr val="FF0000"/>
                </a:solidFill>
              </a:rPr>
              <a:t>4</a:t>
            </a:r>
            <a:r>
              <a:rPr lang="cs-CZ" dirty="0" smtClean="0">
                <a:solidFill>
                  <a:srgbClr val="FF0000"/>
                </a:solidFill>
              </a:rPr>
              <a:t>.</a:t>
            </a: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16" name="TextovéPole 15"/>
          <p:cNvSpPr txBox="1"/>
          <p:nvPr/>
        </p:nvSpPr>
        <p:spPr>
          <a:xfrm>
            <a:off x="277503" y="3479166"/>
            <a:ext cx="3593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cs-CZ" dirty="0" smtClean="0">
                <a:solidFill>
                  <a:srgbClr val="FF0000"/>
                </a:solidFill>
              </a:rPr>
              <a:t>3.</a:t>
            </a:r>
            <a:endParaRPr lang="cs-CZ" dirty="0">
              <a:solidFill>
                <a:srgbClr val="FF0000"/>
              </a:solidFill>
            </a:endParaRPr>
          </a:p>
        </p:txBody>
      </p:sp>
      <p:pic>
        <p:nvPicPr>
          <p:cNvPr id="17" name="Picture 4"/>
          <p:cNvPicPr/>
          <p:nvPr/>
        </p:nvPicPr>
        <p:blipFill rotWithShape="1">
          <a:blip r:embed="rId6"/>
          <a:srcRect l="1229"/>
          <a:stretch/>
        </p:blipFill>
        <p:spPr bwMode="auto">
          <a:xfrm>
            <a:off x="4987712" y="1319891"/>
            <a:ext cx="3829050" cy="1095375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615917878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6720722" y="1311785"/>
            <a:ext cx="2259201" cy="465907"/>
          </a:xfrm>
        </p:spPr>
        <p:txBody>
          <a:bodyPr>
            <a:noAutofit/>
          </a:bodyPr>
          <a:lstStyle/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Přístup </a:t>
            </a:r>
            <a:r>
              <a:rPr lang="cs-CZ" b="1" dirty="0" smtClean="0"/>
              <a:t>k projektu</a:t>
            </a:r>
            <a:endParaRPr lang="cs-CZ" sz="2000" dirty="0">
              <a:solidFill>
                <a:srgbClr val="FF0000"/>
              </a:solidFill>
            </a:endParaRPr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57200" y="126052"/>
            <a:ext cx="8229600" cy="822325"/>
          </a:xfrm>
        </p:spPr>
        <p:txBody>
          <a:bodyPr>
            <a:normAutofit/>
          </a:bodyPr>
          <a:lstStyle/>
          <a:p>
            <a:pPr algn="ctr"/>
            <a:r>
              <a:rPr lang="cs-CZ" sz="2800" dirty="0" smtClean="0"/>
              <a:t>Projektová žádost - Identifikace operace</a:t>
            </a:r>
            <a:endParaRPr lang="cs-CZ" sz="28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8</a:t>
            </a:fld>
            <a:endParaRPr lang="en-US" dirty="0"/>
          </a:p>
        </p:txBody>
      </p:sp>
      <p:pic>
        <p:nvPicPr>
          <p:cNvPr id="8" name="Obrázek 7" descr="IROP-MMR-CRR – kop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pic>
        <p:nvPicPr>
          <p:cNvPr id="9" name="Obrázek 8"/>
          <p:cNvPicPr/>
          <p:nvPr/>
        </p:nvPicPr>
        <p:blipFill rotWithShape="1">
          <a:blip r:embed="rId4"/>
          <a:srcRect l="14221" t="19706" r="24930" b="20882"/>
          <a:stretch/>
        </p:blipFill>
        <p:spPr bwMode="auto">
          <a:xfrm>
            <a:off x="406729" y="1098219"/>
            <a:ext cx="6249473" cy="3901759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11" name="Zástupný symbol pro obsah 1"/>
          <p:cNvSpPr txBox="1">
            <a:spLocks/>
          </p:cNvSpPr>
          <p:nvPr/>
        </p:nvSpPr>
        <p:spPr>
          <a:xfrm>
            <a:off x="6720722" y="1654860"/>
            <a:ext cx="1972101" cy="148205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200"/>
              </a:spcAft>
              <a:buFont typeface="Arial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28650" indent="-171450" algn="l" defTabSz="457200" rtl="0" eaLnBrk="1" latinLnBrk="0" hangingPunct="1">
              <a:lnSpc>
                <a:spcPct val="100000"/>
              </a:lnSpc>
              <a:spcBef>
                <a:spcPts val="1680"/>
              </a:spcBef>
              <a:spcAft>
                <a:spcPts val="0"/>
              </a:spcAft>
              <a:buFont typeface="Arial"/>
              <a:buChar char="•"/>
              <a:defRPr sz="2000" b="1" kern="1200">
                <a:solidFill>
                  <a:srgbClr val="00529C"/>
                </a:solidFill>
                <a:latin typeface="+mn-lt"/>
                <a:ea typeface="+mn-ea"/>
                <a:cs typeface="+mn-cs"/>
              </a:defRPr>
            </a:lvl2pPr>
            <a:lvl3pPr marL="1073150" indent="-158750" algn="l" defTabSz="457200" rtl="0" eaLnBrk="1" latinLnBrk="0" hangingPunct="1">
              <a:lnSpc>
                <a:spcPct val="100000"/>
              </a:lnSpc>
              <a:spcBef>
                <a:spcPts val="700"/>
              </a:spcBef>
              <a:spcAft>
                <a:spcPts val="0"/>
              </a:spcAft>
              <a:buFont typeface="Arial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28763" indent="-157163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–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973263" indent="-144463" algn="l" defTabSz="457200" rtl="0" eaLnBrk="1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Font typeface="Arial"/>
              <a:buChar char="»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Plné moci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/>
              <a:t>Typ podání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/>
              <a:t>Kontrola</a:t>
            </a:r>
          </a:p>
          <a:p>
            <a:pPr marL="285750" indent="-285750" algn="just">
              <a:buFont typeface="Arial" panose="020B0604020202020204" pitchFamily="34" charset="0"/>
              <a:buChar char="•"/>
            </a:pPr>
            <a:r>
              <a:rPr lang="cs-CZ" b="1" dirty="0" smtClean="0"/>
              <a:t>Finalizace</a:t>
            </a:r>
            <a:endParaRPr lang="cs-CZ" sz="20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cs-CZ" dirty="0">
              <a:solidFill>
                <a:srgbClr val="FF0000"/>
              </a:solidFill>
            </a:endParaRPr>
          </a:p>
        </p:txBody>
      </p:sp>
      <p:sp>
        <p:nvSpPr>
          <p:cNvPr id="3" name="TextovéPole 2"/>
          <p:cNvSpPr txBox="1"/>
          <p:nvPr/>
        </p:nvSpPr>
        <p:spPr>
          <a:xfrm>
            <a:off x="2919015" y="5072178"/>
            <a:ext cx="6019116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1700" b="1" dirty="0" smtClean="0"/>
              <a:t>Finalizace</a:t>
            </a:r>
            <a:r>
              <a:rPr lang="cs-CZ" sz="1700" dirty="0" smtClean="0"/>
              <a:t> - finalizaci lze provést, jakmile kontrola neshledá žádné nedostatky</a:t>
            </a:r>
          </a:p>
          <a:p>
            <a:r>
              <a:rPr lang="cs-CZ" sz="1700" b="1" dirty="0" smtClean="0"/>
              <a:t>Podpis žádosti </a:t>
            </a:r>
            <a:r>
              <a:rPr lang="cs-CZ" sz="1700" dirty="0" smtClean="0"/>
              <a:t>- záložka podpis žádosti </a:t>
            </a:r>
            <a:r>
              <a:rPr lang="cs-CZ" sz="1700" dirty="0"/>
              <a:t>se zviditelní až po provedení finalizace projektové </a:t>
            </a:r>
            <a:r>
              <a:rPr lang="cs-CZ" sz="1700" dirty="0" smtClean="0"/>
              <a:t>žádosti</a:t>
            </a:r>
            <a:endParaRPr lang="cs-CZ" sz="1700" dirty="0"/>
          </a:p>
        </p:txBody>
      </p:sp>
      <p:pic>
        <p:nvPicPr>
          <p:cNvPr id="13" name="Obrázek 12"/>
          <p:cNvPicPr/>
          <p:nvPr/>
        </p:nvPicPr>
        <p:blipFill rotWithShape="1">
          <a:blip r:embed="rId5"/>
          <a:srcRect l="15543" t="35883" r="64449" b="45588"/>
          <a:stretch/>
        </p:blipFill>
        <p:spPr bwMode="auto">
          <a:xfrm>
            <a:off x="429904" y="5144362"/>
            <a:ext cx="2400999" cy="994403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801103448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sah 1"/>
          <p:cNvSpPr>
            <a:spLocks noGrp="1"/>
          </p:cNvSpPr>
          <p:nvPr>
            <p:ph idx="1"/>
          </p:nvPr>
        </p:nvSpPr>
        <p:spPr>
          <a:xfrm>
            <a:off x="443552" y="988727"/>
            <a:ext cx="8523027" cy="5125470"/>
          </a:xfrm>
        </p:spPr>
        <p:txBody>
          <a:bodyPr>
            <a:noAutofit/>
          </a:bodyPr>
          <a:lstStyle/>
          <a:p>
            <a:pPr algn="just"/>
            <a:r>
              <a:rPr lang="cs-CZ" sz="1700" dirty="0" smtClean="0"/>
              <a:t>Záložka </a:t>
            </a:r>
            <a:r>
              <a:rPr lang="cs-CZ" sz="1700" b="1" dirty="0" smtClean="0"/>
              <a:t>Přístup </a:t>
            </a:r>
            <a:r>
              <a:rPr lang="cs-CZ" sz="1700" b="1" dirty="0"/>
              <a:t>k </a:t>
            </a:r>
            <a:r>
              <a:rPr lang="cs-CZ" sz="1700" b="1" dirty="0" smtClean="0"/>
              <a:t>projektu </a:t>
            </a:r>
            <a:r>
              <a:rPr lang="cs-CZ" sz="1700" dirty="0"/>
              <a:t>slouží k přidělení/odebrání rolí v rámci </a:t>
            </a:r>
            <a:r>
              <a:rPr lang="cs-CZ" sz="1700" dirty="0" smtClean="0"/>
              <a:t>dané </a:t>
            </a:r>
            <a:r>
              <a:rPr lang="cs-CZ" sz="1700" dirty="0"/>
              <a:t>žádosti  o podporu konkrétním </a:t>
            </a:r>
            <a:r>
              <a:rPr lang="cs-CZ" sz="1700" dirty="0" smtClean="0"/>
              <a:t>uživatelům.</a:t>
            </a:r>
          </a:p>
          <a:p>
            <a:pPr algn="just"/>
            <a:endParaRPr lang="cs-CZ" sz="2400" dirty="0" smtClean="0"/>
          </a:p>
          <a:p>
            <a:pPr algn="just"/>
            <a:endParaRPr lang="cs-CZ" sz="1700" dirty="0" smtClean="0"/>
          </a:p>
          <a:p>
            <a:pPr algn="just"/>
            <a:endParaRPr lang="cs-CZ" sz="1700" dirty="0"/>
          </a:p>
          <a:p>
            <a:pPr algn="just"/>
            <a:endParaRPr lang="cs-CZ" sz="1700" dirty="0" smtClean="0"/>
          </a:p>
          <a:p>
            <a:pPr algn="just"/>
            <a:endParaRPr lang="cs-CZ" sz="1700" dirty="0"/>
          </a:p>
          <a:p>
            <a:pPr algn="just"/>
            <a:r>
              <a:rPr lang="cs-CZ" sz="1700" dirty="0" smtClean="0"/>
              <a:t>Na této záložce jsou uvedeni všichni uživatelé, kteří mají k projektu přístup, a jejich role. </a:t>
            </a:r>
          </a:p>
          <a:p>
            <a:pPr algn="just"/>
            <a:endParaRPr lang="cs-CZ" sz="500" dirty="0" smtClean="0"/>
          </a:p>
          <a:p>
            <a:pPr algn="just">
              <a:tabLst>
                <a:tab pos="895350" algn="l"/>
                <a:tab pos="1257300" algn="l"/>
              </a:tabLst>
            </a:pPr>
            <a:r>
              <a:rPr lang="cs-CZ" sz="1700" b="1" u="sng" dirty="0" smtClean="0"/>
              <a:t>Role v rámci IS KP14+: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895350" algn="l"/>
                <a:tab pos="1257300" algn="l"/>
              </a:tabLst>
            </a:pPr>
            <a:r>
              <a:rPr lang="cs-CZ" sz="1600" dirty="0" smtClean="0"/>
              <a:t>Správce </a:t>
            </a:r>
            <a:r>
              <a:rPr lang="cs-CZ" sz="1600" dirty="0"/>
              <a:t>přístupů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895350" algn="l"/>
                <a:tab pos="1257300" algn="l"/>
              </a:tabLst>
            </a:pPr>
            <a:r>
              <a:rPr lang="cs-CZ" sz="1600" dirty="0" smtClean="0"/>
              <a:t>Čtenář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895350" algn="l"/>
                <a:tab pos="1257300" algn="l"/>
              </a:tabLst>
            </a:pPr>
            <a:r>
              <a:rPr lang="cs-CZ" sz="1600" dirty="0"/>
              <a:t>Editor </a:t>
            </a:r>
          </a:p>
          <a:p>
            <a:pPr marL="285750" indent="-285750" algn="just">
              <a:buFont typeface="Arial" panose="020B0604020202020204" pitchFamily="34" charset="0"/>
              <a:buChar char="•"/>
              <a:tabLst>
                <a:tab pos="895350" algn="l"/>
                <a:tab pos="1257300" algn="l"/>
              </a:tabLst>
            </a:pPr>
            <a:r>
              <a:rPr lang="cs-CZ" sz="1600" dirty="0"/>
              <a:t>Signatář </a:t>
            </a:r>
            <a:r>
              <a:rPr lang="cs-CZ" sz="1600" dirty="0" smtClean="0"/>
              <a:t>projektu </a:t>
            </a:r>
          </a:p>
          <a:p>
            <a:pPr algn="just">
              <a:tabLst>
                <a:tab pos="895350" algn="l"/>
                <a:tab pos="1257300" algn="l"/>
              </a:tabLst>
            </a:pPr>
            <a:endParaRPr lang="cs-CZ" sz="800" dirty="0" smtClean="0"/>
          </a:p>
          <a:p>
            <a:pPr algn="just">
              <a:tabLst>
                <a:tab pos="895350" algn="l"/>
                <a:tab pos="1257300" algn="l"/>
              </a:tabLst>
            </a:pPr>
            <a:r>
              <a:rPr lang="cs-CZ" sz="1600" dirty="0" smtClean="0"/>
              <a:t>Přidávat/odebírat další uživatele na projekt může pouze uživatel s rolí </a:t>
            </a:r>
            <a:r>
              <a:rPr lang="cs-CZ" sz="1600" b="1" dirty="0" smtClean="0">
                <a:solidFill>
                  <a:srgbClr val="FF0000"/>
                </a:solidFill>
              </a:rPr>
              <a:t>Správce přístupů</a:t>
            </a:r>
            <a:r>
              <a:rPr lang="cs-CZ" sz="1600" dirty="0" smtClean="0"/>
              <a:t>.</a:t>
            </a:r>
            <a:endParaRPr lang="cs-CZ" sz="1600" dirty="0"/>
          </a:p>
        </p:txBody>
      </p:sp>
      <p:sp>
        <p:nvSpPr>
          <p:cNvPr id="4" name="Nadpis 3"/>
          <p:cNvSpPr>
            <a:spLocks noGrp="1"/>
          </p:cNvSpPr>
          <p:nvPr>
            <p:ph type="title"/>
          </p:nvPr>
        </p:nvSpPr>
        <p:spPr>
          <a:xfrm>
            <a:off x="443552" y="152754"/>
            <a:ext cx="8229600" cy="699495"/>
          </a:xfrm>
        </p:spPr>
        <p:txBody>
          <a:bodyPr>
            <a:normAutofit/>
          </a:bodyPr>
          <a:lstStyle/>
          <a:p>
            <a:pPr algn="ctr"/>
            <a:r>
              <a:rPr lang="cs-CZ" sz="3200" dirty="0" smtClean="0"/>
              <a:t>Přístup k projektu - Role I.</a:t>
            </a:r>
            <a:endParaRPr lang="cs-CZ" sz="3200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000C4B2-41BC-D741-8B94-B76DB6967C01}" type="slidenum">
              <a:rPr lang="en-US" smtClean="0"/>
              <a:pPr/>
              <a:t>9</a:t>
            </a:fld>
            <a:endParaRPr lang="en-US" dirty="0"/>
          </a:p>
        </p:txBody>
      </p:sp>
      <p:pic>
        <p:nvPicPr>
          <p:cNvPr id="8" name="Obrázek 7" descr="IROP-MMR-CRR – kopie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13860" y="6278880"/>
            <a:ext cx="4930140" cy="579120"/>
          </a:xfrm>
          <a:prstGeom prst="rect">
            <a:avLst/>
          </a:prstGeom>
        </p:spPr>
      </p:pic>
      <p:pic>
        <p:nvPicPr>
          <p:cNvPr id="14" name="Obrázek 13"/>
          <p:cNvPicPr/>
          <p:nvPr/>
        </p:nvPicPr>
        <p:blipFill rotWithShape="1">
          <a:blip r:embed="rId3"/>
          <a:srcRect b="67494"/>
          <a:stretch/>
        </p:blipFill>
        <p:spPr bwMode="auto">
          <a:xfrm>
            <a:off x="546179" y="1637733"/>
            <a:ext cx="7082919" cy="1733266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004135962"/>
      </p:ext>
    </p:extLst>
  </p:cSld>
  <p:clrMapOvr>
    <a:masterClrMapping/>
  </p:clrMapOvr>
  <p:transition spd="slow">
    <p:cover dir="r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R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4472</TotalTime>
  <Words>1592</Words>
  <Application>Microsoft Office PowerPoint</Application>
  <PresentationFormat>Předvádění na obrazovce (4:3)</PresentationFormat>
  <Paragraphs>239</Paragraphs>
  <Slides>20</Slides>
  <Notes>5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20</vt:i4>
      </vt:variant>
    </vt:vector>
  </HeadingPairs>
  <TitlesOfParts>
    <vt:vector size="24" baseType="lpstr">
      <vt:lpstr>Arial</vt:lpstr>
      <vt:lpstr>Calibri</vt:lpstr>
      <vt:lpstr>Wingdings</vt:lpstr>
      <vt:lpstr>CRR template</vt:lpstr>
      <vt:lpstr> Podání projektové žádosti  v  MS2014+</vt:lpstr>
      <vt:lpstr>Prezentace aplikace PowerPoint</vt:lpstr>
      <vt:lpstr>Portál IS KP14+</vt:lpstr>
      <vt:lpstr>HW a SW požadavky</vt:lpstr>
      <vt:lpstr>Registrace do portálu IS KP14+ I.</vt:lpstr>
      <vt:lpstr>Registrace do portálu IS KP14+ II. </vt:lpstr>
      <vt:lpstr>Postup pro založení projektové žádosti v rámci IROP</vt:lpstr>
      <vt:lpstr>Projektová žádost - Identifikace operace</vt:lpstr>
      <vt:lpstr>Přístup k projektu - Role I.</vt:lpstr>
      <vt:lpstr>Přístup k projektu - Role II.</vt:lpstr>
      <vt:lpstr>Přístup k projektu - Role III.</vt:lpstr>
      <vt:lpstr>Plná moc I. </vt:lpstr>
      <vt:lpstr>Plná moc II. - postup vložení do IS KP14+</vt:lpstr>
      <vt:lpstr>Podání žádosti o podporu</vt:lpstr>
      <vt:lpstr>Vyplnění projektové žádosti</vt:lpstr>
      <vt:lpstr>Komunikace v IS KP14+ - DEPEŠE</vt:lpstr>
      <vt:lpstr>Komunikace v IS KP14+ - NOTIFIKACE</vt:lpstr>
      <vt:lpstr>Dotazy a problémy z praxe I.</vt:lpstr>
      <vt:lpstr>Dotazy a problémy z praxe II.</vt:lpstr>
      <vt:lpstr>Děkuji za pozornost </vt:lpstr>
    </vt:vector>
  </TitlesOfParts>
  <Company>CRR ČR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Centrum pro regionální rozvoj ČR</dc:creator>
  <cp:lastModifiedBy>Šeďa Viktor</cp:lastModifiedBy>
  <cp:revision>340</cp:revision>
  <cp:lastPrinted>2016-04-13T15:19:36Z</cp:lastPrinted>
  <dcterms:created xsi:type="dcterms:W3CDTF">2014-09-16T20:50:40Z</dcterms:created>
  <dcterms:modified xsi:type="dcterms:W3CDTF">2017-05-15T13:54:02Z</dcterms:modified>
</cp:coreProperties>
</file>