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1"/>
  </p:notesMasterIdLst>
  <p:handoutMasterIdLst>
    <p:handoutMasterId r:id="rId42"/>
  </p:handoutMasterIdLst>
  <p:sldIdLst>
    <p:sldId id="263" r:id="rId2"/>
    <p:sldId id="314" r:id="rId3"/>
    <p:sldId id="315" r:id="rId4"/>
    <p:sldId id="316" r:id="rId5"/>
    <p:sldId id="281" r:id="rId6"/>
    <p:sldId id="282" r:id="rId7"/>
    <p:sldId id="283" r:id="rId8"/>
    <p:sldId id="284" r:id="rId9"/>
    <p:sldId id="330" r:id="rId10"/>
    <p:sldId id="332" r:id="rId11"/>
    <p:sldId id="331" r:id="rId12"/>
    <p:sldId id="285" r:id="rId13"/>
    <p:sldId id="286" r:id="rId14"/>
    <p:sldId id="287" r:id="rId15"/>
    <p:sldId id="288" r:id="rId16"/>
    <p:sldId id="290" r:id="rId17"/>
    <p:sldId id="291" r:id="rId18"/>
    <p:sldId id="292" r:id="rId19"/>
    <p:sldId id="321" r:id="rId20"/>
    <p:sldId id="293" r:id="rId21"/>
    <p:sldId id="295" r:id="rId22"/>
    <p:sldId id="296" r:id="rId23"/>
    <p:sldId id="297" r:id="rId24"/>
    <p:sldId id="298" r:id="rId25"/>
    <p:sldId id="299" r:id="rId26"/>
    <p:sldId id="322" r:id="rId27"/>
    <p:sldId id="326" r:id="rId28"/>
    <p:sldId id="327" r:id="rId29"/>
    <p:sldId id="328" r:id="rId30"/>
    <p:sldId id="306" r:id="rId31"/>
    <p:sldId id="307" r:id="rId32"/>
    <p:sldId id="308" r:id="rId33"/>
    <p:sldId id="309" r:id="rId34"/>
    <p:sldId id="310" r:id="rId35"/>
    <p:sldId id="311" r:id="rId36"/>
    <p:sldId id="312" r:id="rId37"/>
    <p:sldId id="329" r:id="rId38"/>
    <p:sldId id="313" r:id="rId39"/>
    <p:sldId id="280" r:id="rId4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C"/>
    <a:srgbClr val="3333CC"/>
    <a:srgbClr val="CCCCCC"/>
    <a:srgbClr val="5FA4E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Světlý styl 1 – zvýraznění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30" autoAdjust="0"/>
  </p:normalViewPr>
  <p:slideViewPr>
    <p:cSldViewPr snapToGrid="0" snapToObjects="1">
      <p:cViewPr>
        <p:scale>
          <a:sx n="110" d="100"/>
          <a:sy n="110" d="100"/>
        </p:scale>
        <p:origin x="-1644" y="-114"/>
      </p:cViewPr>
      <p:guideLst>
        <p:guide orient="horz" pos="3382"/>
        <p:guide pos="487"/>
      </p:guideLst>
    </p:cSldViewPr>
  </p:slideViewPr>
  <p:notesTextViewPr>
    <p:cViewPr>
      <p:scale>
        <a:sx n="100" d="100"/>
        <a:sy n="100" d="100"/>
      </p:scale>
      <p:origin x="0" y="0"/>
    </p:cViewPr>
  </p:notesTextViewPr>
  <p:sorterViewPr>
    <p:cViewPr>
      <p:scale>
        <a:sx n="100" d="100"/>
        <a:sy n="100" d="100"/>
      </p:scale>
      <p:origin x="0" y="3696"/>
    </p:cViewPr>
  </p:sorterViewPr>
  <p:notesViewPr>
    <p:cSldViewPr snapToGrid="0" snapToObjects="1">
      <p:cViewPr varScale="1">
        <p:scale>
          <a:sx n="61" d="100"/>
          <a:sy n="61" d="100"/>
        </p:scale>
        <p:origin x="-335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F424D319-7988-0C47-A5AD-1F558D33A394}" type="datetimeFigureOut">
              <a:rPr lang="en-US" smtClean="0"/>
              <a:pPr/>
              <a:t>7/27/2016</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7736DEBE-37C2-3D4C-B405-6A6964797A22}" type="slidenum">
              <a:rPr lang="en-US" smtClean="0"/>
              <a:pPr/>
              <a:t>‹#›</a:t>
            </a:fld>
            <a:endParaRPr lang="en-US"/>
          </a:p>
        </p:txBody>
      </p:sp>
    </p:spTree>
    <p:extLst>
      <p:ext uri="{BB962C8B-B14F-4D97-AF65-F5344CB8AC3E}">
        <p14:creationId xmlns:p14="http://schemas.microsoft.com/office/powerpoint/2010/main" val="23289328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A6DD4C1-CE3B-8245-AB32-946652F98E9B}" type="datetimeFigureOut">
              <a:rPr lang="en-US" smtClean="0"/>
              <a:pPr/>
              <a:t>7/27/2016</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E61A35AD-0B81-F94A-83A1-9125CBB4FF2A}" type="slidenum">
              <a:rPr lang="en-US" smtClean="0"/>
              <a:pPr/>
              <a:t>‹#›</a:t>
            </a:fld>
            <a:endParaRPr lang="en-US"/>
          </a:p>
        </p:txBody>
      </p:sp>
    </p:spTree>
    <p:extLst>
      <p:ext uri="{BB962C8B-B14F-4D97-AF65-F5344CB8AC3E}">
        <p14:creationId xmlns:p14="http://schemas.microsoft.com/office/powerpoint/2010/main" val="326361958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a:t>
            </a:fld>
            <a:endParaRPr lang="en-US"/>
          </a:p>
        </p:txBody>
      </p:sp>
    </p:spTree>
    <p:extLst>
      <p:ext uri="{BB962C8B-B14F-4D97-AF65-F5344CB8AC3E}">
        <p14:creationId xmlns:p14="http://schemas.microsoft.com/office/powerpoint/2010/main" val="39146223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13</a:t>
            </a:fld>
            <a:endParaRPr lang="en-US"/>
          </a:p>
        </p:txBody>
      </p:sp>
    </p:spTree>
    <p:extLst>
      <p:ext uri="{BB962C8B-B14F-4D97-AF65-F5344CB8AC3E}">
        <p14:creationId xmlns:p14="http://schemas.microsoft.com/office/powerpoint/2010/main" val="541659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14</a:t>
            </a:fld>
            <a:endParaRPr lang="en-US"/>
          </a:p>
        </p:txBody>
      </p:sp>
    </p:spTree>
    <p:extLst>
      <p:ext uri="{BB962C8B-B14F-4D97-AF65-F5344CB8AC3E}">
        <p14:creationId xmlns:p14="http://schemas.microsoft.com/office/powerpoint/2010/main" val="32502401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15</a:t>
            </a:fld>
            <a:endParaRPr lang="en-US"/>
          </a:p>
        </p:txBody>
      </p:sp>
    </p:spTree>
    <p:extLst>
      <p:ext uri="{BB962C8B-B14F-4D97-AF65-F5344CB8AC3E}">
        <p14:creationId xmlns:p14="http://schemas.microsoft.com/office/powerpoint/2010/main" val="5459709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16</a:t>
            </a:fld>
            <a:endParaRPr lang="en-US"/>
          </a:p>
        </p:txBody>
      </p:sp>
    </p:spTree>
    <p:extLst>
      <p:ext uri="{BB962C8B-B14F-4D97-AF65-F5344CB8AC3E}">
        <p14:creationId xmlns:p14="http://schemas.microsoft.com/office/powerpoint/2010/main" val="1592794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17</a:t>
            </a:fld>
            <a:endParaRPr lang="en-US"/>
          </a:p>
        </p:txBody>
      </p:sp>
    </p:spTree>
    <p:extLst>
      <p:ext uri="{BB962C8B-B14F-4D97-AF65-F5344CB8AC3E}">
        <p14:creationId xmlns:p14="http://schemas.microsoft.com/office/powerpoint/2010/main" val="11896134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52450" indent="-285750" algn="just">
              <a:spcBef>
                <a:spcPts val="0"/>
              </a:spcBef>
              <a:spcAft>
                <a:spcPts val="0"/>
              </a:spcAft>
              <a:buFont typeface="Arial" panose="020B0604020202020204" pitchFamily="34" charset="0"/>
              <a:buChar char="•"/>
              <a:tabLst>
                <a:tab pos="266700" algn="l"/>
              </a:tabLst>
            </a:pPr>
            <a:r>
              <a:rPr lang="cs-CZ" sz="1200" dirty="0" smtClean="0">
                <a:solidFill>
                  <a:srgbClr val="FF0000"/>
                </a:solidFill>
              </a:rPr>
              <a:t>Průzkum trhu provedený ve vztahu k hlavním aktivitám projektu</a:t>
            </a:r>
          </a:p>
          <a:p>
            <a:pPr marL="552450" indent="-285750" algn="just">
              <a:spcBef>
                <a:spcPts val="0"/>
              </a:spcBef>
              <a:spcAft>
                <a:spcPts val="0"/>
              </a:spcAft>
              <a:buFont typeface="Arial" panose="020B0604020202020204" pitchFamily="34" charset="0"/>
              <a:buChar char="•"/>
            </a:pPr>
            <a:r>
              <a:rPr lang="cs-CZ" sz="1200" dirty="0" smtClean="0">
                <a:solidFill>
                  <a:srgbClr val="FF0000"/>
                </a:solidFill>
              </a:rPr>
              <a:t>průzkum trhu a jeho dokumentace jsou rozděleny do samostatných celků odpovídajících předmětům plnění veřejných zakázek na hlavní aktivity projektu, které žadatel plánuje realizovat</a:t>
            </a:r>
          </a:p>
          <a:p>
            <a:pPr marL="552450" indent="-285750" algn="just">
              <a:spcBef>
                <a:spcPts val="0"/>
              </a:spcBef>
              <a:spcAft>
                <a:spcPts val="0"/>
              </a:spcAft>
              <a:buFont typeface="Arial" panose="020B0604020202020204" pitchFamily="34" charset="0"/>
              <a:buChar char="•"/>
            </a:pPr>
            <a:r>
              <a:rPr lang="cs-CZ" sz="1200" dirty="0" smtClean="0">
                <a:solidFill>
                  <a:srgbClr val="FF0000"/>
                </a:solidFill>
              </a:rPr>
              <a:t>Pokud je k datu předložení žádosti některá veřejná zakázka již </a:t>
            </a:r>
            <a:r>
              <a:rPr lang="cs-CZ" sz="1200" b="1" dirty="0" smtClean="0">
                <a:solidFill>
                  <a:srgbClr val="FF0000"/>
                </a:solidFill>
              </a:rPr>
              <a:t>zahájena nebo ukončena</a:t>
            </a:r>
            <a:r>
              <a:rPr lang="cs-CZ" sz="1200" dirty="0" smtClean="0">
                <a:solidFill>
                  <a:srgbClr val="FF0000"/>
                </a:solidFill>
              </a:rPr>
              <a:t>, dokládá žadatel místo průzkumu trhu způsob stanovení předpokládané hodnoty této veřejné zakázky</a:t>
            </a:r>
          </a:p>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18</a:t>
            </a:fld>
            <a:endParaRPr lang="en-US"/>
          </a:p>
        </p:txBody>
      </p:sp>
    </p:spTree>
    <p:extLst>
      <p:ext uri="{BB962C8B-B14F-4D97-AF65-F5344CB8AC3E}">
        <p14:creationId xmlns:p14="http://schemas.microsoft.com/office/powerpoint/2010/main" val="3399122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20</a:t>
            </a:fld>
            <a:endParaRPr lang="en-US"/>
          </a:p>
        </p:txBody>
      </p:sp>
    </p:spTree>
    <p:extLst>
      <p:ext uri="{BB962C8B-B14F-4D97-AF65-F5344CB8AC3E}">
        <p14:creationId xmlns:p14="http://schemas.microsoft.com/office/powerpoint/2010/main" val="33619473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21</a:t>
            </a:fld>
            <a:endParaRPr lang="en-US"/>
          </a:p>
        </p:txBody>
      </p:sp>
    </p:spTree>
    <p:extLst>
      <p:ext uri="{BB962C8B-B14F-4D97-AF65-F5344CB8AC3E}">
        <p14:creationId xmlns:p14="http://schemas.microsoft.com/office/powerpoint/2010/main" val="1607587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22</a:t>
            </a:fld>
            <a:endParaRPr lang="en-US"/>
          </a:p>
        </p:txBody>
      </p:sp>
    </p:spTree>
    <p:extLst>
      <p:ext uri="{BB962C8B-B14F-4D97-AF65-F5344CB8AC3E}">
        <p14:creationId xmlns:p14="http://schemas.microsoft.com/office/powerpoint/2010/main" val="23257020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23</a:t>
            </a:fld>
            <a:endParaRPr lang="en-US"/>
          </a:p>
        </p:txBody>
      </p:sp>
    </p:spTree>
    <p:extLst>
      <p:ext uri="{BB962C8B-B14F-4D97-AF65-F5344CB8AC3E}">
        <p14:creationId xmlns:p14="http://schemas.microsoft.com/office/powerpoint/2010/main" val="245851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2</a:t>
            </a:fld>
            <a:endParaRPr lang="en-US"/>
          </a:p>
        </p:txBody>
      </p:sp>
    </p:spTree>
    <p:extLst>
      <p:ext uri="{BB962C8B-B14F-4D97-AF65-F5344CB8AC3E}">
        <p14:creationId xmlns:p14="http://schemas.microsoft.com/office/powerpoint/2010/main" val="3994640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24</a:t>
            </a:fld>
            <a:endParaRPr lang="en-US"/>
          </a:p>
        </p:txBody>
      </p:sp>
    </p:spTree>
    <p:extLst>
      <p:ext uri="{BB962C8B-B14F-4D97-AF65-F5344CB8AC3E}">
        <p14:creationId xmlns:p14="http://schemas.microsoft.com/office/powerpoint/2010/main" val="1342867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25</a:t>
            </a:fld>
            <a:endParaRPr lang="en-US"/>
          </a:p>
        </p:txBody>
      </p:sp>
    </p:spTree>
    <p:extLst>
      <p:ext uri="{BB962C8B-B14F-4D97-AF65-F5344CB8AC3E}">
        <p14:creationId xmlns:p14="http://schemas.microsoft.com/office/powerpoint/2010/main" val="2128143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85750" indent="-285750">
              <a:buFont typeface="Arial" panose="020B0604020202020204" pitchFamily="34" charset="0"/>
              <a:buChar char="•"/>
            </a:pPr>
            <a:r>
              <a:rPr lang="cs-CZ" dirty="0" smtClean="0"/>
              <a:t>Věcné hodnocení se provádí do 30 </a:t>
            </a:r>
            <a:r>
              <a:rPr lang="cs-CZ" dirty="0" err="1" smtClean="0"/>
              <a:t>pd</a:t>
            </a:r>
            <a:r>
              <a:rPr lang="cs-CZ" dirty="0" smtClean="0"/>
              <a:t> od ukončení kontroly formálních náležitostí </a:t>
            </a:r>
            <a:br>
              <a:rPr lang="cs-CZ" dirty="0" smtClean="0"/>
            </a:br>
            <a:r>
              <a:rPr lang="cs-CZ" dirty="0" smtClean="0"/>
              <a:t>a přijatelnosti.</a:t>
            </a:r>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r>
              <a:rPr lang="cs-CZ" dirty="0" smtClean="0"/>
              <a:t>Minimální počet bodů, kterých musí projekt dosáhnout je ……. </a:t>
            </a:r>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r>
              <a:rPr lang="cs-CZ" dirty="0" smtClean="0"/>
              <a:t>V případě, že žádost min. počtu bodů nedosáhne, je vyřazena z administrace.</a:t>
            </a:r>
          </a:p>
          <a:p>
            <a:endParaRPr lang="cs-CZ" dirty="0" smtClean="0"/>
          </a:p>
          <a:p>
            <a:pPr marL="285750" indent="-285750">
              <a:buFont typeface="Arial" panose="020B0604020202020204" pitchFamily="34" charset="0"/>
              <a:buChar char="•"/>
            </a:pPr>
            <a:r>
              <a:rPr lang="cs-CZ" dirty="0" smtClean="0"/>
              <a:t>Žadatel je o výsledku informován depeší. </a:t>
            </a:r>
          </a:p>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30</a:t>
            </a:fld>
            <a:endParaRPr lang="en-US"/>
          </a:p>
        </p:txBody>
      </p:sp>
    </p:spTree>
    <p:extLst>
      <p:ext uri="{BB962C8B-B14F-4D97-AF65-F5344CB8AC3E}">
        <p14:creationId xmlns:p14="http://schemas.microsoft.com/office/powerpoint/2010/main" val="9386311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31</a:t>
            </a:fld>
            <a:endParaRPr lang="en-US"/>
          </a:p>
        </p:txBody>
      </p:sp>
    </p:spTree>
    <p:extLst>
      <p:ext uri="{BB962C8B-B14F-4D97-AF65-F5344CB8AC3E}">
        <p14:creationId xmlns:p14="http://schemas.microsoft.com/office/powerpoint/2010/main" val="23545926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32</a:t>
            </a:fld>
            <a:endParaRPr lang="en-US"/>
          </a:p>
        </p:txBody>
      </p:sp>
    </p:spTree>
    <p:extLst>
      <p:ext uri="{BB962C8B-B14F-4D97-AF65-F5344CB8AC3E}">
        <p14:creationId xmlns:p14="http://schemas.microsoft.com/office/powerpoint/2010/main" val="7929571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33</a:t>
            </a:fld>
            <a:endParaRPr lang="en-US"/>
          </a:p>
        </p:txBody>
      </p:sp>
    </p:spTree>
    <p:extLst>
      <p:ext uri="{BB962C8B-B14F-4D97-AF65-F5344CB8AC3E}">
        <p14:creationId xmlns:p14="http://schemas.microsoft.com/office/powerpoint/2010/main" val="7736086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34</a:t>
            </a:fld>
            <a:endParaRPr lang="en-US"/>
          </a:p>
        </p:txBody>
      </p:sp>
    </p:spTree>
    <p:extLst>
      <p:ext uri="{BB962C8B-B14F-4D97-AF65-F5344CB8AC3E}">
        <p14:creationId xmlns:p14="http://schemas.microsoft.com/office/powerpoint/2010/main" val="3160245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35</a:t>
            </a:fld>
            <a:endParaRPr lang="en-US"/>
          </a:p>
        </p:txBody>
      </p:sp>
    </p:spTree>
    <p:extLst>
      <p:ext uri="{BB962C8B-B14F-4D97-AF65-F5344CB8AC3E}">
        <p14:creationId xmlns:p14="http://schemas.microsoft.com/office/powerpoint/2010/main" val="18994650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36</a:t>
            </a:fld>
            <a:endParaRPr lang="en-US"/>
          </a:p>
        </p:txBody>
      </p:sp>
    </p:spTree>
    <p:extLst>
      <p:ext uri="{BB962C8B-B14F-4D97-AF65-F5344CB8AC3E}">
        <p14:creationId xmlns:p14="http://schemas.microsoft.com/office/powerpoint/2010/main" val="38089031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38</a:t>
            </a:fld>
            <a:endParaRPr lang="en-US"/>
          </a:p>
        </p:txBody>
      </p:sp>
    </p:spTree>
    <p:extLst>
      <p:ext uri="{BB962C8B-B14F-4D97-AF65-F5344CB8AC3E}">
        <p14:creationId xmlns:p14="http://schemas.microsoft.com/office/powerpoint/2010/main" val="660290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a:t>
            </a:fld>
            <a:endParaRPr lang="en-US"/>
          </a:p>
        </p:txBody>
      </p:sp>
    </p:spTree>
    <p:extLst>
      <p:ext uri="{BB962C8B-B14F-4D97-AF65-F5344CB8AC3E}">
        <p14:creationId xmlns:p14="http://schemas.microsoft.com/office/powerpoint/2010/main" val="2777241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39</a:t>
            </a:fld>
            <a:endParaRPr lang="en-US"/>
          </a:p>
        </p:txBody>
      </p:sp>
    </p:spTree>
    <p:extLst>
      <p:ext uri="{BB962C8B-B14F-4D97-AF65-F5344CB8AC3E}">
        <p14:creationId xmlns:p14="http://schemas.microsoft.com/office/powerpoint/2010/main" val="124831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4</a:t>
            </a:fld>
            <a:endParaRPr lang="en-US"/>
          </a:p>
        </p:txBody>
      </p:sp>
    </p:spTree>
    <p:extLst>
      <p:ext uri="{BB962C8B-B14F-4D97-AF65-F5344CB8AC3E}">
        <p14:creationId xmlns:p14="http://schemas.microsoft.com/office/powerpoint/2010/main" val="611564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5</a:t>
            </a:fld>
            <a:endParaRPr lang="en-US"/>
          </a:p>
        </p:txBody>
      </p:sp>
    </p:spTree>
    <p:extLst>
      <p:ext uri="{BB962C8B-B14F-4D97-AF65-F5344CB8AC3E}">
        <p14:creationId xmlns:p14="http://schemas.microsoft.com/office/powerpoint/2010/main" val="980725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6</a:t>
            </a:fld>
            <a:endParaRPr lang="en-US"/>
          </a:p>
        </p:txBody>
      </p:sp>
    </p:spTree>
    <p:extLst>
      <p:ext uri="{BB962C8B-B14F-4D97-AF65-F5344CB8AC3E}">
        <p14:creationId xmlns:p14="http://schemas.microsoft.com/office/powerpoint/2010/main" val="3115633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7</a:t>
            </a:fld>
            <a:endParaRPr lang="en-US"/>
          </a:p>
        </p:txBody>
      </p:sp>
    </p:spTree>
    <p:extLst>
      <p:ext uri="{BB962C8B-B14F-4D97-AF65-F5344CB8AC3E}">
        <p14:creationId xmlns:p14="http://schemas.microsoft.com/office/powerpoint/2010/main" val="26925012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8</a:t>
            </a:fld>
            <a:endParaRPr lang="en-US"/>
          </a:p>
        </p:txBody>
      </p:sp>
    </p:spTree>
    <p:extLst>
      <p:ext uri="{BB962C8B-B14F-4D97-AF65-F5344CB8AC3E}">
        <p14:creationId xmlns:p14="http://schemas.microsoft.com/office/powerpoint/2010/main" val="2627499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cs-CZ" dirty="0" smtClean="0"/>
              <a:t>Ve finančním plánu projektu jsou nastaveny etapy projektu v minimální délce 3 měsíců. Kvůli </a:t>
            </a:r>
            <a:r>
              <a:rPr lang="cs-CZ" dirty="0" err="1" smtClean="0"/>
              <a:t>ŽoP</a:t>
            </a:r>
            <a:r>
              <a:rPr lang="cs-CZ" dirty="0" smtClean="0"/>
              <a:t>, která se předkládá nejpozději do 20 </a:t>
            </a:r>
            <a:r>
              <a:rPr lang="cs-CZ" dirty="0" err="1" smtClean="0"/>
              <a:t>pd</a:t>
            </a:r>
            <a:r>
              <a:rPr lang="cs-CZ" dirty="0" smtClean="0"/>
              <a:t>. od ukončení etapy projektu.</a:t>
            </a:r>
            <a:r>
              <a:rPr lang="cs-CZ" baseline="0" dirty="0" smtClean="0"/>
              <a:t> </a:t>
            </a:r>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E61A35AD-0B81-F94A-83A1-9125CBB4FF2A}" type="slidenum">
              <a:rPr lang="en-US" smtClean="0"/>
              <a:pPr/>
              <a:t>12</a:t>
            </a:fld>
            <a:endParaRPr lang="en-US"/>
          </a:p>
        </p:txBody>
      </p:sp>
    </p:spTree>
    <p:extLst>
      <p:ext uri="{BB962C8B-B14F-4D97-AF65-F5344CB8AC3E}">
        <p14:creationId xmlns:p14="http://schemas.microsoft.com/office/powerpoint/2010/main" val="1274439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sníme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Kliknutím lze upravit styl.</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r>
              <a:rPr lang="cs-CZ" smtClean="0"/>
              <a:t>Kliknutím lze upravit styly předlohy textu.</a:t>
            </a:r>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fld id="{A8AD1661-3A61-224B-91E0-4B126FC883AF}" type="datetime1">
              <a:rPr lang="en-US" smtClean="0"/>
              <a:pPr lvl="0"/>
              <a:t>7/27/2016</a:t>
            </a:fld>
            <a:endParaRPr lang="en-US" dirty="0"/>
          </a:p>
        </p:txBody>
      </p:sp>
    </p:spTree>
    <p:extLst>
      <p:ext uri="{BB962C8B-B14F-4D97-AF65-F5344CB8AC3E}">
        <p14:creationId xmlns:p14="http://schemas.microsoft.com/office/powerpoint/2010/main" val="1029806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5082"/>
            <a:ext cx="7772400" cy="1997296"/>
          </a:xfrm>
        </p:spPr>
        <p:txBody>
          <a:bodyPr anchor="t">
            <a:normAutofit/>
          </a:bodyPr>
          <a:lstStyle>
            <a:lvl1pPr>
              <a:defRPr sz="4400">
                <a:solidFill>
                  <a:schemeClr val="bg1"/>
                </a:solidFill>
              </a:defRPr>
            </a:lvl1pPr>
          </a:lstStyle>
          <a:p>
            <a:r>
              <a:rPr lang="cs-CZ" smtClean="0"/>
              <a:t>Click to edit Master title style</a:t>
            </a:r>
            <a:endParaRPr lang="en-US" dirty="0"/>
          </a:p>
        </p:txBody>
      </p:sp>
      <p:sp>
        <p:nvSpPr>
          <p:cNvPr id="3" name="Subtitle 2"/>
          <p:cNvSpPr>
            <a:spLocks noGrp="1"/>
          </p:cNvSpPr>
          <p:nvPr>
            <p:ph type="subTitle" idx="1"/>
          </p:nvPr>
        </p:nvSpPr>
        <p:spPr>
          <a:xfrm>
            <a:off x="685800" y="5386972"/>
            <a:ext cx="6400800" cy="570201"/>
          </a:xfrm>
        </p:spPr>
        <p:txBody>
          <a:bodyPr>
            <a:normAutofit/>
          </a:bodyPr>
          <a:lstStyle>
            <a:lvl1pPr marL="0" indent="0" algn="l">
              <a:buNone/>
              <a:defRPr sz="2200">
                <a:solidFill>
                  <a:srgbClr val="5FA4E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err="1" smtClean="0"/>
              <a:t>Click</a:t>
            </a:r>
            <a:r>
              <a:rPr lang="cs-CZ" dirty="0" smtClean="0"/>
              <a:t> to </a:t>
            </a:r>
            <a:r>
              <a:rPr lang="cs-CZ" dirty="0" err="1" smtClean="0"/>
              <a:t>edit</a:t>
            </a:r>
            <a:r>
              <a:rPr lang="cs-CZ" dirty="0" smtClean="0"/>
              <a:t> Master </a:t>
            </a:r>
            <a:r>
              <a:rPr lang="cs-CZ" dirty="0" err="1" smtClean="0"/>
              <a:t>subtitle</a:t>
            </a:r>
            <a:r>
              <a:rPr lang="cs-CZ" dirty="0" smtClean="0"/>
              <a:t> style</a:t>
            </a:r>
            <a:endParaRPr lang="en-US" dirty="0"/>
          </a:p>
        </p:txBody>
      </p:sp>
      <p:sp>
        <p:nvSpPr>
          <p:cNvPr id="9" name="Text Placeholder 8"/>
          <p:cNvSpPr>
            <a:spLocks noGrp="1"/>
          </p:cNvSpPr>
          <p:nvPr>
            <p:ph type="body" sz="quarter" idx="11"/>
          </p:nvPr>
        </p:nvSpPr>
        <p:spPr>
          <a:xfrm>
            <a:off x="685800" y="3309620"/>
            <a:ext cx="6632575" cy="1452562"/>
          </a:xfrm>
        </p:spPr>
        <p:txBody>
          <a:bodyPr/>
          <a:lstStyle>
            <a:lvl1pPr>
              <a:defRPr>
                <a:solidFill>
                  <a:schemeClr val="bg1"/>
                </a:solidFill>
              </a:defRPr>
            </a:lvl1pPr>
          </a:lstStyle>
          <a:p>
            <a:pPr lvl="0"/>
            <a:endParaRPr lang="en-US" dirty="0"/>
          </a:p>
        </p:txBody>
      </p:sp>
      <p:sp>
        <p:nvSpPr>
          <p:cNvPr id="10" name="Text Placeholder 9"/>
          <p:cNvSpPr>
            <a:spLocks noGrp="1"/>
          </p:cNvSpPr>
          <p:nvPr>
            <p:ph type="body" sz="quarter" idx="12" hasCustomPrompt="1"/>
          </p:nvPr>
        </p:nvSpPr>
        <p:spPr>
          <a:xfrm>
            <a:off x="156851" y="6356350"/>
            <a:ext cx="2006600" cy="369888"/>
          </a:xfrm>
        </p:spPr>
        <p:txBody>
          <a:bodyPr/>
          <a:lstStyle>
            <a:lvl1pPr>
              <a:defRPr>
                <a:solidFill>
                  <a:srgbClr val="CCCCCC"/>
                </a:solidFill>
              </a:defRPr>
            </a:lvl1pPr>
          </a:lstStyle>
          <a:p>
            <a:pPr lvl="0"/>
            <a:r>
              <a:rPr lang="en-US" dirty="0" smtClean="0"/>
              <a:t>16/12/14</a:t>
            </a:r>
            <a:endParaRPr lang="en-US" dirty="0"/>
          </a:p>
        </p:txBody>
      </p:sp>
    </p:spTree>
    <p:extLst>
      <p:ext uri="{BB962C8B-B14F-4D97-AF65-F5344CB8AC3E}">
        <p14:creationId xmlns:p14="http://schemas.microsoft.com/office/powerpoint/2010/main" val="3476062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Kliknutím lze upravit styl.</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70924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7049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8" name="Footer Placeholder 7"/>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51752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4" name="Footer Placeholder 3"/>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493580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2" name="Slide Number Placeholder 1"/>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987752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24162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inal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36341" y="1264906"/>
            <a:ext cx="7383470" cy="1470025"/>
          </a:xfrm>
        </p:spPr>
        <p:txBody>
          <a:bodyPr>
            <a:normAutofit/>
          </a:bodyPr>
          <a:lstStyle>
            <a:lvl1pPr>
              <a:defRPr sz="3200" b="1">
                <a:solidFill>
                  <a:schemeClr val="bg1"/>
                </a:solidFill>
              </a:defRPr>
            </a:lvl1pPr>
          </a:lstStyle>
          <a:p>
            <a:r>
              <a:rPr lang="cs-CZ" smtClean="0"/>
              <a:t>Kliknutím lze upravit styl.</a:t>
            </a:r>
            <a:endParaRPr lang="en-US" dirty="0"/>
          </a:p>
        </p:txBody>
      </p:sp>
      <p:sp>
        <p:nvSpPr>
          <p:cNvPr id="5" name="Footer Placeholder 4"/>
          <p:cNvSpPr>
            <a:spLocks noGrp="1"/>
          </p:cNvSpPr>
          <p:nvPr>
            <p:ph type="ftr" sz="quarter" idx="11"/>
          </p:nvPr>
        </p:nvSpPr>
        <p:spPr/>
        <p:txBody>
          <a:bodyPr/>
          <a:lstStyle/>
          <a:p>
            <a:endParaRPr lang="en-US"/>
          </a:p>
        </p:txBody>
      </p:sp>
      <p:sp>
        <p:nvSpPr>
          <p:cNvPr id="3" name="Slide Number Placeholder 2"/>
          <p:cNvSpPr>
            <a:spLocks noGrp="1"/>
          </p:cNvSpPr>
          <p:nvPr>
            <p:ph type="sldNum" sz="quarter" idx="12"/>
          </p:nvPr>
        </p:nvSpPr>
        <p:spPr/>
        <p:txBody>
          <a:bodyPr/>
          <a:lstStyle/>
          <a:p>
            <a:fld id="{4000C4B2-41BC-D741-8B94-B76DB6967C01}" type="slidenum">
              <a:rPr lang="en-US" smtClean="0"/>
              <a:pPr/>
              <a:t>‹#›</a:t>
            </a:fld>
            <a:endParaRPr lang="en-US" dirty="0"/>
          </a:p>
        </p:txBody>
      </p:sp>
      <p:sp>
        <p:nvSpPr>
          <p:cNvPr id="13" name="Subtitle 2"/>
          <p:cNvSpPr txBox="1">
            <a:spLocks/>
          </p:cNvSpPr>
          <p:nvPr userDrawn="1"/>
        </p:nvSpPr>
        <p:spPr>
          <a:xfrm>
            <a:off x="169747" y="5840002"/>
            <a:ext cx="3312170"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200" b="0" kern="1200" dirty="0" smtClean="0">
                <a:solidFill>
                  <a:schemeClr val="bg1"/>
                </a:solidFill>
                <a:latin typeface="+mn-lt"/>
                <a:ea typeface="+mn-ea"/>
                <a:cs typeface="+mn-cs"/>
              </a:rPr>
              <a:t>Centrum pro regionální rozvoj České republiky</a:t>
            </a:r>
          </a:p>
        </p:txBody>
      </p:sp>
      <p:sp>
        <p:nvSpPr>
          <p:cNvPr id="14" name="Subtitle 2"/>
          <p:cNvSpPr txBox="1">
            <a:spLocks/>
          </p:cNvSpPr>
          <p:nvPr userDrawn="1"/>
        </p:nvSpPr>
        <p:spPr>
          <a:xfrm>
            <a:off x="3268138" y="5840002"/>
            <a:ext cx="319193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US" sz="1200" b="1" dirty="0" smtClean="0"/>
              <a:t>U </a:t>
            </a:r>
            <a:r>
              <a:rPr lang="en-US" sz="1200" b="1" dirty="0" err="1" smtClean="0"/>
              <a:t>Nákladového</a:t>
            </a:r>
            <a:r>
              <a:rPr lang="en-US" sz="1200" b="1" dirty="0" smtClean="0"/>
              <a:t> </a:t>
            </a:r>
            <a:r>
              <a:rPr lang="en-US" sz="1200" b="1" dirty="0" err="1" smtClean="0"/>
              <a:t>nádraží</a:t>
            </a:r>
            <a:r>
              <a:rPr lang="en-US" sz="1200" b="1" dirty="0" smtClean="0"/>
              <a:t> 3144/4, 130 00 </a:t>
            </a:r>
            <a:r>
              <a:rPr lang="en-US" sz="1200" b="1" dirty="0" err="1" smtClean="0"/>
              <a:t>Praha</a:t>
            </a:r>
            <a:r>
              <a:rPr lang="en-US" sz="1200" b="1" dirty="0" smtClean="0"/>
              <a:t> 3</a:t>
            </a:r>
            <a:endParaRPr lang="cs-CZ" sz="1200" b="0" dirty="0" smtClean="0">
              <a:solidFill>
                <a:schemeClr val="bg1"/>
              </a:solidFill>
            </a:endParaRPr>
          </a:p>
        </p:txBody>
      </p:sp>
      <p:sp>
        <p:nvSpPr>
          <p:cNvPr id="15" name="Subtitle 2"/>
          <p:cNvSpPr txBox="1">
            <a:spLocks/>
          </p:cNvSpPr>
          <p:nvPr userDrawn="1"/>
        </p:nvSpPr>
        <p:spPr>
          <a:xfrm>
            <a:off x="6479130" y="5840002"/>
            <a:ext cx="1747402"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200" b="0" dirty="0" smtClean="0">
                <a:solidFill>
                  <a:schemeClr val="bg1"/>
                </a:solidFill>
              </a:rPr>
              <a:t>tel.: +420 </a:t>
            </a:r>
            <a:r>
              <a:rPr lang="is-IS" sz="1200" b="1" dirty="0" smtClean="0"/>
              <a:t>225 855 321</a:t>
            </a:r>
            <a:endParaRPr lang="cs-CZ" sz="1200" b="0" dirty="0" smtClean="0">
              <a:solidFill>
                <a:schemeClr val="bg1"/>
              </a:solidFill>
            </a:endParaRPr>
          </a:p>
        </p:txBody>
      </p:sp>
      <p:sp>
        <p:nvSpPr>
          <p:cNvPr id="16" name="Subtitle 2"/>
          <p:cNvSpPr txBox="1">
            <a:spLocks/>
          </p:cNvSpPr>
          <p:nvPr userDrawn="1"/>
        </p:nvSpPr>
        <p:spPr>
          <a:xfrm>
            <a:off x="8116035" y="5828841"/>
            <a:ext cx="1000451" cy="402404"/>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rgbClr val="FFFFFF"/>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cs-CZ" sz="1200" b="0" kern="1200" dirty="0" err="1" smtClean="0">
                <a:solidFill>
                  <a:schemeClr val="bg1"/>
                </a:solidFill>
                <a:latin typeface="+mn-lt"/>
                <a:ea typeface="+mn-ea"/>
                <a:cs typeface="+mn-cs"/>
              </a:rPr>
              <a:t>www.crr.cz</a:t>
            </a:r>
            <a:endParaRPr lang="cs-CZ" sz="1200" b="0" kern="1200" dirty="0" smtClean="0">
              <a:solidFill>
                <a:schemeClr val="bg1"/>
              </a:solidFill>
              <a:latin typeface="+mn-lt"/>
              <a:ea typeface="+mn-ea"/>
              <a:cs typeface="+mn-cs"/>
            </a:endParaRPr>
          </a:p>
        </p:txBody>
      </p:sp>
    </p:spTree>
    <p:extLst>
      <p:ext uri="{BB962C8B-B14F-4D97-AF65-F5344CB8AC3E}">
        <p14:creationId xmlns:p14="http://schemas.microsoft.com/office/powerpoint/2010/main" val="375107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986375" y="1306874"/>
            <a:ext cx="7700425" cy="4819290"/>
          </a:xfrm>
        </p:spPr>
        <p:txBody>
          <a:bodyPr/>
          <a:lstStyle>
            <a:lvl1pPr>
              <a:defRPr sz="1800"/>
            </a:lvl1pPr>
            <a:lvl2pPr marL="628650" indent="-171450">
              <a:defRPr sz="2000" b="1"/>
            </a:lvl2pPr>
            <a:lvl3pPr marL="1073150" indent="-158750">
              <a:defRPr sz="1600"/>
            </a:lvl3pPr>
            <a:lvl4pPr marL="1528763" indent="-157163">
              <a:defRPr sz="1600"/>
            </a:lvl4pPr>
            <a:lvl5pPr marL="1973263" indent="-144463">
              <a:defRPr sz="1600"/>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4" name="Title 3"/>
          <p:cNvSpPr>
            <a:spLocks noGrp="1"/>
          </p:cNvSpPr>
          <p:nvPr>
            <p:ph type="title"/>
          </p:nvPr>
        </p:nvSpPr>
        <p:spPr>
          <a:xfrm>
            <a:off x="457200" y="261938"/>
            <a:ext cx="8229600" cy="822325"/>
          </a:xfrm>
        </p:spPr>
        <p:txBody>
          <a:bodyPr/>
          <a:lstStyle/>
          <a:p>
            <a:r>
              <a:rPr lang="cs-CZ" smtClean="0"/>
              <a:t>Click to edit Master title style</a:t>
            </a:r>
            <a:endParaRPr lang="en-US"/>
          </a:p>
        </p:txBody>
      </p:sp>
      <p:sp>
        <p:nvSpPr>
          <p:cNvPr id="8" name="Slide Number Placeholder 7"/>
          <p:cNvSpPr>
            <a:spLocks noGrp="1"/>
          </p:cNvSpPr>
          <p:nvPr>
            <p:ph type="sldNum" sz="quarter" idx="12"/>
          </p:nvPr>
        </p:nvSpPr>
        <p:spPr/>
        <p:txBody>
          <a:body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19348227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62310"/>
            <a:ext cx="8229600" cy="822642"/>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986374" y="1306873"/>
            <a:ext cx="7675766" cy="4806962"/>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Footer Placeholder 4"/>
          <p:cNvSpPr>
            <a:spLocks noGrp="1"/>
          </p:cNvSpPr>
          <p:nvPr>
            <p:ph type="ftr" sz="quarter" idx="3"/>
          </p:nvPr>
        </p:nvSpPr>
        <p:spPr>
          <a:xfrm>
            <a:off x="727451" y="6356350"/>
            <a:ext cx="5292349" cy="365125"/>
          </a:xfrm>
          <a:prstGeom prst="rect">
            <a:avLst/>
          </a:prstGeom>
        </p:spPr>
        <p:txBody>
          <a:bodyPr vert="horz" lIns="91440" tIns="45720" rIns="91440" bIns="45720" rtlCol="0" anchor="ctr"/>
          <a:lstStyle>
            <a:lvl1pPr algn="l">
              <a:defRPr sz="1200">
                <a:solidFill>
                  <a:srgbClr val="00529C"/>
                </a:solidFill>
              </a:defRPr>
            </a:lvl1pPr>
          </a:lstStyle>
          <a:p>
            <a:endParaRPr lang="en-US" dirty="0"/>
          </a:p>
        </p:txBody>
      </p:sp>
      <p:sp>
        <p:nvSpPr>
          <p:cNvPr id="7" name="Slide Number Placeholder 6"/>
          <p:cNvSpPr>
            <a:spLocks noGrp="1"/>
          </p:cNvSpPr>
          <p:nvPr>
            <p:ph type="sldNum" sz="quarter" idx="4"/>
          </p:nvPr>
        </p:nvSpPr>
        <p:spPr>
          <a:xfrm>
            <a:off x="183137" y="6356349"/>
            <a:ext cx="500431" cy="365125"/>
          </a:xfrm>
          <a:prstGeom prst="rect">
            <a:avLst/>
          </a:prstGeom>
        </p:spPr>
        <p:txBody>
          <a:bodyPr vert="horz" lIns="91440" tIns="45720" rIns="91440" bIns="45720" rtlCol="0" anchor="ctr"/>
          <a:lstStyle>
            <a:lvl1pPr algn="l">
              <a:defRPr sz="1200">
                <a:solidFill>
                  <a:srgbClr val="00529C"/>
                </a:solidFill>
              </a:defRPr>
            </a:lvl1pPr>
          </a:lstStyle>
          <a:p>
            <a:fld id="{4000C4B2-41BC-D741-8B94-B76DB6967C01}" type="slidenum">
              <a:rPr lang="en-US" smtClean="0"/>
              <a:pPr/>
              <a:t>‹#›</a:t>
            </a:fld>
            <a:endParaRPr lang="en-US" dirty="0"/>
          </a:p>
        </p:txBody>
      </p:sp>
    </p:spTree>
    <p:extLst>
      <p:ext uri="{BB962C8B-B14F-4D97-AF65-F5344CB8AC3E}">
        <p14:creationId xmlns:p14="http://schemas.microsoft.com/office/powerpoint/2010/main" val="3384051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60" r:id="rId8"/>
    <p:sldLayoutId id="2147483661" r:id="rId9"/>
    <p:sldLayoutId id="2147483662" r:id="rId10"/>
  </p:sldLayoutIdLst>
  <p:timing>
    <p:tnLst>
      <p:par>
        <p:cTn id="1" dur="indefinite" restart="never" nodeType="tmRoot"/>
      </p:par>
    </p:tnLst>
  </p:timing>
  <p:hf hdr="0" dt="0"/>
  <p:txStyles>
    <p:titleStyle>
      <a:lvl1pPr algn="l" defTabSz="457200" rtl="0" eaLnBrk="1" latinLnBrk="0" hangingPunct="1">
        <a:spcBef>
          <a:spcPct val="0"/>
        </a:spcBef>
        <a:buNone/>
        <a:defRPr sz="3600" b="1" kern="1200">
          <a:solidFill>
            <a:srgbClr val="00529C"/>
          </a:solidFill>
          <a:latin typeface="+mj-lt"/>
          <a:ea typeface="+mj-ea"/>
          <a:cs typeface="+mj-cs"/>
        </a:defRPr>
      </a:lvl1pPr>
    </p:titleStyle>
    <p:bodyStyle>
      <a:lvl1pPr marL="0" indent="0" algn="l" defTabSz="457200" rtl="0" eaLnBrk="1" latinLnBrk="0" hangingPunct="1">
        <a:lnSpc>
          <a:spcPct val="100000"/>
        </a:lnSpc>
        <a:spcBef>
          <a:spcPct val="20000"/>
        </a:spcBef>
        <a:spcAft>
          <a:spcPts val="200"/>
        </a:spcAft>
        <a:buFont typeface="Arial"/>
        <a:buNone/>
        <a:defRPr sz="1800" kern="1200">
          <a:solidFill>
            <a:schemeClr val="tx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2.xml"/><Relationship Id="rId1" Type="http://schemas.openxmlformats.org/officeDocument/2006/relationships/slideLayout" Target="../slideLayouts/slideLayout9.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3.xml"/><Relationship Id="rId1" Type="http://schemas.openxmlformats.org/officeDocument/2006/relationships/slideLayout" Target="../slideLayouts/slideLayout9.xml"/><Relationship Id="rId4" Type="http://schemas.openxmlformats.org/officeDocument/2006/relationships/image" Target="../media/image7.png"/></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9.xml"/><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cs-CZ" sz="3600" dirty="0"/>
              <a:t>Představení </a:t>
            </a:r>
            <a:br>
              <a:rPr lang="cs-CZ" sz="3600" dirty="0"/>
            </a:br>
            <a:r>
              <a:rPr lang="cs-CZ" sz="3600" dirty="0"/>
              <a:t>Centra pro regionální rozvoj </a:t>
            </a:r>
            <a:br>
              <a:rPr lang="cs-CZ" sz="3600" dirty="0"/>
            </a:br>
            <a:r>
              <a:rPr lang="cs-CZ" sz="3600" dirty="0"/>
              <a:t>České republiky</a:t>
            </a:r>
            <a:endParaRPr lang="en-US" sz="3600" dirty="0"/>
          </a:p>
        </p:txBody>
      </p:sp>
      <p:sp>
        <p:nvSpPr>
          <p:cNvPr id="3" name="Subtitle 2"/>
          <p:cNvSpPr>
            <a:spLocks noGrp="1"/>
          </p:cNvSpPr>
          <p:nvPr>
            <p:ph type="subTitle" idx="1"/>
          </p:nvPr>
        </p:nvSpPr>
        <p:spPr/>
        <p:txBody>
          <a:bodyPr>
            <a:normAutofit/>
          </a:bodyPr>
          <a:lstStyle/>
          <a:p>
            <a:r>
              <a:rPr lang="cs-CZ" dirty="0" smtClean="0"/>
              <a:t>Mgr</a:t>
            </a:r>
            <a:r>
              <a:rPr lang="cs-CZ" dirty="0" smtClean="0"/>
              <a:t>. </a:t>
            </a:r>
            <a:r>
              <a:rPr lang="cs-CZ" dirty="0" smtClean="0"/>
              <a:t>Nikola </a:t>
            </a:r>
            <a:r>
              <a:rPr lang="cs-CZ" dirty="0" smtClean="0"/>
              <a:t>Knopová, DiS.</a:t>
            </a:r>
            <a:endParaRPr lang="en-US" dirty="0"/>
          </a:p>
        </p:txBody>
      </p:sp>
      <p:sp>
        <p:nvSpPr>
          <p:cNvPr id="4" name="Text Placeholder 3"/>
          <p:cNvSpPr>
            <a:spLocks noGrp="1"/>
          </p:cNvSpPr>
          <p:nvPr>
            <p:ph type="body" sz="quarter" idx="11"/>
          </p:nvPr>
        </p:nvSpPr>
        <p:spPr>
          <a:xfrm>
            <a:off x="685800" y="3309620"/>
            <a:ext cx="8241030" cy="1948180"/>
          </a:xfrm>
        </p:spPr>
        <p:txBody>
          <a:bodyPr>
            <a:normAutofit fontScale="92500" lnSpcReduction="10000"/>
          </a:bodyPr>
          <a:lstStyle/>
          <a:p>
            <a:endParaRPr lang="cs-CZ" b="1" dirty="0" smtClean="0">
              <a:effectLst>
                <a:outerShdw blurRad="38100" dist="38100" dir="2700000" algn="tl">
                  <a:srgbClr val="000000">
                    <a:alpha val="43137"/>
                  </a:srgbClr>
                </a:outerShdw>
              </a:effectLst>
            </a:endParaRPr>
          </a:p>
          <a:p>
            <a:r>
              <a:rPr lang="cs-CZ" sz="2400" b="1" dirty="0" smtClean="0">
                <a:effectLst>
                  <a:outerShdw blurRad="38100" dist="38100" dir="2700000" algn="tl">
                    <a:srgbClr val="000000">
                      <a:alpha val="43137"/>
                    </a:srgbClr>
                  </a:outerShdw>
                </a:effectLst>
              </a:rPr>
              <a:t>Seminář </a:t>
            </a:r>
            <a:r>
              <a:rPr lang="cs-CZ" sz="2400" b="1" dirty="0">
                <a:effectLst>
                  <a:outerShdw blurRad="38100" dist="38100" dir="2700000" algn="tl">
                    <a:srgbClr val="000000">
                      <a:alpha val="43137"/>
                    </a:srgbClr>
                  </a:outerShdw>
                </a:effectLst>
              </a:rPr>
              <a:t>pro SC </a:t>
            </a:r>
            <a:r>
              <a:rPr lang="cs-CZ" sz="2400" b="1" dirty="0" smtClean="0">
                <a:effectLst>
                  <a:outerShdw blurRad="38100" dist="38100" dir="2700000" algn="tl">
                    <a:srgbClr val="000000">
                      <a:alpha val="43137"/>
                    </a:srgbClr>
                  </a:outerShdw>
                </a:effectLst>
              </a:rPr>
              <a:t>2.1: Zvýšení </a:t>
            </a:r>
            <a:r>
              <a:rPr lang="cs-CZ" sz="2400" b="1" dirty="0">
                <a:effectLst>
                  <a:outerShdw blurRad="38100" dist="38100" dir="2700000" algn="tl">
                    <a:srgbClr val="000000">
                      <a:alpha val="43137"/>
                    </a:srgbClr>
                  </a:outerShdw>
                </a:effectLst>
              </a:rPr>
              <a:t>kvality a dostupnosti služeb vedoucí </a:t>
            </a:r>
            <a:r>
              <a:rPr lang="cs-CZ" sz="2400" b="1" dirty="0" smtClean="0">
                <a:effectLst>
                  <a:outerShdw blurRad="38100" dist="38100" dir="2700000" algn="tl">
                    <a:srgbClr val="000000">
                      <a:alpha val="43137"/>
                    </a:srgbClr>
                  </a:outerShdw>
                </a:effectLst>
              </a:rPr>
              <a:t/>
            </a:r>
            <a:br>
              <a:rPr lang="cs-CZ" sz="2400" b="1" dirty="0" smtClean="0">
                <a:effectLst>
                  <a:outerShdw blurRad="38100" dist="38100" dir="2700000" algn="tl">
                    <a:srgbClr val="000000">
                      <a:alpha val="43137"/>
                    </a:srgbClr>
                  </a:outerShdw>
                </a:effectLst>
              </a:rPr>
            </a:br>
            <a:r>
              <a:rPr lang="cs-CZ" sz="2400" b="1" dirty="0" smtClean="0">
                <a:effectLst>
                  <a:outerShdw blurRad="38100" dist="38100" dir="2700000" algn="tl">
                    <a:srgbClr val="000000">
                      <a:alpha val="43137"/>
                    </a:srgbClr>
                  </a:outerShdw>
                </a:effectLst>
              </a:rPr>
              <a:t>k sociální inkluzi</a:t>
            </a:r>
          </a:p>
          <a:p>
            <a:r>
              <a:rPr lang="cs-CZ" sz="2400" b="1" dirty="0" smtClean="0">
                <a:effectLst>
                  <a:outerShdw blurRad="38100" dist="38100" dir="2700000" algn="tl">
                    <a:srgbClr val="000000">
                      <a:alpha val="43137"/>
                    </a:srgbClr>
                  </a:outerShdw>
                </a:effectLst>
              </a:rPr>
              <a:t>Kolová výzva č.</a:t>
            </a:r>
            <a:r>
              <a:rPr lang="pl-PL" sz="2400" b="1" dirty="0" smtClean="0">
                <a:effectLst>
                  <a:outerShdw blurRad="38100" dist="38100" dir="2700000" algn="tl">
                    <a:srgbClr val="000000">
                      <a:alpha val="43137"/>
                    </a:srgbClr>
                  </a:outerShdw>
                </a:effectLst>
              </a:rPr>
              <a:t> </a:t>
            </a:r>
            <a:r>
              <a:rPr lang="pl-PL" sz="2400" b="1" dirty="0">
                <a:effectLst>
                  <a:outerShdw blurRad="38100" dist="38100" dir="2700000" algn="tl">
                    <a:srgbClr val="000000">
                      <a:alpha val="43137"/>
                    </a:srgbClr>
                  </a:outerShdw>
                </a:effectLst>
              </a:rPr>
              <a:t>38 Rozvoj infrastruktury komunitních center </a:t>
            </a:r>
            <a:endParaRPr lang="cs-CZ" sz="2400" b="1" dirty="0" smtClean="0">
              <a:effectLst>
                <a:outerShdw blurRad="38100" dist="38100" dir="2700000" algn="tl">
                  <a:srgbClr val="000000">
                    <a:alpha val="43137"/>
                  </a:srgbClr>
                </a:outerShdw>
              </a:effectLst>
            </a:endParaRPr>
          </a:p>
          <a:p>
            <a:r>
              <a:rPr lang="cs-CZ" sz="2400" b="1" dirty="0" smtClean="0">
                <a:effectLst>
                  <a:outerShdw blurRad="38100" dist="38100" dir="2700000" algn="tl">
                    <a:srgbClr val="000000">
                      <a:alpha val="43137"/>
                    </a:srgbClr>
                  </a:outerShdw>
                </a:effectLst>
              </a:rPr>
              <a:t>Kolová výzva č. </a:t>
            </a:r>
            <a:r>
              <a:rPr lang="pl-PL" sz="2400" b="1" dirty="0" smtClean="0">
                <a:effectLst>
                  <a:outerShdw blurRad="38100" dist="38100" dir="2700000" algn="tl">
                    <a:srgbClr val="000000">
                      <a:alpha val="43137"/>
                    </a:srgbClr>
                  </a:outerShdw>
                </a:effectLst>
              </a:rPr>
              <a:t>39 </a:t>
            </a:r>
            <a:r>
              <a:rPr lang="pl-PL" sz="2400" b="1" dirty="0">
                <a:effectLst>
                  <a:outerShdw blurRad="38100" dist="38100" dir="2700000" algn="tl">
                    <a:srgbClr val="000000">
                      <a:alpha val="43137"/>
                    </a:srgbClr>
                  </a:outerShdw>
                </a:effectLst>
              </a:rPr>
              <a:t>Rozvoj infrastruktury komunitních center v SVL </a:t>
            </a:r>
            <a:endParaRPr lang="en-US" sz="2400" dirty="0"/>
          </a:p>
          <a:p>
            <a:endParaRPr lang="en-US" dirty="0"/>
          </a:p>
        </p:txBody>
      </p:sp>
      <p:sp>
        <p:nvSpPr>
          <p:cNvPr id="5" name="Text Placeholder 4"/>
          <p:cNvSpPr>
            <a:spLocks noGrp="1"/>
          </p:cNvSpPr>
          <p:nvPr>
            <p:ph type="body" sz="quarter" idx="12"/>
          </p:nvPr>
        </p:nvSpPr>
        <p:spPr/>
        <p:txBody>
          <a:bodyPr/>
          <a:lstStyle/>
          <a:p>
            <a:r>
              <a:rPr lang="cs-CZ" dirty="0" smtClean="0"/>
              <a:t>28. 7. 2016 </a:t>
            </a:r>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85060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084263"/>
            <a:ext cx="7700425" cy="5041901"/>
          </a:xfrm>
        </p:spPr>
        <p:txBody>
          <a:bodyPr>
            <a:normAutofit/>
          </a:bodyPr>
          <a:lstStyle/>
          <a:p>
            <a:pPr algn="just">
              <a:spcBef>
                <a:spcPts val="0"/>
              </a:spcBef>
              <a:spcAft>
                <a:spcPts val="0"/>
              </a:spcAft>
            </a:pPr>
            <a:r>
              <a:rPr lang="cs-CZ" b="1" dirty="0" smtClean="0">
                <a:solidFill>
                  <a:srgbClr val="00529C"/>
                </a:solidFill>
              </a:rPr>
              <a:t>Žadatel </a:t>
            </a:r>
            <a:r>
              <a:rPr lang="cs-CZ" b="1" dirty="0">
                <a:solidFill>
                  <a:srgbClr val="00529C"/>
                </a:solidFill>
              </a:rPr>
              <a:t>splňuje definici oprávněného příjemce </a:t>
            </a:r>
          </a:p>
          <a:p>
            <a:pPr marL="285750" indent="-285750" algn="just">
              <a:spcBef>
                <a:spcPts val="0"/>
              </a:spcBef>
              <a:spcAft>
                <a:spcPts val="0"/>
              </a:spcAft>
              <a:buFont typeface="Arial" panose="020B0604020202020204" pitchFamily="34" charset="0"/>
              <a:buChar char="•"/>
            </a:pPr>
            <a:r>
              <a:rPr lang="cs-CZ" dirty="0"/>
              <a:t>Žadatel je oprávněným příjemcem dle výzvy.</a:t>
            </a:r>
          </a:p>
          <a:p>
            <a:pPr marL="285750" indent="-285750" algn="just">
              <a:spcBef>
                <a:spcPts val="0"/>
              </a:spcBef>
              <a:spcAft>
                <a:spcPts val="0"/>
              </a:spcAft>
              <a:buFont typeface="Arial" panose="020B0604020202020204" pitchFamily="34" charset="0"/>
              <a:buChar char="•"/>
            </a:pPr>
            <a:r>
              <a:rPr lang="cs-CZ" dirty="0"/>
              <a:t>Kraje, obce, organizace zřizované kraji, organizace zakládané kraji, organizace zřizované obcemi, organizace zakládané obcemi, dobrovolné svazky obcí, organizace zřizované dobrovolnými svazky obcí, organizace zakládané dobrovolnými svazky obcí, nestátní neziskové organizace, církve, církevní organizace</a:t>
            </a:r>
            <a:r>
              <a:rPr lang="cs-CZ" dirty="0" smtClean="0"/>
              <a:t>.</a:t>
            </a:r>
          </a:p>
          <a:p>
            <a:pPr marL="285750" indent="-285750" algn="just">
              <a:spcBef>
                <a:spcPts val="0"/>
              </a:spcBef>
              <a:spcAft>
                <a:spcPts val="0"/>
              </a:spcAft>
              <a:buFont typeface="Arial" panose="020B0604020202020204" pitchFamily="34" charset="0"/>
              <a:buChar char="•"/>
            </a:pPr>
            <a:endParaRPr lang="cs-CZ" dirty="0"/>
          </a:p>
          <a:p>
            <a:pPr algn="just">
              <a:spcBef>
                <a:spcPts val="0"/>
              </a:spcBef>
              <a:spcAft>
                <a:spcPts val="0"/>
              </a:spcAft>
            </a:pPr>
            <a:r>
              <a:rPr lang="cs-CZ" b="1" dirty="0">
                <a:solidFill>
                  <a:srgbClr val="00529C"/>
                </a:solidFill>
              </a:rPr>
              <a:t>Projekt je v souladu s pravidly veřejné podpory</a:t>
            </a:r>
          </a:p>
          <a:p>
            <a:pPr>
              <a:spcBef>
                <a:spcPts val="0"/>
              </a:spcBef>
              <a:spcAft>
                <a:spcPts val="0"/>
              </a:spcAft>
            </a:pPr>
            <a:endParaRPr lang="cs-CZ" b="1" dirty="0" smtClean="0">
              <a:solidFill>
                <a:srgbClr val="00529C"/>
              </a:solidFill>
            </a:endParaRPr>
          </a:p>
          <a:p>
            <a:pPr>
              <a:spcBef>
                <a:spcPts val="0"/>
              </a:spcBef>
              <a:spcAft>
                <a:spcPts val="0"/>
              </a:spcAft>
            </a:pPr>
            <a:endParaRPr lang="cs-CZ" b="1" dirty="0">
              <a:solidFill>
                <a:srgbClr val="00529C"/>
              </a:solidFill>
            </a:endParaRPr>
          </a:p>
          <a:p>
            <a:pPr marL="285750" lvl="0" indent="-285750" algn="just">
              <a:spcBef>
                <a:spcPts val="0"/>
              </a:spcBef>
              <a:spcAft>
                <a:spcPts val="0"/>
              </a:spcAft>
              <a:buFont typeface="Arial" panose="020B0604020202020204" pitchFamily="34" charset="0"/>
              <a:buChar char="•"/>
            </a:pPr>
            <a:endParaRPr lang="cs-CZ" dirty="0" smtClean="0"/>
          </a:p>
          <a:p>
            <a:pPr algn="just"/>
            <a:endParaRPr lang="cs-CZ" b="1" dirty="0">
              <a:solidFill>
                <a:srgbClr val="00529C"/>
              </a:solidFill>
            </a:endParaRPr>
          </a:p>
          <a:p>
            <a:pPr algn="just"/>
            <a:endParaRPr lang="cs-CZ" b="1" dirty="0" smtClean="0">
              <a:solidFill>
                <a:srgbClr val="00529C"/>
              </a:solidFill>
            </a:endParaRPr>
          </a:p>
          <a:p>
            <a:pPr algn="just"/>
            <a:endParaRPr lang="cs-CZ" b="1" dirty="0">
              <a:solidFill>
                <a:srgbClr val="00529C"/>
              </a:solidFill>
            </a:endParaRP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smtClean="0"/>
              <a:t>Nenapravitelná kritéria</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10</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9361" y="3700733"/>
            <a:ext cx="7348042" cy="2577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6597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0"/>
              </a:spcBef>
              <a:spcAft>
                <a:spcPts val="0"/>
              </a:spcAft>
            </a:pPr>
            <a:r>
              <a:rPr lang="cs-CZ" b="1" dirty="0">
                <a:solidFill>
                  <a:srgbClr val="00529C"/>
                </a:solidFill>
              </a:rPr>
              <a:t>Statutární zástupce žadatele je trestně bezúhonný</a:t>
            </a:r>
          </a:p>
          <a:p>
            <a:pPr marL="285750" lvl="0" indent="-285750" algn="just">
              <a:spcBef>
                <a:spcPts val="0"/>
              </a:spcBef>
              <a:spcAft>
                <a:spcPts val="0"/>
              </a:spcAft>
              <a:buFont typeface="Arial" panose="020B0604020202020204" pitchFamily="34" charset="0"/>
              <a:buChar char="•"/>
            </a:pPr>
            <a:r>
              <a:rPr lang="cs-CZ" b="1" dirty="0"/>
              <a:t>Statutární zástupce obce, kraje, organizací zřízených kraji nebo obcemi </a:t>
            </a:r>
            <a:r>
              <a:rPr lang="cs-CZ" dirty="0"/>
              <a:t>- žádost je podána v předepsané formě přes MS2014+, tj. včetně souhlasu s čestným prohlášením, ze kterého vyplývá bezúhonnost statutárního zástupce žadatele.</a:t>
            </a:r>
          </a:p>
          <a:p>
            <a:pPr marL="285750" lvl="0" indent="-285750" algn="just">
              <a:spcBef>
                <a:spcPts val="0"/>
              </a:spcBef>
              <a:spcAft>
                <a:spcPts val="0"/>
              </a:spcAft>
              <a:buFont typeface="Arial" panose="020B0604020202020204" pitchFamily="34" charset="0"/>
              <a:buChar char="•"/>
            </a:pPr>
            <a:r>
              <a:rPr lang="cs-CZ" b="1" dirty="0"/>
              <a:t>Ostatní oprávnění žadatelé </a:t>
            </a:r>
            <a:r>
              <a:rPr lang="cs-CZ" dirty="0"/>
              <a:t>- žádost je podána v předepsané formě přes MS2014+, tj. včetně souhlasu s čestným prohlášením plus povinnost předložit výpis z rejstříku trestů všech statutárních zástupců uvedených na záložce subjekty projektu. </a:t>
            </a:r>
            <a:endParaRPr lang="cs-CZ" dirty="0" smtClean="0"/>
          </a:p>
          <a:p>
            <a:pPr algn="just"/>
            <a:endParaRPr lang="cs-CZ" b="1" dirty="0" smtClean="0">
              <a:solidFill>
                <a:srgbClr val="00529C"/>
              </a:solidFill>
            </a:endParaRPr>
          </a:p>
          <a:p>
            <a:pPr algn="just"/>
            <a:r>
              <a:rPr lang="cs-CZ" b="1" dirty="0" smtClean="0">
                <a:solidFill>
                  <a:srgbClr val="00529C"/>
                </a:solidFill>
              </a:rPr>
              <a:t>Projekt </a:t>
            </a:r>
            <a:r>
              <a:rPr lang="cs-CZ" b="1" dirty="0">
                <a:solidFill>
                  <a:srgbClr val="00529C"/>
                </a:solidFill>
              </a:rPr>
              <a:t>není cílen na poskytování sociálních služeb seniorům jako výhradní, nebo jediné cílové skupině.</a:t>
            </a:r>
          </a:p>
          <a:p>
            <a:pPr marL="285750" indent="-285750" algn="just">
              <a:buFont typeface="Arial" panose="020B0604020202020204" pitchFamily="34" charset="0"/>
              <a:buChar char="•"/>
            </a:pPr>
            <a:r>
              <a:rPr lang="cs-CZ" dirty="0"/>
              <a:t>Žadatel ve studii proveditelnosti popíše cílové skupiny projektu, přičemž z popisu musí být zřejmé, že projekt nebude zacílen na poskytování sociálních služeb seniorům, jako výhradní nebo jediné cílové skupině.</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smtClean="0"/>
              <a:t>Nenapravitelná kritéria</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11</a:t>
            </a:fld>
            <a:endParaRPr lang="en-US" dirty="0"/>
          </a:p>
        </p:txBody>
      </p:sp>
    </p:spTree>
    <p:extLst>
      <p:ext uri="{BB962C8B-B14F-4D97-AF65-F5344CB8AC3E}">
        <p14:creationId xmlns:p14="http://schemas.microsoft.com/office/powerpoint/2010/main" val="628660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306874"/>
            <a:ext cx="7368955" cy="4819290"/>
          </a:xfrm>
        </p:spPr>
        <p:txBody>
          <a:bodyPr>
            <a:normAutofit lnSpcReduction="10000"/>
          </a:bodyPr>
          <a:lstStyle/>
          <a:p>
            <a:pPr marL="0" lvl="1" indent="0">
              <a:spcBef>
                <a:spcPct val="20000"/>
              </a:spcBef>
              <a:spcAft>
                <a:spcPts val="200"/>
              </a:spcAft>
              <a:buNone/>
            </a:pPr>
            <a:r>
              <a:rPr lang="cs-CZ" sz="1600" dirty="0" smtClean="0"/>
              <a:t>1. </a:t>
            </a:r>
            <a:r>
              <a:rPr lang="cs-CZ" sz="1800" dirty="0" smtClean="0"/>
              <a:t>Žádost </a:t>
            </a:r>
            <a:r>
              <a:rPr lang="cs-CZ" sz="1800" dirty="0"/>
              <a:t>je podána v předepsané formě</a:t>
            </a:r>
          </a:p>
          <a:p>
            <a:pPr marL="285750" indent="-285750">
              <a:spcBef>
                <a:spcPts val="0"/>
              </a:spcBef>
              <a:buFont typeface="Arial" panose="020B0604020202020204" pitchFamily="34" charset="0"/>
              <a:buChar char="•"/>
            </a:pPr>
            <a:r>
              <a:rPr lang="cs-CZ" sz="1600" dirty="0" smtClean="0"/>
              <a:t>Přes MS2014+.</a:t>
            </a:r>
          </a:p>
          <a:p>
            <a:pPr marL="285750" indent="-285750">
              <a:spcBef>
                <a:spcPts val="0"/>
              </a:spcBef>
              <a:buFont typeface="Arial" panose="020B0604020202020204" pitchFamily="34" charset="0"/>
              <a:buChar char="•"/>
            </a:pPr>
            <a:r>
              <a:rPr lang="cs-CZ" sz="1600" dirty="0" smtClean="0"/>
              <a:t>Informace uvedené v žádosti o podporu musí být v souladu s informacemi uvedenými  v přílohách. </a:t>
            </a:r>
          </a:p>
          <a:p>
            <a:pPr marL="285750" indent="-285750">
              <a:spcBef>
                <a:spcPts val="0"/>
              </a:spcBef>
              <a:buFont typeface="Arial" panose="020B0604020202020204" pitchFamily="34" charset="0"/>
              <a:buChar char="•"/>
            </a:pPr>
            <a:r>
              <a:rPr lang="cs-CZ" sz="1600" dirty="0" smtClean="0"/>
              <a:t>Ve </a:t>
            </a:r>
            <a:r>
              <a:rPr lang="cs-CZ" sz="1600" dirty="0"/>
              <a:t>finančním plánu projektu </a:t>
            </a:r>
            <a:r>
              <a:rPr lang="cs-CZ" sz="1600" dirty="0" smtClean="0"/>
              <a:t>musí být nastaveny etapy </a:t>
            </a:r>
            <a:r>
              <a:rPr lang="cs-CZ" sz="1600" dirty="0"/>
              <a:t>projektu v minimální délce </a:t>
            </a:r>
            <a:endParaRPr lang="cs-CZ" sz="1600" dirty="0" smtClean="0"/>
          </a:p>
          <a:p>
            <a:pPr>
              <a:spcBef>
                <a:spcPts val="0"/>
              </a:spcBef>
            </a:pPr>
            <a:r>
              <a:rPr lang="cs-CZ" sz="1600" dirty="0" smtClean="0"/>
              <a:t>       3 </a:t>
            </a:r>
            <a:r>
              <a:rPr lang="cs-CZ" sz="1600" dirty="0"/>
              <a:t>měsíců.</a:t>
            </a:r>
          </a:p>
          <a:p>
            <a:endParaRPr lang="cs-CZ" sz="1600" dirty="0" smtClean="0"/>
          </a:p>
          <a:p>
            <a:pPr marL="0" lvl="1" indent="0">
              <a:spcBef>
                <a:spcPts val="0"/>
              </a:spcBef>
              <a:spcAft>
                <a:spcPts val="200"/>
              </a:spcAft>
              <a:buNone/>
            </a:pPr>
            <a:r>
              <a:rPr lang="cs-CZ" sz="1600" dirty="0" smtClean="0"/>
              <a:t>2. </a:t>
            </a:r>
            <a:r>
              <a:rPr lang="cs-CZ" sz="1800" dirty="0" smtClean="0"/>
              <a:t>Žádost </a:t>
            </a:r>
            <a:r>
              <a:rPr lang="cs-CZ" sz="1800" dirty="0"/>
              <a:t>je podepsána oprávněným zástupcem žadatele</a:t>
            </a:r>
          </a:p>
          <a:p>
            <a:pPr marL="285750" indent="-285750">
              <a:spcBef>
                <a:spcPts val="0"/>
              </a:spcBef>
              <a:buFont typeface="Arial" panose="020B0604020202020204" pitchFamily="34" charset="0"/>
              <a:buChar char="•"/>
            </a:pPr>
            <a:r>
              <a:rPr lang="cs-CZ" sz="1600" dirty="0" smtClean="0"/>
              <a:t>Statutární zástupce.</a:t>
            </a:r>
          </a:p>
          <a:p>
            <a:pPr marL="285750" indent="-285750">
              <a:spcBef>
                <a:spcPts val="0"/>
              </a:spcBef>
              <a:buFont typeface="Arial" panose="020B0604020202020204" pitchFamily="34" charset="0"/>
              <a:buChar char="•"/>
            </a:pPr>
            <a:r>
              <a:rPr lang="cs-CZ" sz="1600" dirty="0" smtClean="0"/>
              <a:t>Pověřená osoba na základě plné moci, popř. jím pověřená osoba na základě usnesení  z jednání zastupitelstva. </a:t>
            </a:r>
          </a:p>
          <a:p>
            <a:pPr marL="285750" indent="-285750">
              <a:spcBef>
                <a:spcPts val="0"/>
              </a:spcBef>
              <a:buFont typeface="Arial" panose="020B0604020202020204" pitchFamily="34" charset="0"/>
              <a:buChar char="•"/>
            </a:pPr>
            <a:r>
              <a:rPr lang="cs-CZ" sz="1600" dirty="0" smtClean="0"/>
              <a:t>Doporučený vzor plné moci je přílohou č. 11 Obecných pravidel.</a:t>
            </a:r>
          </a:p>
          <a:p>
            <a:pPr>
              <a:spcBef>
                <a:spcPts val="0"/>
              </a:spcBef>
            </a:pPr>
            <a:endParaRPr lang="cs-CZ" dirty="0" smtClean="0"/>
          </a:p>
          <a:p>
            <a:pPr marL="0" lvl="1" indent="0">
              <a:spcBef>
                <a:spcPts val="0"/>
              </a:spcBef>
              <a:spcAft>
                <a:spcPts val="600"/>
              </a:spcAft>
              <a:buNone/>
            </a:pPr>
            <a:r>
              <a:rPr lang="cs-CZ" sz="1800" dirty="0"/>
              <a:t>3. Jsou doloženy všechny povinné přílohy a obsahově splňují požadované </a:t>
            </a:r>
            <a:r>
              <a:rPr lang="cs-CZ" sz="1800" dirty="0" smtClean="0"/>
              <a:t>náležitosti</a:t>
            </a:r>
            <a:endParaRPr lang="cs-CZ" sz="1800" dirty="0"/>
          </a:p>
          <a:p>
            <a:pPr>
              <a:spcBef>
                <a:spcPts val="0"/>
              </a:spcBef>
              <a:spcAft>
                <a:spcPts val="0"/>
              </a:spcAft>
              <a:tabLst>
                <a:tab pos="536575" algn="l"/>
              </a:tabLst>
            </a:pPr>
            <a:r>
              <a:rPr lang="cs-CZ" sz="1600" b="1" dirty="0" smtClean="0"/>
              <a:t>1. Plná </a:t>
            </a:r>
            <a:r>
              <a:rPr lang="cs-CZ" sz="1600" b="1" dirty="0"/>
              <a:t>moc</a:t>
            </a:r>
          </a:p>
          <a:p>
            <a:pPr marL="285750" indent="-285750">
              <a:spcBef>
                <a:spcPts val="0"/>
              </a:spcBef>
              <a:spcAft>
                <a:spcPts val="0"/>
              </a:spcAft>
              <a:buFont typeface="Arial" panose="020B0604020202020204" pitchFamily="34" charset="0"/>
              <a:buChar char="•"/>
              <a:tabLst>
                <a:tab pos="268288" algn="l"/>
              </a:tabLst>
            </a:pPr>
            <a:r>
              <a:rPr lang="cs-CZ" sz="1600" dirty="0" smtClean="0"/>
              <a:t>V </a:t>
            </a:r>
            <a:r>
              <a:rPr lang="cs-CZ" sz="1600" dirty="0"/>
              <a:t>případě přenesení pravomocí na jinou </a:t>
            </a:r>
            <a:r>
              <a:rPr lang="cs-CZ" sz="1600" dirty="0" smtClean="0"/>
              <a:t>osobu, např. při podpisu žádosti.</a:t>
            </a:r>
            <a:br>
              <a:rPr lang="cs-CZ" sz="1600" dirty="0" smtClean="0"/>
            </a:br>
            <a:r>
              <a:rPr lang="cs-CZ" sz="1600" dirty="0" smtClean="0"/>
              <a:t>Plné </a:t>
            </a:r>
            <a:r>
              <a:rPr lang="cs-CZ" sz="1600" dirty="0"/>
              <a:t>moci jsou uloženy v elektronické podobě v MS2014+. </a:t>
            </a:r>
          </a:p>
          <a:p>
            <a:pPr marL="542925" indent="-285750">
              <a:spcBef>
                <a:spcPts val="0"/>
              </a:spcBef>
              <a:buFont typeface="Courier New" panose="02070309020205020404" pitchFamily="49" charset="0"/>
              <a:buChar char="o"/>
            </a:pPr>
            <a:endParaRPr lang="cs-CZ" sz="2000" dirty="0" smtClean="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Autofit/>
          </a:bodyPr>
          <a:lstStyle/>
          <a:p>
            <a:r>
              <a:rPr lang="cs-CZ" sz="2900" dirty="0" smtClean="0"/>
              <a:t>Napravitelná kritéria - kritéria </a:t>
            </a:r>
            <a:r>
              <a:rPr lang="cs-CZ" sz="2900" dirty="0"/>
              <a:t>formálních </a:t>
            </a:r>
            <a:r>
              <a:rPr lang="cs-CZ" sz="2900" dirty="0" smtClean="0"/>
              <a:t>náležitostí </a:t>
            </a:r>
            <a:endParaRPr lang="cs-CZ" sz="2900"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12</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649788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51329" y="977901"/>
            <a:ext cx="8404411" cy="5148264"/>
          </a:xfrm>
        </p:spPr>
        <p:txBody>
          <a:bodyPr>
            <a:noAutofit/>
          </a:bodyPr>
          <a:lstStyle/>
          <a:p>
            <a:pPr marL="0" lvl="1" indent="0">
              <a:spcBef>
                <a:spcPts val="0"/>
              </a:spcBef>
              <a:buNone/>
            </a:pPr>
            <a:r>
              <a:rPr lang="cs-CZ" sz="1800" dirty="0" smtClean="0"/>
              <a:t>Jsou </a:t>
            </a:r>
            <a:r>
              <a:rPr lang="cs-CZ" sz="1800" dirty="0"/>
              <a:t>doloženy všechny povinné přílohy a obsahově splňují požadované </a:t>
            </a:r>
            <a:r>
              <a:rPr lang="cs-CZ" sz="1800" dirty="0" smtClean="0"/>
              <a:t>náležitosti</a:t>
            </a:r>
            <a:endParaRPr lang="cs-CZ" sz="1500" dirty="0" smtClean="0"/>
          </a:p>
          <a:p>
            <a:pPr>
              <a:spcBef>
                <a:spcPts val="0"/>
              </a:spcBef>
              <a:spcAft>
                <a:spcPts val="0"/>
              </a:spcAft>
            </a:pPr>
            <a:r>
              <a:rPr lang="cs-CZ" sz="1500" b="1" dirty="0"/>
              <a:t>2. Doklady o právní subjektivitě </a:t>
            </a:r>
            <a:r>
              <a:rPr lang="cs-CZ" sz="1500" b="1" dirty="0" smtClean="0"/>
              <a:t>žadatele</a:t>
            </a:r>
          </a:p>
          <a:p>
            <a:pPr>
              <a:spcBef>
                <a:spcPts val="0"/>
              </a:spcBef>
              <a:spcAft>
                <a:spcPts val="0"/>
              </a:spcAft>
            </a:pPr>
            <a:r>
              <a:rPr lang="cs-CZ" sz="1400" i="1" dirty="0"/>
              <a:t>Právní subjektivitu nemusí dokládat: kraje a jimi zřizované organizace, obce a jimi zřizované organizace, organizační složky státu, příspěvkové organizace organizačních složek státu</a:t>
            </a:r>
            <a:endParaRPr lang="cs-CZ" sz="1500" b="1" dirty="0" smtClean="0"/>
          </a:p>
          <a:p>
            <a:pPr marL="355600" indent="-355600">
              <a:spcBef>
                <a:spcPts val="0"/>
              </a:spcBef>
              <a:spcAft>
                <a:spcPts val="0"/>
              </a:spcAft>
              <a:buFont typeface="Wingdings" panose="05000000000000000000" pitchFamily="2" charset="2"/>
              <a:buChar char="Ø"/>
            </a:pPr>
            <a:endParaRPr lang="cs-CZ" sz="1500" dirty="0" smtClean="0"/>
          </a:p>
          <a:p>
            <a:pPr marL="355600" lvl="0" defTabSz="266700">
              <a:spcBef>
                <a:spcPts val="0"/>
              </a:spcBef>
              <a:spcAft>
                <a:spcPts val="0"/>
              </a:spcAft>
            </a:pPr>
            <a:endParaRPr lang="cs-CZ" sz="1200" dirty="0" smtClean="0"/>
          </a:p>
          <a:p>
            <a:pPr marL="355600" lvl="0" defTabSz="266700">
              <a:spcBef>
                <a:spcPts val="0"/>
              </a:spcBef>
              <a:spcAft>
                <a:spcPts val="0"/>
              </a:spcAft>
            </a:pPr>
            <a:endParaRPr lang="cs-CZ" sz="1200" dirty="0"/>
          </a:p>
          <a:p>
            <a:pPr marL="355600" lvl="0" defTabSz="266700">
              <a:spcBef>
                <a:spcPts val="0"/>
              </a:spcBef>
              <a:spcAft>
                <a:spcPts val="0"/>
              </a:spcAft>
            </a:pPr>
            <a:endParaRPr lang="cs-CZ" sz="1200" dirty="0" smtClean="0"/>
          </a:p>
          <a:p>
            <a:pPr lvl="0">
              <a:spcBef>
                <a:spcPts val="0"/>
              </a:spcBef>
              <a:spcAft>
                <a:spcPts val="0"/>
              </a:spcAft>
            </a:pPr>
            <a:endParaRPr lang="cs-CZ" sz="1200" dirty="0"/>
          </a:p>
          <a:p>
            <a:pPr marL="361950" indent="-361950">
              <a:spcBef>
                <a:spcPts val="0"/>
              </a:spcBef>
              <a:spcAft>
                <a:spcPts val="0"/>
              </a:spcAft>
            </a:pPr>
            <a:endParaRPr lang="cs-CZ" sz="1200" i="1" dirty="0" smtClean="0"/>
          </a:p>
          <a:p>
            <a:pPr>
              <a:spcBef>
                <a:spcPts val="0"/>
              </a:spcBef>
              <a:spcAft>
                <a:spcPts val="0"/>
              </a:spcAft>
            </a:pPr>
            <a:endParaRPr lang="cs-CZ" sz="1200" dirty="0" smtClean="0"/>
          </a:p>
          <a:p>
            <a:pPr>
              <a:spcBef>
                <a:spcPts val="0"/>
              </a:spcBef>
              <a:spcAft>
                <a:spcPts val="0"/>
              </a:spcAft>
            </a:pPr>
            <a:endParaRPr lang="cs-CZ" sz="12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Autofit/>
          </a:bodyPr>
          <a:lstStyle/>
          <a:p>
            <a:r>
              <a:rPr lang="cs-CZ" sz="2900" dirty="0"/>
              <a:t>Napravitelná kritéria - kritéria formálních náležitostí </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13</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graphicFrame>
        <p:nvGraphicFramePr>
          <p:cNvPr id="8" name="Tabulka 7"/>
          <p:cNvGraphicFramePr>
            <a:graphicFrameLocks noGrp="1"/>
          </p:cNvGraphicFramePr>
          <p:nvPr>
            <p:extLst>
              <p:ext uri="{D42A27DB-BD31-4B8C-83A1-F6EECF244321}">
                <p14:modId xmlns:p14="http://schemas.microsoft.com/office/powerpoint/2010/main" val="3033328483"/>
              </p:ext>
            </p:extLst>
          </p:nvPr>
        </p:nvGraphicFramePr>
        <p:xfrm>
          <a:off x="183136" y="1965875"/>
          <a:ext cx="8772604" cy="4114367"/>
        </p:xfrm>
        <a:graphic>
          <a:graphicData uri="http://schemas.openxmlformats.org/drawingml/2006/table">
            <a:tbl>
              <a:tblPr>
                <a:tableStyleId>{073A0DAA-6AF3-43AB-8588-CEC1D06C72B9}</a:tableStyleId>
              </a:tblPr>
              <a:tblGrid>
                <a:gridCol w="2116311"/>
                <a:gridCol w="3582623"/>
                <a:gridCol w="1762027"/>
                <a:gridCol w="1311643"/>
              </a:tblGrid>
              <a:tr h="1046266">
                <a:tc>
                  <a:txBody>
                    <a:bodyPr/>
                    <a:lstStyle/>
                    <a:p>
                      <a:pPr algn="ctr" fontAlgn="ctr"/>
                      <a:r>
                        <a:rPr lang="cs-CZ" sz="1200" b="1" u="none" strike="noStrike" dirty="0">
                          <a:effectLst/>
                        </a:rPr>
                        <a:t>Oprávněný žadatel</a:t>
                      </a:r>
                      <a:endParaRPr lang="cs-CZ" sz="12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200" b="1" u="none" strike="noStrike" dirty="0">
                          <a:effectLst/>
                        </a:rPr>
                        <a:t>Doklad o právní subjektivitě</a:t>
                      </a:r>
                      <a:endParaRPr lang="cs-CZ" sz="12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200" b="1" u="none" strike="noStrike" dirty="0">
                          <a:effectLst/>
                        </a:rPr>
                        <a:t>Povinnost doložit veřejně prospěšnou činnost v oblasti sociálních služeb, sociálního začleňování, podpora nebo ochrana osob se ZP </a:t>
                      </a:r>
                      <a:endParaRPr lang="cs-CZ" sz="12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200" b="1" u="none" strike="noStrike" dirty="0">
                          <a:effectLst/>
                        </a:rPr>
                        <a:t>Doklad o prokázání, že hlavním účelem činnosti není vytváření zisku. </a:t>
                      </a:r>
                      <a:endParaRPr lang="cs-CZ" sz="12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r>
              <a:tr h="456712">
                <a:tc>
                  <a:txBody>
                    <a:bodyPr/>
                    <a:lstStyle/>
                    <a:p>
                      <a:pPr algn="l" fontAlgn="ctr"/>
                      <a:r>
                        <a:rPr lang="cs-CZ" sz="1300" b="1" u="none" strike="noStrike" dirty="0">
                          <a:effectLst/>
                        </a:rPr>
                        <a:t>Nestátní neziskové organizace</a:t>
                      </a:r>
                      <a:endParaRPr lang="cs-CZ" sz="13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l" fontAlgn="ctr"/>
                      <a:r>
                        <a:rPr lang="cs-CZ" sz="1300" u="none" strike="noStrike" dirty="0">
                          <a:effectLst/>
                        </a:rPr>
                        <a:t>zakladatelská smlouva, zakládací či zřizovací listina, jiný dokument o </a:t>
                      </a:r>
                      <a:r>
                        <a:rPr lang="cs-CZ" sz="1300" u="none" strike="noStrike" dirty="0" smtClean="0">
                          <a:effectLst/>
                        </a:rPr>
                        <a:t>založení</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a:effectLst/>
                        </a:rPr>
                        <a:t>ANO</a:t>
                      </a:r>
                      <a:endParaRPr lang="cs-CZ" sz="1300" b="0" i="0" u="none" strike="noStrike">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a:effectLst/>
                        </a:rPr>
                        <a:t>ANO</a:t>
                      </a:r>
                      <a:endParaRPr lang="cs-CZ" sz="1300" b="0" i="0" u="none" strike="noStrike">
                        <a:solidFill>
                          <a:srgbClr val="000000"/>
                        </a:solidFill>
                        <a:effectLst/>
                        <a:latin typeface="Calibri"/>
                      </a:endParaRPr>
                    </a:p>
                  </a:txBody>
                  <a:tcPr marL="5186" marR="5186" marT="5186" marB="0" anchor="ctr">
                    <a:solidFill>
                      <a:schemeClr val="accent5">
                        <a:lumMod val="20000"/>
                        <a:lumOff val="80000"/>
                      </a:schemeClr>
                    </a:solidFill>
                  </a:tcPr>
                </a:tc>
              </a:tr>
              <a:tr h="456712">
                <a:tc>
                  <a:txBody>
                    <a:bodyPr/>
                    <a:lstStyle/>
                    <a:p>
                      <a:pPr algn="l" fontAlgn="ctr"/>
                      <a:r>
                        <a:rPr lang="cs-CZ" sz="1300" b="1" u="none" strike="noStrike" dirty="0">
                          <a:effectLst/>
                        </a:rPr>
                        <a:t>Církve</a:t>
                      </a:r>
                      <a:endParaRPr lang="cs-CZ" sz="13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l" fontAlgn="ctr"/>
                      <a:r>
                        <a:rPr lang="cs-CZ" sz="1300" u="none" strike="noStrike" dirty="0">
                          <a:effectLst/>
                        </a:rPr>
                        <a:t>výpis z Rejstříku církví a náboženských společností</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a:effectLst/>
                        </a:rPr>
                        <a:t>ANO</a:t>
                      </a:r>
                      <a:endParaRPr lang="cs-CZ" sz="1300" b="0" i="0" u="none" strike="noStrike">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a:effectLst/>
                        </a:rPr>
                        <a:t>NE</a:t>
                      </a:r>
                      <a:endParaRPr lang="cs-CZ" sz="1300" b="0" i="0" u="none" strike="noStrike">
                        <a:solidFill>
                          <a:srgbClr val="000000"/>
                        </a:solidFill>
                        <a:effectLst/>
                        <a:latin typeface="Calibri"/>
                      </a:endParaRPr>
                    </a:p>
                  </a:txBody>
                  <a:tcPr marL="5186" marR="5186" marT="5186" marB="0" anchor="ctr">
                    <a:solidFill>
                      <a:schemeClr val="accent5">
                        <a:lumMod val="20000"/>
                        <a:lumOff val="80000"/>
                      </a:schemeClr>
                    </a:solidFill>
                  </a:tcPr>
                </a:tc>
              </a:tr>
              <a:tr h="585507">
                <a:tc>
                  <a:txBody>
                    <a:bodyPr/>
                    <a:lstStyle/>
                    <a:p>
                      <a:pPr algn="l" fontAlgn="ctr"/>
                      <a:r>
                        <a:rPr lang="cs-CZ" sz="1300" b="1" u="none" strike="noStrike" dirty="0">
                          <a:effectLst/>
                        </a:rPr>
                        <a:t>Církevní organizace</a:t>
                      </a:r>
                      <a:endParaRPr lang="cs-CZ" sz="13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l" fontAlgn="ctr"/>
                      <a:r>
                        <a:rPr lang="cs-CZ" sz="1300" u="none" strike="noStrike" dirty="0">
                          <a:effectLst/>
                        </a:rPr>
                        <a:t>zakladatelská smlouva, zakládací či zřizovací listina nebo jiný dokument o založení</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a:effectLst/>
                        </a:rPr>
                        <a:t>ANO</a:t>
                      </a:r>
                      <a:endParaRPr lang="cs-CZ" sz="1300" b="0" i="0" u="none" strike="noStrike">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a:effectLst/>
                        </a:rPr>
                        <a:t>ANO</a:t>
                      </a:r>
                      <a:endParaRPr lang="cs-CZ" sz="1300" b="0" i="0" u="none" strike="noStrike">
                        <a:solidFill>
                          <a:srgbClr val="000000"/>
                        </a:solidFill>
                        <a:effectLst/>
                        <a:latin typeface="Calibri"/>
                      </a:endParaRPr>
                    </a:p>
                  </a:txBody>
                  <a:tcPr marL="5186" marR="5186" marT="5186" marB="0" anchor="ctr">
                    <a:solidFill>
                      <a:schemeClr val="accent5">
                        <a:lumMod val="20000"/>
                        <a:lumOff val="80000"/>
                      </a:schemeClr>
                    </a:solidFill>
                  </a:tcPr>
                </a:tc>
              </a:tr>
              <a:tr h="456712">
                <a:tc>
                  <a:txBody>
                    <a:bodyPr/>
                    <a:lstStyle/>
                    <a:p>
                      <a:pPr algn="l" fontAlgn="ctr"/>
                      <a:r>
                        <a:rPr lang="cs-CZ" sz="1300" b="1" u="none" strike="noStrike" dirty="0">
                          <a:effectLst/>
                        </a:rPr>
                        <a:t>Dobrovolné svazky obcí</a:t>
                      </a:r>
                      <a:endParaRPr lang="cs-CZ" sz="13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l" fontAlgn="ctr"/>
                      <a:r>
                        <a:rPr lang="cs-CZ" sz="1300" u="none" strike="noStrike" dirty="0">
                          <a:effectLst/>
                        </a:rPr>
                        <a:t>zakládací smlouva</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dirty="0">
                          <a:effectLst/>
                        </a:rPr>
                        <a:t>ANO</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a:effectLst/>
                        </a:rPr>
                        <a:t>NE</a:t>
                      </a:r>
                      <a:endParaRPr lang="cs-CZ" sz="1300" b="0" i="0" u="none" strike="noStrike">
                        <a:solidFill>
                          <a:srgbClr val="000000"/>
                        </a:solidFill>
                        <a:effectLst/>
                        <a:latin typeface="Calibri"/>
                      </a:endParaRPr>
                    </a:p>
                  </a:txBody>
                  <a:tcPr marL="5186" marR="5186" marT="5186" marB="0" anchor="ctr">
                    <a:solidFill>
                      <a:schemeClr val="accent5">
                        <a:lumMod val="20000"/>
                        <a:lumOff val="80000"/>
                      </a:schemeClr>
                    </a:solidFill>
                  </a:tcPr>
                </a:tc>
              </a:tr>
              <a:tr h="456712">
                <a:tc>
                  <a:txBody>
                    <a:bodyPr/>
                    <a:lstStyle/>
                    <a:p>
                      <a:pPr algn="l" fontAlgn="ctr"/>
                      <a:r>
                        <a:rPr lang="cs-CZ" sz="1300" b="1" u="none" strike="noStrike" dirty="0">
                          <a:effectLst/>
                        </a:rPr>
                        <a:t>Organizace zřizované či zakládané dobrovolným svazkem obcí</a:t>
                      </a:r>
                      <a:endParaRPr lang="cs-CZ" sz="13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l" fontAlgn="ctr"/>
                      <a:r>
                        <a:rPr lang="cs-CZ" sz="1300" u="none" strike="noStrike" dirty="0">
                          <a:effectLst/>
                        </a:rPr>
                        <a:t>zřizovací  či zakládací listina nebo jiný dokument o založení</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dirty="0">
                          <a:effectLst/>
                        </a:rPr>
                        <a:t>ANO</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dirty="0">
                          <a:effectLst/>
                        </a:rPr>
                        <a:t>ANO</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r>
              <a:tr h="456712">
                <a:tc>
                  <a:txBody>
                    <a:bodyPr/>
                    <a:lstStyle/>
                    <a:p>
                      <a:pPr algn="l" fontAlgn="ctr"/>
                      <a:r>
                        <a:rPr lang="pl-PL" sz="1300" b="1" u="none" strike="noStrike" dirty="0">
                          <a:effectLst/>
                        </a:rPr>
                        <a:t>Organizace zakládané obcemi nebo kraji</a:t>
                      </a:r>
                      <a:endParaRPr lang="pl-PL" sz="1300" b="1"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l" fontAlgn="ctr"/>
                      <a:r>
                        <a:rPr lang="cs-CZ" sz="1300" u="none" strike="noStrike" dirty="0">
                          <a:effectLst/>
                        </a:rPr>
                        <a:t>zakládací listina nebo jiný dokument o založení</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dirty="0">
                          <a:effectLst/>
                        </a:rPr>
                        <a:t>ANO</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c>
                  <a:txBody>
                    <a:bodyPr/>
                    <a:lstStyle/>
                    <a:p>
                      <a:pPr algn="ctr" fontAlgn="ctr"/>
                      <a:r>
                        <a:rPr lang="cs-CZ" sz="1300" u="none" strike="noStrike" dirty="0">
                          <a:effectLst/>
                        </a:rPr>
                        <a:t>ANO</a:t>
                      </a:r>
                      <a:endParaRPr lang="cs-CZ" sz="1300" b="0" i="0" u="none" strike="noStrike" dirty="0">
                        <a:solidFill>
                          <a:srgbClr val="000000"/>
                        </a:solidFill>
                        <a:effectLst/>
                        <a:latin typeface="Calibri"/>
                      </a:endParaRPr>
                    </a:p>
                  </a:txBody>
                  <a:tcPr marL="5186" marR="5186" marT="5186" marB="0" anchor="ctr">
                    <a:solidFill>
                      <a:schemeClr val="accent5">
                        <a:lumMod val="20000"/>
                        <a:lumOff val="80000"/>
                      </a:schemeClr>
                    </a:solidFill>
                  </a:tcPr>
                </a:tc>
              </a:tr>
            </a:tbl>
          </a:graphicData>
        </a:graphic>
      </p:graphicFrame>
    </p:spTree>
    <p:extLst>
      <p:ext uri="{BB962C8B-B14F-4D97-AF65-F5344CB8AC3E}">
        <p14:creationId xmlns:p14="http://schemas.microsoft.com/office/powerpoint/2010/main" val="15299599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8" y="1084263"/>
            <a:ext cx="8003231" cy="4928826"/>
          </a:xfrm>
        </p:spPr>
        <p:txBody>
          <a:bodyPr>
            <a:noAutofit/>
          </a:bodyPr>
          <a:lstStyle/>
          <a:p>
            <a:pPr>
              <a:spcBef>
                <a:spcPts val="0"/>
              </a:spcBef>
              <a:spcAft>
                <a:spcPts val="600"/>
              </a:spcAft>
            </a:pPr>
            <a:r>
              <a:rPr lang="cs-CZ" b="1" dirty="0" smtClean="0">
                <a:solidFill>
                  <a:srgbClr val="00529C"/>
                </a:solidFill>
              </a:rPr>
              <a:t> </a:t>
            </a:r>
            <a:r>
              <a:rPr lang="cs-CZ" b="1" dirty="0">
                <a:solidFill>
                  <a:srgbClr val="00529C"/>
                </a:solidFill>
              </a:rPr>
              <a:t>Jsou doloženy všechny povinné přílohy a obsahově splňují požadované </a:t>
            </a:r>
            <a:r>
              <a:rPr lang="cs-CZ" b="1" dirty="0" smtClean="0">
                <a:solidFill>
                  <a:srgbClr val="00529C"/>
                </a:solidFill>
              </a:rPr>
              <a:t>náležitosti</a:t>
            </a:r>
          </a:p>
          <a:p>
            <a:pPr marL="285750" indent="-285750">
              <a:lnSpc>
                <a:spcPct val="90000"/>
              </a:lnSpc>
              <a:spcBef>
                <a:spcPts val="0"/>
              </a:spcBef>
              <a:buFont typeface="Arial" panose="020B0604020202020204" pitchFamily="34" charset="0"/>
              <a:buChar char="•"/>
            </a:pPr>
            <a:endParaRPr lang="cs-CZ" sz="1500" dirty="0"/>
          </a:p>
          <a:p>
            <a:pPr lvl="0">
              <a:lnSpc>
                <a:spcPct val="90000"/>
              </a:lnSpc>
              <a:spcBef>
                <a:spcPts val="0"/>
              </a:spcBef>
            </a:pPr>
            <a:r>
              <a:rPr lang="cs-CZ" sz="1500" b="1" dirty="0"/>
              <a:t>3. Výpis z rejstříku trestů</a:t>
            </a:r>
          </a:p>
          <a:p>
            <a:pPr marL="285750" indent="-285750">
              <a:lnSpc>
                <a:spcPct val="90000"/>
              </a:lnSpc>
              <a:spcBef>
                <a:spcPts val="0"/>
              </a:spcBef>
              <a:buFont typeface="Arial" panose="020B0604020202020204" pitchFamily="34" charset="0"/>
              <a:buChar char="•"/>
            </a:pPr>
            <a:r>
              <a:rPr lang="cs-CZ" sz="1500" dirty="0"/>
              <a:t>Dokládají všichni statutární zástupci organizací zakládaných krajem, obcí nebo dobrovolným svazkem obcí, nestátních neziskových organizací, církví </a:t>
            </a:r>
            <a:r>
              <a:rPr lang="cs-CZ" sz="1500" dirty="0" smtClean="0"/>
              <a:t>a </a:t>
            </a:r>
            <a:r>
              <a:rPr lang="cs-CZ" sz="1500" dirty="0"/>
              <a:t>církevních organizací. </a:t>
            </a:r>
          </a:p>
          <a:p>
            <a:pPr marL="285750" indent="-285750">
              <a:lnSpc>
                <a:spcPct val="90000"/>
              </a:lnSpc>
              <a:spcBef>
                <a:spcPts val="0"/>
              </a:spcBef>
              <a:buFont typeface="Arial" panose="020B0604020202020204" pitchFamily="34" charset="0"/>
              <a:buChar char="•"/>
            </a:pPr>
            <a:r>
              <a:rPr lang="cs-CZ" sz="1500" dirty="0"/>
              <a:t>Výpis z rejstříku trestů v době podání žádosti nesmí být starší 3 měsíců. </a:t>
            </a:r>
          </a:p>
          <a:p>
            <a:pPr marL="285750" lvl="0" indent="-285750">
              <a:lnSpc>
                <a:spcPct val="90000"/>
              </a:lnSpc>
              <a:spcBef>
                <a:spcPts val="0"/>
              </a:spcBef>
              <a:buFont typeface="Arial" panose="020B0604020202020204" pitchFamily="34" charset="0"/>
              <a:buChar char="•"/>
            </a:pPr>
            <a:endParaRPr lang="cs-CZ" sz="1500" dirty="0"/>
          </a:p>
          <a:p>
            <a:pPr lvl="0">
              <a:lnSpc>
                <a:spcPct val="90000"/>
              </a:lnSpc>
              <a:spcBef>
                <a:spcPts val="0"/>
              </a:spcBef>
            </a:pPr>
            <a:r>
              <a:rPr lang="cs-CZ" sz="1500" b="1" dirty="0"/>
              <a:t>4. Dokumentace k zadávacím a výběrovým řízením </a:t>
            </a:r>
          </a:p>
          <a:p>
            <a:pPr marL="285750" lvl="0" indent="-285750">
              <a:lnSpc>
                <a:spcPct val="90000"/>
              </a:lnSpc>
              <a:spcBef>
                <a:spcPts val="0"/>
              </a:spcBef>
              <a:buFont typeface="Arial" panose="020B0604020202020204" pitchFamily="34" charset="0"/>
              <a:buChar char="•"/>
            </a:pPr>
            <a:r>
              <a:rPr lang="cs-CZ" sz="1500" dirty="0"/>
              <a:t>Žadatel dokládá dokumentaci k ukončeným výběrovým řízením v souladu s kap. 5 Obecných pravidel.</a:t>
            </a:r>
          </a:p>
          <a:p>
            <a:pPr marL="285750" lvl="0" indent="-285750">
              <a:lnSpc>
                <a:spcPct val="90000"/>
              </a:lnSpc>
              <a:spcBef>
                <a:spcPts val="0"/>
              </a:spcBef>
              <a:buFont typeface="Arial" panose="020B0604020202020204" pitchFamily="34" charset="0"/>
              <a:buChar char="•"/>
            </a:pPr>
            <a:r>
              <a:rPr lang="cs-CZ" sz="1500" dirty="0"/>
              <a:t>Doložená dokumentace musí obsahovat smlouvu s dodavatelem</a:t>
            </a:r>
            <a:r>
              <a:rPr lang="cs-CZ" sz="1500" dirty="0" smtClean="0"/>
              <a:t>.</a:t>
            </a:r>
          </a:p>
          <a:p>
            <a:pPr marL="285750" lvl="0" indent="-285750">
              <a:lnSpc>
                <a:spcPct val="90000"/>
              </a:lnSpc>
              <a:spcBef>
                <a:spcPts val="0"/>
              </a:spcBef>
              <a:buFont typeface="Arial" panose="020B0604020202020204" pitchFamily="34" charset="0"/>
              <a:buChar char="•"/>
            </a:pPr>
            <a:endParaRPr lang="cs-CZ" sz="1500" dirty="0"/>
          </a:p>
          <a:p>
            <a:pPr>
              <a:lnSpc>
                <a:spcPct val="90000"/>
              </a:lnSpc>
              <a:spcBef>
                <a:spcPts val="0"/>
              </a:spcBef>
              <a:tabLst>
                <a:tab pos="263525" algn="l"/>
              </a:tabLst>
            </a:pPr>
            <a:r>
              <a:rPr lang="cs-CZ" sz="1500" b="1" dirty="0"/>
              <a:t>5. Studie proveditelnosti</a:t>
            </a:r>
          </a:p>
          <a:p>
            <a:pPr marL="285750" indent="-285750">
              <a:lnSpc>
                <a:spcPct val="90000"/>
              </a:lnSpc>
              <a:spcBef>
                <a:spcPts val="0"/>
              </a:spcBef>
              <a:buFont typeface="Arial" panose="020B0604020202020204" pitchFamily="34" charset="0"/>
              <a:buChar char="•"/>
              <a:tabLst>
                <a:tab pos="263525" algn="l"/>
              </a:tabLst>
            </a:pPr>
            <a:r>
              <a:rPr lang="cs-CZ" sz="1500" dirty="0"/>
              <a:t>Osnova Studie proveditelnosti je přílohou č. </a:t>
            </a:r>
            <a:r>
              <a:rPr lang="cs-CZ" sz="1500" dirty="0" smtClean="0"/>
              <a:t>3 </a:t>
            </a:r>
            <a:r>
              <a:rPr lang="cs-CZ" sz="1500" dirty="0"/>
              <a:t>Specifických pravidel pro žadatele a příjemce.</a:t>
            </a:r>
          </a:p>
          <a:p>
            <a:pPr marL="285750" indent="-285750">
              <a:lnSpc>
                <a:spcPct val="90000"/>
              </a:lnSpc>
              <a:spcBef>
                <a:spcPts val="0"/>
              </a:spcBef>
              <a:buFont typeface="Arial" panose="020B0604020202020204" pitchFamily="34" charset="0"/>
              <a:buChar char="•"/>
              <a:tabLst>
                <a:tab pos="263525" algn="l"/>
              </a:tabLst>
            </a:pPr>
            <a:r>
              <a:rPr lang="cs-CZ" sz="1500" dirty="0"/>
              <a:t>Slouží k posouzení realizovatelnosti a potřebnosti projektu.</a:t>
            </a:r>
          </a:p>
          <a:p>
            <a:pPr marL="285750" lvl="0" indent="-285750">
              <a:lnSpc>
                <a:spcPct val="90000"/>
              </a:lnSpc>
              <a:spcBef>
                <a:spcPts val="0"/>
              </a:spcBef>
              <a:buFont typeface="Arial" panose="020B0604020202020204" pitchFamily="34" charset="0"/>
              <a:buChar char="•"/>
            </a:pPr>
            <a:endParaRPr lang="cs-CZ" sz="1500" dirty="0"/>
          </a:p>
          <a:p>
            <a:pPr marL="266700" lvl="0" indent="-266700">
              <a:spcBef>
                <a:spcPts val="0"/>
              </a:spcBef>
              <a:spcAft>
                <a:spcPts val="0"/>
              </a:spcAft>
            </a:pPr>
            <a:endParaRPr lang="cs-CZ" sz="1600" dirty="0"/>
          </a:p>
          <a:p>
            <a:pPr marL="457200" lvl="0" indent="-457200">
              <a:spcBef>
                <a:spcPts val="0"/>
              </a:spcBef>
              <a:spcAft>
                <a:spcPts val="0"/>
              </a:spcAft>
              <a:buFont typeface="Wingdings" panose="05000000000000000000" pitchFamily="2" charset="2"/>
              <a:buChar char="Ø"/>
            </a:pPr>
            <a:endParaRPr lang="cs-CZ" sz="1700" dirty="0" smtClean="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r>
              <a:rPr lang="cs-CZ" sz="2900" dirty="0"/>
              <a:t>Napravitelná kritéria - kritéria formálních náležitostí </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14</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29685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64777" y="1306874"/>
            <a:ext cx="8122024" cy="4819290"/>
          </a:xfrm>
        </p:spPr>
        <p:txBody>
          <a:bodyPr>
            <a:normAutofit/>
          </a:bodyPr>
          <a:lstStyle/>
          <a:p>
            <a:pPr marL="0" lvl="1" indent="0">
              <a:spcBef>
                <a:spcPts val="0"/>
              </a:spcBef>
              <a:spcAft>
                <a:spcPts val="600"/>
              </a:spcAft>
              <a:buNone/>
            </a:pPr>
            <a:r>
              <a:rPr lang="cs-CZ" sz="1800" dirty="0" smtClean="0"/>
              <a:t>Jsou doloženy všechny povinné přílohy a obsahově splňují požadované náležitosti</a:t>
            </a:r>
            <a:endParaRPr lang="cs-CZ" sz="1800" b="1" dirty="0" smtClean="0"/>
          </a:p>
          <a:p>
            <a:pPr marL="285750" indent="-285750">
              <a:lnSpc>
                <a:spcPct val="90000"/>
              </a:lnSpc>
              <a:spcBef>
                <a:spcPts val="0"/>
              </a:spcBef>
              <a:buFont typeface="Arial" panose="020B0604020202020204" pitchFamily="34" charset="0"/>
              <a:buChar char="•"/>
              <a:tabLst>
                <a:tab pos="263525" algn="l"/>
              </a:tabLst>
            </a:pPr>
            <a:endParaRPr lang="cs-CZ" dirty="0" smtClean="0"/>
          </a:p>
          <a:p>
            <a:pPr>
              <a:lnSpc>
                <a:spcPct val="90000"/>
              </a:lnSpc>
              <a:spcBef>
                <a:spcPts val="0"/>
              </a:spcBef>
              <a:tabLst>
                <a:tab pos="263525" algn="l"/>
              </a:tabLst>
            </a:pPr>
            <a:r>
              <a:rPr lang="cs-CZ" sz="1500" b="1" dirty="0" smtClean="0"/>
              <a:t>6. Doklad o prokázání právních vztahů k majetku, který je předmětem projektu </a:t>
            </a:r>
          </a:p>
          <a:p>
            <a:pPr marL="285750" indent="-285750">
              <a:lnSpc>
                <a:spcPct val="90000"/>
              </a:lnSpc>
              <a:spcBef>
                <a:spcPts val="0"/>
              </a:spcBef>
              <a:buFont typeface="Arial" panose="020B0604020202020204" pitchFamily="34" charset="0"/>
              <a:buChar char="•"/>
              <a:tabLst>
                <a:tab pos="263525" algn="l"/>
              </a:tabLst>
            </a:pPr>
            <a:r>
              <a:rPr lang="cs-CZ" sz="1500" dirty="0" smtClean="0"/>
              <a:t>Výpisy </a:t>
            </a:r>
            <a:r>
              <a:rPr lang="cs-CZ" sz="1500" dirty="0"/>
              <a:t>z katastru nemovitostí, týkajících se projektu (ne starší 3 měsíců k datu podání žádosti o podporu)</a:t>
            </a:r>
          </a:p>
          <a:p>
            <a:pPr marL="285750" indent="-285750">
              <a:lnSpc>
                <a:spcPct val="90000"/>
              </a:lnSpc>
              <a:spcBef>
                <a:spcPts val="0"/>
              </a:spcBef>
              <a:buFont typeface="Arial" panose="020B0604020202020204" pitchFamily="34" charset="0"/>
              <a:buChar char="•"/>
              <a:tabLst>
                <a:tab pos="263525" algn="l"/>
              </a:tabLst>
            </a:pPr>
            <a:r>
              <a:rPr lang="cs-CZ" sz="1500" dirty="0"/>
              <a:t>Pokud žadatel není zapsán v KN jako vlastník nebo subjekt s právem hospodaření dokládá listiny, které osvědčují jiné právo  k uvedenému majetku: nájemní smlouvu, smlouvu o výpůjčce či jiný právní úkon nebo právní akt opravňující žadatele k užívání nemovitosti, která bude předmětem projektu.</a:t>
            </a:r>
          </a:p>
          <a:p>
            <a:pPr marL="285750" indent="-285750">
              <a:lnSpc>
                <a:spcPct val="90000"/>
              </a:lnSpc>
              <a:spcBef>
                <a:spcPts val="0"/>
              </a:spcBef>
              <a:buFont typeface="Arial" panose="020B0604020202020204" pitchFamily="34" charset="0"/>
              <a:buChar char="•"/>
              <a:tabLst>
                <a:tab pos="263525" algn="l"/>
              </a:tabLst>
            </a:pPr>
            <a:endParaRPr lang="cs-CZ" sz="1500" dirty="0"/>
          </a:p>
          <a:p>
            <a:pPr marL="285750" indent="-285750">
              <a:lnSpc>
                <a:spcPct val="90000"/>
              </a:lnSpc>
              <a:spcBef>
                <a:spcPts val="0"/>
              </a:spcBef>
              <a:buFont typeface="Arial" panose="020B0604020202020204" pitchFamily="34" charset="0"/>
              <a:buChar char="•"/>
              <a:tabLst>
                <a:tab pos="263525" algn="l"/>
              </a:tabLst>
            </a:pPr>
            <a:r>
              <a:rPr lang="cs-CZ" sz="1500" b="1" i="1" dirty="0">
                <a:solidFill>
                  <a:srgbClr val="00529C"/>
                </a:solidFill>
              </a:rPr>
              <a:t>Upozornění: </a:t>
            </a:r>
            <a:r>
              <a:rPr lang="cs-CZ" sz="1500" i="1" dirty="0">
                <a:solidFill>
                  <a:srgbClr val="00529C"/>
                </a:solidFill>
              </a:rPr>
              <a:t>„V případě doložení smlouvy o smlouvě budoucí musí žadatel doložit nejpozději do vydání Rozhodnutí/Stanovení výdajů, výpis z KN, kde je zapsán jako vlastník nebo </a:t>
            </a:r>
            <a:r>
              <a:rPr lang="cs-CZ" sz="1500" i="1" dirty="0" smtClean="0">
                <a:solidFill>
                  <a:srgbClr val="00529C"/>
                </a:solidFill>
              </a:rPr>
              <a:t>subjekt s </a:t>
            </a:r>
            <a:r>
              <a:rPr lang="cs-CZ" sz="1500" i="1" dirty="0">
                <a:solidFill>
                  <a:srgbClr val="00529C"/>
                </a:solidFill>
              </a:rPr>
              <a:t>právem hospodaření a to formou žádosti o změnu projektu (kap. 16 Obecných pravidel</a:t>
            </a:r>
            <a:r>
              <a:rPr lang="cs-CZ" sz="1500" i="1" dirty="0" smtClean="0">
                <a:solidFill>
                  <a:srgbClr val="00529C"/>
                </a:solidFill>
              </a:rPr>
              <a:t>)“.</a:t>
            </a:r>
          </a:p>
          <a:p>
            <a:pPr marL="285750" indent="-285750">
              <a:lnSpc>
                <a:spcPct val="90000"/>
              </a:lnSpc>
              <a:spcBef>
                <a:spcPts val="0"/>
              </a:spcBef>
              <a:buFont typeface="Arial" panose="020B0604020202020204" pitchFamily="34" charset="0"/>
              <a:buChar char="•"/>
              <a:tabLst>
                <a:tab pos="263525" algn="l"/>
              </a:tabLst>
            </a:pPr>
            <a:endParaRPr lang="cs-CZ" sz="1500" i="1" dirty="0">
              <a:solidFill>
                <a:srgbClr val="00529C"/>
              </a:solidFill>
            </a:endParaRPr>
          </a:p>
          <a:p>
            <a:pPr marL="285750" indent="-285750" algn="just">
              <a:lnSpc>
                <a:spcPct val="90000"/>
              </a:lnSpc>
              <a:spcBef>
                <a:spcPts val="0"/>
              </a:spcBef>
              <a:buFont typeface="Arial" panose="020B0604020202020204" pitchFamily="34" charset="0"/>
              <a:buChar char="•"/>
              <a:tabLst>
                <a:tab pos="263525" algn="l"/>
              </a:tabLst>
            </a:pPr>
            <a:r>
              <a:rPr lang="cs-CZ" sz="1500" b="1" i="1" dirty="0">
                <a:solidFill>
                  <a:srgbClr val="00529C"/>
                </a:solidFill>
              </a:rPr>
              <a:t>Upozornění: </a:t>
            </a:r>
            <a:r>
              <a:rPr lang="cs-CZ" sz="1500" i="1" dirty="0">
                <a:solidFill>
                  <a:srgbClr val="00529C"/>
                </a:solidFill>
              </a:rPr>
              <a:t>„Povede-li projekt k technickému zhodnocení pronajatého majetku, je nutné, aby možnost provádět technické zhodnocení na cizím majetku byla uvedena </a:t>
            </a:r>
            <a:r>
              <a:rPr lang="cs-CZ" sz="1500" i="1" u="sng" dirty="0">
                <a:solidFill>
                  <a:srgbClr val="00529C"/>
                </a:solidFill>
              </a:rPr>
              <a:t>v nájemní smlouvě či ve smlouvě o výpůjčce majetku</a:t>
            </a:r>
            <a:r>
              <a:rPr lang="cs-CZ" sz="1500" i="1" dirty="0">
                <a:solidFill>
                  <a:srgbClr val="00529C"/>
                </a:solidFill>
              </a:rPr>
              <a:t>, a to s podmínkou </a:t>
            </a:r>
            <a:r>
              <a:rPr lang="cs-CZ" sz="1500" i="1" u="sng" dirty="0">
                <a:solidFill>
                  <a:srgbClr val="00529C"/>
                </a:solidFill>
              </a:rPr>
              <a:t>zachování výstupů minimálně po dobu udržitelnosti projektu</a:t>
            </a:r>
            <a:r>
              <a:rPr lang="cs-CZ" sz="1500" i="1" dirty="0">
                <a:solidFill>
                  <a:srgbClr val="00529C"/>
                </a:solidFill>
              </a:rPr>
              <a:t>. Kopie nájemní smlouvy, či smlouvy o výpůjčce bude doložena jako příloha žádosti o </a:t>
            </a:r>
            <a:r>
              <a:rPr lang="cs-CZ" sz="1500" i="1" dirty="0" smtClean="0">
                <a:solidFill>
                  <a:srgbClr val="00529C"/>
                </a:solidFill>
              </a:rPr>
              <a:t>podporu. Majetek </a:t>
            </a:r>
            <a:r>
              <a:rPr lang="cs-CZ" sz="1500" i="1" dirty="0">
                <a:solidFill>
                  <a:srgbClr val="00529C"/>
                </a:solidFill>
              </a:rPr>
              <a:t>lze pronajmout pouze od subjektů, které splňují podmínky oprávněných žadatelů.“</a:t>
            </a:r>
            <a:r>
              <a:rPr lang="cs-CZ" sz="1500" dirty="0">
                <a:solidFill>
                  <a:srgbClr val="00529C"/>
                </a:solidFill>
                <a:effectLst>
                  <a:outerShdw blurRad="38100" dist="38100" dir="2700000" algn="tl">
                    <a:srgbClr val="000000">
                      <a:alpha val="43137"/>
                    </a:srgbClr>
                  </a:outerShdw>
                </a:effectLst>
              </a:rPr>
              <a:t>	</a:t>
            </a:r>
          </a:p>
          <a:p>
            <a:pPr marL="285750" indent="-285750">
              <a:lnSpc>
                <a:spcPct val="90000"/>
              </a:lnSpc>
              <a:spcBef>
                <a:spcPts val="0"/>
              </a:spcBef>
              <a:buFont typeface="Arial" panose="020B0604020202020204" pitchFamily="34" charset="0"/>
              <a:buChar char="•"/>
              <a:tabLst>
                <a:tab pos="263525" algn="l"/>
              </a:tabLst>
            </a:pPr>
            <a:endParaRPr lang="cs-CZ" sz="1500" i="1" dirty="0">
              <a:solidFill>
                <a:srgbClr val="00529C"/>
              </a:solidFill>
            </a:endParaRPr>
          </a:p>
          <a:p>
            <a:pPr marL="342900">
              <a:spcBef>
                <a:spcPts val="0"/>
              </a:spcBef>
              <a:spcAft>
                <a:spcPts val="0"/>
              </a:spcAft>
              <a:tabLst>
                <a:tab pos="447675" algn="l"/>
              </a:tabLst>
            </a:pPr>
            <a:endParaRPr lang="cs-CZ" sz="1500" dirty="0" smtClean="0"/>
          </a:p>
          <a:p>
            <a:pPr marL="361950" indent="-361950">
              <a:spcBef>
                <a:spcPts val="0"/>
              </a:spcBef>
              <a:spcAft>
                <a:spcPts val="0"/>
              </a:spcAft>
            </a:pPr>
            <a:endParaRPr lang="cs-CZ" sz="1500" b="1" dirty="0" smtClean="0"/>
          </a:p>
          <a:p>
            <a:pPr marL="342900" indent="-342900">
              <a:lnSpc>
                <a:spcPct val="110000"/>
              </a:lnSpc>
              <a:spcBef>
                <a:spcPts val="200"/>
              </a:spcBef>
            </a:pPr>
            <a:endParaRPr lang="cs-CZ" sz="1500" b="1" dirty="0"/>
          </a:p>
          <a:p>
            <a:pPr marL="0" lvl="1" indent="0">
              <a:spcBef>
                <a:spcPct val="20000"/>
              </a:spcBef>
              <a:spcAft>
                <a:spcPts val="200"/>
              </a:spcAft>
              <a:buNone/>
            </a:pPr>
            <a:endParaRPr lang="cs-CZ" sz="1500" dirty="0"/>
          </a:p>
          <a:p>
            <a:endParaRPr lang="cs-CZ" sz="15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r>
              <a:rPr lang="cs-CZ" sz="2900" dirty="0"/>
              <a:t>Napravitelná kritéria - kritéria formálních náležitostí </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15</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053222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78225" y="1306874"/>
            <a:ext cx="8108576" cy="4819290"/>
          </a:xfrm>
        </p:spPr>
        <p:txBody>
          <a:bodyPr>
            <a:noAutofit/>
          </a:bodyPr>
          <a:lstStyle/>
          <a:p>
            <a:pPr marL="0" lvl="1" indent="0" algn="just">
              <a:spcBef>
                <a:spcPts val="0"/>
              </a:spcBef>
              <a:spcAft>
                <a:spcPts val="600"/>
              </a:spcAft>
              <a:buNone/>
              <a:tabLst>
                <a:tab pos="447675" algn="l"/>
              </a:tabLst>
            </a:pPr>
            <a:r>
              <a:rPr lang="cs-CZ" sz="1800" dirty="0" smtClean="0"/>
              <a:t>Jsou </a:t>
            </a:r>
            <a:r>
              <a:rPr lang="cs-CZ" sz="1800" dirty="0"/>
              <a:t>doloženy všechny povinné přílohy a obsahově splňují požadované náležitosti</a:t>
            </a:r>
          </a:p>
          <a:p>
            <a:pPr marL="285750" indent="-285750" algn="just">
              <a:lnSpc>
                <a:spcPct val="90000"/>
              </a:lnSpc>
              <a:spcBef>
                <a:spcPts val="0"/>
              </a:spcBef>
              <a:buFont typeface="Arial" panose="020B0604020202020204" pitchFamily="34" charset="0"/>
              <a:buChar char="•"/>
              <a:tabLst>
                <a:tab pos="263525" algn="l"/>
              </a:tabLst>
            </a:pPr>
            <a:endParaRPr lang="cs-CZ" sz="1500" dirty="0"/>
          </a:p>
          <a:p>
            <a:pPr algn="just">
              <a:lnSpc>
                <a:spcPct val="90000"/>
              </a:lnSpc>
              <a:spcBef>
                <a:spcPts val="0"/>
              </a:spcBef>
              <a:tabLst>
                <a:tab pos="263525" algn="l"/>
              </a:tabLst>
            </a:pPr>
            <a:r>
              <a:rPr lang="cs-CZ" sz="1500" b="1" dirty="0" smtClean="0"/>
              <a:t>7. Územní </a:t>
            </a:r>
            <a:r>
              <a:rPr lang="cs-CZ" sz="1500" b="1" dirty="0"/>
              <a:t>rozhodnutí s nabytím právní moci nebo územní souhlas nebo účinná veřejnoprávní smlouva nahrazující územní řízení </a:t>
            </a:r>
          </a:p>
          <a:p>
            <a:pPr marL="285750" indent="-285750" algn="just">
              <a:lnSpc>
                <a:spcPct val="90000"/>
              </a:lnSpc>
              <a:spcBef>
                <a:spcPts val="0"/>
              </a:spcBef>
              <a:buFont typeface="Arial" panose="020B0604020202020204" pitchFamily="34" charset="0"/>
              <a:buChar char="•"/>
              <a:tabLst>
                <a:tab pos="263525" algn="l"/>
              </a:tabLst>
            </a:pPr>
            <a:r>
              <a:rPr lang="cs-CZ" sz="1500" dirty="0"/>
              <a:t>Územní rozhodnutí s nabytím právní moci – pokud se projekt týká stavby. </a:t>
            </a:r>
          </a:p>
          <a:p>
            <a:pPr marL="285750" indent="-285750" algn="just">
              <a:lnSpc>
                <a:spcPct val="90000"/>
              </a:lnSpc>
              <a:spcBef>
                <a:spcPts val="0"/>
              </a:spcBef>
              <a:buFont typeface="Arial" panose="020B0604020202020204" pitchFamily="34" charset="0"/>
              <a:buChar char="•"/>
              <a:tabLst>
                <a:tab pos="263525" algn="l"/>
              </a:tabLst>
            </a:pPr>
            <a:r>
              <a:rPr lang="cs-CZ" sz="1500" dirty="0"/>
              <a:t>Územní souhlas či účinnou veřejnoprávní smlouvu nahrazující územní řízení – pokud stavba nevyžaduje územní rozhodnutí.</a:t>
            </a:r>
          </a:p>
          <a:p>
            <a:pPr algn="just">
              <a:lnSpc>
                <a:spcPct val="90000"/>
              </a:lnSpc>
              <a:spcBef>
                <a:spcPts val="0"/>
              </a:spcBef>
              <a:tabLst>
                <a:tab pos="263525" algn="l"/>
              </a:tabLst>
            </a:pPr>
            <a:endParaRPr lang="cs-CZ" sz="1500" b="1" dirty="0" smtClean="0"/>
          </a:p>
          <a:p>
            <a:pPr algn="just">
              <a:lnSpc>
                <a:spcPct val="90000"/>
              </a:lnSpc>
              <a:spcBef>
                <a:spcPts val="0"/>
              </a:spcBef>
              <a:tabLst>
                <a:tab pos="263525" algn="l"/>
              </a:tabLst>
            </a:pPr>
            <a:r>
              <a:rPr lang="cs-CZ" sz="1500" b="1" dirty="0" smtClean="0"/>
              <a:t>8. Žádost </a:t>
            </a:r>
            <a:r>
              <a:rPr lang="cs-CZ" sz="1500" b="1" dirty="0"/>
              <a:t>o stavební povolení nebo ohlášení, případně stavební povolení nebo souhlas </a:t>
            </a:r>
            <a:r>
              <a:rPr lang="cs-CZ" sz="1500" b="1" dirty="0" smtClean="0"/>
              <a:t/>
            </a:r>
            <a:br>
              <a:rPr lang="cs-CZ" sz="1500" b="1" dirty="0" smtClean="0"/>
            </a:br>
            <a:r>
              <a:rPr lang="cs-CZ" sz="1500" b="1" dirty="0" smtClean="0"/>
              <a:t>s </a:t>
            </a:r>
            <a:r>
              <a:rPr lang="cs-CZ" sz="1500" b="1" dirty="0"/>
              <a:t>provedením ohlášeného stavebního záměru nebo veřejnoprávní smlouvu nahrazující stavební povolení </a:t>
            </a:r>
          </a:p>
          <a:p>
            <a:pPr marL="285750" indent="-285750" algn="just">
              <a:lnSpc>
                <a:spcPct val="90000"/>
              </a:lnSpc>
              <a:spcBef>
                <a:spcPts val="0"/>
              </a:spcBef>
              <a:buFont typeface="Arial" panose="020B0604020202020204" pitchFamily="34" charset="0"/>
              <a:buChar char="•"/>
              <a:tabLst>
                <a:tab pos="263525" algn="l"/>
              </a:tabLst>
            </a:pPr>
            <a:r>
              <a:rPr lang="cs-CZ" sz="1500" dirty="0"/>
              <a:t>Stavební povolení nebo souhlas s provedením ohlášeného stavebního záměru nebo veřejnoprávní smlouvu nahrazující stavební povolení.</a:t>
            </a:r>
          </a:p>
          <a:p>
            <a:pPr marL="285750" indent="-285750" algn="just">
              <a:lnSpc>
                <a:spcPct val="90000"/>
              </a:lnSpc>
              <a:spcBef>
                <a:spcPts val="0"/>
              </a:spcBef>
              <a:buFont typeface="Arial" panose="020B0604020202020204" pitchFamily="34" charset="0"/>
              <a:buChar char="•"/>
              <a:tabLst>
                <a:tab pos="263525" algn="l"/>
              </a:tabLst>
            </a:pPr>
            <a:r>
              <a:rPr lang="cs-CZ" sz="1500" dirty="0"/>
              <a:t>Pokud žadatel nebude mít ke dni podání žádosti o podporu k dispozici tyto dokumenty, dokládá: žádost o stavební povolení nebo ohlášení potvrzené stavebním úřadem a přílohy. </a:t>
            </a:r>
          </a:p>
          <a:p>
            <a:pPr marL="285750" indent="-285750" algn="just">
              <a:lnSpc>
                <a:spcPct val="90000"/>
              </a:lnSpc>
              <a:spcBef>
                <a:spcPts val="0"/>
              </a:spcBef>
              <a:buFont typeface="Arial" panose="020B0604020202020204" pitchFamily="34" charset="0"/>
              <a:buChar char="•"/>
              <a:tabLst>
                <a:tab pos="263525" algn="l"/>
              </a:tabLst>
            </a:pPr>
            <a:r>
              <a:rPr lang="cs-CZ" sz="1500" dirty="0"/>
              <a:t>Žadatel je povinen průběh stavebního řízení popsat v kap. </a:t>
            </a:r>
            <a:r>
              <a:rPr lang="cs-CZ" sz="1500" dirty="0" smtClean="0"/>
              <a:t>10 </a:t>
            </a:r>
            <a:r>
              <a:rPr lang="cs-CZ" sz="1500" dirty="0"/>
              <a:t>Studie proveditelnosti. </a:t>
            </a:r>
          </a:p>
          <a:p>
            <a:pPr marL="285750" indent="-285750" algn="just">
              <a:lnSpc>
                <a:spcPct val="90000"/>
              </a:lnSpc>
              <a:spcBef>
                <a:spcPts val="0"/>
              </a:spcBef>
              <a:buFont typeface="Arial" panose="020B0604020202020204" pitchFamily="34" charset="0"/>
              <a:buChar char="•"/>
              <a:tabLst>
                <a:tab pos="263525" algn="l"/>
              </a:tabLst>
            </a:pPr>
            <a:endParaRPr lang="cs-CZ" sz="1500" i="1" dirty="0">
              <a:solidFill>
                <a:srgbClr val="00529C"/>
              </a:solidFill>
            </a:endParaRPr>
          </a:p>
          <a:p>
            <a:pPr marL="285750" indent="-285750" algn="just">
              <a:lnSpc>
                <a:spcPct val="90000"/>
              </a:lnSpc>
              <a:spcBef>
                <a:spcPts val="0"/>
              </a:spcBef>
              <a:buFont typeface="Arial" panose="020B0604020202020204" pitchFamily="34" charset="0"/>
              <a:buChar char="•"/>
              <a:tabLst>
                <a:tab pos="263525" algn="l"/>
              </a:tabLst>
            </a:pPr>
            <a:r>
              <a:rPr lang="cs-CZ" sz="1500" b="1" i="1" dirty="0">
                <a:solidFill>
                  <a:srgbClr val="00529C"/>
                </a:solidFill>
              </a:rPr>
              <a:t>Upozornění: </a:t>
            </a:r>
            <a:r>
              <a:rPr lang="cs-CZ" sz="1500" i="1" dirty="0">
                <a:solidFill>
                  <a:srgbClr val="00529C"/>
                </a:solidFill>
              </a:rPr>
              <a:t>„V případě doložení žádosti o stavební povolení nebo ohlášení, musí být nejpozději do vydání Rozhodnutí/Stanovení výdajů, doloženo stavební povolení nebo ohlášení a to formou žádosti o změnu projektu“.</a:t>
            </a:r>
          </a:p>
          <a:p>
            <a:pPr marL="266700" algn="just">
              <a:spcBef>
                <a:spcPts val="200"/>
              </a:spcBef>
              <a:spcAft>
                <a:spcPts val="0"/>
              </a:spcAft>
              <a:tabLst>
                <a:tab pos="447675" algn="l"/>
              </a:tabLst>
            </a:pPr>
            <a:endParaRPr lang="cs-CZ" sz="2000" i="1" dirty="0" smtClean="0"/>
          </a:p>
          <a:p>
            <a:pPr marL="361950" indent="-361950" algn="just">
              <a:spcBef>
                <a:spcPts val="200"/>
              </a:spcBef>
              <a:buFont typeface="Courier New" panose="02070309020205020404" pitchFamily="49" charset="0"/>
              <a:buChar char="o"/>
            </a:pPr>
            <a:endParaRPr lang="cs-CZ" sz="2000" i="1" dirty="0"/>
          </a:p>
          <a:p>
            <a:pPr marL="361950" indent="-361950" algn="just">
              <a:lnSpc>
                <a:spcPct val="120000"/>
              </a:lnSpc>
              <a:spcBef>
                <a:spcPts val="200"/>
              </a:spcBef>
              <a:spcAft>
                <a:spcPts val="0"/>
              </a:spcAft>
              <a:tabLst>
                <a:tab pos="447675" algn="l"/>
              </a:tabLst>
            </a:pPr>
            <a:endParaRPr lang="cs-CZ" sz="2000" i="1" dirty="0"/>
          </a:p>
          <a:p>
            <a:pPr algn="just"/>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normAutofit/>
          </a:bodyPr>
          <a:lstStyle/>
          <a:p>
            <a:r>
              <a:rPr lang="cs-CZ" sz="2900" dirty="0"/>
              <a:t>Napravitelná kritéria - kritéria formálních náležitostí </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16</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207304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1" y="1306874"/>
            <a:ext cx="8229600" cy="4819290"/>
          </a:xfrm>
        </p:spPr>
        <p:txBody>
          <a:bodyPr>
            <a:noAutofit/>
          </a:bodyPr>
          <a:lstStyle/>
          <a:p>
            <a:pPr algn="just">
              <a:spcBef>
                <a:spcPts val="0"/>
              </a:spcBef>
              <a:spcAft>
                <a:spcPts val="600"/>
              </a:spcAft>
              <a:tabLst>
                <a:tab pos="447675" algn="l"/>
              </a:tabLst>
            </a:pPr>
            <a:r>
              <a:rPr lang="cs-CZ" sz="1600" b="1" dirty="0" smtClean="0">
                <a:solidFill>
                  <a:srgbClr val="00529C"/>
                </a:solidFill>
              </a:rPr>
              <a:t> </a:t>
            </a:r>
            <a:r>
              <a:rPr lang="cs-CZ" b="1" dirty="0">
                <a:solidFill>
                  <a:srgbClr val="00529C"/>
                </a:solidFill>
              </a:rPr>
              <a:t>Jsou doloženy všechny povinné přílohy a obsahově splňují požadované </a:t>
            </a:r>
            <a:r>
              <a:rPr lang="cs-CZ" b="1" dirty="0" smtClean="0">
                <a:solidFill>
                  <a:srgbClr val="00529C"/>
                </a:solidFill>
              </a:rPr>
              <a:t>náležitosti</a:t>
            </a:r>
          </a:p>
          <a:p>
            <a:pPr algn="just">
              <a:spcBef>
                <a:spcPts val="0"/>
              </a:spcBef>
              <a:spcAft>
                <a:spcPts val="600"/>
              </a:spcAft>
              <a:tabLst>
                <a:tab pos="447675" algn="l"/>
              </a:tabLst>
            </a:pPr>
            <a:endParaRPr lang="cs-CZ" sz="1600" b="1" dirty="0">
              <a:solidFill>
                <a:srgbClr val="00529C"/>
              </a:solidFill>
            </a:endParaRPr>
          </a:p>
          <a:p>
            <a:pPr algn="just">
              <a:lnSpc>
                <a:spcPct val="90000"/>
              </a:lnSpc>
              <a:spcBef>
                <a:spcPts val="0"/>
              </a:spcBef>
              <a:tabLst>
                <a:tab pos="263525" algn="l"/>
              </a:tabLst>
            </a:pPr>
            <a:r>
              <a:rPr lang="cs-CZ" sz="1500" b="1" dirty="0"/>
              <a:t>9</a:t>
            </a:r>
            <a:r>
              <a:rPr lang="cs-CZ" sz="1500" b="1" dirty="0" smtClean="0"/>
              <a:t>. </a:t>
            </a:r>
            <a:r>
              <a:rPr lang="cs-CZ" sz="1500" b="1" dirty="0"/>
              <a:t>Projektová dokumentace pro vydání stavebního povolení nebo pro ohlášení stavby</a:t>
            </a:r>
          </a:p>
          <a:p>
            <a:pPr marL="285750" indent="-285750" algn="just">
              <a:lnSpc>
                <a:spcPct val="90000"/>
              </a:lnSpc>
              <a:spcBef>
                <a:spcPts val="0"/>
              </a:spcBef>
              <a:buFont typeface="Arial" panose="020B0604020202020204" pitchFamily="34" charset="0"/>
              <a:buChar char="•"/>
              <a:tabLst>
                <a:tab pos="263525" algn="l"/>
              </a:tabLst>
            </a:pPr>
            <a:r>
              <a:rPr lang="cs-CZ" sz="1500" dirty="0"/>
              <a:t>Projektová dokumentace v podrobnosti pro vydání stavebního povolení.</a:t>
            </a:r>
          </a:p>
          <a:p>
            <a:pPr marL="285750" indent="-285750" algn="just">
              <a:lnSpc>
                <a:spcPct val="90000"/>
              </a:lnSpc>
              <a:spcBef>
                <a:spcPts val="0"/>
              </a:spcBef>
              <a:buFont typeface="Arial" panose="020B0604020202020204" pitchFamily="34" charset="0"/>
              <a:buChar char="•"/>
              <a:tabLst>
                <a:tab pos="263525" algn="l"/>
              </a:tabLst>
            </a:pPr>
            <a:r>
              <a:rPr lang="cs-CZ" sz="1500" dirty="0"/>
              <a:t>Projektová dokumentace v podrobnosti pro ohlášení stavby, pokud stavba nevyžaduje stavební povolení.</a:t>
            </a:r>
          </a:p>
          <a:p>
            <a:pPr marL="285750" indent="-285750" algn="just">
              <a:lnSpc>
                <a:spcPct val="90000"/>
              </a:lnSpc>
              <a:spcBef>
                <a:spcPts val="0"/>
              </a:spcBef>
              <a:buFont typeface="Arial" panose="020B0604020202020204" pitchFamily="34" charset="0"/>
              <a:buChar char="•"/>
              <a:tabLst>
                <a:tab pos="263525" algn="l"/>
              </a:tabLst>
            </a:pPr>
            <a:r>
              <a:rPr lang="cs-CZ" sz="1500" dirty="0"/>
              <a:t>Projektová dokumentace pro provádění stavby, v případě, že již byla zpracována</a:t>
            </a:r>
            <a:r>
              <a:rPr lang="cs-CZ" sz="1500" dirty="0" smtClean="0"/>
              <a:t>.</a:t>
            </a:r>
          </a:p>
          <a:p>
            <a:pPr marL="285750" indent="-285750" algn="just">
              <a:lnSpc>
                <a:spcPct val="90000"/>
              </a:lnSpc>
              <a:spcBef>
                <a:spcPts val="0"/>
              </a:spcBef>
              <a:buFont typeface="Arial" panose="020B0604020202020204" pitchFamily="34" charset="0"/>
              <a:buChar char="•"/>
              <a:tabLst>
                <a:tab pos="263525" algn="l"/>
              </a:tabLst>
            </a:pPr>
            <a:endParaRPr lang="cs-CZ" sz="1500" dirty="0"/>
          </a:p>
          <a:p>
            <a:pPr algn="just">
              <a:lnSpc>
                <a:spcPct val="90000"/>
              </a:lnSpc>
              <a:spcBef>
                <a:spcPts val="0"/>
              </a:spcBef>
              <a:tabLst>
                <a:tab pos="263525" algn="l"/>
              </a:tabLst>
            </a:pPr>
            <a:r>
              <a:rPr lang="cs-CZ" sz="1500" b="1" dirty="0" smtClean="0"/>
              <a:t>10. </a:t>
            </a:r>
            <a:r>
              <a:rPr lang="cs-CZ" sz="1500" b="1" dirty="0"/>
              <a:t>Položkový rozpočet stavby</a:t>
            </a:r>
          </a:p>
          <a:p>
            <a:pPr marL="285750" indent="-285750" algn="just">
              <a:lnSpc>
                <a:spcPct val="90000"/>
              </a:lnSpc>
              <a:spcBef>
                <a:spcPts val="0"/>
              </a:spcBef>
              <a:buFont typeface="Arial" panose="020B0604020202020204" pitchFamily="34" charset="0"/>
              <a:buChar char="•"/>
              <a:tabLst>
                <a:tab pos="263525" algn="l"/>
              </a:tabLst>
            </a:pPr>
            <a:r>
              <a:rPr lang="cs-CZ" sz="1500" dirty="0"/>
              <a:t>Položkový rozpočet stavby podepsaný autorizovaným projektantem členěný podle jednotného ceníku stavebních prací v cenové úrovni ne starší než k r. 2014 ve formě oceněného soupisu prací.</a:t>
            </a:r>
          </a:p>
          <a:p>
            <a:pPr marL="285750" indent="-285750" algn="just">
              <a:lnSpc>
                <a:spcPct val="90000"/>
              </a:lnSpc>
              <a:spcBef>
                <a:spcPts val="0"/>
              </a:spcBef>
              <a:buFont typeface="Arial" panose="020B0604020202020204" pitchFamily="34" charset="0"/>
              <a:buChar char="•"/>
              <a:tabLst>
                <a:tab pos="263525" algn="l"/>
              </a:tabLst>
            </a:pPr>
            <a:r>
              <a:rPr lang="cs-CZ" sz="1500" dirty="0"/>
              <a:t>Položkový rozpočet stavby musí být doložen v elektronickém formátu *XML (</a:t>
            </a:r>
            <a:r>
              <a:rPr lang="cs-CZ" sz="1500" i="1" dirty="0"/>
              <a:t>otevřený elektronický formát, který umožňuje transfery dat a jejich zpracování různými softwarovými programy</a:t>
            </a:r>
            <a:r>
              <a:rPr lang="cs-CZ" sz="1500" dirty="0"/>
              <a:t>) a musí splňovat požadavky Vyhlášky č. 230/2012 Sb. </a:t>
            </a:r>
          </a:p>
          <a:p>
            <a:pPr marL="285750" indent="-285750" algn="just">
              <a:lnSpc>
                <a:spcPct val="90000"/>
              </a:lnSpc>
              <a:spcBef>
                <a:spcPts val="0"/>
              </a:spcBef>
              <a:buFont typeface="Arial" panose="020B0604020202020204" pitchFamily="34" charset="0"/>
              <a:buChar char="•"/>
              <a:tabLst>
                <a:tab pos="263525" algn="l"/>
              </a:tabLst>
            </a:pPr>
            <a:r>
              <a:rPr lang="cs-CZ" sz="1500" dirty="0"/>
              <a:t>U položek charakteru soubor, komplet nebo vlastních položek musí být uvedena jejich specifikace a způsob jejich ocenění (výstupem je dokument opatřený podpisem autorizovaného projektanta)</a:t>
            </a:r>
          </a:p>
          <a:p>
            <a:pPr marL="285750" indent="-285750" algn="just">
              <a:lnSpc>
                <a:spcPct val="90000"/>
              </a:lnSpc>
              <a:spcBef>
                <a:spcPts val="0"/>
              </a:spcBef>
              <a:buFont typeface="Arial" panose="020B0604020202020204" pitchFamily="34" charset="0"/>
              <a:buChar char="•"/>
              <a:tabLst>
                <a:tab pos="263525" algn="l"/>
              </a:tabLst>
            </a:pPr>
            <a:r>
              <a:rPr lang="cs-CZ" sz="1500" dirty="0"/>
              <a:t>V případě, že proběhlo zadávací řízení na zhotovitele stavby, předkládá žadatel také vysoutěžený a naceněný rozpočet vybraného uchazeče v elektronické podobě *.XML. nebo *.</a:t>
            </a:r>
            <a:r>
              <a:rPr lang="cs-CZ" sz="1500" dirty="0" err="1"/>
              <a:t>xls</a:t>
            </a:r>
            <a:r>
              <a:rPr lang="cs-CZ" sz="1500" dirty="0"/>
              <a:t>.</a:t>
            </a:r>
          </a:p>
          <a:p>
            <a:pPr marL="361950" algn="just">
              <a:spcBef>
                <a:spcPts val="0"/>
              </a:spcBef>
              <a:spcAft>
                <a:spcPts val="0"/>
              </a:spcAft>
            </a:pPr>
            <a:endParaRPr lang="cs-CZ" dirty="0"/>
          </a:p>
          <a:p>
            <a:pPr marL="361950" indent="-361950" algn="just">
              <a:spcBef>
                <a:spcPts val="200"/>
              </a:spcBef>
              <a:buFont typeface="Courier New" panose="02070309020205020404" pitchFamily="49" charset="0"/>
              <a:buChar char="o"/>
            </a:pPr>
            <a:endParaRPr lang="cs-CZ" sz="2000" i="1" dirty="0"/>
          </a:p>
          <a:p>
            <a:pPr marL="361950" indent="-361950" algn="just">
              <a:lnSpc>
                <a:spcPct val="120000"/>
              </a:lnSpc>
              <a:spcBef>
                <a:spcPts val="200"/>
              </a:spcBef>
              <a:spcAft>
                <a:spcPts val="0"/>
              </a:spcAft>
              <a:tabLst>
                <a:tab pos="447675" algn="l"/>
              </a:tabLst>
            </a:pPr>
            <a:endParaRPr lang="cs-CZ" sz="2000" i="1" dirty="0"/>
          </a:p>
          <a:p>
            <a:pPr algn="just"/>
            <a:endParaRPr lang="cs-CZ" sz="2000" dirty="0"/>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normAutofit/>
          </a:bodyPr>
          <a:lstStyle/>
          <a:p>
            <a:r>
              <a:rPr lang="cs-CZ" sz="2900" dirty="0"/>
              <a:t>Napravitelná kritéria - kritéria formálních náležitostí </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17</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723078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78225" y="1306874"/>
            <a:ext cx="8108576" cy="4819290"/>
          </a:xfrm>
        </p:spPr>
        <p:txBody>
          <a:bodyPr>
            <a:normAutofit/>
          </a:bodyPr>
          <a:lstStyle/>
          <a:p>
            <a:pPr algn="just">
              <a:spcBef>
                <a:spcPts val="0"/>
              </a:spcBef>
              <a:spcAft>
                <a:spcPts val="600"/>
              </a:spcAft>
            </a:pPr>
            <a:r>
              <a:rPr lang="cs-CZ" b="1" dirty="0" smtClean="0">
                <a:solidFill>
                  <a:srgbClr val="00529C"/>
                </a:solidFill>
              </a:rPr>
              <a:t>Jsou </a:t>
            </a:r>
            <a:r>
              <a:rPr lang="cs-CZ" b="1" dirty="0">
                <a:solidFill>
                  <a:srgbClr val="00529C"/>
                </a:solidFill>
              </a:rPr>
              <a:t>doloženy všechny povinné přílohy a obsahově splňují požadované </a:t>
            </a:r>
            <a:r>
              <a:rPr lang="cs-CZ" b="1" dirty="0" smtClean="0">
                <a:solidFill>
                  <a:srgbClr val="00529C"/>
                </a:solidFill>
              </a:rPr>
              <a:t>náležitosti</a:t>
            </a:r>
            <a:endParaRPr lang="cs-CZ" b="1" dirty="0">
              <a:solidFill>
                <a:srgbClr val="00529C"/>
              </a:solidFill>
            </a:endParaRPr>
          </a:p>
          <a:p>
            <a:pPr marL="0" lvl="1" indent="0" algn="just">
              <a:spcBef>
                <a:spcPts val="200"/>
              </a:spcBef>
              <a:buNone/>
            </a:pPr>
            <a:endParaRPr lang="cs-CZ" sz="1600" b="0" dirty="0">
              <a:solidFill>
                <a:schemeClr val="tx1"/>
              </a:solidFill>
            </a:endParaRPr>
          </a:p>
          <a:p>
            <a:r>
              <a:rPr lang="cs-CZ" sz="1600" b="1" dirty="0" smtClean="0"/>
              <a:t>11</a:t>
            </a:r>
            <a:r>
              <a:rPr lang="cs-CZ" sz="1600" b="1" dirty="0"/>
              <a:t>. Souhlasné stanovisko kraje o souladu s jeho krajským střednědobým plánem rozvoje sociálních služeb</a:t>
            </a:r>
            <a:endParaRPr lang="cs-CZ" sz="1600" dirty="0"/>
          </a:p>
          <a:p>
            <a:pPr marL="285750" indent="-285750">
              <a:spcBef>
                <a:spcPts val="0"/>
              </a:spcBef>
              <a:spcAft>
                <a:spcPts val="0"/>
              </a:spcAft>
              <a:buFont typeface="Arial" panose="020B0604020202020204" pitchFamily="34" charset="0"/>
              <a:buChar char="•"/>
            </a:pPr>
            <a:r>
              <a:rPr lang="cs-CZ" sz="1600" dirty="0"/>
              <a:t>Pro projekty poskytující sociální </a:t>
            </a:r>
            <a:r>
              <a:rPr lang="cs-CZ" sz="1600" dirty="0" smtClean="0"/>
              <a:t>službu.</a:t>
            </a:r>
            <a:endParaRPr lang="cs-CZ" sz="1600" dirty="0"/>
          </a:p>
          <a:p>
            <a:pPr marL="285750" indent="-285750">
              <a:spcBef>
                <a:spcPts val="0"/>
              </a:spcBef>
              <a:spcAft>
                <a:spcPts val="0"/>
              </a:spcAft>
              <a:buFont typeface="Arial" panose="020B0604020202020204" pitchFamily="34" charset="0"/>
              <a:buChar char="•"/>
            </a:pPr>
            <a:r>
              <a:rPr lang="cs-CZ" sz="1600" dirty="0"/>
              <a:t>Souhlasné stanovisko musí být vydáno na jméno žadatele a na konkrétní projekt</a:t>
            </a:r>
            <a:r>
              <a:rPr lang="cs-CZ" sz="1600" b="1" dirty="0"/>
              <a:t>. </a:t>
            </a:r>
          </a:p>
          <a:p>
            <a:pPr marL="285750" indent="-285750" algn="just">
              <a:buFont typeface="Courier New" panose="02070309020205020404" pitchFamily="49" charset="0"/>
              <a:buChar char="o"/>
            </a:pPr>
            <a:endParaRPr lang="cs-CZ" b="1" dirty="0"/>
          </a:p>
          <a:p>
            <a:pPr marL="552450" indent="-285750" algn="just">
              <a:spcBef>
                <a:spcPts val="0"/>
              </a:spcBef>
              <a:spcAft>
                <a:spcPts val="0"/>
              </a:spcAft>
              <a:buFont typeface="Arial" panose="020B0604020202020204" pitchFamily="34" charset="0"/>
              <a:buChar char="•"/>
              <a:tabLst>
                <a:tab pos="266700" algn="l"/>
              </a:tabLst>
            </a:pPr>
            <a:endParaRPr lang="cs-CZ" sz="1800" b="0" dirty="0" smtClean="0">
              <a:solidFill>
                <a:schemeClr val="tx1"/>
              </a:solidFill>
            </a:endParaRPr>
          </a:p>
          <a:p>
            <a:pPr marL="361950" lvl="1" indent="0" algn="just">
              <a:spcBef>
                <a:spcPts val="200"/>
              </a:spcBef>
              <a:buNone/>
            </a:pPr>
            <a:endParaRPr lang="cs-CZ" sz="1800" b="0" dirty="0">
              <a:solidFill>
                <a:schemeClr val="tx1"/>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r>
              <a:rPr lang="cs-CZ" sz="2900" dirty="0"/>
              <a:t>Napravitelná kritéria - kritéria formálních náležitostí </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18</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9280360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1" y="1306874"/>
            <a:ext cx="8229600" cy="4819290"/>
          </a:xfrm>
        </p:spPr>
        <p:txBody>
          <a:bodyPr>
            <a:normAutofit/>
          </a:bodyPr>
          <a:lstStyle/>
          <a:p>
            <a:pPr>
              <a:spcBef>
                <a:spcPts val="0"/>
              </a:spcBef>
              <a:spcAft>
                <a:spcPts val="600"/>
              </a:spcAft>
            </a:pPr>
            <a:r>
              <a:rPr lang="cs-CZ" b="1" dirty="0">
                <a:solidFill>
                  <a:srgbClr val="00529C"/>
                </a:solidFill>
              </a:rPr>
              <a:t>Jsou doloženy všechny povinné přílohy a obsahově splňují požadované náležitosti</a:t>
            </a:r>
          </a:p>
          <a:p>
            <a:pPr>
              <a:spcBef>
                <a:spcPts val="0"/>
              </a:spcBef>
              <a:spcAft>
                <a:spcPts val="600"/>
              </a:spcAft>
            </a:pPr>
            <a:endParaRPr lang="cs-CZ" sz="1600" b="1" dirty="0" smtClean="0"/>
          </a:p>
          <a:p>
            <a:pPr>
              <a:spcBef>
                <a:spcPts val="0"/>
              </a:spcBef>
              <a:spcAft>
                <a:spcPts val="600"/>
              </a:spcAft>
            </a:pPr>
            <a:r>
              <a:rPr lang="cs-CZ" sz="1600" b="1" dirty="0" smtClean="0"/>
              <a:t>12. </a:t>
            </a:r>
            <a:r>
              <a:rPr lang="cs-CZ" sz="1600" b="1" dirty="0"/>
              <a:t>Pověřovací akt (PA</a:t>
            </a:r>
            <a:r>
              <a:rPr lang="cs-CZ" sz="1600" b="1" dirty="0" smtClean="0"/>
              <a:t>) – Relevantní pro Komunitní centra poskytující sociální službu</a:t>
            </a:r>
            <a:endParaRPr lang="cs-CZ" sz="1600" b="1" dirty="0"/>
          </a:p>
          <a:p>
            <a:pPr marL="285750" indent="-285750" algn="just">
              <a:spcBef>
                <a:spcPts val="0"/>
              </a:spcBef>
              <a:spcAft>
                <a:spcPts val="0"/>
              </a:spcAft>
              <a:buFont typeface="Arial" panose="020B0604020202020204" pitchFamily="34" charset="0"/>
              <a:buChar char="•"/>
            </a:pPr>
            <a:r>
              <a:rPr lang="cs-CZ" sz="1600" dirty="0"/>
              <a:t>Žadatel musí být jasně pověřen k výkonu služby obecného hospodářského zájmu, </a:t>
            </a:r>
            <a:endParaRPr lang="cs-CZ" sz="1600" dirty="0" smtClean="0"/>
          </a:p>
          <a:p>
            <a:pPr marL="285750" indent="-285750" algn="just">
              <a:spcBef>
                <a:spcPts val="0"/>
              </a:spcBef>
              <a:spcAft>
                <a:spcPts val="0"/>
              </a:spcAft>
              <a:buFont typeface="Arial" panose="020B0604020202020204" pitchFamily="34" charset="0"/>
              <a:buChar char="•"/>
            </a:pPr>
            <a:r>
              <a:rPr lang="cs-CZ" sz="1600" dirty="0" smtClean="0"/>
              <a:t>Žadatel </a:t>
            </a:r>
            <a:r>
              <a:rPr lang="cs-CZ" sz="1600" u="sng" dirty="0"/>
              <a:t>doloží existenci závazku veřejné služby </a:t>
            </a:r>
            <a:r>
              <a:rPr lang="cs-CZ" sz="1600" dirty="0"/>
              <a:t>na základě pověření, které musí obsahovat náležitosti dle čl. 4 Rozhodnutí 2012/21/EU</a:t>
            </a:r>
            <a:r>
              <a:rPr lang="cs-CZ" sz="1600" dirty="0" smtClean="0"/>
              <a:t>.</a:t>
            </a:r>
            <a:endParaRPr lang="cs-CZ" sz="1600" dirty="0"/>
          </a:p>
          <a:p>
            <a:pPr marL="285750" indent="-285750" algn="just">
              <a:spcBef>
                <a:spcPts val="0"/>
              </a:spcBef>
              <a:spcAft>
                <a:spcPts val="0"/>
              </a:spcAft>
              <a:buFont typeface="Arial" panose="020B0604020202020204" pitchFamily="34" charset="0"/>
              <a:buChar char="•"/>
            </a:pPr>
            <a:r>
              <a:rPr lang="cs-CZ" sz="1600" dirty="0"/>
              <a:t>V případě, že žadatel ke dni podání žádosti o podporu není pověřen v souladu </a:t>
            </a:r>
            <a:r>
              <a:rPr lang="cs-CZ" sz="1600" dirty="0" smtClean="0"/>
              <a:t/>
            </a:r>
            <a:br>
              <a:rPr lang="cs-CZ" sz="1600" dirty="0" smtClean="0"/>
            </a:br>
            <a:r>
              <a:rPr lang="cs-CZ" sz="1600" dirty="0" smtClean="0"/>
              <a:t>s </a:t>
            </a:r>
            <a:r>
              <a:rPr lang="cs-CZ" sz="1600" dirty="0"/>
              <a:t>Rozhodnutím 2012/21/EU, </a:t>
            </a:r>
            <a:r>
              <a:rPr lang="cs-CZ" sz="1600" u="sng" dirty="0"/>
              <a:t>doloží vyjádření </a:t>
            </a:r>
            <a:r>
              <a:rPr lang="cs-CZ" sz="1600" u="sng" dirty="0" smtClean="0"/>
              <a:t>objednatele</a:t>
            </a:r>
            <a:r>
              <a:rPr lang="cs-CZ" sz="1600" dirty="0" smtClean="0"/>
              <a:t> </a:t>
            </a:r>
            <a:r>
              <a:rPr lang="cs-CZ" sz="1600" dirty="0"/>
              <a:t>služeb o úmyslu žadatele pověřit výkonem služby obecného hospodářského zájmu. </a:t>
            </a:r>
          </a:p>
          <a:p>
            <a:pPr marL="285750" indent="-285750" algn="just">
              <a:spcBef>
                <a:spcPts val="0"/>
              </a:spcBef>
              <a:spcAft>
                <a:spcPts val="0"/>
              </a:spcAft>
              <a:buFont typeface="Arial" panose="020B0604020202020204" pitchFamily="34" charset="0"/>
              <a:buChar char="•"/>
            </a:pPr>
            <a:r>
              <a:rPr lang="cs-CZ" sz="1600" dirty="0"/>
              <a:t>Žadatel musí být v tomto případě pověřen k výkonu SOHZ nejpozději do 12 měsíců od ukončení realizace projektu, tzn. od nastavení centrálního stavu „Projekt finančně ukončen ze strany ŘO“, to </a:t>
            </a:r>
            <a:r>
              <a:rPr lang="cs-CZ" sz="1600" dirty="0" smtClean="0"/>
              <a:t>znamená, že </a:t>
            </a:r>
            <a:r>
              <a:rPr lang="cs-CZ" sz="1600" dirty="0"/>
              <a:t>PA doloží nejpozději s první zprávou </a:t>
            </a:r>
            <a:r>
              <a:rPr lang="cs-CZ" sz="1600" dirty="0" smtClean="0"/>
              <a:t/>
            </a:r>
            <a:br>
              <a:rPr lang="cs-CZ" sz="1600" dirty="0" smtClean="0"/>
            </a:br>
            <a:r>
              <a:rPr lang="cs-CZ" sz="1600" dirty="0" smtClean="0"/>
              <a:t>o </a:t>
            </a:r>
            <a:r>
              <a:rPr lang="cs-CZ" sz="1600" dirty="0"/>
              <a:t>udržitelnosti projektu. </a:t>
            </a:r>
            <a:endParaRPr lang="cs-CZ" sz="1600" dirty="0" smtClean="0"/>
          </a:p>
          <a:p>
            <a:pPr marL="285750" indent="-285750" algn="just">
              <a:spcBef>
                <a:spcPts val="0"/>
              </a:spcBef>
              <a:spcAft>
                <a:spcPts val="0"/>
              </a:spcAft>
              <a:buFont typeface="Arial" panose="020B0604020202020204" pitchFamily="34" charset="0"/>
              <a:buChar char="•"/>
            </a:pPr>
            <a:endParaRPr lang="cs-CZ" sz="1600" b="1" dirty="0">
              <a:effectLst>
                <a:outerShdw blurRad="38100" dist="38100" dir="2700000" algn="tl">
                  <a:srgbClr val="000000">
                    <a:alpha val="43137"/>
                  </a:srgbClr>
                </a:outerShdw>
              </a:effectLst>
            </a:endParaRPr>
          </a:p>
          <a:p>
            <a:pPr algn="just">
              <a:spcBef>
                <a:spcPts val="0"/>
              </a:spcBef>
              <a:spcAft>
                <a:spcPts val="0"/>
              </a:spcAft>
            </a:pPr>
            <a:r>
              <a:rPr lang="cs-CZ" sz="1600" b="1" dirty="0">
                <a:solidFill>
                  <a:srgbClr val="FF0000"/>
                </a:solidFill>
                <a:effectLst>
                  <a:outerShdw blurRad="38100" dist="38100" dir="2700000" algn="tl">
                    <a:srgbClr val="000000">
                      <a:alpha val="43137"/>
                    </a:srgbClr>
                  </a:outerShdw>
                </a:effectLst>
              </a:rPr>
              <a:t>V případě nedoložení PA k výkonu SOHZ se příjemce vystavuje riziku navrácení </a:t>
            </a:r>
            <a:r>
              <a:rPr lang="cs-CZ" sz="1600" b="1" dirty="0" smtClean="0">
                <a:solidFill>
                  <a:srgbClr val="FF0000"/>
                </a:solidFill>
                <a:effectLst>
                  <a:outerShdw blurRad="38100" dist="38100" dir="2700000" algn="tl">
                    <a:srgbClr val="000000">
                      <a:alpha val="43137"/>
                    </a:srgbClr>
                  </a:outerShdw>
                </a:effectLst>
              </a:rPr>
              <a:t>celé dotace</a:t>
            </a:r>
            <a:r>
              <a:rPr lang="cs-CZ" sz="1600" b="1" dirty="0">
                <a:solidFill>
                  <a:srgbClr val="FF0000"/>
                </a:solidFill>
                <a:effectLst>
                  <a:outerShdw blurRad="38100" dist="38100" dir="2700000" algn="tl">
                    <a:srgbClr val="000000">
                      <a:alpha val="43137"/>
                    </a:srgbClr>
                  </a:outerShdw>
                </a:effectLst>
              </a:rPr>
              <a:t>. </a:t>
            </a:r>
            <a:endParaRPr lang="cs-CZ" sz="1600" b="1" dirty="0" smtClean="0">
              <a:solidFill>
                <a:srgbClr val="FF0000"/>
              </a:solidFill>
              <a:effectLst>
                <a:outerShdw blurRad="38100" dist="38100" dir="2700000" algn="tl">
                  <a:srgbClr val="000000">
                    <a:alpha val="43137"/>
                  </a:srgbClr>
                </a:outerShdw>
              </a:effectLst>
            </a:endParaRPr>
          </a:p>
          <a:p>
            <a:pPr algn="just">
              <a:spcBef>
                <a:spcPts val="0"/>
              </a:spcBef>
              <a:spcAft>
                <a:spcPts val="0"/>
              </a:spcAft>
            </a:pPr>
            <a:endParaRPr lang="cs-CZ" sz="1600" b="1" dirty="0">
              <a:solidFill>
                <a:srgbClr val="FF0000"/>
              </a:solidFill>
              <a:effectLst>
                <a:outerShdw blurRad="38100" dist="38100" dir="2700000" algn="tl">
                  <a:srgbClr val="000000">
                    <a:alpha val="43137"/>
                  </a:srgbClr>
                </a:outerShdw>
              </a:effectLst>
            </a:endParaRPr>
          </a:p>
          <a:p>
            <a:pPr algn="just">
              <a:spcBef>
                <a:spcPts val="0"/>
              </a:spcBef>
              <a:spcAft>
                <a:spcPts val="0"/>
              </a:spcAft>
            </a:pPr>
            <a:r>
              <a:rPr lang="cs-CZ" sz="1600" dirty="0" smtClean="0"/>
              <a:t>Žadatel nemusí být </a:t>
            </a:r>
            <a:r>
              <a:rPr lang="cs-CZ" sz="1600" dirty="0"/>
              <a:t>pověřen jedním PA, ale několika akty, které na sebe musí navazovat, aby bylo zajištěno kontinuální poskytování sociální služby.</a:t>
            </a:r>
          </a:p>
          <a:p>
            <a:endParaRPr lang="cs-CZ" sz="1600"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r>
              <a:rPr lang="cs-CZ" sz="2900" dirty="0"/>
              <a:t>Napravitelná kritéria - kritéria formálních náležitostí </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19</a:t>
            </a:fld>
            <a:endParaRPr lang="en-US" dirty="0"/>
          </a:p>
        </p:txBody>
      </p:sp>
    </p:spTree>
    <p:extLst>
      <p:ext uri="{BB962C8B-B14F-4D97-AF65-F5344CB8AC3E}">
        <p14:creationId xmlns:p14="http://schemas.microsoft.com/office/powerpoint/2010/main" val="548593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cs-CZ" dirty="0"/>
              <a:t>Státní příspěvková organizace zřízená Zákonem č. 248/2000 Sb., o podpoře regionálního </a:t>
            </a:r>
            <a:r>
              <a:rPr lang="cs-CZ" dirty="0" smtClean="0"/>
              <a:t>rozvoje </a:t>
            </a:r>
            <a:r>
              <a:rPr lang="cs-CZ" dirty="0"/>
              <a:t>a řízená Ministerstvem pro místní rozvoj ČR</a:t>
            </a:r>
          </a:p>
          <a:p>
            <a:pPr marL="454025" lvl="1" indent="-187325"/>
            <a:r>
              <a:rPr lang="cs-CZ" dirty="0"/>
              <a:t>zprostředkující subjekt pro vybrané operační programy </a:t>
            </a:r>
          </a:p>
          <a:p>
            <a:pPr marL="720725" lvl="2" indent="-187325"/>
            <a:r>
              <a:rPr lang="cs-CZ" dirty="0"/>
              <a:t>konzultační a informační činnost</a:t>
            </a:r>
          </a:p>
          <a:p>
            <a:pPr marL="720725" lvl="2" indent="-187325"/>
            <a:r>
              <a:rPr lang="cs-CZ" dirty="0"/>
              <a:t>kontrola a monitoring realizace projektů</a:t>
            </a:r>
          </a:p>
          <a:p>
            <a:pPr marL="720725" lvl="2" indent="-187325"/>
            <a:r>
              <a:rPr lang="cs-CZ" dirty="0"/>
              <a:t>(2014-2020) Integrovaný regionální operační program</a:t>
            </a:r>
          </a:p>
          <a:p>
            <a:pPr marL="720725" lvl="2" indent="-187325"/>
            <a:r>
              <a:rPr lang="cs-CZ" dirty="0"/>
              <a:t>(2007-2013) Integrovaný operační program, OP Technická pomoc</a:t>
            </a:r>
          </a:p>
          <a:p>
            <a:pPr marL="720725" lvl="2" indent="-187325"/>
            <a:r>
              <a:rPr lang="cs-CZ" dirty="0"/>
              <a:t>(2004-2006) Společný regionální operační program, OP JPD2</a:t>
            </a:r>
          </a:p>
          <a:p>
            <a:pPr marL="720725" lvl="2" indent="-187325">
              <a:spcBef>
                <a:spcPts val="400"/>
              </a:spcBef>
            </a:pPr>
            <a:r>
              <a:rPr lang="cs-CZ" dirty="0"/>
              <a:t>(1998-2004) předvstupní programy (PHARE, ISPA, SAPARD)</a:t>
            </a:r>
          </a:p>
          <a:p>
            <a:pPr marL="454025" lvl="1" indent="-187325"/>
            <a:r>
              <a:rPr lang="cs-CZ" dirty="0"/>
              <a:t>kontrolní subjekt pro operační programy Cíle 3 (nyní Cíl 2)</a:t>
            </a:r>
          </a:p>
          <a:p>
            <a:pPr marL="454025" lvl="1" indent="-187325"/>
            <a:r>
              <a:rPr lang="cs-CZ" dirty="0"/>
              <a:t>hostitelská organizace pro pracoviště </a:t>
            </a:r>
            <a:r>
              <a:rPr lang="cs-CZ" dirty="0" err="1"/>
              <a:t>Enterprise</a:t>
            </a:r>
            <a:r>
              <a:rPr lang="cs-CZ" dirty="0"/>
              <a:t> </a:t>
            </a:r>
            <a:r>
              <a:rPr lang="cs-CZ" dirty="0" err="1"/>
              <a:t>Europe</a:t>
            </a:r>
            <a:r>
              <a:rPr lang="cs-CZ" dirty="0"/>
              <a:t> Network</a:t>
            </a:r>
          </a:p>
          <a:p>
            <a:pPr marL="720725" lvl="2" indent="-187325"/>
            <a:r>
              <a:rPr lang="cs-CZ" dirty="0"/>
              <a:t>poradenství pro malé a </a:t>
            </a:r>
            <a:r>
              <a:rPr lang="cs-CZ"/>
              <a:t>střední </a:t>
            </a:r>
            <a:r>
              <a:rPr lang="cs-CZ" smtClean="0"/>
              <a:t>podnikatele</a:t>
            </a:r>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r>
              <a:rPr lang="cs-CZ" dirty="0"/>
              <a:t>Centrum pro regionální rozvoj České republiky</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2</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275923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78223" y="1306874"/>
            <a:ext cx="8108577" cy="4819290"/>
          </a:xfrm>
        </p:spPr>
        <p:txBody>
          <a:bodyPr>
            <a:normAutofit/>
          </a:bodyPr>
          <a:lstStyle/>
          <a:p>
            <a:pPr algn="just">
              <a:spcBef>
                <a:spcPts val="0"/>
              </a:spcBef>
              <a:spcAft>
                <a:spcPts val="600"/>
              </a:spcAft>
            </a:pPr>
            <a:r>
              <a:rPr lang="cs-CZ" b="1" dirty="0" smtClean="0">
                <a:solidFill>
                  <a:srgbClr val="00529C"/>
                </a:solidFill>
              </a:rPr>
              <a:t>Jsou </a:t>
            </a:r>
            <a:r>
              <a:rPr lang="cs-CZ" b="1" dirty="0">
                <a:solidFill>
                  <a:srgbClr val="00529C"/>
                </a:solidFill>
              </a:rPr>
              <a:t>doloženy všechny povinné přílohy a obsahově splňují požadované </a:t>
            </a:r>
            <a:r>
              <a:rPr lang="cs-CZ" b="1" dirty="0" smtClean="0">
                <a:solidFill>
                  <a:srgbClr val="00529C"/>
                </a:solidFill>
              </a:rPr>
              <a:t>náležitosti</a:t>
            </a:r>
          </a:p>
          <a:p>
            <a:pPr algn="just">
              <a:spcBef>
                <a:spcPts val="0"/>
              </a:spcBef>
              <a:spcAft>
                <a:spcPts val="600"/>
              </a:spcAft>
            </a:pPr>
            <a:endParaRPr lang="cs-CZ" b="1" dirty="0" smtClean="0">
              <a:solidFill>
                <a:srgbClr val="00529C"/>
              </a:solidFill>
            </a:endParaRPr>
          </a:p>
          <a:p>
            <a:pPr algn="just">
              <a:spcBef>
                <a:spcPts val="0"/>
              </a:spcBef>
              <a:spcAft>
                <a:spcPts val="0"/>
              </a:spcAft>
            </a:pPr>
            <a:r>
              <a:rPr lang="cs-CZ" sz="1600" b="1" dirty="0" smtClean="0"/>
              <a:t>12</a:t>
            </a:r>
            <a:r>
              <a:rPr lang="cs-CZ" sz="1600" b="1" dirty="0"/>
              <a:t>. Seznam objednávek – přímých </a:t>
            </a:r>
            <a:r>
              <a:rPr lang="cs-CZ" sz="1600" b="1" dirty="0" smtClean="0"/>
              <a:t>nákupů</a:t>
            </a:r>
          </a:p>
          <a:p>
            <a:pPr marL="285750" indent="-285750" algn="just">
              <a:spcBef>
                <a:spcPts val="0"/>
              </a:spcBef>
              <a:spcAft>
                <a:spcPts val="0"/>
              </a:spcAft>
              <a:buFont typeface="Arial" panose="020B0604020202020204" pitchFamily="34" charset="0"/>
              <a:buChar char="•"/>
            </a:pPr>
            <a:r>
              <a:rPr lang="cs-CZ" sz="1600" dirty="0"/>
              <a:t>Pokud byly k datu podání žádosti o podporu uskutečněny objednávky – přímé nákupy ve výši od 100 tis. Kč bez DPH, které se vztahují k projektu, </a:t>
            </a:r>
            <a:r>
              <a:rPr lang="cs-CZ" sz="1600" dirty="0" smtClean="0"/>
              <a:t>žadatel je uvede do </a:t>
            </a:r>
            <a:r>
              <a:rPr lang="cs-CZ" sz="1600" dirty="0"/>
              <a:t>formuláře, který je přílohou č. 10 Obecných pravidel. </a:t>
            </a:r>
            <a:endParaRPr lang="cs-CZ" sz="1600" dirty="0" smtClean="0"/>
          </a:p>
          <a:p>
            <a:pPr marL="285750" indent="-285750" algn="just">
              <a:spcBef>
                <a:spcPts val="0"/>
              </a:spcBef>
              <a:spcAft>
                <a:spcPts val="0"/>
              </a:spcAft>
              <a:buFont typeface="Arial" panose="020B0604020202020204" pitchFamily="34" charset="0"/>
              <a:buChar char="•"/>
            </a:pPr>
            <a:endParaRPr lang="cs-CZ" sz="1600" dirty="0"/>
          </a:p>
          <a:p>
            <a:pPr marL="285750" indent="-285750" algn="just">
              <a:spcBef>
                <a:spcPts val="0"/>
              </a:spcBef>
              <a:spcAft>
                <a:spcPts val="0"/>
              </a:spcAft>
              <a:buFont typeface="Arial" panose="020B0604020202020204" pitchFamily="34" charset="0"/>
              <a:buChar char="•"/>
            </a:pPr>
            <a:endParaRPr lang="cs-CZ" sz="1600" dirty="0"/>
          </a:p>
          <a:p>
            <a:pPr algn="just">
              <a:spcBef>
                <a:spcPts val="0"/>
              </a:spcBef>
              <a:spcAft>
                <a:spcPts val="0"/>
              </a:spcAft>
            </a:pPr>
            <a:endParaRPr lang="cs-CZ" sz="1600" b="1" dirty="0"/>
          </a:p>
          <a:p>
            <a:pPr marL="241300" algn="just">
              <a:spcBef>
                <a:spcPts val="0"/>
              </a:spcBef>
              <a:spcAft>
                <a:spcPts val="0"/>
              </a:spcAft>
            </a:pPr>
            <a:endParaRPr lang="cs-CZ" sz="1600" dirty="0" smtClean="0"/>
          </a:p>
          <a:p>
            <a:pPr algn="just">
              <a:spcBef>
                <a:spcPts val="0"/>
              </a:spcBef>
              <a:spcAft>
                <a:spcPts val="600"/>
              </a:spcAft>
            </a:pPr>
            <a:endParaRPr lang="cs-CZ" sz="1600" b="1" dirty="0" smtClean="0"/>
          </a:p>
          <a:p>
            <a:pPr algn="just"/>
            <a:endParaRPr lang="cs-CZ" sz="1600" dirty="0"/>
          </a:p>
        </p:txBody>
      </p:sp>
      <p:sp>
        <p:nvSpPr>
          <p:cNvPr id="3" name="Zástupný symbol pro zápatí 2"/>
          <p:cNvSpPr>
            <a:spLocks noGrp="1"/>
          </p:cNvSpPr>
          <p:nvPr>
            <p:ph type="ftr" sz="quarter" idx="11"/>
          </p:nvPr>
        </p:nvSpPr>
        <p:spPr/>
        <p:txBody>
          <a:bodyPr/>
          <a:lstStyle/>
          <a:p>
            <a:pPr algn="just"/>
            <a:endParaRPr lang="en-US" dirty="0"/>
          </a:p>
        </p:txBody>
      </p:sp>
      <p:sp>
        <p:nvSpPr>
          <p:cNvPr id="4" name="Nadpis 3"/>
          <p:cNvSpPr>
            <a:spLocks noGrp="1"/>
          </p:cNvSpPr>
          <p:nvPr>
            <p:ph type="title"/>
          </p:nvPr>
        </p:nvSpPr>
        <p:spPr/>
        <p:txBody>
          <a:bodyPr>
            <a:normAutofit/>
          </a:bodyPr>
          <a:lstStyle/>
          <a:p>
            <a:pPr algn="just"/>
            <a:r>
              <a:rPr lang="cs-CZ" sz="2900" dirty="0"/>
              <a:t>Napravitelná kritéria - kritéria formálních náležitostí </a:t>
            </a:r>
          </a:p>
        </p:txBody>
      </p:sp>
      <p:sp>
        <p:nvSpPr>
          <p:cNvPr id="5" name="Zástupný symbol pro číslo snímku 4"/>
          <p:cNvSpPr>
            <a:spLocks noGrp="1"/>
          </p:cNvSpPr>
          <p:nvPr>
            <p:ph type="sldNum" sz="quarter" idx="12"/>
          </p:nvPr>
        </p:nvSpPr>
        <p:spPr/>
        <p:txBody>
          <a:bodyPr/>
          <a:lstStyle/>
          <a:p>
            <a:pPr algn="just"/>
            <a:fld id="{4000C4B2-41BC-D741-8B94-B76DB6967C01}" type="slidenum">
              <a:rPr lang="en-US" smtClean="0"/>
              <a:pPr algn="just"/>
              <a:t>20</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331376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spcBef>
                <a:spcPts val="0"/>
              </a:spcBef>
              <a:spcAft>
                <a:spcPts val="0"/>
              </a:spcAft>
            </a:pPr>
            <a:r>
              <a:rPr lang="cs-CZ" b="1" dirty="0">
                <a:solidFill>
                  <a:srgbClr val="00529C"/>
                </a:solidFill>
              </a:rPr>
              <a:t>Projekt je svým zaměřením v souladu s cíli a podporovanými  aktivitami výzvy</a:t>
            </a:r>
          </a:p>
          <a:p>
            <a:pPr marL="285750" indent="-285750">
              <a:buFont typeface="Arial" panose="020B0604020202020204" pitchFamily="34" charset="0"/>
              <a:buChar char="•"/>
            </a:pPr>
            <a:r>
              <a:rPr lang="cs-CZ" dirty="0"/>
              <a:t>Z popisu projektu musí být zřejmé, že se jedná o aktivity vedoucí </a:t>
            </a:r>
            <a:r>
              <a:rPr lang="cs-CZ" dirty="0" smtClean="0"/>
              <a:t/>
            </a:r>
            <a:br>
              <a:rPr lang="cs-CZ" dirty="0" smtClean="0"/>
            </a:br>
            <a:r>
              <a:rPr lang="cs-CZ" dirty="0" smtClean="0"/>
              <a:t>k </a:t>
            </a:r>
            <a:r>
              <a:rPr lang="cs-CZ" dirty="0"/>
              <a:t>vybudování Komunitního </a:t>
            </a:r>
            <a:r>
              <a:rPr lang="cs-CZ" dirty="0" smtClean="0"/>
              <a:t>centra v souladu s požadavky uvedenými ve Specifických pravidlech. </a:t>
            </a:r>
            <a:endParaRPr lang="cs-CZ" dirty="0"/>
          </a:p>
          <a:p>
            <a:pPr marL="285750" indent="-285750" algn="just">
              <a:spcBef>
                <a:spcPts val="0"/>
              </a:spcBef>
              <a:spcAft>
                <a:spcPts val="0"/>
              </a:spcAft>
              <a:buFont typeface="Arial" panose="020B0604020202020204" pitchFamily="34" charset="0"/>
              <a:buChar char="•"/>
            </a:pPr>
            <a:r>
              <a:rPr lang="cs-CZ" dirty="0" smtClean="0"/>
              <a:t>Soulad </a:t>
            </a:r>
            <a:r>
              <a:rPr lang="cs-CZ" dirty="0"/>
              <a:t>hlavních a vedlejších aktivit s podporovanými aktivitami uvedenými </a:t>
            </a:r>
            <a:r>
              <a:rPr lang="cs-CZ" dirty="0" smtClean="0"/>
              <a:t/>
            </a:r>
            <a:br>
              <a:rPr lang="cs-CZ" dirty="0" smtClean="0"/>
            </a:br>
            <a:r>
              <a:rPr lang="cs-CZ" dirty="0" smtClean="0"/>
              <a:t>ve </a:t>
            </a:r>
            <a:r>
              <a:rPr lang="cs-CZ" dirty="0"/>
              <a:t>výzvě.</a:t>
            </a:r>
          </a:p>
          <a:p>
            <a:pPr marL="285750" indent="-285750" algn="just">
              <a:spcBef>
                <a:spcPts val="0"/>
              </a:spcBef>
              <a:spcAft>
                <a:spcPts val="0"/>
              </a:spcAft>
              <a:buFont typeface="Arial" panose="020B0604020202020204" pitchFamily="34" charset="0"/>
              <a:buChar char="•"/>
            </a:pPr>
            <a:endParaRPr lang="cs-CZ" dirty="0"/>
          </a:p>
          <a:p>
            <a:pPr algn="just">
              <a:spcBef>
                <a:spcPts val="0"/>
              </a:spcBef>
              <a:spcAft>
                <a:spcPts val="0"/>
              </a:spcAft>
            </a:pPr>
            <a:r>
              <a:rPr lang="pl-PL" b="1" dirty="0">
                <a:solidFill>
                  <a:srgbClr val="00529C"/>
                </a:solidFill>
              </a:rPr>
              <a:t>Projekt je v souladu s podmínkami výzvy </a:t>
            </a:r>
          </a:p>
          <a:p>
            <a:pPr marL="285750" indent="-285750" algn="just">
              <a:spcBef>
                <a:spcPts val="0"/>
              </a:spcBef>
              <a:spcAft>
                <a:spcPts val="0"/>
              </a:spcAft>
              <a:buFont typeface="Arial" panose="020B0604020202020204" pitchFamily="34" charset="0"/>
              <a:buChar char="•"/>
            </a:pPr>
            <a:r>
              <a:rPr lang="cs-CZ" dirty="0" smtClean="0"/>
              <a:t>Zahájení/ukončení </a:t>
            </a:r>
            <a:r>
              <a:rPr lang="cs-CZ" dirty="0"/>
              <a:t>realizace projektu v rozmezí 1. 1. 2014 – </a:t>
            </a:r>
            <a:r>
              <a:rPr lang="cs-CZ" dirty="0" smtClean="0"/>
              <a:t>31. 12. 2019.</a:t>
            </a:r>
            <a:endParaRPr lang="cs-CZ" dirty="0"/>
          </a:p>
          <a:p>
            <a:pPr marL="285750" indent="-285750" algn="just">
              <a:spcBef>
                <a:spcPts val="0"/>
              </a:spcBef>
              <a:spcAft>
                <a:spcPts val="0"/>
              </a:spcAft>
              <a:buFont typeface="Arial" panose="020B0604020202020204" pitchFamily="34" charset="0"/>
              <a:buChar char="•"/>
            </a:pPr>
            <a:r>
              <a:rPr lang="cs-CZ" dirty="0" smtClean="0"/>
              <a:t>Cílové skupiny projektu jsou v </a:t>
            </a:r>
            <a:r>
              <a:rPr lang="cs-CZ" dirty="0"/>
              <a:t>souladu s </a:t>
            </a:r>
            <a:r>
              <a:rPr lang="cs-CZ" dirty="0" smtClean="0"/>
              <a:t>výzvou – osoby sociálně vyloučené </a:t>
            </a:r>
          </a:p>
          <a:p>
            <a:pPr algn="just">
              <a:spcBef>
                <a:spcPts val="0"/>
              </a:spcBef>
              <a:spcAft>
                <a:spcPts val="0"/>
              </a:spcAft>
            </a:pPr>
            <a:r>
              <a:rPr lang="cs-CZ" dirty="0" smtClean="0"/>
              <a:t>      či ohrožené sociálním vyloučením, osoby se ZP. </a:t>
            </a:r>
            <a:endParaRPr lang="cs-CZ" dirty="0"/>
          </a:p>
          <a:p>
            <a:pPr marL="285750" indent="-285750" algn="just">
              <a:spcBef>
                <a:spcPts val="0"/>
              </a:spcBef>
              <a:spcAft>
                <a:spcPts val="0"/>
              </a:spcAft>
              <a:buFont typeface="Arial" panose="020B0604020202020204" pitchFamily="34" charset="0"/>
              <a:buChar char="•"/>
            </a:pPr>
            <a:r>
              <a:rPr lang="cs-CZ" dirty="0" smtClean="0"/>
              <a:t>Žadatel popsal dopad </a:t>
            </a:r>
            <a:r>
              <a:rPr lang="cs-CZ" dirty="0"/>
              <a:t>projektu na cílové </a:t>
            </a:r>
            <a:r>
              <a:rPr lang="cs-CZ" dirty="0" smtClean="0"/>
              <a:t>skupiny.</a:t>
            </a:r>
          </a:p>
          <a:p>
            <a:pPr marL="285750" indent="-285750" algn="just">
              <a:spcBef>
                <a:spcPts val="0"/>
              </a:spcBef>
              <a:spcAft>
                <a:spcPts val="0"/>
              </a:spcAft>
              <a:buFont typeface="Arial" panose="020B0604020202020204" pitchFamily="34" charset="0"/>
              <a:buChar char="•"/>
            </a:pPr>
            <a:r>
              <a:rPr lang="cs-CZ" dirty="0" smtClean="0"/>
              <a:t>Jsou </a:t>
            </a:r>
            <a:r>
              <a:rPr lang="cs-CZ" dirty="0"/>
              <a:t>dodrženy procentní míry podpory z ERDF, SR, žadatel dle </a:t>
            </a:r>
            <a:r>
              <a:rPr lang="cs-CZ" dirty="0" smtClean="0"/>
              <a:t>výzvy.</a:t>
            </a:r>
            <a:endParaRPr lang="cs-CZ" dirty="0"/>
          </a:p>
          <a:p>
            <a:pPr marL="285750" indent="-285750" algn="just">
              <a:spcBef>
                <a:spcPts val="0"/>
              </a:spcBef>
              <a:spcAft>
                <a:spcPts val="0"/>
              </a:spcAft>
              <a:buFont typeface="Arial" panose="020B0604020202020204" pitchFamily="34" charset="0"/>
              <a:buChar char="•"/>
            </a:pPr>
            <a:r>
              <a:rPr lang="pl-PL" dirty="0" smtClean="0"/>
              <a:t>Termín </a:t>
            </a:r>
            <a:r>
              <a:rPr lang="pl-PL" dirty="0"/>
              <a:t>ukončení realizace projektu je po datu podání žádosti o </a:t>
            </a:r>
            <a:r>
              <a:rPr lang="pl-PL" dirty="0" smtClean="0"/>
              <a:t>podporu.</a:t>
            </a:r>
            <a:endParaRPr lang="pl-PL" dirty="0"/>
          </a:p>
          <a:p>
            <a:pPr marL="285750" indent="-285750" algn="just">
              <a:spcBef>
                <a:spcPts val="0"/>
              </a:spcBef>
              <a:spcAft>
                <a:spcPts val="0"/>
              </a:spcAft>
              <a:buFont typeface="Arial" panose="020B0604020202020204" pitchFamily="34" charset="0"/>
              <a:buChar char="•"/>
            </a:pPr>
            <a:r>
              <a:rPr lang="cs-CZ" dirty="0" smtClean="0"/>
              <a:t>Projekt </a:t>
            </a:r>
            <a:r>
              <a:rPr lang="cs-CZ" dirty="0"/>
              <a:t>realizován na území ČR mimo území hl. města Prahy.</a:t>
            </a:r>
            <a:endParaRPr lang="pl-PL" dirty="0"/>
          </a:p>
          <a:p>
            <a:pPr algn="just"/>
            <a:endParaRPr lang="pl-PL" b="1" dirty="0" smtClean="0">
              <a:solidFill>
                <a:srgbClr val="00529C"/>
              </a:solidFill>
            </a:endParaRPr>
          </a:p>
          <a:p>
            <a:pPr algn="just"/>
            <a:endParaRPr lang="cs-CZ" b="1" dirty="0">
              <a:solidFill>
                <a:srgbClr val="00529C"/>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a:bodyPr>
          <a:lstStyle/>
          <a:p>
            <a:r>
              <a:rPr lang="cs-CZ" dirty="0"/>
              <a:t>Napravitelná kritéria - kritéria </a:t>
            </a:r>
            <a:r>
              <a:rPr lang="cs-CZ" dirty="0" smtClean="0"/>
              <a:t>přijatelnosti</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21</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546834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spcBef>
                <a:spcPts val="600"/>
              </a:spcBef>
            </a:pPr>
            <a:r>
              <a:rPr lang="pl-PL" b="1" dirty="0" smtClean="0">
                <a:solidFill>
                  <a:srgbClr val="00529C"/>
                </a:solidFill>
              </a:rPr>
              <a:t>Projekt </a:t>
            </a:r>
            <a:r>
              <a:rPr lang="pl-PL" b="1" dirty="0">
                <a:solidFill>
                  <a:srgbClr val="00529C"/>
                </a:solidFill>
              </a:rPr>
              <a:t>je v </a:t>
            </a:r>
            <a:r>
              <a:rPr lang="pl-PL" b="1" dirty="0" smtClean="0">
                <a:solidFill>
                  <a:srgbClr val="00529C"/>
                </a:solidFill>
              </a:rPr>
              <a:t>souladu </a:t>
            </a:r>
            <a:r>
              <a:rPr lang="pl-PL" b="1" dirty="0">
                <a:solidFill>
                  <a:srgbClr val="00529C"/>
                </a:solidFill>
              </a:rPr>
              <a:t>s podmínkami </a:t>
            </a:r>
            <a:r>
              <a:rPr lang="pl-PL" b="1" dirty="0" smtClean="0">
                <a:solidFill>
                  <a:srgbClr val="00529C"/>
                </a:solidFill>
              </a:rPr>
              <a:t>výzvy</a:t>
            </a:r>
          </a:p>
          <a:p>
            <a:pPr>
              <a:spcBef>
                <a:spcPts val="600"/>
              </a:spcBef>
            </a:pPr>
            <a:endParaRPr lang="pl-PL" sz="1500" b="1" dirty="0" smtClean="0">
              <a:solidFill>
                <a:srgbClr val="00529C"/>
              </a:solidFill>
            </a:endParaRPr>
          </a:p>
          <a:p>
            <a:pPr marL="285750" indent="-285750" algn="just">
              <a:buFont typeface="Wingdings" panose="05000000000000000000" pitchFamily="2" charset="2"/>
              <a:buChar char="Ø"/>
            </a:pPr>
            <a:r>
              <a:rPr lang="pl-PL" b="1" dirty="0" smtClean="0">
                <a:solidFill>
                  <a:srgbClr val="FF0000"/>
                </a:solidFill>
              </a:rPr>
              <a:t>38. Výzva IROP:</a:t>
            </a:r>
          </a:p>
          <a:p>
            <a:pPr algn="just"/>
            <a:r>
              <a:rPr lang="cs-CZ" dirty="0" smtClean="0"/>
              <a:t>Pro projekty realizované </a:t>
            </a:r>
            <a:r>
              <a:rPr lang="cs-CZ" b="1" dirty="0"/>
              <a:t>na území správního obvodu obcí s rozšířenou působností bez sociálně vyloučených </a:t>
            </a:r>
            <a:r>
              <a:rPr lang="cs-CZ" b="1" dirty="0" smtClean="0"/>
              <a:t>lokalit</a:t>
            </a:r>
            <a:r>
              <a:rPr lang="cs-CZ" b="1" dirty="0"/>
              <a:t>.</a:t>
            </a:r>
            <a:endParaRPr lang="cs-CZ" dirty="0" smtClean="0"/>
          </a:p>
          <a:p>
            <a:pPr algn="just"/>
            <a:endParaRPr lang="cs-CZ" sz="1600" b="1" dirty="0">
              <a:solidFill>
                <a:srgbClr val="FF0000"/>
              </a:solidFill>
            </a:endParaRPr>
          </a:p>
          <a:p>
            <a:pPr marL="285750" indent="-285750" algn="just">
              <a:buFont typeface="Wingdings" panose="05000000000000000000" pitchFamily="2" charset="2"/>
              <a:buChar char="Ø"/>
            </a:pPr>
            <a:r>
              <a:rPr lang="cs-CZ" b="1" dirty="0" smtClean="0">
                <a:solidFill>
                  <a:srgbClr val="FF0000"/>
                </a:solidFill>
              </a:rPr>
              <a:t>39. Výzva IROP:</a:t>
            </a:r>
          </a:p>
          <a:p>
            <a:r>
              <a:rPr lang="cs-CZ" dirty="0" smtClean="0"/>
              <a:t>Pro projekty realizované  </a:t>
            </a:r>
            <a:r>
              <a:rPr lang="cs-CZ" b="1" dirty="0"/>
              <a:t>na území správního obvodu obcí s rozšířenou působností se sociálně vyloučenými </a:t>
            </a:r>
            <a:r>
              <a:rPr lang="cs-CZ" b="1" dirty="0" smtClean="0"/>
              <a:t>lokalitami.</a:t>
            </a:r>
            <a:endParaRPr lang="cs-CZ" sz="1600" b="1" dirty="0"/>
          </a:p>
          <a:p>
            <a:r>
              <a:rPr lang="cs-CZ" b="1" dirty="0" smtClean="0">
                <a:solidFill>
                  <a:srgbClr val="FF0000"/>
                </a:solidFill>
              </a:rPr>
              <a:t>NEBO</a:t>
            </a:r>
            <a:endParaRPr lang="cs-CZ" sz="1600" dirty="0"/>
          </a:p>
          <a:p>
            <a:r>
              <a:rPr lang="cs-CZ" dirty="0" smtClean="0"/>
              <a:t>Pro projekty realizované </a:t>
            </a:r>
            <a:r>
              <a:rPr lang="cs-CZ" b="1" dirty="0" smtClean="0"/>
              <a:t>na </a:t>
            </a:r>
            <a:r>
              <a:rPr lang="cs-CZ" b="1" dirty="0"/>
              <a:t>území se schválenou strategií Koordinovaného přístupu k sociálně vyloučeným </a:t>
            </a:r>
            <a:r>
              <a:rPr lang="cs-CZ" b="1" dirty="0" smtClean="0"/>
              <a:t>lokalitám</a:t>
            </a:r>
            <a:r>
              <a:rPr lang="cs-CZ" b="1" dirty="0"/>
              <a:t>.</a:t>
            </a:r>
            <a:endParaRPr lang="cs-CZ" b="1" dirty="0" smtClean="0">
              <a:solidFill>
                <a:srgbClr val="FF0000"/>
              </a:solidFill>
            </a:endParaRPr>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Napravitelná kritéria -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22</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860628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306874"/>
            <a:ext cx="7700425" cy="4941526"/>
          </a:xfrm>
        </p:spPr>
        <p:txBody>
          <a:bodyPr>
            <a:normAutofit/>
          </a:bodyPr>
          <a:lstStyle/>
          <a:p>
            <a:pPr algn="just">
              <a:spcBef>
                <a:spcPts val="0"/>
              </a:spcBef>
              <a:spcAft>
                <a:spcPts val="0"/>
              </a:spcAft>
            </a:pPr>
            <a:endParaRPr lang="cs-CZ" dirty="0" smtClean="0"/>
          </a:p>
          <a:p>
            <a:pPr algn="just">
              <a:spcBef>
                <a:spcPts val="0"/>
              </a:spcBef>
              <a:spcAft>
                <a:spcPts val="0"/>
              </a:spcAft>
            </a:pPr>
            <a:r>
              <a:rPr lang="cs-CZ" b="1" dirty="0" smtClean="0">
                <a:solidFill>
                  <a:srgbClr val="00529C"/>
                </a:solidFill>
              </a:rPr>
              <a:t>Projekt </a:t>
            </a:r>
            <a:r>
              <a:rPr lang="cs-CZ" b="1" dirty="0">
                <a:solidFill>
                  <a:srgbClr val="00529C"/>
                </a:solidFill>
              </a:rPr>
              <a:t>respektuje minimální a maximální hranici celkových způsobilých výdajů</a:t>
            </a:r>
          </a:p>
          <a:p>
            <a:pPr marL="285750" lvl="2" indent="-285750" algn="just" defTabSz="704850">
              <a:spcBef>
                <a:spcPts val="0"/>
              </a:spcBef>
            </a:pPr>
            <a:r>
              <a:rPr lang="cs-CZ" sz="1800" dirty="0"/>
              <a:t>M</a:t>
            </a:r>
            <a:r>
              <a:rPr lang="cs-CZ" sz="1800" dirty="0" smtClean="0"/>
              <a:t>in</a:t>
            </a:r>
            <a:r>
              <a:rPr lang="cs-CZ" sz="1800" dirty="0"/>
              <a:t>. výše celkových způsobilých </a:t>
            </a:r>
            <a:r>
              <a:rPr lang="cs-CZ" sz="1800" dirty="0" smtClean="0"/>
              <a:t>výdajů: 500 000 Kč – nelze navýšit celkové způsobilé výdaje</a:t>
            </a:r>
          </a:p>
          <a:p>
            <a:pPr marL="285750" lvl="2" indent="-285750" algn="just" defTabSz="704850">
              <a:spcBef>
                <a:spcPts val="0"/>
              </a:spcBef>
            </a:pPr>
            <a:r>
              <a:rPr lang="cs-CZ" sz="1800" dirty="0"/>
              <a:t>M</a:t>
            </a:r>
            <a:r>
              <a:rPr lang="cs-CZ" sz="1800" dirty="0" smtClean="0"/>
              <a:t>ax</a:t>
            </a:r>
            <a:r>
              <a:rPr lang="cs-CZ" sz="1800" dirty="0"/>
              <a:t>. výše celkových způsobilých </a:t>
            </a:r>
            <a:r>
              <a:rPr lang="cs-CZ" sz="1800" dirty="0" smtClean="0"/>
              <a:t>výdajů: 20 000 000 Kč</a:t>
            </a:r>
          </a:p>
          <a:p>
            <a:pPr marL="0" lvl="4" indent="0" algn="just">
              <a:spcBef>
                <a:spcPts val="0"/>
              </a:spcBef>
              <a:buNone/>
            </a:pPr>
            <a:endParaRPr lang="cs-CZ" sz="1800" b="1" dirty="0" smtClean="0"/>
          </a:p>
          <a:p>
            <a:pPr algn="just">
              <a:spcBef>
                <a:spcPts val="0"/>
              </a:spcBef>
              <a:spcAft>
                <a:spcPts val="0"/>
              </a:spcAft>
            </a:pPr>
            <a:r>
              <a:rPr lang="cs-CZ" b="1" dirty="0" smtClean="0">
                <a:solidFill>
                  <a:srgbClr val="00529C"/>
                </a:solidFill>
              </a:rPr>
              <a:t>Projekt </a:t>
            </a:r>
            <a:r>
              <a:rPr lang="cs-CZ" b="1" dirty="0">
                <a:solidFill>
                  <a:srgbClr val="00529C"/>
                </a:solidFill>
              </a:rPr>
              <a:t>respektuje limity způsobilých </a:t>
            </a:r>
            <a:r>
              <a:rPr lang="cs-CZ" b="1" dirty="0" smtClean="0">
                <a:solidFill>
                  <a:srgbClr val="00529C"/>
                </a:solidFill>
              </a:rPr>
              <a:t>výdajů</a:t>
            </a:r>
          </a:p>
          <a:p>
            <a:pPr marL="285750" indent="-285750" algn="just">
              <a:spcBef>
                <a:spcPts val="0"/>
              </a:spcBef>
              <a:spcAft>
                <a:spcPts val="0"/>
              </a:spcAft>
              <a:buFont typeface="Arial" panose="020B0604020202020204" pitchFamily="34" charset="0"/>
              <a:buChar char="•"/>
            </a:pPr>
            <a:r>
              <a:rPr lang="cs-CZ" dirty="0" smtClean="0"/>
              <a:t>V projektu je dodržen maximální </a:t>
            </a:r>
            <a:r>
              <a:rPr lang="cs-CZ" dirty="0"/>
              <a:t>limit 15 % celkových způsobilých výdajů </a:t>
            </a:r>
            <a:r>
              <a:rPr lang="cs-CZ" dirty="0" smtClean="0"/>
              <a:t/>
            </a:r>
            <a:br>
              <a:rPr lang="cs-CZ" dirty="0" smtClean="0"/>
            </a:br>
            <a:r>
              <a:rPr lang="cs-CZ" dirty="0" smtClean="0"/>
              <a:t>na </a:t>
            </a:r>
            <a:r>
              <a:rPr lang="cs-CZ" dirty="0"/>
              <a:t>vedlejší aktivity </a:t>
            </a:r>
            <a:r>
              <a:rPr lang="cs-CZ" dirty="0" smtClean="0"/>
              <a:t>projektu.</a:t>
            </a:r>
            <a:endParaRPr lang="cs-CZ" dirty="0"/>
          </a:p>
          <a:p>
            <a:pPr marL="285750" indent="-285750" algn="just">
              <a:spcBef>
                <a:spcPts val="0"/>
              </a:spcBef>
              <a:spcAft>
                <a:spcPts val="0"/>
              </a:spcAft>
              <a:buFont typeface="Arial" panose="020B0604020202020204" pitchFamily="34" charset="0"/>
              <a:buChar char="•"/>
            </a:pPr>
            <a:r>
              <a:rPr lang="cs-CZ" dirty="0" smtClean="0"/>
              <a:t>Výdaje </a:t>
            </a:r>
            <a:r>
              <a:rPr lang="cs-CZ" dirty="0"/>
              <a:t>za nákup </a:t>
            </a:r>
            <a:r>
              <a:rPr lang="cs-CZ" dirty="0" smtClean="0"/>
              <a:t>pozemku max</a:t>
            </a:r>
            <a:r>
              <a:rPr lang="cs-CZ" dirty="0"/>
              <a:t>. ve výši 10 % celkových způsobilých výdajů </a:t>
            </a:r>
            <a:r>
              <a:rPr lang="cs-CZ" dirty="0" smtClean="0"/>
              <a:t>projektu.</a:t>
            </a:r>
            <a:endParaRPr lang="cs-CZ" dirty="0"/>
          </a:p>
          <a:p>
            <a:pPr marL="576000" lvl="4" indent="-266700" algn="just">
              <a:spcBef>
                <a:spcPts val="0"/>
              </a:spcBef>
              <a:buFont typeface="Courier New" panose="02070309020205020404" pitchFamily="49" charset="0"/>
              <a:buChar char="o"/>
            </a:pPr>
            <a:endParaRPr lang="cs-CZ" sz="1800" b="1" dirty="0" smtClean="0"/>
          </a:p>
          <a:p>
            <a:pPr marL="576000" lvl="4" indent="-266700" algn="just">
              <a:spcBef>
                <a:spcPts val="0"/>
              </a:spcBef>
              <a:buFont typeface="Courier New" panose="02070309020205020404" pitchFamily="49" charset="0"/>
              <a:buChar char="o"/>
            </a:pPr>
            <a:endParaRPr lang="cs-CZ" sz="1800" b="1" dirty="0" smtClean="0"/>
          </a:p>
          <a:p>
            <a:pPr marL="576000" lvl="4" indent="-266700">
              <a:spcBef>
                <a:spcPts val="0"/>
              </a:spcBef>
              <a:buFont typeface="Courier New" panose="02070309020205020404" pitchFamily="49" charset="0"/>
              <a:buChar char="o"/>
            </a:pPr>
            <a:endParaRPr lang="cs-CZ" sz="1500" b="1" dirty="0"/>
          </a:p>
          <a:p>
            <a:pPr marL="576000" lvl="4" indent="-266700">
              <a:spcBef>
                <a:spcPts val="0"/>
              </a:spcBef>
              <a:buFont typeface="Courier New" panose="02070309020205020404" pitchFamily="49" charset="0"/>
              <a:buChar char="o"/>
            </a:pPr>
            <a:endParaRPr lang="cs-CZ" sz="1500" b="1" dirty="0"/>
          </a:p>
          <a:p>
            <a:pPr>
              <a:spcBef>
                <a:spcPts val="0"/>
              </a:spcBef>
              <a:spcAft>
                <a:spcPts val="0"/>
              </a:spcAft>
            </a:pPr>
            <a:endParaRPr lang="cs-CZ" sz="1500" dirty="0" smtClean="0"/>
          </a:p>
          <a:p>
            <a:pPr>
              <a:spcBef>
                <a:spcPts val="0"/>
              </a:spcBef>
              <a:spcAft>
                <a:spcPts val="0"/>
              </a:spcAft>
            </a:pPr>
            <a:endParaRPr lang="cs-CZ" sz="1500" dirty="0" smtClean="0"/>
          </a:p>
          <a:p>
            <a:pPr>
              <a:spcBef>
                <a:spcPts val="0"/>
              </a:spcBef>
              <a:spcAft>
                <a:spcPts val="0"/>
              </a:spcAft>
            </a:pPr>
            <a:endParaRPr lang="cs-CZ" sz="1500" b="1" dirty="0" smtClean="0">
              <a:solidFill>
                <a:srgbClr val="00529C"/>
              </a:solidFill>
            </a:endParaRPr>
          </a:p>
          <a:p>
            <a:pPr>
              <a:spcBef>
                <a:spcPts val="0"/>
              </a:spcBef>
              <a:spcAft>
                <a:spcPts val="0"/>
              </a:spcAft>
            </a:pPr>
            <a:endParaRPr lang="cs-CZ" sz="1500" b="1" dirty="0" smtClean="0">
              <a:solidFill>
                <a:srgbClr val="00529C"/>
              </a:solidFill>
            </a:endParaRPr>
          </a:p>
          <a:p>
            <a:pPr marL="342900" indent="-342900">
              <a:spcBef>
                <a:spcPts val="0"/>
              </a:spcBef>
              <a:spcAft>
                <a:spcPts val="0"/>
              </a:spcAft>
              <a:buFont typeface="Wingdings" panose="05000000000000000000" pitchFamily="2" charset="2"/>
              <a:buChar char="Ø"/>
            </a:pPr>
            <a:endParaRPr lang="cs-CZ" sz="1500" b="1" dirty="0" smtClean="0">
              <a:solidFill>
                <a:srgbClr val="00529C"/>
              </a:solidFill>
            </a:endParaRPr>
          </a:p>
          <a:p>
            <a:pPr>
              <a:spcBef>
                <a:spcPts val="0"/>
              </a:spcBef>
              <a:spcAft>
                <a:spcPts val="0"/>
              </a:spcAft>
            </a:pPr>
            <a:endParaRPr lang="cs-CZ" sz="1500" b="1"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Napravitelná kritéria -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23</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359503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306874"/>
            <a:ext cx="7700425" cy="4217626"/>
          </a:xfrm>
        </p:spPr>
        <p:txBody>
          <a:bodyPr>
            <a:noAutofit/>
          </a:bodyPr>
          <a:lstStyle/>
          <a:p>
            <a:pPr>
              <a:spcBef>
                <a:spcPts val="0"/>
              </a:spcBef>
              <a:spcAft>
                <a:spcPts val="0"/>
              </a:spcAft>
            </a:pPr>
            <a:r>
              <a:rPr lang="cs-CZ" b="1" dirty="0" smtClean="0">
                <a:solidFill>
                  <a:srgbClr val="00529C"/>
                </a:solidFill>
              </a:rPr>
              <a:t>Výsledky </a:t>
            </a:r>
            <a:r>
              <a:rPr lang="cs-CZ" b="1" dirty="0">
                <a:solidFill>
                  <a:srgbClr val="00529C"/>
                </a:solidFill>
              </a:rPr>
              <a:t>projektu jsou </a:t>
            </a:r>
            <a:r>
              <a:rPr lang="cs-CZ" b="1" dirty="0" smtClean="0">
                <a:solidFill>
                  <a:srgbClr val="00529C"/>
                </a:solidFill>
              </a:rPr>
              <a:t>udržitelné</a:t>
            </a:r>
          </a:p>
          <a:p>
            <a:pPr marL="285750" indent="-285750">
              <a:spcBef>
                <a:spcPts val="0"/>
              </a:spcBef>
              <a:spcAft>
                <a:spcPts val="0"/>
              </a:spcAft>
              <a:buFont typeface="Arial" panose="020B0604020202020204" pitchFamily="34" charset="0"/>
              <a:buChar char="•"/>
            </a:pPr>
            <a:r>
              <a:rPr lang="cs-CZ" dirty="0" smtClean="0"/>
              <a:t>V</a:t>
            </a:r>
            <a:r>
              <a:rPr lang="cs-CZ" dirty="0"/>
              <a:t> </a:t>
            </a:r>
            <a:r>
              <a:rPr lang="cs-CZ" dirty="0" smtClean="0"/>
              <a:t>kap. 16 </a:t>
            </a:r>
            <a:r>
              <a:rPr lang="cs-CZ" dirty="0"/>
              <a:t>S</a:t>
            </a:r>
            <a:r>
              <a:rPr lang="cs-CZ" dirty="0" smtClean="0"/>
              <a:t>tudie proveditelnosti je popsáno zajištění udržitelnosti projektu </a:t>
            </a:r>
            <a:r>
              <a:rPr lang="cs-CZ" dirty="0"/>
              <a:t>.</a:t>
            </a:r>
            <a:endParaRPr lang="cs-CZ" dirty="0" smtClean="0"/>
          </a:p>
          <a:p>
            <a:pPr marL="285750" indent="-285750">
              <a:spcBef>
                <a:spcPts val="0"/>
              </a:spcBef>
              <a:spcAft>
                <a:spcPts val="0"/>
              </a:spcAft>
              <a:buFont typeface="Arial" panose="020B0604020202020204" pitchFamily="34" charset="0"/>
              <a:buChar char="•"/>
            </a:pPr>
            <a:r>
              <a:rPr lang="cs-CZ" dirty="0" smtClean="0"/>
              <a:t>Administrativní, finanční, provozní.</a:t>
            </a:r>
          </a:p>
          <a:p>
            <a:pPr marL="285750" indent="-285750">
              <a:spcBef>
                <a:spcPts val="0"/>
              </a:spcBef>
              <a:spcAft>
                <a:spcPts val="0"/>
              </a:spcAft>
              <a:buFont typeface="Arial" panose="020B0604020202020204" pitchFamily="34" charset="0"/>
              <a:buChar char="•"/>
            </a:pPr>
            <a:r>
              <a:rPr lang="cs-CZ" dirty="0" smtClean="0"/>
              <a:t>Žadatel musí prokázat </a:t>
            </a:r>
            <a:r>
              <a:rPr lang="cs-CZ" dirty="0"/>
              <a:t>zajištění udržitelnosti výsledků a zajištění dostatečné kapacity (finanční, personální) pro udržitelnost </a:t>
            </a:r>
            <a:r>
              <a:rPr lang="cs-CZ" dirty="0" smtClean="0"/>
              <a:t>projektu v rozsahu </a:t>
            </a:r>
            <a:r>
              <a:rPr lang="cs-CZ" dirty="0"/>
              <a:t>min. 5 let od ukončení </a:t>
            </a:r>
            <a:r>
              <a:rPr lang="cs-CZ" dirty="0" smtClean="0"/>
              <a:t>financování.</a:t>
            </a:r>
            <a:endParaRPr lang="cs-CZ" dirty="0"/>
          </a:p>
          <a:p>
            <a:pPr>
              <a:spcBef>
                <a:spcPts val="0"/>
              </a:spcBef>
              <a:spcAft>
                <a:spcPts val="0"/>
              </a:spcAft>
            </a:pPr>
            <a:endParaRPr lang="cs-CZ" dirty="0"/>
          </a:p>
          <a:p>
            <a:pPr algn="just">
              <a:spcBef>
                <a:spcPts val="0"/>
              </a:spcBef>
              <a:spcAft>
                <a:spcPts val="0"/>
              </a:spcAft>
            </a:pPr>
            <a:r>
              <a:rPr lang="cs-CZ" b="1" dirty="0">
                <a:solidFill>
                  <a:srgbClr val="00529C"/>
                </a:solidFill>
              </a:rPr>
              <a:t>Projekt nemá negativní vliv na žádnou z horizontálních priorit IROP (udržitelný rozvoj, rovné příležitosti a zákaz diskriminace, rovnost mužů a žen</a:t>
            </a:r>
            <a:r>
              <a:rPr lang="cs-CZ" b="1" dirty="0" smtClean="0">
                <a:solidFill>
                  <a:srgbClr val="00529C"/>
                </a:solidFill>
              </a:rPr>
              <a:t>)</a:t>
            </a:r>
          </a:p>
          <a:p>
            <a:pPr marL="285750" indent="-285750" algn="just">
              <a:spcBef>
                <a:spcPts val="0"/>
              </a:spcBef>
              <a:spcAft>
                <a:spcPts val="0"/>
              </a:spcAft>
              <a:buFont typeface="Arial" panose="020B0604020202020204" pitchFamily="34" charset="0"/>
              <a:buChar char="•"/>
            </a:pPr>
            <a:r>
              <a:rPr lang="cs-CZ" dirty="0" smtClean="0"/>
              <a:t>Projekt musí mít pozitivní </a:t>
            </a:r>
            <a:r>
              <a:rPr lang="cs-CZ" dirty="0"/>
              <a:t>nebo neutrální vliv na horizontální priority.</a:t>
            </a:r>
          </a:p>
          <a:p>
            <a:pPr marL="285750" lvl="0" indent="-285750">
              <a:spcBef>
                <a:spcPts val="0"/>
              </a:spcBef>
              <a:spcAft>
                <a:spcPts val="0"/>
              </a:spcAft>
              <a:buFont typeface="Arial" panose="020B0604020202020204" pitchFamily="34" charset="0"/>
              <a:buChar char="•"/>
            </a:pPr>
            <a:r>
              <a:rPr lang="cs-CZ" b="1" dirty="0">
                <a:solidFill>
                  <a:srgbClr val="FF0000"/>
                </a:solidFill>
              </a:rPr>
              <a:t>Udržitelný rozvoj – neutrální vliv</a:t>
            </a:r>
            <a:endParaRPr lang="cs-CZ" sz="2400" b="1" dirty="0">
              <a:solidFill>
                <a:srgbClr val="FF0000"/>
              </a:solidFill>
            </a:endParaRPr>
          </a:p>
          <a:p>
            <a:pPr marL="285750" lvl="0" indent="-285750">
              <a:spcBef>
                <a:spcPts val="0"/>
              </a:spcBef>
              <a:spcAft>
                <a:spcPts val="0"/>
              </a:spcAft>
              <a:buFont typeface="Arial" panose="020B0604020202020204" pitchFamily="34" charset="0"/>
              <a:buChar char="•"/>
            </a:pPr>
            <a:r>
              <a:rPr lang="cs-CZ" b="1" dirty="0">
                <a:solidFill>
                  <a:srgbClr val="FF0000"/>
                </a:solidFill>
              </a:rPr>
              <a:t>Rovné příležitosti a zákaz diskriminace – pozitivní vliv </a:t>
            </a:r>
            <a:endParaRPr lang="cs-CZ" sz="2400" b="1" dirty="0">
              <a:solidFill>
                <a:srgbClr val="FF0000"/>
              </a:solidFill>
            </a:endParaRPr>
          </a:p>
          <a:p>
            <a:pPr marL="285750" lvl="0" indent="-285750">
              <a:spcBef>
                <a:spcPts val="0"/>
              </a:spcBef>
              <a:spcAft>
                <a:spcPts val="0"/>
              </a:spcAft>
              <a:buFont typeface="Arial" panose="020B0604020202020204" pitchFamily="34" charset="0"/>
              <a:buChar char="•"/>
            </a:pPr>
            <a:r>
              <a:rPr lang="cs-CZ" b="1" dirty="0">
                <a:solidFill>
                  <a:srgbClr val="FF0000"/>
                </a:solidFill>
              </a:rPr>
              <a:t>Rovnost mezi muži a ženami – neutrální </a:t>
            </a:r>
            <a:r>
              <a:rPr lang="cs-CZ" b="1" dirty="0" smtClean="0">
                <a:solidFill>
                  <a:srgbClr val="FF0000"/>
                </a:solidFill>
              </a:rPr>
              <a:t>vliv</a:t>
            </a:r>
          </a:p>
          <a:p>
            <a:pPr marL="285750" lvl="0" indent="-285750">
              <a:buFont typeface="Arial" panose="020B0604020202020204" pitchFamily="34" charset="0"/>
              <a:buChar char="•"/>
            </a:pPr>
            <a:r>
              <a:rPr lang="cs-CZ" dirty="0" smtClean="0"/>
              <a:t>Soulad informací uvedených ve studii proveditelnosti a v žádosti o podporu. </a:t>
            </a:r>
          </a:p>
          <a:p>
            <a:pPr lvl="0"/>
            <a:endParaRPr lang="cs-CZ" sz="2400" dirty="0">
              <a:solidFill>
                <a:srgbClr val="FF0000"/>
              </a:solidFill>
            </a:endParaRPr>
          </a:p>
          <a:p>
            <a:pPr marL="0" lvl="2" indent="0">
              <a:spcBef>
                <a:spcPts val="0"/>
              </a:spcBef>
              <a:buNone/>
            </a:pPr>
            <a:endParaRPr lang="cs-CZ" sz="1800" dirty="0" smtClean="0"/>
          </a:p>
          <a:p>
            <a:pPr>
              <a:spcBef>
                <a:spcPts val="0"/>
              </a:spcBef>
              <a:spcAft>
                <a:spcPts val="0"/>
              </a:spcAft>
            </a:pPr>
            <a:endParaRPr lang="cs-CZ" dirty="0" smtClean="0"/>
          </a:p>
          <a:p>
            <a:pPr>
              <a:spcBef>
                <a:spcPts val="0"/>
              </a:spcBef>
              <a:spcAft>
                <a:spcPts val="0"/>
              </a:spcAft>
            </a:pP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Napravitelná kritéria -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24</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84473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683569" y="1306874"/>
            <a:ext cx="8003232" cy="4819290"/>
          </a:xfrm>
        </p:spPr>
        <p:txBody>
          <a:bodyPr>
            <a:noAutofit/>
          </a:bodyPr>
          <a:lstStyle/>
          <a:p>
            <a:pPr algn="just">
              <a:spcBef>
                <a:spcPts val="0"/>
              </a:spcBef>
              <a:spcAft>
                <a:spcPts val="0"/>
              </a:spcAft>
            </a:pPr>
            <a:r>
              <a:rPr lang="cs-CZ" b="1" dirty="0">
                <a:solidFill>
                  <a:srgbClr val="00529C"/>
                </a:solidFill>
              </a:rPr>
              <a:t>Potřebnost realizace projektu je odůvodněná</a:t>
            </a:r>
          </a:p>
          <a:p>
            <a:pPr marL="285750" indent="-285750" algn="just">
              <a:spcBef>
                <a:spcPts val="0"/>
              </a:spcBef>
              <a:spcAft>
                <a:spcPts val="0"/>
              </a:spcAft>
              <a:buFont typeface="Arial" panose="020B0604020202020204" pitchFamily="34" charset="0"/>
              <a:buChar char="•"/>
            </a:pPr>
            <a:r>
              <a:rPr lang="cs-CZ" dirty="0" smtClean="0"/>
              <a:t>Žadatel je povinen ve studii proveditelnosti kap. 6 zdůvodnit potřebnost realizace projektu ve vztahu k cílovým skupinám.</a:t>
            </a:r>
          </a:p>
          <a:p>
            <a:pPr marL="285750" indent="-285750" algn="just">
              <a:spcBef>
                <a:spcPts val="0"/>
              </a:spcBef>
              <a:spcAft>
                <a:spcPts val="0"/>
              </a:spcAft>
              <a:buFont typeface="Arial" panose="020B0604020202020204" pitchFamily="34" charset="0"/>
              <a:buChar char="•"/>
            </a:pPr>
            <a:endParaRPr lang="cs-CZ" dirty="0"/>
          </a:p>
          <a:p>
            <a:pPr algn="just"/>
            <a:r>
              <a:rPr lang="cs-CZ" b="1" dirty="0">
                <a:solidFill>
                  <a:srgbClr val="00529C"/>
                </a:solidFill>
              </a:rPr>
              <a:t>Žadatel má zajištěnou administrativní, finanční a provozní kapacitu k realizaci a udržitelnosti projektu.</a:t>
            </a:r>
          </a:p>
          <a:p>
            <a:pPr marL="342900" indent="-342900" algn="just">
              <a:buFont typeface="Arial" panose="020B0604020202020204" pitchFamily="34" charset="0"/>
              <a:buChar char="•"/>
            </a:pPr>
            <a:r>
              <a:rPr lang="cs-CZ" dirty="0"/>
              <a:t>Žadatel ve Studii proveditelnosti kap. 7 Management projektu a řízení lidských zdrojů popíše </a:t>
            </a:r>
            <a:r>
              <a:rPr lang="cs-CZ" u="sng" dirty="0"/>
              <a:t>administrativní kapacitu</a:t>
            </a:r>
            <a:r>
              <a:rPr lang="cs-CZ" dirty="0"/>
              <a:t> k realizaci a udržitelnosti projektu. </a:t>
            </a:r>
          </a:p>
          <a:p>
            <a:pPr marL="342900" indent="-342900" algn="just">
              <a:buFont typeface="Arial" panose="020B0604020202020204" pitchFamily="34" charset="0"/>
              <a:buChar char="•"/>
            </a:pPr>
            <a:r>
              <a:rPr lang="cs-CZ" dirty="0"/>
              <a:t>V kap. 11 Připravenost projektu k realizaci/kap. 16 Závěrečné hodnocení efektivity a udržitelnosti projektu popíše </a:t>
            </a:r>
            <a:r>
              <a:rPr lang="cs-CZ" u="sng" dirty="0"/>
              <a:t>finanční kapacitu</a:t>
            </a:r>
            <a:r>
              <a:rPr lang="cs-CZ" dirty="0"/>
              <a:t> k realizaci </a:t>
            </a:r>
            <a:br>
              <a:rPr lang="cs-CZ" dirty="0"/>
            </a:br>
            <a:r>
              <a:rPr lang="cs-CZ" dirty="0"/>
              <a:t>a udržitelnosti projektu. </a:t>
            </a:r>
          </a:p>
          <a:p>
            <a:pPr marL="342900" indent="-342900" algn="just">
              <a:buFont typeface="Arial" panose="020B0604020202020204" pitchFamily="34" charset="0"/>
              <a:buChar char="•"/>
            </a:pPr>
            <a:r>
              <a:rPr lang="cs-CZ" dirty="0"/>
              <a:t>V kap. 8 Technické a technologické řešení projektu/kap. 9 Dlouhodobý </a:t>
            </a:r>
            <a:br>
              <a:rPr lang="cs-CZ" dirty="0"/>
            </a:br>
            <a:r>
              <a:rPr lang="cs-CZ" dirty="0"/>
              <a:t>a oběžný majetek, pojištění popíše </a:t>
            </a:r>
            <a:r>
              <a:rPr lang="cs-CZ" u="sng" dirty="0"/>
              <a:t>provozní kapacitu</a:t>
            </a:r>
            <a:r>
              <a:rPr lang="cs-CZ" dirty="0"/>
              <a:t> k realizaci </a:t>
            </a:r>
            <a:br>
              <a:rPr lang="cs-CZ" dirty="0"/>
            </a:br>
            <a:r>
              <a:rPr lang="cs-CZ" dirty="0"/>
              <a:t>a udržitelnosti projektu.</a:t>
            </a:r>
            <a:endParaRPr lang="cs-CZ" b="1" dirty="0">
              <a:solidFill>
                <a:srgbClr val="00529C"/>
              </a:solidFill>
            </a:endParaRPr>
          </a:p>
          <a:p>
            <a:pPr algn="just">
              <a:spcBef>
                <a:spcPts val="0"/>
              </a:spcBef>
              <a:spcAft>
                <a:spcPts val="0"/>
              </a:spcAft>
            </a:pPr>
            <a:endParaRPr lang="cs-CZ" dirty="0" smtClean="0"/>
          </a:p>
          <a:p>
            <a:pPr algn="just">
              <a:spcBef>
                <a:spcPts val="0"/>
              </a:spcBef>
              <a:spcAft>
                <a:spcPts val="0"/>
              </a:spcAft>
            </a:pPr>
            <a:endParaRPr lang="cs-CZ" dirty="0"/>
          </a:p>
          <a:p>
            <a:pPr algn="just">
              <a:spcBef>
                <a:spcPts val="0"/>
              </a:spcBef>
              <a:spcAft>
                <a:spcPts val="0"/>
              </a:spcAft>
            </a:pPr>
            <a:endParaRPr lang="cs-CZ" b="1" dirty="0">
              <a:solidFill>
                <a:srgbClr val="00529C"/>
              </a:solidFill>
            </a:endParaRPr>
          </a:p>
          <a:p>
            <a:pPr algn="just">
              <a:spcBef>
                <a:spcPts val="0"/>
              </a:spcBef>
              <a:spcAft>
                <a:spcPts val="0"/>
              </a:spcAft>
            </a:pPr>
            <a:endParaRPr lang="cs-CZ" b="1" dirty="0">
              <a:solidFill>
                <a:srgbClr val="00529C"/>
              </a:solidFill>
            </a:endParaRPr>
          </a:p>
          <a:p>
            <a:pPr marL="290250" algn="just">
              <a:spcBef>
                <a:spcPts val="0"/>
              </a:spcBef>
              <a:spcAft>
                <a:spcPts val="0"/>
              </a:spcAft>
            </a:pPr>
            <a:endParaRPr lang="cs-CZ" b="1" dirty="0">
              <a:solidFill>
                <a:srgbClr val="00529C"/>
              </a:solidFill>
            </a:endParaRPr>
          </a:p>
        </p:txBody>
      </p:sp>
      <p:sp>
        <p:nvSpPr>
          <p:cNvPr id="3" name="Zástupný symbol pro zápatí 2"/>
          <p:cNvSpPr>
            <a:spLocks noGrp="1"/>
          </p:cNvSpPr>
          <p:nvPr>
            <p:ph type="ftr" sz="quarter" idx="11"/>
          </p:nvPr>
        </p:nvSpPr>
        <p:spPr/>
        <p:txBody>
          <a:bodyPr/>
          <a:lstStyle/>
          <a:p>
            <a:endParaRPr lang="en-US" dirty="0"/>
          </a:p>
        </p:txBody>
      </p:sp>
      <p:sp>
        <p:nvSpPr>
          <p:cNvPr id="4" name="Nadpis 3"/>
          <p:cNvSpPr>
            <a:spLocks noGrp="1"/>
          </p:cNvSpPr>
          <p:nvPr>
            <p:ph type="title"/>
          </p:nvPr>
        </p:nvSpPr>
        <p:spPr/>
        <p:txBody>
          <a:bodyPr/>
          <a:lstStyle/>
          <a:p>
            <a:r>
              <a:rPr lang="cs-CZ" dirty="0"/>
              <a:t>Napravitelná kritéria -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25</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203673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a:bodyPr>
          <a:lstStyle/>
          <a:p>
            <a:pPr algn="just"/>
            <a:r>
              <a:rPr lang="cs-CZ" sz="1900" b="1" dirty="0" smtClean="0">
                <a:solidFill>
                  <a:srgbClr val="00529C"/>
                </a:solidFill>
              </a:rPr>
              <a:t>Projekt </a:t>
            </a:r>
            <a:r>
              <a:rPr lang="cs-CZ" sz="1900" b="1" dirty="0">
                <a:solidFill>
                  <a:srgbClr val="00529C"/>
                </a:solidFill>
              </a:rPr>
              <a:t>je v souladu s krajským střednědobým plánem rozvoje sociálních služeb</a:t>
            </a:r>
            <a:r>
              <a:rPr lang="cs-CZ" sz="1900" b="1" dirty="0" smtClean="0">
                <a:solidFill>
                  <a:srgbClr val="00529C"/>
                </a:solidFill>
              </a:rPr>
              <a:t>.</a:t>
            </a:r>
          </a:p>
          <a:p>
            <a:pPr marL="342900" indent="-342900" algn="just">
              <a:buFont typeface="Arial" panose="020B0604020202020204" pitchFamily="34" charset="0"/>
              <a:buChar char="•"/>
            </a:pPr>
            <a:r>
              <a:rPr lang="cs-CZ" sz="1900" dirty="0" smtClean="0"/>
              <a:t>Doložené </a:t>
            </a:r>
            <a:r>
              <a:rPr lang="cs-CZ" sz="1900" dirty="0"/>
              <a:t>Souhlasného stanovisko musí být vydáno na jméno </a:t>
            </a:r>
            <a:br>
              <a:rPr lang="cs-CZ" sz="1900" dirty="0"/>
            </a:br>
            <a:r>
              <a:rPr lang="cs-CZ" sz="1900" dirty="0"/>
              <a:t>a adresu žadatele a vztahovat se konkrétnímu projektu. </a:t>
            </a:r>
            <a:endParaRPr lang="cs-CZ" sz="1900" dirty="0" smtClean="0"/>
          </a:p>
          <a:p>
            <a:pPr marL="342900" indent="-342900" algn="just">
              <a:buFont typeface="Arial" panose="020B0604020202020204" pitchFamily="34" charset="0"/>
              <a:buChar char="•"/>
            </a:pPr>
            <a:endParaRPr lang="cs-CZ" sz="1900" dirty="0"/>
          </a:p>
          <a:p>
            <a:pPr algn="just"/>
            <a:r>
              <a:rPr lang="cs-CZ" sz="2000" b="1" dirty="0">
                <a:solidFill>
                  <a:srgbClr val="00529C"/>
                </a:solidFill>
              </a:rPr>
              <a:t>V době udržitelnosti projektu má žadatel zajištěného minimálně jednoho pracovníka se vzděláním dle zákona o sociálních službách.</a:t>
            </a:r>
          </a:p>
          <a:p>
            <a:pPr marL="285750" indent="-285750" algn="just">
              <a:buFont typeface="Arial" panose="020B0604020202020204" pitchFamily="34" charset="0"/>
              <a:buChar char="•"/>
            </a:pPr>
            <a:r>
              <a:rPr lang="cs-CZ" sz="2000" dirty="0"/>
              <a:t>Žadatel ve studii proveditelnosti popíše, jakým způsobem bude zajištěn sociální pracovník se vzděláním dle Zákona č. 108/2006 Sb. a zdůvodní rozsah jeho úvazku v době udržitelnosti. </a:t>
            </a:r>
          </a:p>
          <a:p>
            <a:pPr marL="342900" indent="-342900" algn="just">
              <a:buFont typeface="Arial" panose="020B0604020202020204" pitchFamily="34" charset="0"/>
              <a:buChar char="•"/>
            </a:pPr>
            <a:endParaRPr lang="cs-CZ" sz="1900" dirty="0"/>
          </a:p>
          <a:p>
            <a:pPr algn="just"/>
            <a:endParaRPr lang="cs-CZ" sz="1900" b="1" dirty="0" smtClean="0">
              <a:solidFill>
                <a:srgbClr val="00529C"/>
              </a:solidFill>
            </a:endParaRPr>
          </a:p>
          <a:p>
            <a:pPr marL="342900" indent="-342900" algn="just">
              <a:buFont typeface="Arial" panose="020B0604020202020204" pitchFamily="34" charset="0"/>
              <a:buChar char="•"/>
            </a:pPr>
            <a:endParaRPr lang="cs-CZ" sz="1900" b="1" dirty="0">
              <a:solidFill>
                <a:srgbClr val="00529C"/>
              </a:solidFill>
            </a:endParaRPr>
          </a:p>
          <a:p>
            <a:pPr algn="just"/>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Napravitelná kritéria -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26</a:t>
            </a:fld>
            <a:endParaRPr lang="en-US" dirty="0"/>
          </a:p>
        </p:txBody>
      </p:sp>
    </p:spTree>
    <p:extLst>
      <p:ext uri="{BB962C8B-B14F-4D97-AF65-F5344CB8AC3E}">
        <p14:creationId xmlns:p14="http://schemas.microsoft.com/office/powerpoint/2010/main" val="2170381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306873"/>
            <a:ext cx="7875237" cy="5049475"/>
          </a:xfrm>
        </p:spPr>
        <p:txBody>
          <a:bodyPr>
            <a:normAutofit fontScale="92500" lnSpcReduction="20000"/>
          </a:bodyPr>
          <a:lstStyle/>
          <a:p>
            <a:pPr algn="just"/>
            <a:r>
              <a:rPr lang="cs-CZ" sz="2100" b="1" dirty="0">
                <a:solidFill>
                  <a:srgbClr val="00529C"/>
                </a:solidFill>
              </a:rPr>
              <a:t>Výdaje na hlavní aktivity v rozpočtu projektu odpovídají tržním cenám.</a:t>
            </a:r>
          </a:p>
          <a:p>
            <a:pPr algn="just"/>
            <a:r>
              <a:rPr lang="cs-CZ" sz="1900" dirty="0"/>
              <a:t>Žadatel je povinen doložit způsob stanovení cen do rozpočtu projektu </a:t>
            </a:r>
            <a:r>
              <a:rPr lang="cs-CZ" sz="1900" dirty="0" smtClean="0"/>
              <a:t/>
            </a:r>
            <a:br>
              <a:rPr lang="cs-CZ" sz="1900" dirty="0" smtClean="0"/>
            </a:br>
            <a:r>
              <a:rPr lang="cs-CZ" sz="1900" dirty="0" smtClean="0"/>
              <a:t>k </a:t>
            </a:r>
            <a:r>
              <a:rPr lang="cs-CZ" sz="1900" dirty="0"/>
              <a:t>hlavním aktivitám projektu, vyjímaje stavebních prací, které jsou součástí položkového rozpočtu stavby za účelem zjištění předpokládané výše způsobilých výdajů.</a:t>
            </a:r>
          </a:p>
          <a:p>
            <a:pPr algn="just"/>
            <a:r>
              <a:rPr lang="cs-CZ" sz="2100" b="1" dirty="0" smtClean="0">
                <a:solidFill>
                  <a:srgbClr val="00529C"/>
                </a:solidFill>
              </a:rPr>
              <a:t>Ceny </a:t>
            </a:r>
            <a:r>
              <a:rPr lang="cs-CZ" sz="2100" b="1" dirty="0">
                <a:solidFill>
                  <a:srgbClr val="00529C"/>
                </a:solidFill>
              </a:rPr>
              <a:t>do rozpočtu se dokládají k :</a:t>
            </a:r>
          </a:p>
          <a:p>
            <a:pPr marL="285750" indent="-285750" algn="just">
              <a:buFont typeface="Wingdings" panose="05000000000000000000" pitchFamily="2" charset="2"/>
              <a:buChar char="Ø"/>
            </a:pPr>
            <a:r>
              <a:rPr lang="cs-CZ" sz="1900" b="1" dirty="0"/>
              <a:t>Nezahájeným zakázkám: </a:t>
            </a:r>
            <a:r>
              <a:rPr lang="cs-CZ" sz="1900" dirty="0"/>
              <a:t>způsob stanovení cen do rozpočtu nebo způsob stanovené předpokládané hodnoty VZ</a:t>
            </a:r>
          </a:p>
          <a:p>
            <a:pPr marL="285750" indent="-285750" algn="just">
              <a:buFont typeface="Wingdings" panose="05000000000000000000" pitchFamily="2" charset="2"/>
              <a:buChar char="Ø"/>
            </a:pPr>
            <a:r>
              <a:rPr lang="cs-CZ" sz="1900" b="1" dirty="0"/>
              <a:t>Zahájeným zakázkám: </a:t>
            </a:r>
            <a:r>
              <a:rPr lang="cs-CZ" sz="1900" dirty="0"/>
              <a:t>způsob stanovení předpokládané hodnoty VZ</a:t>
            </a:r>
          </a:p>
          <a:p>
            <a:pPr marL="285750" indent="-285750" algn="just">
              <a:buFont typeface="Wingdings" panose="05000000000000000000" pitchFamily="2" charset="2"/>
              <a:buChar char="Ø"/>
            </a:pPr>
            <a:r>
              <a:rPr lang="cs-CZ" sz="1900" b="1" dirty="0"/>
              <a:t>Ukončeným zakázkám: </a:t>
            </a:r>
            <a:r>
              <a:rPr lang="cs-CZ" sz="1900" dirty="0"/>
              <a:t>způsob stanovení předpokládané hodnoty VZ </a:t>
            </a:r>
            <a:r>
              <a:rPr lang="cs-CZ" sz="1900" dirty="0" smtClean="0"/>
              <a:t/>
            </a:r>
            <a:br>
              <a:rPr lang="cs-CZ" sz="1900" dirty="0" smtClean="0"/>
            </a:br>
            <a:r>
              <a:rPr lang="cs-CZ" sz="1900" dirty="0" smtClean="0"/>
              <a:t>a </a:t>
            </a:r>
            <a:r>
              <a:rPr lang="cs-CZ" sz="1900" dirty="0"/>
              <a:t>smlouva na plnění zakázky</a:t>
            </a:r>
          </a:p>
          <a:p>
            <a:pPr marL="285750" indent="-285750" algn="just">
              <a:buFont typeface="Wingdings" panose="05000000000000000000" pitchFamily="2" charset="2"/>
              <a:buChar char="Ø"/>
            </a:pPr>
            <a:r>
              <a:rPr lang="cs-CZ" sz="1900" b="1" dirty="0"/>
              <a:t>Přímým nákupům od 100 tis. Kč</a:t>
            </a:r>
          </a:p>
          <a:p>
            <a:pPr marL="342900" indent="-342900" algn="just">
              <a:buFont typeface="Arial" panose="020B0604020202020204" pitchFamily="34" charset="0"/>
              <a:buChar char="•"/>
            </a:pPr>
            <a:r>
              <a:rPr lang="cs-CZ" sz="1900" dirty="0"/>
              <a:t>Stanovení cen do rozpočtu musí být rozděleno do samostatných celků odpovídajících předmětům plnění VZ.</a:t>
            </a:r>
          </a:p>
          <a:p>
            <a:pPr marL="342900" indent="-342900" algn="just">
              <a:buFont typeface="Arial" panose="020B0604020202020204" pitchFamily="34" charset="0"/>
              <a:buChar char="•"/>
            </a:pPr>
            <a:r>
              <a:rPr lang="cs-CZ" sz="1900" dirty="0"/>
              <a:t>Zdrojová data nesmí být starší 6 měsíců před datem podání žádosti </a:t>
            </a:r>
            <a:r>
              <a:rPr lang="cs-CZ" sz="1900" dirty="0" smtClean="0"/>
              <a:t/>
            </a:r>
            <a:br>
              <a:rPr lang="cs-CZ" sz="1900" dirty="0" smtClean="0"/>
            </a:br>
            <a:r>
              <a:rPr lang="cs-CZ" sz="1900" dirty="0" smtClean="0"/>
              <a:t>o </a:t>
            </a:r>
            <a:r>
              <a:rPr lang="cs-CZ" sz="1900" dirty="0"/>
              <a:t>podporu. </a:t>
            </a:r>
          </a:p>
          <a:p>
            <a:pPr marL="342900" indent="-342900" algn="just">
              <a:buFont typeface="Arial" panose="020B0604020202020204" pitchFamily="34" charset="0"/>
              <a:buChar char="•"/>
            </a:pPr>
            <a:r>
              <a:rPr lang="cs-CZ" sz="1900" b="1" dirty="0">
                <a:solidFill>
                  <a:srgbClr val="FF0000"/>
                </a:solidFill>
              </a:rPr>
              <a:t>Žadatel k žádosti o podporu nedokládá podklady, ze kterých vycházel při stanovení ceny do rozpočtu, musí je mít však k dispozici a na případnou výzvu tyto doklady doložit. </a:t>
            </a:r>
          </a:p>
          <a:p>
            <a:pPr algn="just"/>
            <a:endParaRPr lang="cs-CZ" b="1" dirty="0" smtClean="0">
              <a:solidFill>
                <a:srgbClr val="00529C"/>
              </a:solidFill>
            </a:endParaRPr>
          </a:p>
          <a:p>
            <a:pPr algn="just"/>
            <a:endParaRPr lang="cs-CZ" b="1" dirty="0">
              <a:solidFill>
                <a:srgbClr val="00529C"/>
              </a:solidFill>
            </a:endParaRPr>
          </a:p>
          <a:p>
            <a:pPr algn="just"/>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Napravitelná kritéria -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27</a:t>
            </a:fld>
            <a:endParaRPr lang="en-US" dirty="0"/>
          </a:p>
        </p:txBody>
      </p:sp>
    </p:spTree>
    <p:extLst>
      <p:ext uri="{BB962C8B-B14F-4D97-AF65-F5344CB8AC3E}">
        <p14:creationId xmlns:p14="http://schemas.microsoft.com/office/powerpoint/2010/main" val="21000063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986375" y="1306873"/>
            <a:ext cx="7875237" cy="4943007"/>
          </a:xfrm>
        </p:spPr>
        <p:txBody>
          <a:bodyPr>
            <a:normAutofit fontScale="85000" lnSpcReduction="10000"/>
          </a:bodyPr>
          <a:lstStyle/>
          <a:p>
            <a:pPr algn="just"/>
            <a:endParaRPr lang="cs-CZ" b="1" dirty="0">
              <a:solidFill>
                <a:srgbClr val="00529C"/>
              </a:solidFill>
            </a:endParaRPr>
          </a:p>
          <a:p>
            <a:pPr algn="just"/>
            <a:r>
              <a:rPr lang="cs-CZ" sz="2100" b="1" dirty="0">
                <a:solidFill>
                  <a:srgbClr val="00529C"/>
                </a:solidFill>
              </a:rPr>
              <a:t>Minimálně 85 % způsobilých výdajů projektu je zaměřeno na hlavní aktivity projektu</a:t>
            </a:r>
            <a:r>
              <a:rPr lang="cs-CZ" sz="2100" b="1" dirty="0" smtClean="0">
                <a:solidFill>
                  <a:srgbClr val="00529C"/>
                </a:solidFill>
              </a:rPr>
              <a:t>.</a:t>
            </a:r>
            <a:endParaRPr lang="cs-CZ" sz="2100" dirty="0" smtClean="0"/>
          </a:p>
          <a:p>
            <a:pPr marL="342900" indent="-342900" algn="just">
              <a:buFont typeface="Arial" panose="020B0604020202020204" pitchFamily="34" charset="0"/>
              <a:buChar char="•"/>
            </a:pPr>
            <a:r>
              <a:rPr lang="cs-CZ" sz="2100" dirty="0" smtClean="0"/>
              <a:t>Žadatel v kap. 18 studie proveditelnosti uvede podrobný položkový rozpočet způsobilých výdajů projektu a u každé položky uvede, zda se jedná o hlavní </a:t>
            </a:r>
            <a:br>
              <a:rPr lang="cs-CZ" sz="2100" dirty="0" smtClean="0"/>
            </a:br>
            <a:r>
              <a:rPr lang="cs-CZ" sz="2100" dirty="0" smtClean="0"/>
              <a:t>či vedlejší aktivitu.</a:t>
            </a:r>
          </a:p>
          <a:p>
            <a:pPr algn="just"/>
            <a:endParaRPr lang="cs-CZ" sz="2100" b="1" dirty="0">
              <a:solidFill>
                <a:srgbClr val="00529C"/>
              </a:solidFill>
            </a:endParaRPr>
          </a:p>
          <a:p>
            <a:pPr algn="just"/>
            <a:r>
              <a:rPr lang="cs-CZ" sz="2100" b="1" dirty="0">
                <a:solidFill>
                  <a:srgbClr val="00529C"/>
                </a:solidFill>
              </a:rPr>
              <a:t>Projekt s vazbou na schválenou strategii Koordinovaného přístupu k sociálně vyloučeným lokalitám je v souladu s cíli této strategie</a:t>
            </a:r>
            <a:r>
              <a:rPr lang="cs-CZ" sz="2100" b="1" dirty="0" smtClean="0">
                <a:solidFill>
                  <a:srgbClr val="00529C"/>
                </a:solidFill>
              </a:rPr>
              <a:t>.</a:t>
            </a:r>
          </a:p>
          <a:p>
            <a:pPr marL="342900" indent="-342900" algn="just">
              <a:buFont typeface="Arial" panose="020B0604020202020204" pitchFamily="34" charset="0"/>
              <a:buChar char="•"/>
            </a:pPr>
            <a:r>
              <a:rPr lang="cs-CZ" sz="2100" dirty="0" smtClean="0"/>
              <a:t>Relevantní pro projekty realizované </a:t>
            </a:r>
            <a:r>
              <a:rPr lang="cs-CZ" sz="2100" dirty="0"/>
              <a:t>na území se schválenou strategií Koordinovaného přístupu </a:t>
            </a:r>
            <a:r>
              <a:rPr lang="cs-CZ" sz="2100" dirty="0" smtClean="0"/>
              <a:t>k </a:t>
            </a:r>
            <a:r>
              <a:rPr lang="cs-CZ" sz="2100" dirty="0"/>
              <a:t>sociálně vyloučeným lokalitám uvedeným v příloze </a:t>
            </a:r>
            <a:r>
              <a:rPr lang="cs-CZ" sz="2100" dirty="0" smtClean="0"/>
              <a:t/>
            </a:r>
            <a:br>
              <a:rPr lang="cs-CZ" sz="2100" dirty="0" smtClean="0"/>
            </a:br>
            <a:r>
              <a:rPr lang="cs-CZ" sz="2100" dirty="0" smtClean="0"/>
              <a:t>č</a:t>
            </a:r>
            <a:r>
              <a:rPr lang="cs-CZ" sz="2100" dirty="0"/>
              <a:t>. 6 Specifických </a:t>
            </a:r>
            <a:r>
              <a:rPr lang="cs-CZ" sz="2100" dirty="0" smtClean="0"/>
              <a:t>pravidel, výzva č. 39.</a:t>
            </a:r>
            <a:endParaRPr lang="cs-CZ" sz="2100" dirty="0"/>
          </a:p>
          <a:p>
            <a:pPr marL="342900" indent="-342900" algn="just">
              <a:buFont typeface="Arial" panose="020B0604020202020204" pitchFamily="34" charset="0"/>
              <a:buChar char="•"/>
            </a:pPr>
            <a:r>
              <a:rPr lang="cs-CZ" sz="2100" dirty="0" smtClean="0"/>
              <a:t>Žadatel ve Studii proveditelnosti kap. 4 dále popíše vazbu </a:t>
            </a:r>
            <a:r>
              <a:rPr lang="cs-CZ" sz="2100" dirty="0"/>
              <a:t>projektu na strategii Koordinovaného přístupu k sociálně vyloučeným lokalitám včetně </a:t>
            </a:r>
            <a:r>
              <a:rPr lang="cs-CZ" sz="2100" dirty="0" smtClean="0"/>
              <a:t>odkazů </a:t>
            </a:r>
            <a:br>
              <a:rPr lang="cs-CZ" sz="2100" dirty="0" smtClean="0"/>
            </a:br>
            <a:r>
              <a:rPr lang="cs-CZ" sz="2100" dirty="0" smtClean="0"/>
              <a:t>na </a:t>
            </a:r>
            <a:r>
              <a:rPr lang="cs-CZ" sz="2100" dirty="0"/>
              <a:t>konkrétní </a:t>
            </a:r>
            <a:r>
              <a:rPr lang="cs-CZ" sz="2100" dirty="0" smtClean="0"/>
              <a:t>kapitoly</a:t>
            </a:r>
            <a:r>
              <a:rPr lang="cs-CZ" sz="2100" dirty="0"/>
              <a:t> </a:t>
            </a:r>
            <a:r>
              <a:rPr lang="cs-CZ" sz="2100" dirty="0" smtClean="0"/>
              <a:t>a uvede v čem je projekt v souladu s cíli dané strategie. </a:t>
            </a:r>
            <a:endParaRPr lang="cs-CZ" sz="2100" dirty="0"/>
          </a:p>
          <a:p>
            <a:pPr marL="342900" indent="-342900" algn="just">
              <a:buFont typeface="Arial" panose="020B0604020202020204" pitchFamily="34" charset="0"/>
              <a:buChar char="•"/>
            </a:pPr>
            <a:endParaRPr lang="cs-CZ" sz="2100" b="1" dirty="0" smtClean="0">
              <a:solidFill>
                <a:srgbClr val="00529C"/>
              </a:solidFill>
            </a:endParaRPr>
          </a:p>
          <a:p>
            <a:pPr algn="just"/>
            <a:endParaRPr lang="cs-CZ" sz="2100" b="1" dirty="0" smtClean="0">
              <a:solidFill>
                <a:srgbClr val="00529C"/>
              </a:solidFill>
            </a:endParaRPr>
          </a:p>
          <a:p>
            <a:pPr algn="just"/>
            <a:endParaRPr lang="cs-CZ" sz="2100" b="1" dirty="0" smtClean="0">
              <a:solidFill>
                <a:srgbClr val="00529C"/>
              </a:solidFill>
            </a:endParaRPr>
          </a:p>
          <a:p>
            <a:pPr algn="just"/>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Napravitelná kritéria -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28</a:t>
            </a:fld>
            <a:endParaRPr lang="en-US" dirty="0"/>
          </a:p>
        </p:txBody>
      </p:sp>
    </p:spTree>
    <p:extLst>
      <p:ext uri="{BB962C8B-B14F-4D97-AF65-F5344CB8AC3E}">
        <p14:creationId xmlns:p14="http://schemas.microsoft.com/office/powerpoint/2010/main" val="2100006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b="1" dirty="0">
                <a:solidFill>
                  <a:srgbClr val="00529C"/>
                </a:solidFill>
              </a:rPr>
              <a:t>Cílové hodnoty indikátorů odpovídají cílům projektu</a:t>
            </a:r>
            <a:r>
              <a:rPr lang="cs-CZ" b="1" dirty="0" smtClean="0">
                <a:solidFill>
                  <a:srgbClr val="00529C"/>
                </a:solidFill>
              </a:rPr>
              <a:t>.</a:t>
            </a:r>
          </a:p>
          <a:p>
            <a:pPr marL="285750" indent="-285750" algn="just">
              <a:buFont typeface="Arial" panose="020B0604020202020204" pitchFamily="34" charset="0"/>
              <a:buChar char="•"/>
            </a:pPr>
            <a:r>
              <a:rPr lang="cs-CZ" dirty="0" smtClean="0"/>
              <a:t>Žadatel v žádosti o podporu a ve studii proveditelnosti kap. 10 Výstupy projektu uvede indikátory projektu, jejich hodnoty a způsob jejich výpočtu v souladu  </a:t>
            </a:r>
            <a:r>
              <a:rPr lang="cs-CZ" dirty="0"/>
              <a:t>s přílohou č. 2 Specifických </a:t>
            </a:r>
            <a:r>
              <a:rPr lang="cs-CZ" dirty="0" smtClean="0"/>
              <a:t>pravidel</a:t>
            </a:r>
          </a:p>
          <a:p>
            <a:pPr marL="285750" indent="-285750" algn="just">
              <a:buFont typeface="Arial" panose="020B0604020202020204" pitchFamily="34" charset="0"/>
              <a:buChar char="•"/>
            </a:pPr>
            <a:endParaRPr lang="cs-CZ" b="1" dirty="0">
              <a:solidFill>
                <a:srgbClr val="00529C"/>
              </a:solidFill>
            </a:endParaRPr>
          </a:p>
          <a:p>
            <a:pPr algn="just"/>
            <a:r>
              <a:rPr lang="cs-CZ" b="1" dirty="0">
                <a:solidFill>
                  <a:srgbClr val="00529C"/>
                </a:solidFill>
              </a:rPr>
              <a:t>V hodnocení eCBA/finanční analýze projekt dosáhne minimálně stanovené hodnoty </a:t>
            </a:r>
            <a:r>
              <a:rPr lang="cs-CZ" b="1" dirty="0" smtClean="0">
                <a:solidFill>
                  <a:srgbClr val="00529C"/>
                </a:solidFill>
              </a:rPr>
              <a:t>ukazatelů</a:t>
            </a:r>
          </a:p>
          <a:p>
            <a:pPr marL="285750" indent="-285750" algn="just">
              <a:spcBef>
                <a:spcPts val="0"/>
              </a:spcBef>
              <a:spcAft>
                <a:spcPts val="0"/>
              </a:spcAft>
              <a:buFont typeface="Arial" panose="020B0604020202020204" pitchFamily="34" charset="0"/>
              <a:buChar char="•"/>
            </a:pPr>
            <a:r>
              <a:rPr lang="cs-CZ" dirty="0"/>
              <a:t>V případě, že celkové způsobilé výdaje projektu budou vyšší než 5 mil. Kč.</a:t>
            </a:r>
          </a:p>
          <a:p>
            <a:pPr marL="285750" indent="-285750" algn="just">
              <a:spcBef>
                <a:spcPts val="0"/>
              </a:spcBef>
              <a:spcAft>
                <a:spcPts val="0"/>
              </a:spcAft>
              <a:buFont typeface="Arial" panose="020B0604020202020204" pitchFamily="34" charset="0"/>
              <a:buChar char="•"/>
            </a:pPr>
            <a:r>
              <a:rPr lang="cs-CZ" dirty="0"/>
              <a:t>Kritérium: čistá současná hodnota projektu v rámci finanční analýzy (FNPV) </a:t>
            </a:r>
            <a:r>
              <a:rPr lang="cs-CZ" dirty="0" smtClean="0"/>
              <a:t/>
            </a:r>
            <a:br>
              <a:rPr lang="cs-CZ" dirty="0" smtClean="0"/>
            </a:br>
            <a:r>
              <a:rPr lang="cs-CZ" dirty="0" smtClean="0"/>
              <a:t>je </a:t>
            </a:r>
            <a:r>
              <a:rPr lang="cs-CZ" dirty="0"/>
              <a:t>nižší než 0.</a:t>
            </a:r>
          </a:p>
          <a:p>
            <a:pPr algn="just"/>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Napravitelná kritéria - kritéria přijatelnosti</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29</a:t>
            </a:fld>
            <a:endParaRPr lang="en-US" dirty="0"/>
          </a:p>
        </p:txBody>
      </p:sp>
    </p:spTree>
    <p:extLst>
      <p:ext uri="{BB962C8B-B14F-4D97-AF65-F5344CB8AC3E}">
        <p14:creationId xmlns:p14="http://schemas.microsoft.com/office/powerpoint/2010/main" val="2527680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4025" lvl="1" indent="-187325"/>
            <a:r>
              <a:rPr lang="cs-CZ" dirty="0"/>
              <a:t>Konzultace před vyhlášením výzvy</a:t>
            </a:r>
          </a:p>
          <a:p>
            <a:pPr marL="454025" lvl="1" indent="-187325"/>
            <a:r>
              <a:rPr lang="cs-CZ" dirty="0" smtClean="0"/>
              <a:t>Příjem žádostí </a:t>
            </a:r>
            <a:r>
              <a:rPr lang="cs-CZ" dirty="0"/>
              <a:t>o podporu</a:t>
            </a:r>
          </a:p>
          <a:p>
            <a:pPr marL="454025" lvl="1" indent="-187325"/>
            <a:r>
              <a:rPr lang="cs-CZ" dirty="0" smtClean="0"/>
              <a:t>Hodnocení žádostí </a:t>
            </a:r>
            <a:r>
              <a:rPr lang="cs-CZ" dirty="0"/>
              <a:t>o podporu</a:t>
            </a:r>
          </a:p>
          <a:p>
            <a:pPr marL="454025" lvl="1" indent="-187325"/>
            <a:r>
              <a:rPr lang="cs-CZ" dirty="0" smtClean="0"/>
              <a:t>Administrace změn v projektech</a:t>
            </a:r>
            <a:endParaRPr lang="cs-CZ" dirty="0"/>
          </a:p>
          <a:p>
            <a:pPr marL="454025" lvl="1" indent="-187325"/>
            <a:r>
              <a:rPr lang="cs-CZ" dirty="0" smtClean="0"/>
              <a:t>Administrativní </a:t>
            </a:r>
            <a:r>
              <a:rPr lang="cs-CZ" dirty="0"/>
              <a:t>ověření </a:t>
            </a:r>
            <a:r>
              <a:rPr lang="cs-CZ" dirty="0" smtClean="0"/>
              <a:t>zpráv </a:t>
            </a:r>
            <a:r>
              <a:rPr lang="cs-CZ" dirty="0"/>
              <a:t>o realizaci/zpráv o udržitelnosti</a:t>
            </a:r>
          </a:p>
          <a:p>
            <a:pPr marL="454025" lvl="1" indent="-187325"/>
            <a:r>
              <a:rPr lang="cs-CZ" dirty="0" smtClean="0"/>
              <a:t>Provádění kontrol </a:t>
            </a:r>
            <a:r>
              <a:rPr lang="cs-CZ" dirty="0"/>
              <a:t>na místě</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a:t>Role CRR</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a:t>
            </a:fld>
            <a:endParaRPr lang="en-US" dirty="0"/>
          </a:p>
        </p:txBody>
      </p:sp>
      <p:pic>
        <p:nvPicPr>
          <p:cNvPr id="6" name="Obrázek 5"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9236664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smtClean="0"/>
              <a:t>Věcné hodnocení </a:t>
            </a:r>
            <a:endParaRPr lang="cs-CZ" dirty="0"/>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30</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pic>
        <p:nvPicPr>
          <p:cNvPr id="2050" name="Picture 2"/>
          <p:cNvPicPr>
            <a:picLocks noGrp="1" noChangeAspect="1" noChangeArrowheads="1"/>
          </p:cNvPicPr>
          <p:nvPr>
            <p:ph idx="1"/>
          </p:nvPr>
        </p:nvPicPr>
        <p:blipFill rotWithShape="1">
          <a:blip r:embed="rId4">
            <a:extLst>
              <a:ext uri="{28A0092B-C50C-407E-A947-70E740481C1C}">
                <a14:useLocalDpi xmlns:a14="http://schemas.microsoft.com/office/drawing/2010/main" val="0"/>
              </a:ext>
            </a:extLst>
          </a:blip>
          <a:srcRect/>
          <a:stretch/>
        </p:blipFill>
        <p:spPr bwMode="auto">
          <a:xfrm>
            <a:off x="1008529" y="1084263"/>
            <a:ext cx="7384808" cy="457605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extovéPole 1"/>
          <p:cNvSpPr txBox="1"/>
          <p:nvPr/>
        </p:nvSpPr>
        <p:spPr>
          <a:xfrm>
            <a:off x="727451" y="5822576"/>
            <a:ext cx="7384808" cy="369332"/>
          </a:xfrm>
          <a:prstGeom prst="rect">
            <a:avLst/>
          </a:prstGeom>
          <a:noFill/>
        </p:spPr>
        <p:txBody>
          <a:bodyPr wrap="square" rtlCol="0">
            <a:spAutoFit/>
          </a:bodyPr>
          <a:lstStyle/>
          <a:p>
            <a:pPr marL="285750" indent="-285750">
              <a:buFont typeface="Arial" panose="020B0604020202020204" pitchFamily="34" charset="0"/>
              <a:buChar char="•"/>
            </a:pPr>
            <a:r>
              <a:rPr lang="cs-CZ" dirty="0"/>
              <a:t>Minimální počet bodů, kterých musí projekt dosáhnout je </a:t>
            </a:r>
            <a:r>
              <a:rPr lang="cs-CZ" b="1" dirty="0" smtClean="0">
                <a:solidFill>
                  <a:srgbClr val="FF0000"/>
                </a:solidFill>
              </a:rPr>
              <a:t>35.</a:t>
            </a:r>
            <a:endParaRPr lang="cs-CZ" b="1" dirty="0">
              <a:solidFill>
                <a:srgbClr val="FF0000"/>
              </a:solidFill>
            </a:endParaRPr>
          </a:p>
        </p:txBody>
      </p:sp>
    </p:spTree>
    <p:extLst>
      <p:ext uri="{BB962C8B-B14F-4D97-AF65-F5344CB8AC3E}">
        <p14:creationId xmlns:p14="http://schemas.microsoft.com/office/powerpoint/2010/main" val="35712300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1084263"/>
            <a:ext cx="8229600" cy="854367"/>
          </a:xfrm>
        </p:spPr>
        <p:txBody>
          <a:bodyPr>
            <a:noAutofit/>
          </a:bodyPr>
          <a:lstStyle/>
          <a:p>
            <a:pPr marL="0" lvl="1" indent="0" defTabSz="444500">
              <a:lnSpc>
                <a:spcPct val="110000"/>
              </a:lnSpc>
              <a:spcBef>
                <a:spcPts val="0"/>
              </a:spcBef>
              <a:buNone/>
            </a:pPr>
            <a:r>
              <a:rPr lang="cs-CZ" sz="1800" dirty="0"/>
              <a:t>P</a:t>
            </a:r>
            <a:r>
              <a:rPr lang="cs-CZ" sz="1800" dirty="0" smtClean="0"/>
              <a:t>rovádí CRR.</a:t>
            </a:r>
          </a:p>
          <a:p>
            <a:pPr marL="0" lvl="1" indent="0" defTabSz="444500">
              <a:lnSpc>
                <a:spcPct val="110000"/>
              </a:lnSpc>
              <a:spcBef>
                <a:spcPts val="0"/>
              </a:spcBef>
              <a:buNone/>
            </a:pPr>
            <a:r>
              <a:rPr lang="cs-CZ" sz="1800" b="0" dirty="0" smtClean="0">
                <a:solidFill>
                  <a:schemeClr val="tx1"/>
                </a:solidFill>
              </a:rPr>
              <a:t>Pro </a:t>
            </a:r>
            <a:r>
              <a:rPr lang="cs-CZ" sz="1800" b="0" dirty="0">
                <a:solidFill>
                  <a:schemeClr val="tx1"/>
                </a:solidFill>
              </a:rPr>
              <a:t>projekty, které prošly úspěšně </a:t>
            </a:r>
            <a:r>
              <a:rPr lang="cs-CZ" sz="1800" b="0" dirty="0" smtClean="0">
                <a:solidFill>
                  <a:schemeClr val="tx1"/>
                </a:solidFill>
              </a:rPr>
              <a:t>hodnocením.</a:t>
            </a:r>
          </a:p>
          <a:p>
            <a:pPr marL="0" lvl="1" indent="0" defTabSz="444500">
              <a:lnSpc>
                <a:spcPct val="110000"/>
              </a:lnSpc>
              <a:spcBef>
                <a:spcPts val="0"/>
              </a:spcBef>
              <a:buNone/>
            </a:pPr>
            <a:r>
              <a:rPr lang="cs-CZ" sz="1800" b="0" dirty="0" smtClean="0">
                <a:solidFill>
                  <a:schemeClr val="tx1"/>
                </a:solidFill>
              </a:rPr>
              <a:t>Na </a:t>
            </a:r>
            <a:r>
              <a:rPr lang="cs-CZ" sz="1800" b="0" dirty="0">
                <a:solidFill>
                  <a:schemeClr val="tx1"/>
                </a:solidFill>
              </a:rPr>
              <a:t>základě jejího výsledku provede </a:t>
            </a:r>
            <a:r>
              <a:rPr lang="cs-CZ" sz="1800" b="0" dirty="0" smtClean="0">
                <a:solidFill>
                  <a:schemeClr val="tx1"/>
                </a:solidFill>
              </a:rPr>
              <a:t>CRR u </a:t>
            </a:r>
            <a:r>
              <a:rPr lang="cs-CZ" sz="1800" b="0" dirty="0">
                <a:solidFill>
                  <a:schemeClr val="tx1"/>
                </a:solidFill>
              </a:rPr>
              <a:t>vybraných projektů ex-ante  </a:t>
            </a:r>
            <a:r>
              <a:rPr lang="cs-CZ" sz="1800" b="0" dirty="0" smtClean="0">
                <a:solidFill>
                  <a:schemeClr val="tx1"/>
                </a:solidFill>
              </a:rPr>
              <a:t>kontrolu. </a:t>
            </a:r>
            <a:r>
              <a:rPr lang="cs-CZ" sz="1800" dirty="0" smtClean="0"/>
              <a:t>Ověřují se rizika:</a:t>
            </a:r>
          </a:p>
          <a:p>
            <a:pPr marL="898525" lvl="2" indent="-187325">
              <a:buNone/>
            </a:pPr>
            <a:endParaRPr lang="cs-CZ" sz="1800" dirty="0" smtClean="0"/>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Ex-ante analýza rizik</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31</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69770" y="2382913"/>
            <a:ext cx="5784015" cy="37707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64005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lvl="1" indent="0" algn="just">
              <a:spcBef>
                <a:spcPts val="0"/>
              </a:spcBef>
              <a:buNone/>
            </a:pPr>
            <a:r>
              <a:rPr lang="cs-CZ" sz="1800" dirty="0" smtClean="0"/>
              <a:t>Provádí se na základě výsledků ex-ante analýzy rizik</a:t>
            </a:r>
          </a:p>
          <a:p>
            <a:pPr marL="285750" lvl="1" indent="-285750" algn="just">
              <a:spcBef>
                <a:spcPts val="0"/>
              </a:spcBef>
            </a:pPr>
            <a:r>
              <a:rPr lang="cs-CZ" sz="1800" b="0" dirty="0" smtClean="0">
                <a:solidFill>
                  <a:schemeClr val="tx1"/>
                </a:solidFill>
              </a:rPr>
              <a:t>Zahrnuje oblasti, které ex-ante analýza rizik vyhodnotila jako rizikové.</a:t>
            </a:r>
          </a:p>
          <a:p>
            <a:pPr marL="285750" lvl="1" indent="-285750" algn="just">
              <a:spcBef>
                <a:spcPts val="0"/>
              </a:spcBef>
            </a:pPr>
            <a:r>
              <a:rPr lang="cs-CZ" sz="1800" b="0" dirty="0" smtClean="0">
                <a:solidFill>
                  <a:schemeClr val="tx1"/>
                </a:solidFill>
              </a:rPr>
              <a:t>Na základě výsledků ex-ante kontroly je možné požadovat po žadatelích doplnění, úpravy nebo dodatečné informace, nesmí to však mít vliv na předchozí fáze hodnocení. </a:t>
            </a:r>
          </a:p>
          <a:p>
            <a:pPr marL="0" lvl="1" indent="0" algn="just">
              <a:spcBef>
                <a:spcPts val="0"/>
              </a:spcBef>
              <a:buNone/>
            </a:pPr>
            <a:endParaRPr lang="cs-CZ" sz="1800" b="0" dirty="0" smtClean="0">
              <a:solidFill>
                <a:schemeClr val="tx1"/>
              </a:solidFill>
            </a:endParaRPr>
          </a:p>
          <a:p>
            <a:pPr marL="0" lvl="1" indent="0" algn="just">
              <a:spcBef>
                <a:spcPts val="0"/>
              </a:spcBef>
              <a:buNone/>
            </a:pPr>
            <a:endParaRPr lang="cs-CZ" sz="1800" b="0" dirty="0" smtClean="0">
              <a:solidFill>
                <a:srgbClr val="FF0000"/>
              </a:solidFill>
            </a:endParaRPr>
          </a:p>
          <a:p>
            <a:pPr marL="0" lvl="1" indent="0" algn="just">
              <a:spcBef>
                <a:spcPts val="0"/>
              </a:spcBef>
              <a:buNone/>
            </a:pPr>
            <a:r>
              <a:rPr lang="cs-CZ" sz="1800" dirty="0" smtClean="0"/>
              <a:t>Možné krácení výdajů na základě výsledku kontroly</a:t>
            </a:r>
          </a:p>
          <a:p>
            <a:pPr marL="285750" lvl="2" indent="-285750" algn="just">
              <a:spcBef>
                <a:spcPts val="0"/>
              </a:spcBef>
            </a:pPr>
            <a:r>
              <a:rPr lang="cs-CZ" sz="1800" dirty="0"/>
              <a:t>V</a:t>
            </a:r>
            <a:r>
              <a:rPr lang="cs-CZ" sz="1800" dirty="0" smtClean="0"/>
              <a:t>e způsobilých výdajích jsou zahrnuty  výdaje na nezpůsobilé aktivity.</a:t>
            </a:r>
          </a:p>
          <a:p>
            <a:pPr marL="285750" lvl="2" indent="-285750" algn="just">
              <a:spcBef>
                <a:spcPts val="0"/>
              </a:spcBef>
            </a:pPr>
            <a:r>
              <a:rPr lang="cs-CZ" sz="1800" dirty="0"/>
              <a:t>A</a:t>
            </a:r>
            <a:r>
              <a:rPr lang="cs-CZ" sz="1800" dirty="0" smtClean="0"/>
              <a:t>ktivity, které mohly být nebo již byly realizovány na základě chybně provedeného výběrového řízení.</a:t>
            </a:r>
          </a:p>
          <a:p>
            <a:pPr marL="285750" lvl="2" indent="-285750" algn="just">
              <a:spcBef>
                <a:spcPts val="0"/>
              </a:spcBef>
            </a:pPr>
            <a:r>
              <a:rPr lang="cs-CZ" sz="1800" dirty="0"/>
              <a:t>V</a:t>
            </a:r>
            <a:r>
              <a:rPr lang="cs-CZ" sz="1800" dirty="0" smtClean="0"/>
              <a:t>ýdaje nebyly vynaloženy v souladu se zásadami 3E.</a:t>
            </a:r>
          </a:p>
          <a:p>
            <a:pPr marL="0" lvl="2" indent="0" algn="just">
              <a:spcBef>
                <a:spcPts val="0"/>
              </a:spcBef>
              <a:buNone/>
            </a:pPr>
            <a:endParaRPr lang="cs-CZ" sz="1800" b="1" dirty="0" smtClean="0"/>
          </a:p>
          <a:p>
            <a:pPr marL="0" lvl="2" indent="0" algn="just">
              <a:spcBef>
                <a:spcPts val="0"/>
              </a:spcBef>
              <a:buNone/>
            </a:pPr>
            <a:r>
              <a:rPr lang="cs-CZ" sz="1800" b="1" dirty="0" smtClean="0">
                <a:solidFill>
                  <a:srgbClr val="FF0000"/>
                </a:solidFill>
              </a:rPr>
              <a:t>Ex-ante kontrola probíhá v režimu veřejnosprávní kontroly. </a:t>
            </a:r>
            <a:endParaRPr lang="cs-CZ" sz="1800" b="1" dirty="0" smtClean="0"/>
          </a:p>
          <a:p>
            <a:pPr marL="0" lvl="2" indent="0" algn="just">
              <a:spcBef>
                <a:spcPts val="0"/>
              </a:spcBef>
              <a:buNone/>
              <a:tabLst>
                <a:tab pos="88900" algn="l"/>
              </a:tabLst>
            </a:pPr>
            <a:r>
              <a:rPr lang="cs-CZ" sz="1400" b="1" i="1" dirty="0" smtClean="0">
                <a:solidFill>
                  <a:srgbClr val="00529C"/>
                </a:solidFill>
              </a:rPr>
              <a:t>Upozornění!</a:t>
            </a:r>
          </a:p>
          <a:p>
            <a:pPr marL="0" lvl="2" indent="0" algn="just">
              <a:spcBef>
                <a:spcPts val="0"/>
              </a:spcBef>
              <a:buNone/>
            </a:pPr>
            <a:r>
              <a:rPr lang="cs-CZ" sz="1400" i="1" dirty="0" smtClean="0">
                <a:solidFill>
                  <a:srgbClr val="00529C"/>
                </a:solidFill>
              </a:rPr>
              <a:t>Projekt může být vyřazen z procesu hodnocení, pokud ex-ante kontrola zjistí porušení podmínek stanovených výzvou.</a:t>
            </a:r>
          </a:p>
          <a:p>
            <a:pPr marL="898525" lvl="2" indent="-187325">
              <a:spcBef>
                <a:spcPts val="0"/>
              </a:spcBef>
            </a:pPr>
            <a:endParaRPr lang="cs-CZ" dirty="0" smtClean="0"/>
          </a:p>
          <a:p>
            <a:pPr marL="898525" lvl="2" indent="-187325">
              <a:spcBef>
                <a:spcPts val="0"/>
              </a:spcBef>
              <a:buNone/>
            </a:pPr>
            <a:endParaRPr lang="cs-CZ" dirty="0" smtClean="0"/>
          </a:p>
          <a:p>
            <a:pPr>
              <a:spcBef>
                <a:spcPts val="0"/>
              </a:spcBef>
            </a:pPr>
            <a:endParaRPr lang="en-US" sz="1600"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r>
              <a:rPr lang="cs-CZ" dirty="0" smtClean="0"/>
              <a:t>Ex-ante kontrola</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32</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3934770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1" indent="0">
              <a:spcBef>
                <a:spcPts val="0"/>
              </a:spcBef>
              <a:spcAft>
                <a:spcPts val="600"/>
              </a:spcAft>
              <a:buNone/>
            </a:pPr>
            <a:r>
              <a:rPr lang="cs-CZ" dirty="0" smtClean="0"/>
              <a:t>Provádí ŘO IROP na základě informací od vedení CRR</a:t>
            </a:r>
          </a:p>
          <a:p>
            <a:pPr marL="0" lvl="1" indent="0">
              <a:spcBef>
                <a:spcPts val="0"/>
              </a:spcBef>
              <a:buNone/>
            </a:pPr>
            <a:r>
              <a:rPr lang="cs-CZ" sz="1800" dirty="0" smtClean="0">
                <a:solidFill>
                  <a:schemeClr val="tx1"/>
                </a:solidFill>
              </a:rPr>
              <a:t>Podkladem pro výběr je:</a:t>
            </a:r>
          </a:p>
          <a:p>
            <a:pPr marL="285750" lvl="1" indent="-285750" algn="just">
              <a:spcBef>
                <a:spcPts val="0"/>
              </a:spcBef>
            </a:pPr>
            <a:r>
              <a:rPr lang="cs-CZ" sz="1800" b="0" dirty="0" smtClean="0">
                <a:solidFill>
                  <a:schemeClr val="tx1"/>
                </a:solidFill>
              </a:rPr>
              <a:t>zápis, podepsaný ředitelem CRR, který deklaruje, že hodnocení </a:t>
            </a:r>
            <a:br>
              <a:rPr lang="cs-CZ" sz="1800" b="0" dirty="0" smtClean="0">
                <a:solidFill>
                  <a:schemeClr val="tx1"/>
                </a:solidFill>
              </a:rPr>
            </a:br>
            <a:r>
              <a:rPr lang="cs-CZ" sz="1800" b="0" dirty="0" smtClean="0">
                <a:solidFill>
                  <a:schemeClr val="tx1"/>
                </a:solidFill>
              </a:rPr>
              <a:t>a kontroly projektů proběhly podle stanovených postupů,</a:t>
            </a:r>
          </a:p>
          <a:p>
            <a:pPr marL="285750" lvl="1" indent="-285750" algn="just">
              <a:spcBef>
                <a:spcPts val="0"/>
              </a:spcBef>
            </a:pPr>
            <a:r>
              <a:rPr lang="cs-CZ" sz="1800" b="0" dirty="0" smtClean="0">
                <a:solidFill>
                  <a:schemeClr val="tx1"/>
                </a:solidFill>
              </a:rPr>
              <a:t>seznam všech projektů, které prošly hodnocením, v rozdělení </a:t>
            </a:r>
            <a:br>
              <a:rPr lang="cs-CZ" sz="1800" b="0" dirty="0" smtClean="0">
                <a:solidFill>
                  <a:schemeClr val="tx1"/>
                </a:solidFill>
              </a:rPr>
            </a:br>
            <a:r>
              <a:rPr lang="cs-CZ" sz="1800" b="0" dirty="0" smtClean="0">
                <a:solidFill>
                  <a:schemeClr val="tx1"/>
                </a:solidFill>
              </a:rPr>
              <a:t>na projekty doporučené a nedoporučené k financování,</a:t>
            </a:r>
          </a:p>
          <a:p>
            <a:pPr marL="285750" lvl="1" indent="-285750" algn="just">
              <a:spcBef>
                <a:spcPts val="0"/>
              </a:spcBef>
            </a:pPr>
            <a:r>
              <a:rPr lang="cs-CZ" sz="1800" b="0" dirty="0" smtClean="0">
                <a:solidFill>
                  <a:schemeClr val="tx1"/>
                </a:solidFill>
              </a:rPr>
              <a:t>seznam náhradních projektů.</a:t>
            </a:r>
          </a:p>
          <a:p>
            <a:pPr marL="0" lvl="1" indent="0" algn="just">
              <a:spcBef>
                <a:spcPts val="0"/>
              </a:spcBef>
              <a:buNone/>
            </a:pPr>
            <a:endParaRPr lang="cs-CZ" sz="1800" b="0" i="1" dirty="0">
              <a:solidFill>
                <a:schemeClr val="tx1"/>
              </a:solidFill>
            </a:endParaRPr>
          </a:p>
          <a:p>
            <a:pPr marL="0" lvl="1" indent="0" algn="just" defTabSz="266700">
              <a:spcBef>
                <a:spcPts val="0"/>
              </a:spcBef>
              <a:buNone/>
            </a:pPr>
            <a:r>
              <a:rPr lang="cs-CZ" sz="1800" dirty="0" smtClean="0">
                <a:solidFill>
                  <a:srgbClr val="FF0000"/>
                </a:solidFill>
              </a:rPr>
              <a:t>Ve fázi výběru projektů není možné měnit hodnocení žádostí o podporu.</a:t>
            </a:r>
          </a:p>
          <a:p>
            <a:pPr marL="0" lvl="1" indent="0" algn="just" defTabSz="266700">
              <a:spcBef>
                <a:spcPts val="0"/>
              </a:spcBef>
              <a:buNone/>
            </a:pPr>
            <a:endParaRPr lang="cs-CZ" sz="1800" dirty="0" smtClean="0">
              <a:solidFill>
                <a:srgbClr val="FF0000"/>
              </a:solidFill>
            </a:endParaRPr>
          </a:p>
          <a:p>
            <a:pPr marL="285750" lvl="1" indent="-285750" algn="just" defTabSz="266700">
              <a:spcBef>
                <a:spcPts val="0"/>
              </a:spcBef>
            </a:pPr>
            <a:r>
              <a:rPr lang="cs-CZ" sz="1800" b="0" dirty="0" smtClean="0">
                <a:solidFill>
                  <a:schemeClr val="tx1"/>
                </a:solidFill>
              </a:rPr>
              <a:t>V kolových výzvách jsou projekty seřazeny dle počtu dosažených bodů od nejvyššího po nejnižší. </a:t>
            </a:r>
          </a:p>
          <a:p>
            <a:pPr marL="285750" lvl="1" indent="-285750" algn="just" defTabSz="266700">
              <a:spcBef>
                <a:spcPts val="0"/>
              </a:spcBef>
            </a:pPr>
            <a:r>
              <a:rPr lang="cs-CZ" sz="1800" b="0" dirty="0" smtClean="0">
                <a:solidFill>
                  <a:schemeClr val="tx1"/>
                </a:solidFill>
              </a:rPr>
              <a:t>Projekty se stejným počtem bodů jsou seřazeny dle data a času podání žádosti o podporu v MS2014+.</a:t>
            </a:r>
          </a:p>
          <a:p>
            <a:pPr marL="285750" lvl="1" indent="-285750" algn="just" defTabSz="266700">
              <a:spcBef>
                <a:spcPts val="0"/>
              </a:spcBef>
            </a:pPr>
            <a:r>
              <a:rPr lang="cs-CZ" sz="1800" b="0" dirty="0" smtClean="0">
                <a:solidFill>
                  <a:schemeClr val="tx1"/>
                </a:solidFill>
              </a:rPr>
              <a:t>Počet podpořených projektů je limitován výší alokace na výzvu, ostatní projekty mohou být zařazeny na seznam náhradních projektů.</a:t>
            </a:r>
          </a:p>
          <a:p>
            <a:pPr marL="266700" lvl="1" indent="0" algn="just">
              <a:buNone/>
            </a:pPr>
            <a:endParaRPr lang="cs-CZ" dirty="0" smtClean="0"/>
          </a:p>
          <a:p>
            <a:pPr marL="898525" lvl="2" indent="-187325" algn="just"/>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r>
              <a:rPr lang="cs-CZ" dirty="0" smtClean="0"/>
              <a:t>Výběr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33</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2174824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266700" lvl="1" indent="0">
              <a:buNone/>
            </a:pPr>
            <a:endParaRPr lang="cs-CZ" dirty="0" smtClean="0"/>
          </a:p>
          <a:p>
            <a:pPr marL="266700" lvl="1" indent="0">
              <a:buNone/>
            </a:pPr>
            <a:r>
              <a:rPr lang="cs-CZ" dirty="0" smtClean="0"/>
              <a:t>Právní akt upravuje minimálně tyto oblasti:</a:t>
            </a:r>
            <a:endParaRPr lang="cs-CZ" dirty="0"/>
          </a:p>
          <a:p>
            <a:pPr marL="454025" lvl="1" indent="-187325"/>
            <a:r>
              <a:rPr lang="cs-CZ" b="0" dirty="0" smtClean="0">
                <a:solidFill>
                  <a:schemeClr val="tx1"/>
                </a:solidFill>
              </a:rPr>
              <a:t>informace o příjemci;</a:t>
            </a:r>
          </a:p>
          <a:p>
            <a:pPr marL="454025" lvl="1" indent="-187325"/>
            <a:r>
              <a:rPr lang="cs-CZ" b="0" dirty="0" smtClean="0">
                <a:solidFill>
                  <a:schemeClr val="tx1"/>
                </a:solidFill>
              </a:rPr>
              <a:t>informace o projektu;</a:t>
            </a:r>
          </a:p>
          <a:p>
            <a:pPr marL="454025" lvl="1" indent="-187325"/>
            <a:r>
              <a:rPr lang="cs-CZ" b="0" dirty="0" smtClean="0">
                <a:solidFill>
                  <a:schemeClr val="tx1"/>
                </a:solidFill>
              </a:rPr>
              <a:t>povinnosti a práva příjemce;</a:t>
            </a:r>
          </a:p>
          <a:p>
            <a:pPr marL="454025" lvl="1" indent="-187325"/>
            <a:r>
              <a:rPr lang="cs-CZ" b="0" dirty="0" smtClean="0">
                <a:solidFill>
                  <a:schemeClr val="tx1"/>
                </a:solidFill>
              </a:rPr>
              <a:t>povinnosti a práva ŘO IROP;</a:t>
            </a:r>
          </a:p>
          <a:p>
            <a:pPr marL="454025" lvl="1" indent="-187325"/>
            <a:r>
              <a:rPr lang="cs-CZ" b="0" dirty="0" smtClean="0">
                <a:solidFill>
                  <a:schemeClr val="tx1"/>
                </a:solidFill>
              </a:rPr>
              <a:t>sankce za neplnění povinností.</a:t>
            </a:r>
          </a:p>
          <a:p>
            <a:pPr marL="454025" lvl="1" indent="-187325"/>
            <a:endParaRPr lang="cs-CZ" dirty="0" smtClean="0"/>
          </a:p>
          <a:p>
            <a:pPr marL="898525" lvl="2" indent="-187325"/>
            <a:endParaRPr lang="cs-CZ" dirty="0" smtClean="0"/>
          </a:p>
          <a:p>
            <a:pPr marL="898525" lvl="2" indent="-187325">
              <a:buNone/>
            </a:pPr>
            <a:endParaRPr lang="cs-CZ" dirty="0" smtClean="0"/>
          </a:p>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fontScale="90000"/>
          </a:bodyPr>
          <a:lstStyle/>
          <a:p>
            <a:r>
              <a:rPr lang="cs-CZ" dirty="0" smtClean="0"/>
              <a:t>Vydání právního aktu – Registrace akce </a:t>
            </a:r>
            <a:br>
              <a:rPr lang="cs-CZ" dirty="0" smtClean="0"/>
            </a:br>
            <a:r>
              <a:rPr lang="cs-CZ" dirty="0" smtClean="0"/>
              <a:t>a Rozhodnutí o poskytnutí dotace</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34</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31771735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084263"/>
            <a:ext cx="7848343" cy="5194617"/>
          </a:xfrm>
        </p:spPr>
        <p:txBody>
          <a:bodyPr>
            <a:noAutofit/>
          </a:bodyPr>
          <a:lstStyle/>
          <a:p>
            <a:pPr marL="0" lvl="1" indent="0" algn="just">
              <a:spcBef>
                <a:spcPts val="0"/>
              </a:spcBef>
              <a:buNone/>
            </a:pPr>
            <a:r>
              <a:rPr lang="cs-CZ" sz="1800" dirty="0" smtClean="0"/>
              <a:t>Žadatel může podat žádost o přezkum hodnocení v každé části hodnocení žádosti, ve které neuspěl</a:t>
            </a:r>
            <a:r>
              <a:rPr lang="cs-CZ" sz="1800" dirty="0"/>
              <a:t>:</a:t>
            </a:r>
            <a:endParaRPr lang="cs-CZ" sz="1800" dirty="0" smtClean="0"/>
          </a:p>
          <a:p>
            <a:pPr marL="342900" lvl="1" indent="-342900" algn="just" defTabSz="355600">
              <a:spcBef>
                <a:spcPts val="0"/>
              </a:spcBef>
            </a:pPr>
            <a:r>
              <a:rPr lang="cs-CZ" sz="1800" b="0" dirty="0">
                <a:solidFill>
                  <a:schemeClr val="tx1"/>
                </a:solidFill>
              </a:rPr>
              <a:t>p</a:t>
            </a:r>
            <a:r>
              <a:rPr lang="cs-CZ" sz="1800" b="0" dirty="0" smtClean="0">
                <a:solidFill>
                  <a:schemeClr val="tx1"/>
                </a:solidFill>
              </a:rPr>
              <a:t>o kontrole přijatelnosti a formálních náležitostí,</a:t>
            </a:r>
          </a:p>
          <a:p>
            <a:pPr marL="342900" lvl="1" indent="-342900" algn="just" defTabSz="355600">
              <a:spcBef>
                <a:spcPts val="0"/>
              </a:spcBef>
            </a:pPr>
            <a:r>
              <a:rPr lang="cs-CZ" sz="1800" b="0" dirty="0">
                <a:solidFill>
                  <a:schemeClr val="tx1"/>
                </a:solidFill>
              </a:rPr>
              <a:t>p</a:t>
            </a:r>
            <a:r>
              <a:rPr lang="cs-CZ" sz="1800" b="0" dirty="0" smtClean="0">
                <a:solidFill>
                  <a:schemeClr val="tx1"/>
                </a:solidFill>
              </a:rPr>
              <a:t>o věcném hodnocení.</a:t>
            </a:r>
          </a:p>
          <a:p>
            <a:pPr marL="342900" lvl="1" indent="-342900" algn="just" defTabSz="355600">
              <a:spcBef>
                <a:spcPts val="0"/>
              </a:spcBef>
            </a:pPr>
            <a:endParaRPr lang="cs-CZ" sz="1800" b="0" dirty="0" smtClean="0">
              <a:solidFill>
                <a:schemeClr val="tx1"/>
              </a:solidFill>
            </a:endParaRPr>
          </a:p>
          <a:p>
            <a:pPr marL="0" lvl="1" indent="0" algn="just">
              <a:spcBef>
                <a:spcPts val="0"/>
              </a:spcBef>
              <a:buNone/>
            </a:pPr>
            <a:r>
              <a:rPr lang="cs-CZ" sz="1800" dirty="0" smtClean="0"/>
              <a:t>Podává se do 15 kalendářních dnů ode dne doručení výsledku - depeše,  a to:</a:t>
            </a:r>
          </a:p>
          <a:p>
            <a:pPr marL="342900" lvl="2" indent="-342900" algn="just">
              <a:spcBef>
                <a:spcPts val="0"/>
              </a:spcBef>
            </a:pPr>
            <a:r>
              <a:rPr lang="cs-CZ" sz="1800" dirty="0" smtClean="0"/>
              <a:t>elektronicky v MS2014+,</a:t>
            </a:r>
          </a:p>
          <a:p>
            <a:pPr marL="342900" lvl="2" indent="-342900" algn="just">
              <a:spcBef>
                <a:spcPts val="0"/>
              </a:spcBef>
            </a:pPr>
            <a:r>
              <a:rPr lang="cs-CZ" sz="1800" dirty="0" smtClean="0"/>
              <a:t>Písemně prostřednictvím formuláře, zveřejněného na webových stránkách </a:t>
            </a:r>
            <a:r>
              <a:rPr lang="pl-PL" sz="1800" u="sng" dirty="0">
                <a:solidFill>
                  <a:schemeClr val="tx2"/>
                </a:solidFill>
              </a:rPr>
              <a:t>http://www.dotaceeu.cz/cs/Microsites/IROP/Dokumenty </a:t>
            </a:r>
            <a:r>
              <a:rPr lang="pl-PL" sz="1800" dirty="0"/>
              <a:t>na adresu </a:t>
            </a:r>
            <a:r>
              <a:rPr lang="pl-PL" sz="1800" dirty="0" smtClean="0"/>
              <a:t>CRR.</a:t>
            </a:r>
          </a:p>
          <a:p>
            <a:pPr marL="0" lvl="2" indent="0" algn="just">
              <a:spcBef>
                <a:spcPts val="0"/>
              </a:spcBef>
              <a:buNone/>
            </a:pPr>
            <a:endParaRPr lang="pl-PL" sz="1800" dirty="0"/>
          </a:p>
          <a:p>
            <a:pPr marL="0" lvl="2" indent="0" algn="just">
              <a:spcBef>
                <a:spcPts val="0"/>
              </a:spcBef>
              <a:buNone/>
            </a:pPr>
            <a:r>
              <a:rPr lang="pl-PL" sz="1800" b="1" dirty="0" smtClean="0">
                <a:solidFill>
                  <a:srgbClr val="FF0000"/>
                </a:solidFill>
              </a:rPr>
              <a:t>Žádost o přezkum každé části hodnocení lze podat pouze jednou.</a:t>
            </a:r>
            <a:endParaRPr lang="cs-CZ" sz="1800" b="1" dirty="0" smtClean="0">
              <a:solidFill>
                <a:srgbClr val="FF0000"/>
              </a:solidFill>
            </a:endParaRPr>
          </a:p>
          <a:p>
            <a:pPr marL="0" lvl="2" indent="0" algn="just">
              <a:spcBef>
                <a:spcPts val="0"/>
              </a:spcBef>
              <a:buNone/>
            </a:pPr>
            <a:endParaRPr lang="cs-CZ" sz="1800" dirty="0" smtClean="0"/>
          </a:p>
          <a:p>
            <a:pPr marL="0" lvl="1" indent="0" algn="just">
              <a:spcBef>
                <a:spcPts val="0"/>
              </a:spcBef>
              <a:buNone/>
            </a:pPr>
            <a:r>
              <a:rPr lang="cs-CZ" sz="1800" dirty="0" smtClean="0"/>
              <a:t>Přezkumné řízení provádí ŘO IROP:</a:t>
            </a:r>
            <a:endParaRPr lang="cs-CZ" sz="1800" dirty="0"/>
          </a:p>
          <a:p>
            <a:pPr marL="342900" lvl="1" indent="-342900" algn="just">
              <a:spcBef>
                <a:spcPts val="0"/>
              </a:spcBef>
            </a:pPr>
            <a:r>
              <a:rPr lang="cs-CZ" sz="1800" b="0" dirty="0" smtClean="0">
                <a:solidFill>
                  <a:schemeClr val="tx1"/>
                </a:solidFill>
              </a:rPr>
              <a:t>do 30 kalendářních dní od doručení žádosti o přezkum (ve složitějších případech do 60 pracovních dní).</a:t>
            </a:r>
          </a:p>
          <a:p>
            <a:pPr marL="0" lvl="1" indent="0" algn="just">
              <a:spcBef>
                <a:spcPts val="0"/>
              </a:spcBef>
              <a:buNone/>
            </a:pPr>
            <a:r>
              <a:rPr lang="cs-CZ" sz="1800" dirty="0" smtClean="0"/>
              <a:t>Na základě výsledku přezkumného řízení:</a:t>
            </a:r>
          </a:p>
          <a:p>
            <a:pPr marL="342900" lvl="2" indent="-342900" algn="just" defTabSz="266700">
              <a:spcBef>
                <a:spcPts val="0"/>
              </a:spcBef>
            </a:pPr>
            <a:r>
              <a:rPr lang="cs-CZ" sz="1800" dirty="0" smtClean="0"/>
              <a:t>Je založeno nové hodnocení kritérií, u kterých projekt neuspěl.</a:t>
            </a:r>
          </a:p>
          <a:p>
            <a:pPr marL="342900" lvl="2" indent="-342900" algn="just" defTabSz="266700">
              <a:spcBef>
                <a:spcPts val="0"/>
              </a:spcBef>
            </a:pPr>
            <a:r>
              <a:rPr lang="cs-CZ" sz="1800" dirty="0"/>
              <a:t>Ž</a:t>
            </a:r>
            <a:r>
              <a:rPr lang="cs-CZ" sz="1800" dirty="0" smtClean="0"/>
              <a:t>ádost je vyřazena z dalšího procesu hodnocení.</a:t>
            </a:r>
          </a:p>
          <a:p>
            <a:pPr marL="454025" lvl="1" indent="-187325">
              <a:spcBef>
                <a:spcPts val="0"/>
              </a:spcBef>
            </a:pPr>
            <a:endParaRPr lang="cs-CZ" sz="1800" dirty="0" smtClean="0"/>
          </a:p>
          <a:p>
            <a:pPr marL="898525" lvl="2" indent="-187325">
              <a:spcBef>
                <a:spcPts val="0"/>
              </a:spcBef>
            </a:pPr>
            <a:endParaRPr lang="cs-CZ" sz="1800" dirty="0" smtClean="0"/>
          </a:p>
          <a:p>
            <a:pPr marL="898525" lvl="2" indent="-187325">
              <a:spcBef>
                <a:spcPts val="0"/>
              </a:spcBef>
              <a:buNone/>
            </a:pPr>
            <a:endParaRPr lang="cs-CZ" sz="1800" dirty="0" smtClean="0"/>
          </a:p>
          <a:p>
            <a:pPr>
              <a:spcBef>
                <a:spcPts val="0"/>
              </a:spcBef>
            </a:pP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Title 3"/>
          <p:cNvSpPr>
            <a:spLocks noGrp="1"/>
          </p:cNvSpPr>
          <p:nvPr>
            <p:ph type="title"/>
          </p:nvPr>
        </p:nvSpPr>
        <p:spPr/>
        <p:txBody>
          <a:bodyPr>
            <a:normAutofit/>
          </a:bodyPr>
          <a:lstStyle/>
          <a:p>
            <a:r>
              <a:rPr lang="cs-CZ" dirty="0" smtClean="0"/>
              <a:t>Žádost o přezkum výsledku hodnocení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35</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10466762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lvl="1" indent="0" algn="just">
              <a:spcBef>
                <a:spcPts val="0"/>
              </a:spcBef>
              <a:buNone/>
            </a:pPr>
            <a:r>
              <a:rPr lang="cs-CZ" sz="1800" dirty="0"/>
              <a:t>Může iniciovat žadatel/příjemce, CRR, ŘO IROP</a:t>
            </a:r>
            <a:r>
              <a:rPr lang="cs-CZ" sz="1800" dirty="0" smtClean="0"/>
              <a:t>.</a:t>
            </a:r>
          </a:p>
          <a:p>
            <a:pPr marL="0" lvl="1" indent="0" algn="just">
              <a:spcBef>
                <a:spcPts val="0"/>
              </a:spcBef>
              <a:buNone/>
            </a:pPr>
            <a:endParaRPr lang="cs-CZ" sz="1800" dirty="0"/>
          </a:p>
          <a:p>
            <a:pPr marL="285750" lvl="1" indent="-285750" algn="just" defTabSz="444500">
              <a:spcBef>
                <a:spcPts val="0"/>
              </a:spcBef>
              <a:buFont typeface="Arial" panose="020B0604020202020204" pitchFamily="34" charset="0"/>
              <a:buChar char="•"/>
              <a:tabLst>
                <a:tab pos="812800" algn="l"/>
              </a:tabLst>
            </a:pPr>
            <a:r>
              <a:rPr lang="cs-CZ" sz="1800" b="0" dirty="0">
                <a:solidFill>
                  <a:schemeClr val="tx1"/>
                </a:solidFill>
              </a:rPr>
              <a:t>Žadatel má povinnost oznámit CRR změny, které v průběhu realizace a udržitelnosti projektu nastanou.</a:t>
            </a:r>
          </a:p>
          <a:p>
            <a:pPr marL="285750" lvl="1" indent="-285750" algn="just" defTabSz="444500">
              <a:spcBef>
                <a:spcPts val="0"/>
              </a:spcBef>
              <a:buFont typeface="Arial" panose="020B0604020202020204" pitchFamily="34" charset="0"/>
              <a:buChar char="•"/>
            </a:pPr>
            <a:r>
              <a:rPr lang="cs-CZ" sz="1800" b="0" dirty="0">
                <a:solidFill>
                  <a:schemeClr val="tx1"/>
                </a:solidFill>
              </a:rPr>
              <a:t>O</a:t>
            </a:r>
            <a:r>
              <a:rPr lang="cs-CZ" sz="1800" b="0" dirty="0" smtClean="0">
                <a:solidFill>
                  <a:schemeClr val="tx1"/>
                </a:solidFill>
              </a:rPr>
              <a:t>známení provádí žadatel/příjemce prostřednictvím MS2014+ na záložce </a:t>
            </a:r>
            <a:r>
              <a:rPr lang="cs-CZ" sz="1800" b="0" u="sng" dirty="0" smtClean="0">
                <a:solidFill>
                  <a:schemeClr val="tx1"/>
                </a:solidFill>
              </a:rPr>
              <a:t>Žádost o změnu.</a:t>
            </a:r>
          </a:p>
          <a:p>
            <a:pPr marL="285750" lvl="1" indent="-285750" algn="just" defTabSz="444500">
              <a:spcBef>
                <a:spcPts val="0"/>
              </a:spcBef>
              <a:buFont typeface="Arial" panose="020B0604020202020204" pitchFamily="34" charset="0"/>
              <a:buChar char="•"/>
            </a:pPr>
            <a:r>
              <a:rPr lang="cs-CZ" sz="1800" b="0" dirty="0" smtClean="0">
                <a:solidFill>
                  <a:schemeClr val="tx1"/>
                </a:solidFill>
              </a:rPr>
              <a:t>Pokud je iniciátorem změny ŘO IROP nebo CRR informují příjemce </a:t>
            </a:r>
            <a:r>
              <a:rPr lang="cs-CZ" sz="1800" b="0" u="sng" dirty="0" smtClean="0">
                <a:solidFill>
                  <a:schemeClr val="tx1"/>
                </a:solidFill>
              </a:rPr>
              <a:t>depeší </a:t>
            </a:r>
            <a:br>
              <a:rPr lang="cs-CZ" sz="1800" b="0" u="sng" dirty="0" smtClean="0">
                <a:solidFill>
                  <a:schemeClr val="tx1"/>
                </a:solidFill>
              </a:rPr>
            </a:br>
            <a:r>
              <a:rPr lang="cs-CZ" sz="1800" b="0" u="sng" dirty="0" smtClean="0">
                <a:solidFill>
                  <a:schemeClr val="tx1"/>
                </a:solidFill>
              </a:rPr>
              <a:t>o zahájení změnového řízení. </a:t>
            </a:r>
          </a:p>
          <a:p>
            <a:pPr marL="285750" lvl="1" indent="-285750" algn="just" defTabSz="444500">
              <a:spcBef>
                <a:spcPts val="0"/>
              </a:spcBef>
              <a:buFont typeface="Arial" panose="020B0604020202020204" pitchFamily="34" charset="0"/>
              <a:buChar char="•"/>
            </a:pPr>
            <a:r>
              <a:rPr lang="cs-CZ" sz="1800" b="0" dirty="0">
                <a:solidFill>
                  <a:schemeClr val="tx1"/>
                </a:solidFill>
              </a:rPr>
              <a:t>ŘO IROP </a:t>
            </a:r>
            <a:r>
              <a:rPr lang="cs-CZ" sz="1800" b="0" dirty="0" smtClean="0">
                <a:solidFill>
                  <a:schemeClr val="tx1"/>
                </a:solidFill>
              </a:rPr>
              <a:t>a CRR zahájí změnové řízení v případě, že </a:t>
            </a:r>
            <a:r>
              <a:rPr lang="cs-CZ" sz="1800" b="0" u="sng" dirty="0" smtClean="0">
                <a:solidFill>
                  <a:schemeClr val="tx1"/>
                </a:solidFill>
              </a:rPr>
              <a:t>změna projektu bude </a:t>
            </a:r>
            <a:br>
              <a:rPr lang="cs-CZ" sz="1800" b="0" u="sng" dirty="0" smtClean="0">
                <a:solidFill>
                  <a:schemeClr val="tx1"/>
                </a:solidFill>
              </a:rPr>
            </a:br>
            <a:r>
              <a:rPr lang="cs-CZ" sz="1800" b="0" u="sng" dirty="0" smtClean="0">
                <a:solidFill>
                  <a:schemeClr val="tx1"/>
                </a:solidFill>
              </a:rPr>
              <a:t>v zájmu příjemce nebo po zjištění formální chyby. </a:t>
            </a:r>
          </a:p>
          <a:p>
            <a:pPr marL="285750" lvl="1" indent="-285750" algn="just" defTabSz="444500">
              <a:spcBef>
                <a:spcPts val="0"/>
              </a:spcBef>
              <a:buFont typeface="Arial" panose="020B0604020202020204" pitchFamily="34" charset="0"/>
              <a:buChar char="•"/>
            </a:pPr>
            <a:endParaRPr lang="cs-CZ" sz="1800" b="0" u="sng" dirty="0">
              <a:solidFill>
                <a:schemeClr val="tx1"/>
              </a:solidFill>
            </a:endParaRPr>
          </a:p>
          <a:p>
            <a:pPr marL="0" lvl="1" indent="0" algn="just" defTabSz="444500">
              <a:spcBef>
                <a:spcPts val="0"/>
              </a:spcBef>
              <a:buNone/>
            </a:pPr>
            <a:r>
              <a:rPr lang="cs-CZ" sz="1800" dirty="0" smtClean="0">
                <a:solidFill>
                  <a:srgbClr val="FF0000"/>
                </a:solidFill>
              </a:rPr>
              <a:t>Neplánované změny je příjemce povinen oznámit neprodleně, jakmile změna nastane</a:t>
            </a:r>
            <a:r>
              <a:rPr lang="cs-CZ" sz="1800" b="0" dirty="0" smtClean="0">
                <a:solidFill>
                  <a:srgbClr val="FF0000"/>
                </a:solidFill>
              </a:rPr>
              <a:t>.</a:t>
            </a:r>
            <a:r>
              <a:rPr lang="cs-CZ" sz="1800" b="0" dirty="0" smtClean="0">
                <a:solidFill>
                  <a:schemeClr val="tx1"/>
                </a:solidFill>
              </a:rPr>
              <a:t> </a:t>
            </a:r>
          </a:p>
          <a:p>
            <a:pPr marL="285750" lvl="1" indent="-285750" algn="just" defTabSz="444500">
              <a:spcBef>
                <a:spcPts val="0"/>
              </a:spcBef>
              <a:buFont typeface="Arial" panose="020B0604020202020204" pitchFamily="34" charset="0"/>
              <a:buChar char="•"/>
            </a:pPr>
            <a:endParaRPr lang="cs-CZ" sz="1800" b="0" dirty="0" smtClean="0">
              <a:solidFill>
                <a:schemeClr val="tx1"/>
              </a:solidFill>
            </a:endParaRPr>
          </a:p>
          <a:p>
            <a:pPr marL="254000" lvl="2" indent="0" algn="just" defTabSz="266700">
              <a:spcBef>
                <a:spcPts val="0"/>
              </a:spcBef>
              <a:buNone/>
            </a:pPr>
            <a:endParaRPr lang="cs-CZ" sz="1800" dirty="0" smtClean="0"/>
          </a:p>
          <a:p>
            <a:pPr marL="454025" lvl="1" indent="-187325">
              <a:spcBef>
                <a:spcPts val="0"/>
              </a:spcBef>
            </a:pPr>
            <a:endParaRPr lang="cs-CZ" sz="1800" dirty="0" smtClean="0"/>
          </a:p>
          <a:p>
            <a:pPr marL="898525" lvl="2" indent="-187325">
              <a:spcBef>
                <a:spcPts val="0"/>
              </a:spcBef>
            </a:pPr>
            <a:endParaRPr lang="cs-CZ" sz="1800" dirty="0" smtClean="0"/>
          </a:p>
          <a:p>
            <a:pPr marL="898525" lvl="2" indent="-187325">
              <a:spcBef>
                <a:spcPts val="0"/>
              </a:spcBef>
              <a:buNone/>
            </a:pPr>
            <a:endParaRPr lang="cs-CZ" sz="1800" dirty="0" smtClean="0"/>
          </a:p>
          <a:p>
            <a:pPr>
              <a:spcBef>
                <a:spcPts val="0"/>
              </a:spcBef>
            </a:pPr>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Změny v projektech</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36</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5055169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marL="0" lvl="1" indent="0" algn="just">
              <a:spcBef>
                <a:spcPts val="0"/>
              </a:spcBef>
              <a:buNone/>
            </a:pPr>
            <a:r>
              <a:rPr lang="cs-CZ" sz="1800" dirty="0"/>
              <a:t>Druhy </a:t>
            </a:r>
            <a:r>
              <a:rPr lang="cs-CZ" sz="1800" dirty="0" smtClean="0"/>
              <a:t>změn</a:t>
            </a:r>
          </a:p>
          <a:p>
            <a:pPr marL="0" lvl="1" indent="0" algn="just">
              <a:spcBef>
                <a:spcPts val="0"/>
              </a:spcBef>
              <a:buNone/>
            </a:pPr>
            <a:endParaRPr lang="cs-CZ" sz="1800" dirty="0"/>
          </a:p>
          <a:p>
            <a:pPr marL="0" lvl="2" indent="0" algn="just" defTabSz="444500">
              <a:spcBef>
                <a:spcPts val="0"/>
              </a:spcBef>
              <a:buNone/>
            </a:pPr>
            <a:r>
              <a:rPr lang="cs-CZ" sz="1800" dirty="0" smtClean="0"/>
              <a:t>A) Změnové </a:t>
            </a:r>
            <a:r>
              <a:rPr lang="cs-CZ" sz="1800" dirty="0"/>
              <a:t>řízení je zahájeno </a:t>
            </a:r>
            <a:r>
              <a:rPr lang="cs-CZ" sz="1800" b="1" dirty="0"/>
              <a:t>před schválením prvního právního </a:t>
            </a:r>
            <a:r>
              <a:rPr lang="cs-CZ" sz="1800" b="1" dirty="0" smtClean="0"/>
              <a:t>aktu </a:t>
            </a:r>
            <a:r>
              <a:rPr lang="cs-CZ" sz="1800" dirty="0" smtClean="0"/>
              <a:t>– </a:t>
            </a:r>
            <a:r>
              <a:rPr lang="cs-CZ" sz="1800" dirty="0"/>
              <a:t>o změně rozhoduje CRR </a:t>
            </a:r>
            <a:r>
              <a:rPr lang="cs-CZ" sz="1800" i="1" dirty="0"/>
              <a:t>(např. doložení výpisu z katastru nemovitostí, pravomocného stavebního povolení nebo souhlasu s provedením ohlášeného stavebního záměru</a:t>
            </a:r>
            <a:r>
              <a:rPr lang="cs-CZ" sz="1800" i="1" dirty="0" smtClean="0"/>
              <a:t>).</a:t>
            </a:r>
          </a:p>
          <a:p>
            <a:pPr marL="0" lvl="2" indent="0" algn="just" defTabSz="444500">
              <a:spcBef>
                <a:spcPts val="0"/>
              </a:spcBef>
              <a:buNone/>
            </a:pPr>
            <a:endParaRPr lang="cs-CZ" sz="1800" i="1" dirty="0" smtClean="0"/>
          </a:p>
          <a:p>
            <a:pPr marL="0" lvl="2" indent="0" algn="just" defTabSz="444500">
              <a:spcBef>
                <a:spcPts val="0"/>
              </a:spcBef>
              <a:buNone/>
            </a:pPr>
            <a:r>
              <a:rPr lang="cs-CZ" sz="1800" i="1" dirty="0" smtClean="0"/>
              <a:t>B) </a:t>
            </a:r>
            <a:r>
              <a:rPr lang="cs-CZ" sz="1800" dirty="0" smtClean="0"/>
              <a:t>Změnové </a:t>
            </a:r>
            <a:r>
              <a:rPr lang="cs-CZ" sz="1800" dirty="0"/>
              <a:t>řízení je zahájeno </a:t>
            </a:r>
            <a:r>
              <a:rPr lang="cs-CZ" sz="1800" b="1" dirty="0"/>
              <a:t>po schválení prvního právního aktu</a:t>
            </a:r>
          </a:p>
          <a:p>
            <a:pPr marL="285750" lvl="2" indent="-285750" algn="just" defTabSz="444500">
              <a:spcBef>
                <a:spcPts val="0"/>
              </a:spcBef>
              <a:buFont typeface="Arial" panose="020B0604020202020204" pitchFamily="34" charset="0"/>
              <a:buChar char="•"/>
            </a:pPr>
            <a:r>
              <a:rPr lang="cs-CZ" sz="1800" b="1" dirty="0"/>
              <a:t>Změny, které nezakládají změnu právního aktu </a:t>
            </a:r>
            <a:r>
              <a:rPr lang="cs-CZ" sz="1800" dirty="0"/>
              <a:t>–  o změně rozhoduje </a:t>
            </a:r>
            <a:r>
              <a:rPr lang="cs-CZ" sz="1800" dirty="0" smtClean="0"/>
              <a:t>CRR (změny v </a:t>
            </a:r>
            <a:r>
              <a:rPr lang="cs-CZ" sz="1800" dirty="0"/>
              <a:t>projektovém týmu, změna čísla účtu, zadání nových výběrových a zadávacích řízení).</a:t>
            </a:r>
          </a:p>
          <a:p>
            <a:pPr marL="285750" lvl="2" indent="-285750" algn="just" defTabSz="444500">
              <a:spcBef>
                <a:spcPts val="0"/>
              </a:spcBef>
              <a:buFont typeface="Arial" panose="020B0604020202020204" pitchFamily="34" charset="0"/>
              <a:buChar char="•"/>
            </a:pPr>
            <a:r>
              <a:rPr lang="cs-CZ" sz="1800" b="1" dirty="0"/>
              <a:t>Změny, které zakládají změnu právního aktu </a:t>
            </a:r>
            <a:r>
              <a:rPr lang="cs-CZ" sz="1800" dirty="0"/>
              <a:t>– o změně rozhoduje ŘO IROP (změny termínů naplnění indikátorů, změny termínů ukončení realizace projektu, změna poměru investičních a neinvestičních výdajů</a:t>
            </a:r>
            <a:r>
              <a:rPr lang="cs-CZ" sz="1800" dirty="0" smtClean="0"/>
              <a:t>).</a:t>
            </a:r>
            <a:endParaRPr lang="cs-CZ" sz="1800" dirty="0"/>
          </a:p>
          <a:p>
            <a:pPr marL="254000" lvl="2" indent="0" algn="just" defTabSz="266700">
              <a:spcBef>
                <a:spcPts val="0"/>
              </a:spcBef>
              <a:buNone/>
            </a:pPr>
            <a:endParaRPr lang="cs-CZ" sz="1800" dirty="0"/>
          </a:p>
          <a:p>
            <a:pPr marL="454025" lvl="1" indent="-187325">
              <a:spcBef>
                <a:spcPts val="0"/>
              </a:spcBef>
            </a:pPr>
            <a:endParaRPr lang="cs-CZ" sz="1800" dirty="0"/>
          </a:p>
          <a:p>
            <a:pPr marL="898525" lvl="2" indent="-187325">
              <a:spcBef>
                <a:spcPts val="0"/>
              </a:spcBef>
            </a:pPr>
            <a:endParaRPr lang="cs-CZ" sz="1800" dirty="0"/>
          </a:p>
          <a:p>
            <a:pPr marL="898525" lvl="2" indent="-187325">
              <a:spcBef>
                <a:spcPts val="0"/>
              </a:spcBef>
              <a:buNone/>
            </a:pPr>
            <a:endParaRPr lang="cs-CZ" sz="1800" dirty="0"/>
          </a:p>
          <a:p>
            <a:pPr>
              <a:spcBef>
                <a:spcPts val="0"/>
              </a:spcBef>
            </a:pPr>
            <a:endParaRPr lang="en-US" dirty="0"/>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lstStyle/>
          <a:p>
            <a:r>
              <a:rPr lang="cs-CZ" dirty="0"/>
              <a:t>Změny v projektech</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37</a:t>
            </a:fld>
            <a:endParaRPr lang="en-US" dirty="0"/>
          </a:p>
        </p:txBody>
      </p:sp>
    </p:spTree>
    <p:extLst>
      <p:ext uri="{BB962C8B-B14F-4D97-AF65-F5344CB8AC3E}">
        <p14:creationId xmlns:p14="http://schemas.microsoft.com/office/powerpoint/2010/main" val="1296367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6375" y="1306874"/>
            <a:ext cx="7700425" cy="4774612"/>
          </a:xfrm>
        </p:spPr>
        <p:txBody>
          <a:bodyPr>
            <a:normAutofit/>
          </a:bodyPr>
          <a:lstStyle/>
          <a:p>
            <a:pPr marL="0" lvl="1" indent="0" algn="just">
              <a:spcBef>
                <a:spcPts val="0"/>
              </a:spcBef>
              <a:buNone/>
            </a:pPr>
            <a:r>
              <a:rPr lang="cs-CZ" sz="1800" dirty="0" smtClean="0"/>
              <a:t>Monitorování postupu projektů se uskutečňuje prostřednictvím:</a:t>
            </a:r>
          </a:p>
          <a:p>
            <a:pPr marL="0" lvl="1" indent="0" algn="just">
              <a:spcBef>
                <a:spcPts val="0"/>
              </a:spcBef>
              <a:buNone/>
            </a:pPr>
            <a:r>
              <a:rPr lang="cs-CZ" sz="1800" dirty="0" smtClean="0"/>
              <a:t>Průběžných/závěrečných Zpráv o realizaci („</a:t>
            </a:r>
            <a:r>
              <a:rPr lang="cs-CZ" sz="1800" dirty="0" err="1" smtClean="0"/>
              <a:t>ZoR</a:t>
            </a:r>
            <a:r>
              <a:rPr lang="cs-CZ" sz="1800" dirty="0" smtClean="0"/>
              <a:t>“):</a:t>
            </a:r>
          </a:p>
          <a:p>
            <a:pPr marL="285750" lvl="2" indent="-285750" algn="just">
              <a:spcBef>
                <a:spcPts val="0"/>
              </a:spcBef>
              <a:buFont typeface="Arial" panose="020B0604020202020204" pitchFamily="34" charset="0"/>
              <a:buChar char="•"/>
            </a:pPr>
            <a:r>
              <a:rPr lang="pl-PL" sz="1800" dirty="0" smtClean="0"/>
              <a:t>sledovaným obdobím je příslušná etapa,</a:t>
            </a:r>
          </a:p>
          <a:p>
            <a:pPr marL="285750" lvl="2" indent="-285750" algn="just">
              <a:spcBef>
                <a:spcPts val="0"/>
              </a:spcBef>
              <a:buFont typeface="Arial" panose="020B0604020202020204" pitchFamily="34" charset="0"/>
              <a:buChar char="•"/>
            </a:pPr>
            <a:r>
              <a:rPr lang="pl-PL" sz="1800" dirty="0" smtClean="0"/>
              <a:t>předkládá se po ukončení etapy spolu se žádostí o platbu (ex-post financování),</a:t>
            </a:r>
          </a:p>
          <a:p>
            <a:pPr marL="285750" lvl="2" indent="-285750" algn="just">
              <a:spcBef>
                <a:spcPts val="0"/>
              </a:spcBef>
              <a:buFont typeface="Arial" panose="020B0604020202020204" pitchFamily="34" charset="0"/>
              <a:buChar char="•"/>
            </a:pPr>
            <a:r>
              <a:rPr lang="pl-PL" sz="1800" dirty="0"/>
              <a:t>p</a:t>
            </a:r>
            <a:r>
              <a:rPr lang="pl-PL" sz="1800" dirty="0" smtClean="0"/>
              <a:t>růběžnou ani závěrečnou zprávu o realizaci nelze podat před datem schválení právního aktu.</a:t>
            </a:r>
          </a:p>
          <a:p>
            <a:pPr marL="0" lvl="2" indent="0" algn="just">
              <a:spcBef>
                <a:spcPts val="0"/>
              </a:spcBef>
              <a:buNone/>
            </a:pPr>
            <a:endParaRPr lang="cs-CZ" sz="1800" dirty="0" smtClean="0"/>
          </a:p>
          <a:p>
            <a:pPr marL="0" lvl="1" indent="0" algn="just">
              <a:spcBef>
                <a:spcPts val="0"/>
              </a:spcBef>
              <a:buNone/>
            </a:pPr>
            <a:r>
              <a:rPr lang="cs-CZ" sz="1800" dirty="0" smtClean="0"/>
              <a:t>Průběžných/závěrečných Zpráv o udržitelnosti („</a:t>
            </a:r>
            <a:r>
              <a:rPr lang="cs-CZ" sz="1800" dirty="0" err="1" smtClean="0"/>
              <a:t>ZoU</a:t>
            </a:r>
            <a:r>
              <a:rPr lang="cs-CZ" sz="1800" dirty="0" smtClean="0"/>
              <a:t>“):</a:t>
            </a:r>
          </a:p>
          <a:p>
            <a:pPr marL="285750" lvl="2" indent="-285750" algn="just">
              <a:spcBef>
                <a:spcPts val="0"/>
              </a:spcBef>
            </a:pPr>
            <a:r>
              <a:rPr lang="cs-CZ" sz="1800" dirty="0" smtClean="0"/>
              <a:t>monitoring období udržitelnosti,</a:t>
            </a:r>
          </a:p>
          <a:p>
            <a:pPr marL="285750" lvl="2" indent="-285750" algn="just">
              <a:spcBef>
                <a:spcPts val="0"/>
              </a:spcBef>
            </a:pPr>
            <a:r>
              <a:rPr lang="cs-CZ" sz="1800" dirty="0"/>
              <a:t>z</a:t>
            </a:r>
            <a:r>
              <a:rPr lang="cs-CZ" sz="1800" dirty="0" smtClean="0"/>
              <a:t>právy příjemce podává elektronicky v MS2014+,</a:t>
            </a:r>
          </a:p>
          <a:p>
            <a:pPr marL="285750" lvl="2" indent="-285750" algn="just">
              <a:spcBef>
                <a:spcPts val="0"/>
              </a:spcBef>
            </a:pPr>
            <a:r>
              <a:rPr lang="cs-CZ" sz="1800" dirty="0"/>
              <a:t>h</a:t>
            </a:r>
            <a:r>
              <a:rPr lang="cs-CZ" sz="1800" dirty="0" smtClean="0"/>
              <a:t>armonogram jejich podání se příjemci zobrazuje v MS2014+ po datu schválení právního aktu. </a:t>
            </a:r>
          </a:p>
          <a:p>
            <a:pPr marL="0" lvl="2" indent="0" algn="just">
              <a:spcBef>
                <a:spcPts val="0"/>
              </a:spcBef>
              <a:buNone/>
            </a:pPr>
            <a:endParaRPr lang="cs-CZ" sz="1800" dirty="0" smtClean="0"/>
          </a:p>
          <a:p>
            <a:pPr marL="0" lvl="1" indent="0" algn="just">
              <a:spcBef>
                <a:spcPts val="0"/>
              </a:spcBef>
              <a:buNone/>
            </a:pPr>
            <a:r>
              <a:rPr lang="cs-CZ" sz="1800" dirty="0" smtClean="0"/>
              <a:t>Další zprávu je možné podat až po schválení předchozích zpráv.</a:t>
            </a:r>
          </a:p>
          <a:p>
            <a:pPr marL="0" lvl="1" indent="0" algn="just">
              <a:spcBef>
                <a:spcPts val="0"/>
              </a:spcBef>
              <a:buNone/>
            </a:pPr>
            <a:r>
              <a:rPr lang="cs-CZ" sz="1800" dirty="0" smtClean="0"/>
              <a:t>Zprávy je možné podat až po uzavření změnových řízení.</a:t>
            </a:r>
          </a:p>
          <a:p>
            <a:pPr marL="0" lvl="1" indent="0" algn="just">
              <a:spcBef>
                <a:spcPts val="0"/>
              </a:spcBef>
              <a:buNone/>
            </a:pPr>
            <a:r>
              <a:rPr lang="cs-CZ" sz="1800" dirty="0" smtClean="0"/>
              <a:t>Provádí se kontrola formálních náležitostí a věcného obsahu zpráv.</a:t>
            </a:r>
          </a:p>
          <a:p>
            <a:pPr marL="454025" lvl="1" indent="-187325">
              <a:spcBef>
                <a:spcPts val="0"/>
              </a:spcBef>
            </a:pPr>
            <a:endParaRPr lang="cs-CZ" sz="1800" dirty="0" smtClean="0"/>
          </a:p>
          <a:p>
            <a:pPr marL="898525" lvl="2" indent="-187325">
              <a:spcBef>
                <a:spcPts val="0"/>
              </a:spcBef>
              <a:buNone/>
            </a:pPr>
            <a:endParaRPr lang="cs-CZ" sz="1800" dirty="0" smtClean="0"/>
          </a:p>
          <a:p>
            <a:pPr marL="898525" lvl="2" indent="-187325">
              <a:spcBef>
                <a:spcPts val="0"/>
              </a:spcBef>
            </a:pPr>
            <a:endParaRPr lang="cs-CZ" sz="1800" dirty="0" smtClean="0"/>
          </a:p>
          <a:p>
            <a:pPr marL="898525" lvl="2" indent="-187325">
              <a:spcBef>
                <a:spcPts val="0"/>
              </a:spcBef>
              <a:buNone/>
            </a:pPr>
            <a:endParaRPr lang="cs-CZ" sz="1800" dirty="0" smtClean="0"/>
          </a:p>
          <a:p>
            <a:pPr>
              <a:spcBef>
                <a:spcPts val="0"/>
              </a:spcBef>
              <a:spcAft>
                <a:spcPts val="0"/>
              </a:spcAft>
            </a:pPr>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a:bodyPr>
          <a:lstStyle/>
          <a:p>
            <a:r>
              <a:rPr lang="cs-CZ" dirty="0" smtClean="0"/>
              <a:t>Monitorování realizace projektů</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38</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40583968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za pozornost.</a:t>
            </a:r>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4000C4B2-41BC-D741-8B94-B76DB6967C01}" type="slidenum">
              <a:rPr lang="en-US" smtClean="0"/>
              <a:pPr/>
              <a:t>39</a:t>
            </a:fld>
            <a:endParaRPr lang="en-US" dirty="0"/>
          </a:p>
        </p:txBody>
      </p:sp>
      <p:sp>
        <p:nvSpPr>
          <p:cNvPr id="5" name="TextovéPole 4"/>
          <p:cNvSpPr txBox="1"/>
          <p:nvPr/>
        </p:nvSpPr>
        <p:spPr>
          <a:xfrm>
            <a:off x="295834" y="5085005"/>
            <a:ext cx="6916495" cy="369332"/>
          </a:xfrm>
          <a:prstGeom prst="rect">
            <a:avLst/>
          </a:prstGeom>
          <a:noFill/>
        </p:spPr>
        <p:txBody>
          <a:bodyPr wrap="square" rtlCol="0">
            <a:spAutoFit/>
          </a:bodyPr>
          <a:lstStyle/>
          <a:p>
            <a:r>
              <a:rPr lang="cs-CZ" dirty="0" smtClean="0">
                <a:solidFill>
                  <a:schemeClr val="bg1"/>
                </a:solidFill>
              </a:rPr>
              <a:t>Mgr. </a:t>
            </a:r>
            <a:r>
              <a:rPr lang="cs-CZ" smtClean="0">
                <a:solidFill>
                  <a:schemeClr val="bg1"/>
                </a:solidFill>
              </a:rPr>
              <a:t>Nikola Knopová, DiS. </a:t>
            </a:r>
            <a:endParaRPr lang="cs-CZ" dirty="0" smtClean="0">
              <a:solidFill>
                <a:schemeClr val="bg1"/>
              </a:solidFill>
            </a:endParaRPr>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601569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cs-CZ" dirty="0" smtClean="0"/>
              <a:t>Příjem a hodnocení žádostí </a:t>
            </a:r>
            <a:br>
              <a:rPr lang="cs-CZ" dirty="0" smtClean="0"/>
            </a:br>
            <a:r>
              <a:rPr lang="cs-CZ" dirty="0" smtClean="0"/>
              <a:t>o podporu</a:t>
            </a:r>
            <a:endParaRPr lang="en-US" dirty="0"/>
          </a:p>
        </p:txBody>
      </p:sp>
      <p:sp>
        <p:nvSpPr>
          <p:cNvPr id="3" name="Subtitle 2"/>
          <p:cNvSpPr>
            <a:spLocks noGrp="1"/>
          </p:cNvSpPr>
          <p:nvPr>
            <p:ph type="subTitle" idx="1"/>
          </p:nvPr>
        </p:nvSpPr>
        <p:spPr/>
        <p:txBody>
          <a:bodyPr/>
          <a:lstStyle/>
          <a:p>
            <a:r>
              <a:rPr lang="cs-CZ" dirty="0" smtClean="0"/>
              <a:t>Ing. Nikola Knopová</a:t>
            </a:r>
            <a:endParaRPr lang="cs-CZ" dirty="0"/>
          </a:p>
        </p:txBody>
      </p:sp>
      <p:sp>
        <p:nvSpPr>
          <p:cNvPr id="5" name="Text Placeholder 4"/>
          <p:cNvSpPr>
            <a:spLocks noGrp="1"/>
          </p:cNvSpPr>
          <p:nvPr>
            <p:ph type="body" sz="quarter" idx="12"/>
          </p:nvPr>
        </p:nvSpPr>
        <p:spPr/>
        <p:txBody>
          <a:bodyPr/>
          <a:lstStyle/>
          <a:p>
            <a:r>
              <a:rPr lang="cs-CZ" dirty="0" smtClean="0"/>
              <a:t>28. 7. 2016</a:t>
            </a:r>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
        <p:nvSpPr>
          <p:cNvPr id="8" name="Text Placeholder 3"/>
          <p:cNvSpPr txBox="1">
            <a:spLocks/>
          </p:cNvSpPr>
          <p:nvPr/>
        </p:nvSpPr>
        <p:spPr>
          <a:xfrm>
            <a:off x="685800" y="3022600"/>
            <a:ext cx="8241030" cy="1948180"/>
          </a:xfrm>
          <a:prstGeom prst="rect">
            <a:avLst/>
          </a:prstGeom>
        </p:spPr>
        <p:txBody>
          <a:bodyPr vert="horz" lIns="91440" tIns="45720" rIns="91440" bIns="45720" rtlCol="0">
            <a:normAutofit fontScale="92500" lnSpcReduction="10000"/>
          </a:bodyPr>
          <a:lstStyle>
            <a:lvl1pPr marL="0" indent="0" algn="l" defTabSz="457200" rtl="0" eaLnBrk="1" latinLnBrk="0" hangingPunct="1">
              <a:lnSpc>
                <a:spcPct val="100000"/>
              </a:lnSpc>
              <a:spcBef>
                <a:spcPct val="20000"/>
              </a:spcBef>
              <a:spcAft>
                <a:spcPts val="200"/>
              </a:spcAft>
              <a:buFont typeface="Arial"/>
              <a:buNone/>
              <a:defRPr sz="1800" kern="1200">
                <a:solidFill>
                  <a:schemeClr val="bg1"/>
                </a:solidFill>
                <a:latin typeface="+mn-lt"/>
                <a:ea typeface="+mn-ea"/>
                <a:cs typeface="+mn-cs"/>
              </a:defRPr>
            </a:lvl1pPr>
            <a:lvl2pPr marL="454025" indent="-187325" algn="l" defTabSz="457200" rtl="0" eaLnBrk="1" latinLnBrk="0" hangingPunct="1">
              <a:lnSpc>
                <a:spcPct val="100000"/>
              </a:lnSpc>
              <a:spcBef>
                <a:spcPts val="1680"/>
              </a:spcBef>
              <a:spcAft>
                <a:spcPts val="0"/>
              </a:spcAft>
              <a:buFont typeface="Arial"/>
              <a:buChar char="•"/>
              <a:defRPr sz="2000" b="1" kern="1200">
                <a:solidFill>
                  <a:srgbClr val="00529C"/>
                </a:solidFill>
                <a:latin typeface="+mn-lt"/>
                <a:ea typeface="+mn-ea"/>
                <a:cs typeface="+mn-cs"/>
              </a:defRPr>
            </a:lvl2pPr>
            <a:lvl3pPr marL="720725" indent="-187325" algn="l" defTabSz="457200" rtl="0" eaLnBrk="1" latinLnBrk="0" hangingPunct="1">
              <a:lnSpc>
                <a:spcPct val="100000"/>
              </a:lnSpc>
              <a:spcBef>
                <a:spcPts val="700"/>
              </a:spcBef>
              <a:spcAft>
                <a:spcPts val="0"/>
              </a:spcAft>
              <a:buFont typeface="Arial"/>
              <a:buChar char="•"/>
              <a:defRPr sz="1600" kern="1200">
                <a:solidFill>
                  <a:schemeClr val="tx1"/>
                </a:solidFill>
                <a:latin typeface="+mn-lt"/>
                <a:ea typeface="+mn-ea"/>
                <a:cs typeface="+mn-cs"/>
              </a:defRPr>
            </a:lvl3pPr>
            <a:lvl4pPr marL="987425" indent="-187325"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4pPr>
            <a:lvl5pPr marL="1254125" indent="-173038" algn="l" defTabSz="457200" rtl="0" eaLnBrk="1" latinLnBrk="0" hangingPunct="1">
              <a:lnSpc>
                <a:spcPct val="100000"/>
              </a:lnSpc>
              <a:spcBef>
                <a:spcPct val="20000"/>
              </a:spcBef>
              <a:spcAft>
                <a:spcPts val="0"/>
              </a:spcAft>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cs-CZ" b="1" dirty="0" smtClean="0">
              <a:effectLst>
                <a:outerShdw blurRad="38100" dist="38100" dir="2700000" algn="tl">
                  <a:srgbClr val="000000">
                    <a:alpha val="43137"/>
                  </a:srgbClr>
                </a:outerShdw>
              </a:effectLst>
            </a:endParaRPr>
          </a:p>
          <a:p>
            <a:r>
              <a:rPr lang="cs-CZ" sz="2400" b="1" dirty="0" smtClean="0">
                <a:effectLst>
                  <a:outerShdw blurRad="38100" dist="38100" dir="2700000" algn="tl">
                    <a:srgbClr val="000000">
                      <a:alpha val="43137"/>
                    </a:srgbClr>
                  </a:outerShdw>
                </a:effectLst>
              </a:rPr>
              <a:t>Seminář pro SC 2.1: Zvýšení kvality a dostupnosti služeb vedoucí </a:t>
            </a:r>
            <a:br>
              <a:rPr lang="cs-CZ" sz="2400" b="1" dirty="0" smtClean="0">
                <a:effectLst>
                  <a:outerShdw blurRad="38100" dist="38100" dir="2700000" algn="tl">
                    <a:srgbClr val="000000">
                      <a:alpha val="43137"/>
                    </a:srgbClr>
                  </a:outerShdw>
                </a:effectLst>
              </a:rPr>
            </a:br>
            <a:r>
              <a:rPr lang="cs-CZ" sz="2400" b="1" dirty="0" smtClean="0">
                <a:effectLst>
                  <a:outerShdw blurRad="38100" dist="38100" dir="2700000" algn="tl">
                    <a:srgbClr val="000000">
                      <a:alpha val="43137"/>
                    </a:srgbClr>
                  </a:outerShdw>
                </a:effectLst>
              </a:rPr>
              <a:t>k sociální inkluzi</a:t>
            </a:r>
          </a:p>
          <a:p>
            <a:r>
              <a:rPr lang="cs-CZ" sz="2400" b="1" dirty="0" smtClean="0">
                <a:effectLst>
                  <a:outerShdw blurRad="38100" dist="38100" dir="2700000" algn="tl">
                    <a:srgbClr val="000000">
                      <a:alpha val="43137"/>
                    </a:srgbClr>
                  </a:outerShdw>
                </a:effectLst>
              </a:rPr>
              <a:t>Kolová výzva č.</a:t>
            </a:r>
            <a:r>
              <a:rPr lang="pl-PL" sz="2400" b="1" dirty="0" smtClean="0">
                <a:effectLst>
                  <a:outerShdw blurRad="38100" dist="38100" dir="2700000" algn="tl">
                    <a:srgbClr val="000000">
                      <a:alpha val="43137"/>
                    </a:srgbClr>
                  </a:outerShdw>
                </a:effectLst>
              </a:rPr>
              <a:t> 38 Rozvoj infrastruktury komunitních center </a:t>
            </a:r>
            <a:endParaRPr lang="cs-CZ" sz="2400" b="1" dirty="0" smtClean="0">
              <a:effectLst>
                <a:outerShdw blurRad="38100" dist="38100" dir="2700000" algn="tl">
                  <a:srgbClr val="000000">
                    <a:alpha val="43137"/>
                  </a:srgbClr>
                </a:outerShdw>
              </a:effectLst>
            </a:endParaRPr>
          </a:p>
          <a:p>
            <a:r>
              <a:rPr lang="cs-CZ" sz="2400" b="1" dirty="0" smtClean="0">
                <a:effectLst>
                  <a:outerShdw blurRad="38100" dist="38100" dir="2700000" algn="tl">
                    <a:srgbClr val="000000">
                      <a:alpha val="43137"/>
                    </a:srgbClr>
                  </a:outerShdw>
                </a:effectLst>
              </a:rPr>
              <a:t>Kolová výzva č. </a:t>
            </a:r>
            <a:r>
              <a:rPr lang="pl-PL" sz="2400" b="1" dirty="0" smtClean="0">
                <a:effectLst>
                  <a:outerShdw blurRad="38100" dist="38100" dir="2700000" algn="tl">
                    <a:srgbClr val="000000">
                      <a:alpha val="43137"/>
                    </a:srgbClr>
                  </a:outerShdw>
                </a:effectLst>
              </a:rPr>
              <a:t>39 Rozvoj infrastruktury komunitních center v SVL </a:t>
            </a:r>
            <a:endParaRPr lang="en-US" sz="2400" dirty="0" smtClean="0"/>
          </a:p>
          <a:p>
            <a:endParaRPr lang="en-US" dirty="0"/>
          </a:p>
        </p:txBody>
      </p:sp>
    </p:spTree>
    <p:extLst>
      <p:ext uri="{BB962C8B-B14F-4D97-AF65-F5344CB8AC3E}">
        <p14:creationId xmlns:p14="http://schemas.microsoft.com/office/powerpoint/2010/main" val="3431422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dirty="0" smtClean="0"/>
              <a:t>Podání žádostí pouze přes MS2014+</a:t>
            </a:r>
          </a:p>
          <a:p>
            <a:pPr marL="454025" lvl="1" indent="-187325"/>
            <a:r>
              <a:rPr lang="cs-CZ" dirty="0" smtClean="0"/>
              <a:t>Automatická registrace žádosti</a:t>
            </a:r>
          </a:p>
          <a:p>
            <a:pPr marL="454025" lvl="1" indent="-187325"/>
            <a:r>
              <a:rPr lang="cs-CZ" dirty="0" smtClean="0"/>
              <a:t>Automatické předložení na příslušné krajské oddělení CRR</a:t>
            </a:r>
          </a:p>
          <a:p>
            <a:pPr marL="454025" lvl="1" indent="-187325" algn="just"/>
            <a:r>
              <a:rPr lang="cs-CZ" dirty="0" smtClean="0"/>
              <a:t>Žadatel bude depeší informován o přidělených manažerech projektu, kteří budou mít na starosti další administraci projektu      a komunikaci se žadatelem (v některých případech může probíhat administrace projektu na jiném krajském oddělení CRR, než je sídlo žadatele).</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r>
              <a:rPr lang="cs-CZ" dirty="0" smtClean="0"/>
              <a:t>Příjem žádostí o podporu</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5</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673023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6</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pic>
        <p:nvPicPr>
          <p:cNvPr id="8" name="Obrázek 1"/>
          <p:cNvPicPr>
            <a:picLocks noGr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209675" y="1304926"/>
            <a:ext cx="6498073" cy="4139984"/>
          </a:xfrm>
          <a:prstGeom prst="rect">
            <a:avLst/>
          </a:prstGeom>
          <a:noFill/>
          <a:ln>
            <a:noFill/>
          </a:ln>
        </p:spPr>
      </p:pic>
    </p:spTree>
    <p:extLst>
      <p:ext uri="{BB962C8B-B14F-4D97-AF65-F5344CB8AC3E}">
        <p14:creationId xmlns:p14="http://schemas.microsoft.com/office/powerpoint/2010/main" val="1619597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4025" lvl="1" indent="-187325"/>
            <a:r>
              <a:rPr lang="cs-CZ" dirty="0" smtClean="0"/>
              <a:t>Probíhá na příslušném krajském oddělení CRR</a:t>
            </a:r>
          </a:p>
          <a:p>
            <a:pPr marL="454025" lvl="1" indent="-187325"/>
            <a:r>
              <a:rPr lang="cs-CZ" dirty="0" smtClean="0"/>
              <a:t>Fáze hodnocení (provádí CRR)</a:t>
            </a:r>
          </a:p>
          <a:p>
            <a:pPr marL="898525" lvl="2" indent="-187325"/>
            <a:r>
              <a:rPr lang="cs-CZ" sz="1800" dirty="0" smtClean="0"/>
              <a:t>kontrola přijatelnosti a kontrola formálních náležitostí</a:t>
            </a:r>
          </a:p>
          <a:p>
            <a:pPr marL="898525" lvl="2" indent="-187325"/>
            <a:r>
              <a:rPr lang="cs-CZ" sz="1800" dirty="0" smtClean="0"/>
              <a:t>ex-ante analýza rizik</a:t>
            </a:r>
          </a:p>
          <a:p>
            <a:pPr marL="898525" lvl="2" indent="-187325"/>
            <a:r>
              <a:rPr lang="cs-CZ" sz="1800" dirty="0" smtClean="0"/>
              <a:t>ex-ante kontrola</a:t>
            </a:r>
          </a:p>
          <a:p>
            <a:pPr marL="454025" lvl="1" indent="-187325"/>
            <a:r>
              <a:rPr lang="cs-CZ" dirty="0" smtClean="0"/>
              <a:t>Fáze výběru projektů (provádí ŘO IROP)</a:t>
            </a:r>
          </a:p>
          <a:p>
            <a:pPr marL="898525" lvl="2" indent="-187325"/>
            <a:r>
              <a:rPr lang="cs-CZ" sz="1800" dirty="0" smtClean="0"/>
              <a:t>výběr projektu</a:t>
            </a:r>
          </a:p>
          <a:p>
            <a:pPr marL="898525" lvl="2" indent="-187325"/>
            <a:r>
              <a:rPr lang="cs-CZ" sz="1800" dirty="0" smtClean="0"/>
              <a:t>příprava a vydání právního aktu</a:t>
            </a:r>
          </a:p>
          <a:p>
            <a:endParaRPr lang="en-US" dirty="0"/>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lstStyle/>
          <a:p>
            <a:r>
              <a:rPr lang="cs-CZ" dirty="0" smtClean="0"/>
              <a:t>Hodnocení žádostí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7</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611545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46101" y="1306874"/>
            <a:ext cx="7820659" cy="4819290"/>
          </a:xfrm>
        </p:spPr>
        <p:txBody>
          <a:bodyPr>
            <a:noAutofit/>
          </a:bodyPr>
          <a:lstStyle/>
          <a:p>
            <a:pPr marL="361950" lvl="1" indent="-276225" algn="just" defTabSz="266700">
              <a:spcBef>
                <a:spcPts val="0"/>
              </a:spcBef>
            </a:pPr>
            <a:r>
              <a:rPr lang="cs-CZ" sz="1800" b="0" dirty="0"/>
              <a:t>Provedena </a:t>
            </a:r>
            <a:r>
              <a:rPr lang="cs-CZ" sz="1800" dirty="0"/>
              <a:t>do 24 </a:t>
            </a:r>
            <a:r>
              <a:rPr lang="cs-CZ" sz="1800" dirty="0" err="1"/>
              <a:t>pd</a:t>
            </a:r>
            <a:r>
              <a:rPr lang="cs-CZ" sz="1800" dirty="0"/>
              <a:t> </a:t>
            </a:r>
            <a:r>
              <a:rPr lang="cs-CZ" sz="1800" b="0" dirty="0"/>
              <a:t>od konečného termínu pro podání projektů v kolové výzvě.</a:t>
            </a:r>
          </a:p>
          <a:p>
            <a:pPr marL="361950" lvl="1" indent="-276225" algn="just" defTabSz="266700">
              <a:spcBef>
                <a:spcPts val="0"/>
              </a:spcBef>
            </a:pPr>
            <a:r>
              <a:rPr lang="cs-CZ" sz="1800" b="0" dirty="0"/>
              <a:t>Hodnocení probíhá </a:t>
            </a:r>
            <a:r>
              <a:rPr lang="cs-CZ" sz="1800" dirty="0"/>
              <a:t>elektronicky v MS2014+, </a:t>
            </a:r>
            <a:r>
              <a:rPr lang="cs-CZ" sz="1800" b="0" dirty="0"/>
              <a:t>kontrolu provádí CRR.</a:t>
            </a:r>
          </a:p>
          <a:p>
            <a:pPr marL="361950" lvl="1" indent="-276225" algn="just" defTabSz="266700">
              <a:spcBef>
                <a:spcPts val="0"/>
              </a:spcBef>
            </a:pPr>
            <a:r>
              <a:rPr lang="cs-CZ" sz="1800" b="0" dirty="0"/>
              <a:t>Všechna </a:t>
            </a:r>
            <a:r>
              <a:rPr lang="cs-CZ" sz="1800" dirty="0"/>
              <a:t>kritéria jsou eliminační </a:t>
            </a:r>
            <a:r>
              <a:rPr lang="cs-CZ" sz="1800" b="0" dirty="0"/>
              <a:t>(vždy odpověď „ANO“ x „NE“). </a:t>
            </a:r>
          </a:p>
          <a:p>
            <a:pPr marL="361950" lvl="1" indent="-276225" algn="just" defTabSz="266700">
              <a:spcBef>
                <a:spcPts val="0"/>
              </a:spcBef>
            </a:pPr>
            <a:r>
              <a:rPr lang="cs-CZ" sz="1800" b="0" dirty="0"/>
              <a:t>U kontroly přijatelnosti jsou kritéria vyhodnocována také možností „</a:t>
            </a:r>
            <a:r>
              <a:rPr lang="cs-CZ" sz="1800" dirty="0"/>
              <a:t>nehodnoceno“ </a:t>
            </a:r>
            <a:r>
              <a:rPr lang="cs-CZ" sz="1800" b="0" dirty="0"/>
              <a:t>a „</a:t>
            </a:r>
            <a:r>
              <a:rPr lang="cs-CZ" sz="1800" dirty="0"/>
              <a:t>nerelevantní“.</a:t>
            </a:r>
          </a:p>
          <a:p>
            <a:pPr marL="361950" lvl="1" indent="-276225" algn="just" defTabSz="266700">
              <a:spcBef>
                <a:spcPts val="0"/>
              </a:spcBef>
            </a:pPr>
            <a:r>
              <a:rPr lang="cs-CZ" sz="1800" b="0" dirty="0"/>
              <a:t>Výsledkem hodnocení je </a:t>
            </a:r>
            <a:r>
              <a:rPr lang="cs-CZ" sz="1800" dirty="0"/>
              <a:t>vyhověl x nevyhověl.</a:t>
            </a:r>
          </a:p>
          <a:p>
            <a:pPr marL="361950" lvl="1" indent="-276225" algn="just" defTabSz="266700">
              <a:spcBef>
                <a:spcPts val="0"/>
              </a:spcBef>
            </a:pPr>
            <a:r>
              <a:rPr lang="cs-CZ" sz="1800" b="0" dirty="0"/>
              <a:t>Při kontrole přijatelnosti musí být splněna všechna kritéria stanovená výzvou (obecná i specifická) – v případě nesplnění jakéhokoliv kritéria </a:t>
            </a:r>
            <a:r>
              <a:rPr lang="cs-CZ" sz="1800" dirty="0"/>
              <a:t>je žádost vyloučena z dalšího procesu hodnocení</a:t>
            </a:r>
            <a:r>
              <a:rPr lang="cs-CZ" sz="1800" b="0" dirty="0"/>
              <a:t>. O vyloučení je žadatel informován změnou stavu žádosti v </a:t>
            </a:r>
            <a:r>
              <a:rPr lang="cs-CZ" sz="1800" dirty="0"/>
              <a:t>MS2014+ a depeší</a:t>
            </a:r>
            <a:r>
              <a:rPr lang="cs-CZ" sz="1800" b="0" dirty="0"/>
              <a:t>. </a:t>
            </a:r>
          </a:p>
        </p:txBody>
      </p:sp>
      <p:sp>
        <p:nvSpPr>
          <p:cNvPr id="3" name="Footer Placeholder 2"/>
          <p:cNvSpPr>
            <a:spLocks noGrp="1"/>
          </p:cNvSpPr>
          <p:nvPr>
            <p:ph type="ftr" sz="quarter" idx="11"/>
          </p:nvPr>
        </p:nvSpPr>
        <p:spPr/>
        <p:txBody>
          <a:bodyPr/>
          <a:lstStyle/>
          <a:p>
            <a:endParaRPr lang="en-US"/>
          </a:p>
        </p:txBody>
      </p:sp>
      <p:sp>
        <p:nvSpPr>
          <p:cNvPr id="4" name="Title 3"/>
          <p:cNvSpPr>
            <a:spLocks noGrp="1"/>
          </p:cNvSpPr>
          <p:nvPr>
            <p:ph type="title"/>
          </p:nvPr>
        </p:nvSpPr>
        <p:spPr/>
        <p:txBody>
          <a:bodyPr>
            <a:normAutofit fontScale="90000"/>
          </a:bodyPr>
          <a:lstStyle/>
          <a:p>
            <a:r>
              <a:rPr lang="cs-CZ" dirty="0" smtClean="0"/>
              <a:t>Kontrola přijatelnosti a formálních náležitostí</a:t>
            </a:r>
            <a:endParaRPr lang="en-US" dirty="0"/>
          </a:p>
        </p:txBody>
      </p:sp>
      <p:sp>
        <p:nvSpPr>
          <p:cNvPr id="5" name="Slide Number Placeholder 4"/>
          <p:cNvSpPr>
            <a:spLocks noGrp="1"/>
          </p:cNvSpPr>
          <p:nvPr>
            <p:ph type="sldNum" sz="quarter" idx="12"/>
          </p:nvPr>
        </p:nvSpPr>
        <p:spPr/>
        <p:txBody>
          <a:bodyPr/>
          <a:lstStyle/>
          <a:p>
            <a:fld id="{4000C4B2-41BC-D741-8B94-B76DB6967C01}" type="slidenum">
              <a:rPr lang="en-US" smtClean="0"/>
              <a:pPr/>
              <a:t>8</a:t>
            </a:fld>
            <a:endParaRPr lang="en-US" dirty="0"/>
          </a:p>
        </p:txBody>
      </p:sp>
      <p:pic>
        <p:nvPicPr>
          <p:cNvPr id="7" name="Obrázek 6" descr="IROP-MMR-CRR – kopie.jpg"/>
          <p:cNvPicPr>
            <a:picLocks noChangeAspect="1"/>
          </p:cNvPicPr>
          <p:nvPr/>
        </p:nvPicPr>
        <p:blipFill>
          <a:blip r:embed="rId3"/>
          <a:stretch>
            <a:fillRect/>
          </a:stretch>
        </p:blipFill>
        <p:spPr>
          <a:xfrm>
            <a:off x="4213860" y="6278880"/>
            <a:ext cx="4930140" cy="579120"/>
          </a:xfrm>
          <a:prstGeom prst="rect">
            <a:avLst/>
          </a:prstGeom>
        </p:spPr>
      </p:pic>
    </p:spTree>
    <p:extLst>
      <p:ext uri="{BB962C8B-B14F-4D97-AF65-F5344CB8AC3E}">
        <p14:creationId xmlns:p14="http://schemas.microsoft.com/office/powerpoint/2010/main" val="2271411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551329" y="1306874"/>
            <a:ext cx="8135471" cy="4819290"/>
          </a:xfrm>
        </p:spPr>
        <p:txBody>
          <a:bodyPr/>
          <a:lstStyle/>
          <a:p>
            <a:pPr marL="361950" lvl="1" indent="-276225" algn="just" defTabSz="266700">
              <a:spcBef>
                <a:spcPts val="0"/>
              </a:spcBef>
            </a:pPr>
            <a:r>
              <a:rPr lang="cs-CZ" sz="1800" dirty="0">
                <a:solidFill>
                  <a:srgbClr val="FF0000"/>
                </a:solidFill>
              </a:rPr>
              <a:t>Nově napravitelná a nenapravitelná kritéria přijatelnosti</a:t>
            </a:r>
            <a:r>
              <a:rPr lang="cs-CZ" sz="1800" dirty="0" smtClean="0">
                <a:solidFill>
                  <a:srgbClr val="FF0000"/>
                </a:solidFill>
              </a:rPr>
              <a:t>.</a:t>
            </a:r>
          </a:p>
          <a:p>
            <a:pPr marL="361950" lvl="1" indent="-276225" algn="just" defTabSz="266700">
              <a:spcBef>
                <a:spcPts val="0"/>
              </a:spcBef>
            </a:pPr>
            <a:r>
              <a:rPr lang="cs-CZ" sz="1800" dirty="0" smtClean="0">
                <a:solidFill>
                  <a:srgbClr val="FF0000"/>
                </a:solidFill>
              </a:rPr>
              <a:t>Rozdělení kritérií je stanoveno Specifickými pravidly pro žadatele a příjemce</a:t>
            </a:r>
            <a:endParaRPr lang="cs-CZ" sz="1800" dirty="0">
              <a:solidFill>
                <a:srgbClr val="FF0000"/>
              </a:solidFill>
            </a:endParaRPr>
          </a:p>
          <a:p>
            <a:pPr marL="361950" lvl="1" indent="-276225" algn="just" defTabSz="266700">
              <a:spcBef>
                <a:spcPts val="0"/>
              </a:spcBef>
            </a:pPr>
            <a:endParaRPr lang="cs-CZ" sz="1800" b="0" dirty="0"/>
          </a:p>
          <a:p>
            <a:pPr marL="361950" lvl="1" indent="-276225" algn="just" defTabSz="266700">
              <a:spcBef>
                <a:spcPts val="0"/>
              </a:spcBef>
            </a:pPr>
            <a:r>
              <a:rPr lang="cs-CZ" sz="1800" dirty="0"/>
              <a:t>Hodnocení probíhá v </a:t>
            </a:r>
            <a:r>
              <a:rPr lang="cs-CZ" sz="1800" dirty="0" smtClean="0"/>
              <a:t>blocích</a:t>
            </a:r>
          </a:p>
          <a:p>
            <a:pPr marL="715963" lvl="1" indent="-354013" algn="just" defTabSz="266700">
              <a:spcBef>
                <a:spcPts val="0"/>
              </a:spcBef>
              <a:buNone/>
            </a:pPr>
            <a:r>
              <a:rPr lang="cs-CZ" sz="1800" b="0" dirty="0" smtClean="0"/>
              <a:t>1</a:t>
            </a:r>
            <a:r>
              <a:rPr lang="cs-CZ" sz="1800" b="0" dirty="0"/>
              <a:t>) </a:t>
            </a:r>
            <a:r>
              <a:rPr lang="cs-CZ" sz="1800" b="0" dirty="0" smtClean="0"/>
              <a:t>  Nenapravitelná kritéria – kritéria přijatelnosti určená Specifickými pravidly</a:t>
            </a:r>
            <a:endParaRPr lang="cs-CZ" sz="1800" b="0" dirty="0"/>
          </a:p>
          <a:p>
            <a:pPr marL="715963" lvl="1" indent="-363538" algn="just" defTabSz="266700">
              <a:spcBef>
                <a:spcPts val="0"/>
              </a:spcBef>
              <a:buNone/>
              <a:tabLst>
                <a:tab pos="715963" algn="l"/>
              </a:tabLst>
            </a:pPr>
            <a:r>
              <a:rPr lang="cs-CZ" sz="1800" b="0" dirty="0" smtClean="0"/>
              <a:t>2) Napravitelná kritéria – všechna kritéria formálních náležitostí a kritéria přijatelnosti určená Specifickými pravidly</a:t>
            </a:r>
            <a:endParaRPr lang="cs-CZ" sz="1800" b="0" dirty="0"/>
          </a:p>
          <a:p>
            <a:pPr marL="352425" lvl="1" indent="0" algn="just" defTabSz="266700">
              <a:spcBef>
                <a:spcPts val="0"/>
              </a:spcBef>
              <a:buNone/>
            </a:pPr>
            <a:endParaRPr lang="cs-CZ" sz="1800" b="0" dirty="0"/>
          </a:p>
          <a:p>
            <a:pPr marL="361950" lvl="1" indent="-276225" algn="just" defTabSz="266700">
              <a:spcBef>
                <a:spcPts val="0"/>
              </a:spcBef>
            </a:pPr>
            <a:r>
              <a:rPr lang="cs-CZ" sz="1800" b="0" dirty="0"/>
              <a:t>Pokud žádost o podporu nesplní byť jedno nenapravitelné kritérium přijatelnosti, je vyřazena z procesu hodnocení a </a:t>
            </a:r>
            <a:r>
              <a:rPr lang="cs-CZ" sz="1800" b="0" dirty="0" smtClean="0"/>
              <a:t>napravitelná </a:t>
            </a:r>
            <a:r>
              <a:rPr lang="cs-CZ" sz="1800" b="0" dirty="0"/>
              <a:t>kritéria se již nehodnotí. </a:t>
            </a:r>
          </a:p>
          <a:p>
            <a:pPr marL="361950" lvl="1" indent="-276225" algn="just" defTabSz="266700">
              <a:spcBef>
                <a:spcPts val="0"/>
              </a:spcBef>
            </a:pPr>
            <a:r>
              <a:rPr lang="cs-CZ" sz="1800" b="0" dirty="0"/>
              <a:t>Pokud </a:t>
            </a:r>
            <a:r>
              <a:rPr lang="cs-CZ" sz="1800" b="0" dirty="0" smtClean="0"/>
              <a:t>žadatel nesplnil napravitelné kritérium je </a:t>
            </a:r>
            <a:r>
              <a:rPr lang="cs-CZ" sz="1800" dirty="0"/>
              <a:t>možné žadatele vyzvat </a:t>
            </a:r>
            <a:r>
              <a:rPr lang="cs-CZ" sz="1800" dirty="0" smtClean="0"/>
              <a:t/>
            </a:r>
            <a:br>
              <a:rPr lang="cs-CZ" sz="1800" dirty="0" smtClean="0"/>
            </a:br>
            <a:r>
              <a:rPr lang="cs-CZ" sz="1800" dirty="0" smtClean="0"/>
              <a:t>k </a:t>
            </a:r>
            <a:r>
              <a:rPr lang="cs-CZ" sz="1800" dirty="0"/>
              <a:t>doplnění (max. dvakrát),</a:t>
            </a:r>
            <a:r>
              <a:rPr lang="cs-CZ" sz="1800" b="0" dirty="0"/>
              <a:t> na doložení </a:t>
            </a:r>
            <a:r>
              <a:rPr lang="cs-CZ" sz="1800" b="0" dirty="0" smtClean="0"/>
              <a:t>je stanovena lhůta 5 pracovních dnů. </a:t>
            </a:r>
            <a:endParaRPr lang="cs-CZ" sz="1800" dirty="0"/>
          </a:p>
          <a:p>
            <a:pPr marL="361950" lvl="1" indent="-276225" algn="just" defTabSz="266700">
              <a:spcBef>
                <a:spcPts val="0"/>
              </a:spcBef>
            </a:pPr>
            <a:r>
              <a:rPr lang="cs-CZ" sz="1800" b="0" dirty="0"/>
              <a:t>Výzvy k </a:t>
            </a:r>
            <a:r>
              <a:rPr lang="cs-CZ" sz="1800" b="0" dirty="0" smtClean="0"/>
              <a:t>doplnění jsou </a:t>
            </a:r>
            <a:r>
              <a:rPr lang="cs-CZ" sz="1800" b="0" dirty="0"/>
              <a:t>žadateli zasílány formou depeší </a:t>
            </a:r>
            <a:br>
              <a:rPr lang="cs-CZ" sz="1800" b="0" dirty="0"/>
            </a:br>
            <a:r>
              <a:rPr lang="cs-CZ" sz="1800" b="0" dirty="0"/>
              <a:t>v MS2014+. </a:t>
            </a:r>
          </a:p>
          <a:p>
            <a:endParaRPr lang="cs-CZ" dirty="0"/>
          </a:p>
        </p:txBody>
      </p:sp>
      <p:sp>
        <p:nvSpPr>
          <p:cNvPr id="3" name="Zástupný symbol pro zápatí 2"/>
          <p:cNvSpPr>
            <a:spLocks noGrp="1"/>
          </p:cNvSpPr>
          <p:nvPr>
            <p:ph type="ftr" sz="quarter" idx="11"/>
          </p:nvPr>
        </p:nvSpPr>
        <p:spPr/>
        <p:txBody>
          <a:bodyPr/>
          <a:lstStyle/>
          <a:p>
            <a:endParaRPr lang="en-US"/>
          </a:p>
        </p:txBody>
      </p:sp>
      <p:sp>
        <p:nvSpPr>
          <p:cNvPr id="4" name="Nadpis 3"/>
          <p:cNvSpPr>
            <a:spLocks noGrp="1"/>
          </p:cNvSpPr>
          <p:nvPr>
            <p:ph type="title"/>
          </p:nvPr>
        </p:nvSpPr>
        <p:spPr/>
        <p:txBody>
          <a:bodyPr>
            <a:normAutofit fontScale="90000"/>
          </a:bodyPr>
          <a:lstStyle/>
          <a:p>
            <a:r>
              <a:rPr lang="cs-CZ" dirty="0"/>
              <a:t>Kontrola přijatelnosti a formálních náležitostí</a:t>
            </a:r>
          </a:p>
        </p:txBody>
      </p:sp>
      <p:sp>
        <p:nvSpPr>
          <p:cNvPr id="5" name="Zástupný symbol pro číslo snímku 4"/>
          <p:cNvSpPr>
            <a:spLocks noGrp="1"/>
          </p:cNvSpPr>
          <p:nvPr>
            <p:ph type="sldNum" sz="quarter" idx="12"/>
          </p:nvPr>
        </p:nvSpPr>
        <p:spPr/>
        <p:txBody>
          <a:bodyPr/>
          <a:lstStyle/>
          <a:p>
            <a:fld id="{4000C4B2-41BC-D741-8B94-B76DB6967C01}" type="slidenum">
              <a:rPr lang="en-US" smtClean="0"/>
              <a:pPr/>
              <a:t>9</a:t>
            </a:fld>
            <a:endParaRPr lang="en-US" dirty="0"/>
          </a:p>
        </p:txBody>
      </p:sp>
    </p:spTree>
    <p:extLst>
      <p:ext uri="{BB962C8B-B14F-4D97-AF65-F5344CB8AC3E}">
        <p14:creationId xmlns:p14="http://schemas.microsoft.com/office/powerpoint/2010/main" val="720990900"/>
      </p:ext>
    </p:extLst>
  </p:cSld>
  <p:clrMapOvr>
    <a:masterClrMapping/>
  </p:clrMapOvr>
</p:sld>
</file>

<file path=ppt/theme/theme1.xml><?xml version="1.0" encoding="utf-8"?>
<a:theme xmlns:a="http://schemas.openxmlformats.org/drawingml/2006/main" name="sablona_centrum_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sablona_centrum_2016</Template>
  <TotalTime>1044</TotalTime>
  <Words>2621</Words>
  <Application>Microsoft Office PowerPoint</Application>
  <PresentationFormat>Předvádění na obrazovce (4:3)</PresentationFormat>
  <Paragraphs>512</Paragraphs>
  <Slides>39</Slides>
  <Notes>30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sablona_centrum_2016</vt:lpstr>
      <vt:lpstr>Představení  Centra pro regionální rozvoj  České republiky</vt:lpstr>
      <vt:lpstr>Centrum pro regionální rozvoj České republiky</vt:lpstr>
      <vt:lpstr>Role CRR</vt:lpstr>
      <vt:lpstr>Příjem a hodnocení žádostí  o podporu</vt:lpstr>
      <vt:lpstr>Příjem žádostí o podporu</vt:lpstr>
      <vt:lpstr>Hodnocení žádostí</vt:lpstr>
      <vt:lpstr>Hodnocení žádostí</vt:lpstr>
      <vt:lpstr>Kontrola přijatelnosti a formálních náležitostí</vt:lpstr>
      <vt:lpstr>Kontrola přijatelnosti a formálních náležitostí</vt:lpstr>
      <vt:lpstr>Nenapravitelná kritéria</vt:lpstr>
      <vt:lpstr>Nenapravitelná kritéria</vt:lpstr>
      <vt:lpstr>Napravitelná kritéria - kritéria formálních náležitostí </vt:lpstr>
      <vt:lpstr>Napravitelná kritéria - kritéria formálních náležitostí </vt:lpstr>
      <vt:lpstr>Napravitelná kritéria - kritéria formálních náležitostí </vt:lpstr>
      <vt:lpstr>Napravitelná kritéria - kritéria formálních náležitostí </vt:lpstr>
      <vt:lpstr>Napravitelná kritéria - kritéria formálních náležitostí </vt:lpstr>
      <vt:lpstr>Napravitelná kritéria - kritéria formálních náležitostí </vt:lpstr>
      <vt:lpstr>Napravitelná kritéria - kritéria formálních náležitostí </vt:lpstr>
      <vt:lpstr>Napravitelná kritéria - kritéria formálních náležitostí </vt:lpstr>
      <vt:lpstr>Napravitelná kritéria - kritéria formálních náležitostí </vt:lpstr>
      <vt:lpstr>Napravitelná kritéria - kritéria přijatelnosti</vt:lpstr>
      <vt:lpstr>Napravitelná kritéria - kritéria přijatelnosti</vt:lpstr>
      <vt:lpstr>Napravitelná kritéria - kritéria přijatelnosti</vt:lpstr>
      <vt:lpstr>Napravitelná kritéria - kritéria přijatelnosti</vt:lpstr>
      <vt:lpstr>Napravitelná kritéria - kritéria přijatelnosti</vt:lpstr>
      <vt:lpstr>Napravitelná kritéria - kritéria přijatelnosti</vt:lpstr>
      <vt:lpstr>Napravitelná kritéria - kritéria přijatelnosti</vt:lpstr>
      <vt:lpstr>Napravitelná kritéria - kritéria přijatelnosti</vt:lpstr>
      <vt:lpstr>Napravitelná kritéria - kritéria přijatelnosti</vt:lpstr>
      <vt:lpstr>Věcné hodnocení </vt:lpstr>
      <vt:lpstr>Ex-ante analýza rizik</vt:lpstr>
      <vt:lpstr>Ex-ante kontrola</vt:lpstr>
      <vt:lpstr>Výběr projektů</vt:lpstr>
      <vt:lpstr>Vydání právního aktu – Registrace akce  a Rozhodnutí o poskytnutí dotace</vt:lpstr>
      <vt:lpstr>Žádost o přezkum výsledku hodnocení</vt:lpstr>
      <vt:lpstr>Změny v projektech</vt:lpstr>
      <vt:lpstr>Změny v projektech</vt:lpstr>
      <vt:lpstr>Monitorování realizace projektů</vt:lpstr>
      <vt:lpstr>Děkuji za pozornost.</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IROP a role Centra pro regionální rozvoj jako organizace na podporu regionální politiky vlády, služby obcím</dc:title>
  <dc:creator>Kubíková Bohumila</dc:creator>
  <cp:lastModifiedBy>Knopová Nikola</cp:lastModifiedBy>
  <cp:revision>117</cp:revision>
  <cp:lastPrinted>2016-06-09T05:10:29Z</cp:lastPrinted>
  <dcterms:created xsi:type="dcterms:W3CDTF">2016-06-05T17:39:08Z</dcterms:created>
  <dcterms:modified xsi:type="dcterms:W3CDTF">2016-07-27T10:47:32Z</dcterms:modified>
</cp:coreProperties>
</file>