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9" r:id="rId4"/>
    <p:sldId id="287" r:id="rId5"/>
    <p:sldId id="290" r:id="rId6"/>
    <p:sldId id="292" r:id="rId7"/>
    <p:sldId id="288" r:id="rId8"/>
    <p:sldId id="293" r:id="rId9"/>
    <p:sldId id="294" r:id="rId10"/>
    <p:sldId id="280" r:id="rId11"/>
    <p:sldId id="308" r:id="rId12"/>
    <p:sldId id="310" r:id="rId13"/>
    <p:sldId id="286" r:id="rId14"/>
    <p:sldId id="285" r:id="rId15"/>
    <p:sldId id="298" r:id="rId16"/>
    <p:sldId id="301" r:id="rId17"/>
    <p:sldId id="302" r:id="rId18"/>
    <p:sldId id="304" r:id="rId19"/>
    <p:sldId id="306" r:id="rId20"/>
    <p:sldId id="262" r:id="rId21"/>
  </p:sldIdLst>
  <p:sldSz cx="10080625" cy="6858000"/>
  <p:notesSz cx="6858000" cy="99472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04" d="100"/>
          <a:sy n="104" d="100"/>
        </p:scale>
        <p:origin x="918" y="114"/>
      </p:cViewPr>
      <p:guideLst>
        <p:guide orient="horz" pos="2160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C8FF2-6C50-4156-99B1-F18BE58B65B9}" type="datetimeFigureOut">
              <a:rPr lang="cs-CZ" smtClean="0"/>
              <a:pPr/>
              <a:t>03.10.2019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746125"/>
            <a:ext cx="5483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444CD-32DA-41E4-8B50-32515C531E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72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6047" y="2130426"/>
            <a:ext cx="8568531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094" y="3886200"/>
            <a:ext cx="705643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37DA-87B2-4C78-878C-AD35E0DC8A33}" type="datetimeFigureOut">
              <a:rPr lang="cs-CZ" smtClean="0"/>
              <a:pPr/>
              <a:t>03.10.2019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00C8-76A1-4349-95AE-89450061D4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37DA-87B2-4C78-878C-AD35E0DC8A33}" type="datetimeFigureOut">
              <a:rPr lang="cs-CZ" smtClean="0"/>
              <a:pPr/>
              <a:t>03.10.2019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00C8-76A1-4349-95AE-89450061D4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3" y="274639"/>
            <a:ext cx="2268141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274639"/>
            <a:ext cx="6636411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37DA-87B2-4C78-878C-AD35E0DC8A33}" type="datetimeFigureOut">
              <a:rPr lang="cs-CZ" smtClean="0"/>
              <a:pPr/>
              <a:t>03.10.2019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00C8-76A1-4349-95AE-89450061D4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37DA-87B2-4C78-878C-AD35E0DC8A33}" type="datetimeFigureOut">
              <a:rPr lang="cs-CZ" smtClean="0"/>
              <a:pPr/>
              <a:t>03.10.2019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00C8-76A1-4349-95AE-89450061D4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406901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37DA-87B2-4C78-878C-AD35E0DC8A33}" type="datetimeFigureOut">
              <a:rPr lang="cs-CZ" smtClean="0"/>
              <a:pPr/>
              <a:t>03.10.2019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00C8-76A1-4349-95AE-89450061D4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600201"/>
            <a:ext cx="44522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600201"/>
            <a:ext cx="44522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37DA-87B2-4C78-878C-AD35E0DC8A33}" type="datetimeFigureOut">
              <a:rPr lang="cs-CZ" smtClean="0"/>
              <a:pPr/>
              <a:t>03.10.2019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00C8-76A1-4349-95AE-89450061D4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1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37DA-87B2-4C78-878C-AD35E0DC8A33}" type="datetimeFigureOut">
              <a:rPr lang="cs-CZ" smtClean="0"/>
              <a:pPr/>
              <a:t>03.10.2019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00C8-76A1-4349-95AE-89450061D4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37DA-87B2-4C78-878C-AD35E0DC8A33}" type="datetimeFigureOut">
              <a:rPr lang="cs-CZ" smtClean="0"/>
              <a:pPr/>
              <a:t>03.10.2019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00C8-76A1-4349-95AE-89450061D4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37DA-87B2-4C78-878C-AD35E0DC8A33}" type="datetimeFigureOut">
              <a:rPr lang="cs-CZ" smtClean="0"/>
              <a:pPr/>
              <a:t>03.10.2019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00C8-76A1-4349-95AE-89450061D4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5" y="273051"/>
            <a:ext cx="56353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435101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37DA-87B2-4C78-878C-AD35E0DC8A33}" type="datetimeFigureOut">
              <a:rPr lang="cs-CZ" smtClean="0"/>
              <a:pPr/>
              <a:t>03.10.2019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00C8-76A1-4349-95AE-89450061D4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3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3" y="612775"/>
            <a:ext cx="604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3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37DA-87B2-4C78-878C-AD35E0DC8A33}" type="datetimeFigureOut">
              <a:rPr lang="cs-CZ" smtClean="0"/>
              <a:pPr/>
              <a:t>03.10.2019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00C8-76A1-4349-95AE-89450061D4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4031" y="274638"/>
            <a:ext cx="90725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1600201"/>
            <a:ext cx="90725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4031" y="6356351"/>
            <a:ext cx="2352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F37DA-87B2-4C78-878C-AD35E0DC8A33}" type="datetimeFigureOut">
              <a:rPr lang="cs-CZ" smtClean="0"/>
              <a:pPr/>
              <a:t>03.10.2019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44214" y="6356351"/>
            <a:ext cx="319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24448" y="6356351"/>
            <a:ext cx="2352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00C8-76A1-4349-95AE-89450061D4F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2656"/>
            <a:ext cx="10080624" cy="6192688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9912" y="4365104"/>
            <a:ext cx="7056438" cy="17526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Praktické zkušenosti z přípravy a realizace projektů IROP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508353" y="5805264"/>
            <a:ext cx="357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Zpracoval: JUDr. Josef Valenta</a:t>
            </a:r>
          </a:p>
          <a:p>
            <a:r>
              <a:rPr lang="cs-CZ" b="1" dirty="0">
                <a:solidFill>
                  <a:srgbClr val="002060"/>
                </a:solidFill>
              </a:rPr>
              <a:t>                   ředitel  ZZS ZK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5776" y="5661248"/>
            <a:ext cx="222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9. 10. 2019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b="1" dirty="0">
                <a:solidFill>
                  <a:srgbClr val="000099"/>
                </a:solidFill>
              </a:rPr>
              <a:t>2018</a:t>
            </a:r>
          </a:p>
        </p:txBody>
      </p:sp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47824" y="227687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>
              <a:solidFill>
                <a:schemeClr val="tx2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cs-CZ" b="1" dirty="0"/>
          </a:p>
          <a:p>
            <a:pPr algn="just">
              <a:buFont typeface="Arial" pitchFamily="34" charset="0"/>
              <a:buChar char="•"/>
            </a:pPr>
            <a:endParaRPr lang="cs-CZ" b="1" dirty="0"/>
          </a:p>
          <a:p>
            <a:pPr algn="just">
              <a:buFont typeface="Arial" pitchFamily="34" charset="0"/>
              <a:buChar char="•"/>
            </a:pPr>
            <a:r>
              <a:rPr lang="cs-CZ" b="1" dirty="0"/>
              <a:t> IROP (výzva 19) - Technika</a:t>
            </a:r>
            <a:r>
              <a:rPr lang="cs-CZ" dirty="0"/>
              <a:t> (13 ks sanitek z toho 4 s vysokou průjezdností terénem a 1 pro VVN a nadměrné pacienty, 28 ks přístrojů pro nepřímou srdeční masáž, 4 ks </a:t>
            </a:r>
            <a:r>
              <a:rPr lang="cs-CZ" dirty="0" err="1"/>
              <a:t>dých</a:t>
            </a:r>
            <a:r>
              <a:rPr lang="cs-CZ" dirty="0"/>
              <a:t>. přístrojů, klimatizace ve výjezdových základnách ve Zlíně a Kroměříži)</a:t>
            </a:r>
            <a:r>
              <a:rPr lang="cs-CZ" b="1" dirty="0"/>
              <a:t> </a:t>
            </a:r>
            <a:endParaRPr lang="cs-CZ" dirty="0"/>
          </a:p>
          <a:p>
            <a:r>
              <a:rPr lang="cs-CZ" b="1" dirty="0"/>
              <a:t>celkem: 61 461 792,- Kč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  <p:pic>
        <p:nvPicPr>
          <p:cNvPr id="1026" name="Picture 2" descr="\\zlnas002\foto\2018\Předávání sanitek 8.3.2018\_DSC0576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3654" y="1600200"/>
            <a:ext cx="68333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 descr="nepř. srd. masá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3654" y="1600200"/>
            <a:ext cx="6833317" cy="4525963"/>
          </a:xfrm>
        </p:spPr>
      </p:pic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b="1" dirty="0">
                <a:solidFill>
                  <a:srgbClr val="000099"/>
                </a:solidFill>
              </a:rPr>
              <a:t>2019</a:t>
            </a:r>
          </a:p>
          <a:p>
            <a:pPr algn="ctr">
              <a:buNone/>
            </a:pPr>
            <a:endParaRPr lang="cs-CZ" b="1" dirty="0">
              <a:solidFill>
                <a:srgbClr val="000099"/>
              </a:solidFill>
            </a:endParaRPr>
          </a:p>
        </p:txBody>
      </p:sp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19832" y="2564904"/>
            <a:ext cx="8712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/>
              <a:t> IROP (výzva 26) - Zefektivnění komunikace </a:t>
            </a:r>
            <a:r>
              <a:rPr lang="cs-CZ" dirty="0"/>
              <a:t>(systém komunikace a přenos informací o pacientech mezi ZZS ZK a všemi nemocnicemi Zlínského kraje)</a:t>
            </a:r>
          </a:p>
          <a:p>
            <a:r>
              <a:rPr lang="cs-CZ" b="1" dirty="0"/>
              <a:t>celkem: 10 191 000,- Kč </a:t>
            </a:r>
          </a:p>
          <a:p>
            <a:endParaRPr lang="cs-CZ" b="1" dirty="0"/>
          </a:p>
          <a:p>
            <a:pPr algn="just">
              <a:buFont typeface="Arial" pitchFamily="34" charset="0"/>
              <a:buChar char="•"/>
            </a:pPr>
            <a:r>
              <a:rPr lang="cs-CZ" b="1" dirty="0"/>
              <a:t> IROP (výzva 27) – Vzdělávací a školící středisko</a:t>
            </a:r>
            <a:r>
              <a:rPr lang="cs-CZ" dirty="0"/>
              <a:t> (stavba, nábytek, IT technika, kamerový systém, SW XVR)</a:t>
            </a:r>
          </a:p>
          <a:p>
            <a:pPr algn="just"/>
            <a:r>
              <a:rPr lang="cs-CZ" b="1" dirty="0"/>
              <a:t>celkem: 37 819 000,- Kč</a:t>
            </a:r>
          </a:p>
          <a:p>
            <a:pPr algn="just">
              <a:buFont typeface="Arial" pitchFamily="34" charset="0"/>
              <a:buChar char="•"/>
            </a:pPr>
            <a:endParaRPr lang="cs-CZ" dirty="0"/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IROP (výzva 27) – Vybavení</a:t>
            </a:r>
            <a:r>
              <a:rPr lang="cs-CZ" dirty="0"/>
              <a:t> (trenažér pro laiky, 5 ks trenažérů JUNIOR, AED trenažér, 3 ks trenažérů novorozenec, trenažér dítě, 4 ks trenažérů s PC vyhodnocením, 5 ks jednoduchých trenažérů, výukový model člověka)</a:t>
            </a:r>
          </a:p>
          <a:p>
            <a:r>
              <a:rPr lang="cs-CZ" b="1" dirty="0"/>
              <a:t>celkem: 8 194 301,- Kč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91840" y="407707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0099"/>
                </a:solidFill>
              </a:rPr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b="1" dirty="0">
                <a:solidFill>
                  <a:schemeClr val="tx2"/>
                </a:solidFill>
              </a:rPr>
              <a:t>Vzdělávací a školící středisko – IROP 27</a:t>
            </a:r>
          </a:p>
        </p:txBody>
      </p:sp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19832" y="2564904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2017 - 4 776 470,- Kč </a:t>
            </a:r>
            <a:r>
              <a:rPr lang="cs-CZ" dirty="0"/>
              <a:t>(AED trenažér, </a:t>
            </a:r>
            <a:r>
              <a:rPr lang="cs-CZ" dirty="0" err="1"/>
              <a:t>trenažér</a:t>
            </a:r>
            <a:r>
              <a:rPr lang="cs-CZ" dirty="0"/>
              <a:t> dítě, trenažér s PC vyhodnocením, výukový model člověka)</a:t>
            </a:r>
          </a:p>
          <a:p>
            <a:pPr>
              <a:buFont typeface="Arial" pitchFamily="34" charset="0"/>
              <a:buChar char="•"/>
            </a:pPr>
            <a:endParaRPr lang="cs-CZ" b="1" dirty="0"/>
          </a:p>
          <a:p>
            <a:pPr>
              <a:buFont typeface="Arial" pitchFamily="34" charset="0"/>
              <a:buChar char="•"/>
            </a:pPr>
            <a:r>
              <a:rPr lang="cs-CZ" b="1" dirty="0"/>
              <a:t> 2018 - 3 417 831,- Kč </a:t>
            </a:r>
            <a:r>
              <a:rPr lang="cs-CZ" dirty="0"/>
              <a:t>(trenažér dospělý, 5 ks trenažérů JUNIOR, 3 ks trenažéru novorozenec, 3 ks trenažéru s PC vyhodnocením, 5 ks jednoduchých trenažérů)</a:t>
            </a:r>
          </a:p>
          <a:p>
            <a:pPr>
              <a:buFont typeface="Arial" pitchFamily="34" charset="0"/>
              <a:buChar char="•"/>
            </a:pPr>
            <a:endParaRPr lang="cs-CZ" b="1" dirty="0"/>
          </a:p>
          <a:p>
            <a:pPr>
              <a:buFont typeface="Arial" pitchFamily="34" charset="0"/>
              <a:buChar char="•"/>
            </a:pPr>
            <a:r>
              <a:rPr lang="cs-CZ" b="1" dirty="0"/>
              <a:t> 2019 - 37 819 000,- Kč </a:t>
            </a:r>
            <a:r>
              <a:rPr lang="cs-CZ" dirty="0"/>
              <a:t>(stavba střediska, nábytek, IT technika, kamerový systém, SW XVR)</a:t>
            </a:r>
            <a:endParaRPr lang="cs-CZ" b="1" dirty="0"/>
          </a:p>
          <a:p>
            <a:pPr>
              <a:buFont typeface="Arial" pitchFamily="34" charset="0"/>
              <a:buChar char="•"/>
            </a:pPr>
            <a:endParaRPr lang="cs-CZ" b="1" dirty="0"/>
          </a:p>
          <a:p>
            <a:r>
              <a:rPr lang="cs-CZ" b="1" dirty="0"/>
              <a:t>Celkem: 46 013 301,- Kč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 descr="DSC_0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840" y="1949631"/>
            <a:ext cx="6788945" cy="3827101"/>
          </a:xfrm>
        </p:spPr>
      </p:pic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 descr="DSC_0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840" y="1949631"/>
            <a:ext cx="6788944" cy="3827101"/>
          </a:xfrm>
        </p:spPr>
      </p:pic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 descr="DSC_0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840" y="1949631"/>
            <a:ext cx="6788945" cy="3827101"/>
          </a:xfrm>
        </p:spPr>
      </p:pic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 descr="DSC_0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6762" y="1949631"/>
            <a:ext cx="3827101" cy="3827101"/>
          </a:xfrm>
        </p:spPr>
      </p:pic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-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031" y="1600201"/>
            <a:ext cx="9072563" cy="6046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b="1" dirty="0">
                <a:solidFill>
                  <a:schemeClr val="tx2"/>
                </a:solidFill>
              </a:rPr>
              <a:t>Nezbytné předpoklady</a:t>
            </a:r>
          </a:p>
          <a:p>
            <a:pPr algn="ctr">
              <a:buNone/>
            </a:pPr>
            <a:endParaRPr lang="cs-CZ" b="1" dirty="0">
              <a:solidFill>
                <a:schemeClr val="tx2"/>
              </a:solidFill>
            </a:endParaRPr>
          </a:p>
          <a:p>
            <a:pPr>
              <a:buNone/>
            </a:pPr>
            <a:endParaRPr lang="cs-CZ" b="1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cs-CZ" b="1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cs-CZ" b="1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cs-CZ" b="1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647824" y="2492896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Systémové - procesní předpoklady: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Koncepce, vize, cíle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 Střednědobý plán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 Investiční záměr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 Kdo je žadatel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 Studie proveditelnosti (pozemky, projekt. dokumentace)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 Veřejné zakázky (zadávací dokumentace)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 Součinnost s CRR (schválení jednotlivých formálně právních kroků)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 Součinnost se zřizovatelem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 Kvalifikované převzetí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 Naplnění podmínek udržitelnosti</a:t>
            </a:r>
          </a:p>
          <a:p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Jiné – lidské předpoklady: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Vůle, um, ochota spolupracovat = orchestr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b="1" dirty="0">
                <a:solidFill>
                  <a:schemeClr val="tx2"/>
                </a:solidFill>
              </a:rPr>
              <a:t>Přehled realizovaných projektů v období 2007 -2020</a:t>
            </a:r>
          </a:p>
        </p:txBody>
      </p:sp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19832" y="2564904"/>
            <a:ext cx="87129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/>
                </a:solidFill>
              </a:rPr>
              <a:t>2014</a:t>
            </a:r>
          </a:p>
          <a:p>
            <a:endParaRPr lang="cs-CZ" b="1" dirty="0">
              <a:solidFill>
                <a:schemeClr val="tx2"/>
              </a:solidFill>
            </a:endParaRPr>
          </a:p>
          <a:p>
            <a:endParaRPr lang="cs-CZ" b="1" dirty="0">
              <a:solidFill>
                <a:schemeClr val="tx2"/>
              </a:solidFill>
            </a:endParaRPr>
          </a:p>
          <a:p>
            <a:endParaRPr lang="cs-CZ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b="1" dirty="0"/>
              <a:t> ROP - </a:t>
            </a:r>
            <a:r>
              <a:rPr lang="cs-CZ" dirty="0"/>
              <a:t>6 ks sanitek</a:t>
            </a:r>
          </a:p>
          <a:p>
            <a:r>
              <a:rPr lang="cs-CZ" b="1" dirty="0"/>
              <a:t>  celkem:  17 623.752,- Kč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24088" y="3140968"/>
            <a:ext cx="4104233" cy="7486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>
                <a:solidFill>
                  <a:schemeClr val="tx2"/>
                </a:solidFill>
              </a:rPr>
              <a:t>Děkuji za pozornost.</a:t>
            </a:r>
          </a:p>
        </p:txBody>
      </p:sp>
      <p:pic>
        <p:nvPicPr>
          <p:cNvPr id="4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2656"/>
            <a:ext cx="10080625" cy="116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 descr="_DSC0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3655" y="1600200"/>
            <a:ext cx="6833316" cy="4525963"/>
          </a:xfrm>
        </p:spPr>
      </p:pic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b="1" dirty="0">
                <a:solidFill>
                  <a:schemeClr val="tx2"/>
                </a:solidFill>
              </a:rPr>
              <a:t>Přehled realizovaných projektů v období 2007 -2020</a:t>
            </a:r>
          </a:p>
        </p:txBody>
      </p:sp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791840" y="2492896"/>
            <a:ext cx="85689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chemeClr val="tx2"/>
                </a:solidFill>
              </a:rPr>
              <a:t>2015</a:t>
            </a:r>
          </a:p>
          <a:p>
            <a:pPr algn="ctr"/>
            <a:endParaRPr lang="cs-CZ" sz="2800" b="1" dirty="0">
              <a:solidFill>
                <a:schemeClr val="tx2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cs-CZ" b="1" dirty="0"/>
              <a:t> IOP (výzva 11) - Standardizace krajského operačního střediska </a:t>
            </a:r>
            <a:r>
              <a:rPr lang="cs-CZ" dirty="0"/>
              <a:t>(</a:t>
            </a:r>
            <a:r>
              <a:rPr lang="cs-CZ" dirty="0" err="1"/>
              <a:t>disp</a:t>
            </a:r>
            <a:r>
              <a:rPr lang="cs-CZ" dirty="0"/>
              <a:t>. stůl, dohledové systémy, tel. ústředny, integrace telefonie, centralizace analog. rád. spojení, tablety s tiskárnou, HW, databáze, </a:t>
            </a:r>
            <a:r>
              <a:rPr lang="cs-CZ" dirty="0" err="1"/>
              <a:t>virtualizace</a:t>
            </a:r>
            <a:r>
              <a:rPr lang="cs-CZ" dirty="0"/>
              <a:t> a replikace SW, záznamové zařízení, </a:t>
            </a:r>
            <a:r>
              <a:rPr lang="cs-CZ" dirty="0" err="1"/>
              <a:t>intregrace</a:t>
            </a:r>
            <a:r>
              <a:rPr lang="cs-CZ" dirty="0"/>
              <a:t> sítě, informační systém, ruční, vozidlové a základnové MATRY) </a:t>
            </a:r>
          </a:p>
          <a:p>
            <a:r>
              <a:rPr lang="cs-CZ" b="1" dirty="0"/>
              <a:t>celkem:</a:t>
            </a:r>
            <a:r>
              <a:rPr lang="cs-CZ" dirty="0"/>
              <a:t> </a:t>
            </a:r>
            <a:r>
              <a:rPr lang="cs-CZ" b="1" dirty="0"/>
              <a:t>29 574 288,- Kč</a:t>
            </a:r>
          </a:p>
          <a:p>
            <a:pPr>
              <a:buFont typeface="Arial" pitchFamily="34" charset="0"/>
              <a:buChar char="•"/>
            </a:pPr>
            <a:endParaRPr lang="cs-CZ" b="1" dirty="0"/>
          </a:p>
          <a:p>
            <a:pPr algn="just">
              <a:buFont typeface="Arial" pitchFamily="34" charset="0"/>
              <a:buChar char="•"/>
            </a:pPr>
            <a:r>
              <a:rPr lang="cs-CZ" b="1" dirty="0"/>
              <a:t> IOP (výzva 23) - Technologické vybavení</a:t>
            </a:r>
            <a:r>
              <a:rPr lang="cs-CZ" dirty="0"/>
              <a:t>  (18 ks sanitek, 35 ks tabletů, 2 ks komunikačních uzlů ISAC)</a:t>
            </a:r>
          </a:p>
          <a:p>
            <a:r>
              <a:rPr lang="cs-CZ" b="1" dirty="0"/>
              <a:t>celkem: 60 237 500,- Kč</a:t>
            </a:r>
          </a:p>
          <a:p>
            <a:pPr>
              <a:buFont typeface="Arial" pitchFamily="34" charset="0"/>
              <a:buChar char="•"/>
            </a:pPr>
            <a:endParaRPr 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 descr="_DSC0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3951" y="1600200"/>
            <a:ext cx="6832724" cy="4525963"/>
          </a:xfrm>
        </p:spPr>
      </p:pic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791840" y="2492896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800" b="1" dirty="0">
              <a:solidFill>
                <a:schemeClr val="tx2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cs-CZ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 descr="_DSC0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3127" y="1600200"/>
            <a:ext cx="6814371" cy="4525963"/>
          </a:xfrm>
        </p:spPr>
      </p:pic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791840" y="2492896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800" b="1" dirty="0">
              <a:solidFill>
                <a:schemeClr val="tx2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b="1" dirty="0">
                <a:solidFill>
                  <a:schemeClr val="tx2"/>
                </a:solidFill>
              </a:rPr>
              <a:t>Přehled realizovaných projektů v období 2014 -2020</a:t>
            </a:r>
          </a:p>
        </p:txBody>
      </p:sp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791840" y="2492896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b="1" dirty="0"/>
          </a:p>
          <a:p>
            <a:pPr algn="just">
              <a:buFont typeface="Arial" pitchFamily="34" charset="0"/>
              <a:buChar char="•"/>
            </a:pPr>
            <a:r>
              <a:rPr lang="cs-CZ" b="1" dirty="0"/>
              <a:t> ROP - Výjezdová základna </a:t>
            </a:r>
            <a:r>
              <a:rPr lang="cs-CZ" b="1" dirty="0" err="1"/>
              <a:t>Morkovice</a:t>
            </a:r>
            <a:r>
              <a:rPr lang="cs-CZ" b="1" dirty="0"/>
              <a:t>-</a:t>
            </a:r>
            <a:r>
              <a:rPr lang="cs-CZ" b="1" dirty="0" err="1"/>
              <a:t>Slížany</a:t>
            </a:r>
            <a:r>
              <a:rPr lang="cs-CZ" b="1" dirty="0"/>
              <a:t> </a:t>
            </a:r>
            <a:r>
              <a:rPr lang="cs-CZ" dirty="0"/>
              <a:t>(budova, parkoviště  a zpevněné plochy, motorgenerátor, přípojky vody, plynu a splaškové kanalizace, dešťová kanalizace, vzduchotechnika, klimatizace, přípojka plynu, místní rozhlas, strukturovaná kabeláž, RDST – antény, přípojka NN, tel. anténa, TV elektronická kontrola vstupu)</a:t>
            </a:r>
          </a:p>
          <a:p>
            <a:r>
              <a:rPr lang="cs-CZ" b="1" dirty="0"/>
              <a:t>celkem: 10 030 858,- Kč</a:t>
            </a:r>
          </a:p>
          <a:p>
            <a:endParaRPr lang="cs-CZ" b="1" dirty="0"/>
          </a:p>
          <a:p>
            <a:pPr algn="just">
              <a:buFont typeface="Arial" pitchFamily="34" charset="0"/>
              <a:buChar char="•"/>
            </a:pPr>
            <a:r>
              <a:rPr lang="cs-CZ" b="1" dirty="0"/>
              <a:t> ROP - Výjezdová základna Rožnov pod Radhoštěm </a:t>
            </a:r>
            <a:r>
              <a:rPr lang="cs-CZ" dirty="0"/>
              <a:t>(budova, parkoviště a zpevněné plochy, přípojky vody, kanalizace a NN, vzduchotechnika, anténní systémy, EPS, zařízení pro datové přenosy, místní rozhlas, oplocení, el. kontrola vstupu, EZS, průmyslová TV)</a:t>
            </a:r>
          </a:p>
          <a:p>
            <a:r>
              <a:rPr lang="cs-CZ" b="1" dirty="0"/>
              <a:t>celkem: 15 963 049,- Kč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 descr="morkov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3004" y="1600200"/>
            <a:ext cx="6034617" cy="4525963"/>
          </a:xfrm>
        </p:spPr>
      </p:pic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791840" y="249289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b="1" dirty="0"/>
          </a:p>
          <a:p>
            <a:pPr algn="just">
              <a:buFont typeface="Arial" pitchFamily="34" charset="0"/>
              <a:buChar char="•"/>
            </a:pPr>
            <a:endParaRPr lang="cs-CZ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 descr="rozn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4492" y="1600200"/>
            <a:ext cx="6831642" cy="4525963"/>
          </a:xfrm>
        </p:spPr>
      </p:pic>
      <p:pic>
        <p:nvPicPr>
          <p:cNvPr id="2" name="Picture 2" descr="C:\Users\hana.polesakova\Desktop\hlavička2 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0080625" cy="116632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791840" y="249289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b="1" dirty="0"/>
          </a:p>
          <a:p>
            <a:pPr algn="just">
              <a:buFont typeface="Arial" pitchFamily="34" charset="0"/>
              <a:buChar char="•"/>
            </a:pPr>
            <a:endParaRPr lang="cs-CZ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1917</TotalTime>
  <Words>633</Words>
  <Application>Microsoft Office PowerPoint</Application>
  <PresentationFormat>Vlastní</PresentationFormat>
  <Paragraphs>71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-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Polešáková</dc:creator>
  <cp:lastModifiedBy>Josef Valenta</cp:lastModifiedBy>
  <cp:revision>299</cp:revision>
  <cp:lastPrinted>2019-09-25T07:02:39Z</cp:lastPrinted>
  <dcterms:created xsi:type="dcterms:W3CDTF">2017-04-07T05:51:11Z</dcterms:created>
  <dcterms:modified xsi:type="dcterms:W3CDTF">2019-10-03T07:40:54Z</dcterms:modified>
</cp:coreProperties>
</file>