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0" r:id="rId4"/>
    <p:sldId id="261" r:id="rId5"/>
    <p:sldId id="263" r:id="rId6"/>
    <p:sldId id="262" r:id="rId7"/>
    <p:sldId id="266" r:id="rId8"/>
    <p:sldId id="264" r:id="rId9"/>
    <p:sldId id="265" r:id="rId10"/>
    <p:sldId id="269" r:id="rId11"/>
    <p:sldId id="279" r:id="rId12"/>
    <p:sldId id="267" r:id="rId13"/>
    <p:sldId id="270" r:id="rId14"/>
    <p:sldId id="272" r:id="rId15"/>
    <p:sldId id="271" r:id="rId16"/>
    <p:sldId id="275" r:id="rId17"/>
    <p:sldId id="274" r:id="rId18"/>
    <p:sldId id="273" r:id="rId19"/>
    <p:sldId id="276" r:id="rId20"/>
    <p:sldId id="277" r:id="rId21"/>
    <p:sldId id="278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7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662" y="114"/>
      </p:cViewPr>
      <p:guideLst>
        <p:guide pos="288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36824-E9B7-40D8-BA19-D934B17DE6E5}" type="datetimeFigureOut">
              <a:rPr lang="cs-CZ" smtClean="0"/>
              <a:t>08.10.2019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C2AC3-261C-47E0-BFDB-F05C98CFB8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7728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36824-E9B7-40D8-BA19-D934B17DE6E5}" type="datetimeFigureOut">
              <a:rPr lang="cs-CZ" smtClean="0"/>
              <a:t>08.10.2019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C2AC3-261C-47E0-BFDB-F05C98CFB8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670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36824-E9B7-40D8-BA19-D934B17DE6E5}" type="datetimeFigureOut">
              <a:rPr lang="cs-CZ" smtClean="0"/>
              <a:t>08.10.2019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C2AC3-261C-47E0-BFDB-F05C98CFB8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4836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36824-E9B7-40D8-BA19-D934B17DE6E5}" type="datetimeFigureOut">
              <a:rPr lang="cs-CZ" smtClean="0"/>
              <a:t>08.10.2019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C2AC3-261C-47E0-BFDB-F05C98CFB8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4108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36824-E9B7-40D8-BA19-D934B17DE6E5}" type="datetimeFigureOut">
              <a:rPr lang="cs-CZ" smtClean="0"/>
              <a:t>08.10.2019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C2AC3-261C-47E0-BFDB-F05C98CFB8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44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36824-E9B7-40D8-BA19-D934B17DE6E5}" type="datetimeFigureOut">
              <a:rPr lang="cs-CZ" smtClean="0"/>
              <a:t>08.10.2019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C2AC3-261C-47E0-BFDB-F05C98CFB8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5796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36824-E9B7-40D8-BA19-D934B17DE6E5}" type="datetimeFigureOut">
              <a:rPr lang="cs-CZ" smtClean="0"/>
              <a:t>08.10.2019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C2AC3-261C-47E0-BFDB-F05C98CFB8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0724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36824-E9B7-40D8-BA19-D934B17DE6E5}" type="datetimeFigureOut">
              <a:rPr lang="cs-CZ" smtClean="0"/>
              <a:t>08.10.2019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C2AC3-261C-47E0-BFDB-F05C98CFB8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5128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36824-E9B7-40D8-BA19-D934B17DE6E5}" type="datetimeFigureOut">
              <a:rPr lang="cs-CZ" smtClean="0"/>
              <a:t>08.10.2019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C2AC3-261C-47E0-BFDB-F05C98CFB8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3967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36824-E9B7-40D8-BA19-D934B17DE6E5}" type="datetimeFigureOut">
              <a:rPr lang="cs-CZ" smtClean="0"/>
              <a:t>08.10.2019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C2AC3-261C-47E0-BFDB-F05C98CFB8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5662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36824-E9B7-40D8-BA19-D934B17DE6E5}" type="datetimeFigureOut">
              <a:rPr lang="cs-CZ" smtClean="0"/>
              <a:t>08.10.2019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C2AC3-261C-47E0-BFDB-F05C98CFB8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5568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36824-E9B7-40D8-BA19-D934B17DE6E5}" type="datetimeFigureOut">
              <a:rPr lang="cs-CZ" smtClean="0"/>
              <a:t>08.10.2019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C2AC3-261C-47E0-BFDB-F05C98CFB8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2797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/>
          <p:cNvGrpSpPr/>
          <p:nvPr/>
        </p:nvGrpSpPr>
        <p:grpSpPr>
          <a:xfrm>
            <a:off x="2016352" y="6234757"/>
            <a:ext cx="5111295" cy="449017"/>
            <a:chOff x="1916277" y="6200252"/>
            <a:chExt cx="5111295" cy="449017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981" y="6200252"/>
              <a:ext cx="1573985" cy="442800"/>
            </a:xfrm>
            <a:prstGeom prst="rect">
              <a:avLst/>
            </a:prstGeom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4772" y="6200252"/>
              <a:ext cx="442800" cy="442800"/>
            </a:xfrm>
            <a:prstGeom prst="rect">
              <a:avLst/>
            </a:prstGeom>
          </p:spPr>
        </p:pic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6277" y="6207027"/>
              <a:ext cx="2426898" cy="442242"/>
            </a:xfrm>
            <a:prstGeom prst="rect">
              <a:avLst/>
            </a:prstGeom>
          </p:spPr>
        </p:pic>
      </p:grpSp>
      <p:sp>
        <p:nvSpPr>
          <p:cNvPr id="8" name="TextovéPole 7">
            <a:extLst>
              <a:ext uri="{FF2B5EF4-FFF2-40B4-BE49-F238E27FC236}">
                <a16:creationId xmlns:a16="http://schemas.microsoft.com/office/drawing/2014/main" id="{A43E6383-5D61-495C-A034-7F3FD91FB32D}"/>
              </a:ext>
            </a:extLst>
          </p:cNvPr>
          <p:cNvSpPr txBox="1"/>
          <p:nvPr/>
        </p:nvSpPr>
        <p:spPr>
          <a:xfrm>
            <a:off x="0" y="1611811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Výstavba areálu Územního odboru Chrudim – KŘP Pardubického kraje</a:t>
            </a:r>
          </a:p>
          <a:p>
            <a:pPr algn="ctr"/>
            <a:endParaRPr lang="cs-CZ" sz="2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CZ.06.1.23/0.0/0.0/16_055/0003564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491" y="4585023"/>
            <a:ext cx="675913" cy="74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879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/>
          <p:cNvGrpSpPr/>
          <p:nvPr/>
        </p:nvGrpSpPr>
        <p:grpSpPr>
          <a:xfrm>
            <a:off x="2016352" y="6234757"/>
            <a:ext cx="5111295" cy="449017"/>
            <a:chOff x="1916277" y="6200252"/>
            <a:chExt cx="5111295" cy="449017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981" y="6200252"/>
              <a:ext cx="1573985" cy="442800"/>
            </a:xfrm>
            <a:prstGeom prst="rect">
              <a:avLst/>
            </a:prstGeom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4772" y="6200252"/>
              <a:ext cx="442800" cy="442800"/>
            </a:xfrm>
            <a:prstGeom prst="rect">
              <a:avLst/>
            </a:prstGeom>
          </p:spPr>
        </p:pic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6277" y="6207027"/>
              <a:ext cx="2426898" cy="442242"/>
            </a:xfrm>
            <a:prstGeom prst="rect">
              <a:avLst/>
            </a:prstGeom>
          </p:spPr>
        </p:pic>
      </p:grpSp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812" y="524702"/>
            <a:ext cx="676538" cy="746089"/>
          </a:xfrm>
          <a:prstGeom prst="rect">
            <a:avLst/>
          </a:prstGeom>
        </p:spPr>
      </p:pic>
      <p:sp>
        <p:nvSpPr>
          <p:cNvPr id="14" name="Zástupný symbol pro obsah 2"/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A43E6383-5D61-495C-A034-7F3FD91FB32D}"/>
              </a:ext>
            </a:extLst>
          </p:cNvPr>
          <p:cNvSpPr txBox="1"/>
          <p:nvPr/>
        </p:nvSpPr>
        <p:spPr>
          <a:xfrm>
            <a:off x="0" y="238818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Fotografie aktuálního stavu výstavby</a:t>
            </a:r>
            <a:endParaRPr lang="cs-CZ" sz="3600" b="1" dirty="0">
              <a:solidFill>
                <a:srgbClr val="1D70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710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/>
          <p:cNvGrpSpPr/>
          <p:nvPr/>
        </p:nvGrpSpPr>
        <p:grpSpPr>
          <a:xfrm>
            <a:off x="2016352" y="6234757"/>
            <a:ext cx="5111295" cy="449017"/>
            <a:chOff x="1916277" y="6200252"/>
            <a:chExt cx="5111295" cy="449017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981" y="6200252"/>
              <a:ext cx="1573985" cy="442800"/>
            </a:xfrm>
            <a:prstGeom prst="rect">
              <a:avLst/>
            </a:prstGeom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4772" y="6200252"/>
              <a:ext cx="442800" cy="442800"/>
            </a:xfrm>
            <a:prstGeom prst="rect">
              <a:avLst/>
            </a:prstGeom>
          </p:spPr>
        </p:pic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6277" y="6207027"/>
              <a:ext cx="2426898" cy="442242"/>
            </a:xfrm>
            <a:prstGeom prst="rect">
              <a:avLst/>
            </a:prstGeom>
          </p:spPr>
        </p:pic>
      </p:grpSp>
      <p:sp>
        <p:nvSpPr>
          <p:cNvPr id="9" name="TextovéPole 8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487680" y="720000"/>
            <a:ext cx="80276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3000" b="1" dirty="0" smtClean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Poklepání na základní kámen</a:t>
            </a:r>
            <a:endParaRPr lang="cs-CZ" sz="3000" b="1" dirty="0">
              <a:solidFill>
                <a:srgbClr val="1D70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812" y="524702"/>
            <a:ext cx="676538" cy="746089"/>
          </a:xfrm>
          <a:prstGeom prst="rect">
            <a:avLst/>
          </a:prstGeom>
        </p:spPr>
      </p:pic>
      <p:sp>
        <p:nvSpPr>
          <p:cNvPr id="14" name="Zástupný symbol pro obsah 2"/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56" y="1466089"/>
            <a:ext cx="6791588" cy="452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04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/>
          <p:cNvGrpSpPr/>
          <p:nvPr/>
        </p:nvGrpSpPr>
        <p:grpSpPr>
          <a:xfrm>
            <a:off x="2016352" y="6234757"/>
            <a:ext cx="5111295" cy="449017"/>
            <a:chOff x="1916277" y="6200252"/>
            <a:chExt cx="5111295" cy="449017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981" y="6200252"/>
              <a:ext cx="1573985" cy="442800"/>
            </a:xfrm>
            <a:prstGeom prst="rect">
              <a:avLst/>
            </a:prstGeom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4772" y="6200252"/>
              <a:ext cx="442800" cy="442800"/>
            </a:xfrm>
            <a:prstGeom prst="rect">
              <a:avLst/>
            </a:prstGeom>
          </p:spPr>
        </p:pic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6277" y="6207027"/>
              <a:ext cx="2426898" cy="442242"/>
            </a:xfrm>
            <a:prstGeom prst="rect">
              <a:avLst/>
            </a:prstGeom>
          </p:spPr>
        </p:pic>
      </p:grpSp>
      <p:sp>
        <p:nvSpPr>
          <p:cNvPr id="9" name="TextovéPole 8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487680" y="720000"/>
            <a:ext cx="80276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3000" b="1" dirty="0" smtClean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Dočasný billboard</a:t>
            </a:r>
            <a:endParaRPr lang="cs-CZ" sz="3000" b="1" dirty="0">
              <a:solidFill>
                <a:srgbClr val="1D70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812" y="524702"/>
            <a:ext cx="676538" cy="746089"/>
          </a:xfrm>
          <a:prstGeom prst="rect">
            <a:avLst/>
          </a:prstGeom>
        </p:spPr>
      </p:pic>
      <p:sp>
        <p:nvSpPr>
          <p:cNvPr id="14" name="Zástupný symbol pro obsah 2"/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352" y="1469296"/>
            <a:ext cx="5788325" cy="434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3264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/>
          <p:cNvGrpSpPr/>
          <p:nvPr/>
        </p:nvGrpSpPr>
        <p:grpSpPr>
          <a:xfrm>
            <a:off x="2016352" y="6234757"/>
            <a:ext cx="5111295" cy="449017"/>
            <a:chOff x="1916277" y="6200252"/>
            <a:chExt cx="5111295" cy="449017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981" y="6200252"/>
              <a:ext cx="1573985" cy="442800"/>
            </a:xfrm>
            <a:prstGeom prst="rect">
              <a:avLst/>
            </a:prstGeom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4772" y="6200252"/>
              <a:ext cx="442800" cy="442800"/>
            </a:xfrm>
            <a:prstGeom prst="rect">
              <a:avLst/>
            </a:prstGeom>
          </p:spPr>
        </p:pic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6277" y="6207027"/>
              <a:ext cx="2426898" cy="442242"/>
            </a:xfrm>
            <a:prstGeom prst="rect">
              <a:avLst/>
            </a:prstGeom>
          </p:spPr>
        </p:pic>
      </p:grpSp>
      <p:sp>
        <p:nvSpPr>
          <p:cNvPr id="9" name="TextovéPole 8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487680" y="720000"/>
            <a:ext cx="80276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3000" b="1" dirty="0" smtClean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Objekt A – pohled od vjezdu do areálu</a:t>
            </a:r>
            <a:endParaRPr lang="cs-CZ" sz="3000" b="1" dirty="0">
              <a:solidFill>
                <a:srgbClr val="1D70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812" y="524702"/>
            <a:ext cx="676538" cy="746089"/>
          </a:xfrm>
          <a:prstGeom prst="rect">
            <a:avLst/>
          </a:prstGeom>
        </p:spPr>
      </p:pic>
      <p:sp>
        <p:nvSpPr>
          <p:cNvPr id="14" name="Zástupný symbol pro obsah 2"/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381" y="1338567"/>
            <a:ext cx="6019764" cy="451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46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/>
          <p:cNvGrpSpPr/>
          <p:nvPr/>
        </p:nvGrpSpPr>
        <p:grpSpPr>
          <a:xfrm>
            <a:off x="2016352" y="6234757"/>
            <a:ext cx="5111295" cy="449017"/>
            <a:chOff x="1916277" y="6200252"/>
            <a:chExt cx="5111295" cy="449017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981" y="6200252"/>
              <a:ext cx="1573985" cy="442800"/>
            </a:xfrm>
            <a:prstGeom prst="rect">
              <a:avLst/>
            </a:prstGeom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4772" y="6200252"/>
              <a:ext cx="442800" cy="442800"/>
            </a:xfrm>
            <a:prstGeom prst="rect">
              <a:avLst/>
            </a:prstGeom>
          </p:spPr>
        </p:pic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6277" y="6207027"/>
              <a:ext cx="2426898" cy="442242"/>
            </a:xfrm>
            <a:prstGeom prst="rect">
              <a:avLst/>
            </a:prstGeom>
          </p:spPr>
        </p:pic>
      </p:grpSp>
      <p:sp>
        <p:nvSpPr>
          <p:cNvPr id="9" name="TextovéPole 8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487680" y="720000"/>
            <a:ext cx="80276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3000" b="1" dirty="0" smtClean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Objekt A – zasedací místnost</a:t>
            </a:r>
            <a:endParaRPr lang="cs-CZ" sz="3000" b="1" dirty="0">
              <a:solidFill>
                <a:srgbClr val="1D70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812" y="524702"/>
            <a:ext cx="676538" cy="746089"/>
          </a:xfrm>
          <a:prstGeom prst="rect">
            <a:avLst/>
          </a:prstGeom>
        </p:spPr>
      </p:pic>
      <p:sp>
        <p:nvSpPr>
          <p:cNvPr id="14" name="Zástupný symbol pro obsah 2"/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381" y="1331792"/>
            <a:ext cx="6021238" cy="451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354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/>
          <p:cNvGrpSpPr/>
          <p:nvPr/>
        </p:nvGrpSpPr>
        <p:grpSpPr>
          <a:xfrm>
            <a:off x="2016352" y="6234757"/>
            <a:ext cx="5111295" cy="449017"/>
            <a:chOff x="1916277" y="6200252"/>
            <a:chExt cx="5111295" cy="449017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981" y="6200252"/>
              <a:ext cx="1573985" cy="442800"/>
            </a:xfrm>
            <a:prstGeom prst="rect">
              <a:avLst/>
            </a:prstGeom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4772" y="6200252"/>
              <a:ext cx="442800" cy="442800"/>
            </a:xfrm>
            <a:prstGeom prst="rect">
              <a:avLst/>
            </a:prstGeom>
          </p:spPr>
        </p:pic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6277" y="6207027"/>
              <a:ext cx="2426898" cy="442242"/>
            </a:xfrm>
            <a:prstGeom prst="rect">
              <a:avLst/>
            </a:prstGeom>
          </p:spPr>
        </p:pic>
      </p:grpSp>
      <p:sp>
        <p:nvSpPr>
          <p:cNvPr id="9" name="TextovéPole 8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487680" y="720000"/>
            <a:ext cx="80276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3000" b="1" dirty="0" smtClean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Objekty A, B, C</a:t>
            </a:r>
            <a:endParaRPr lang="cs-CZ" sz="3000" b="1" dirty="0">
              <a:solidFill>
                <a:srgbClr val="1D70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812" y="524702"/>
            <a:ext cx="676538" cy="746089"/>
          </a:xfrm>
          <a:prstGeom prst="rect">
            <a:avLst/>
          </a:prstGeom>
        </p:spPr>
      </p:pic>
      <p:sp>
        <p:nvSpPr>
          <p:cNvPr id="14" name="Zástupný symbol pro obsah 2"/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671" y="1331792"/>
            <a:ext cx="6288657" cy="471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954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/>
          <p:cNvGrpSpPr/>
          <p:nvPr/>
        </p:nvGrpSpPr>
        <p:grpSpPr>
          <a:xfrm>
            <a:off x="2016352" y="6234757"/>
            <a:ext cx="5111295" cy="449017"/>
            <a:chOff x="1916277" y="6200252"/>
            <a:chExt cx="5111295" cy="449017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981" y="6200252"/>
              <a:ext cx="1573985" cy="442800"/>
            </a:xfrm>
            <a:prstGeom prst="rect">
              <a:avLst/>
            </a:prstGeom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4772" y="6200252"/>
              <a:ext cx="442800" cy="442800"/>
            </a:xfrm>
            <a:prstGeom prst="rect">
              <a:avLst/>
            </a:prstGeom>
          </p:spPr>
        </p:pic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6277" y="6207027"/>
              <a:ext cx="2426898" cy="442242"/>
            </a:xfrm>
            <a:prstGeom prst="rect">
              <a:avLst/>
            </a:prstGeom>
          </p:spPr>
        </p:pic>
      </p:grpSp>
      <p:sp>
        <p:nvSpPr>
          <p:cNvPr id="9" name="TextovéPole 8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487680" y="720000"/>
            <a:ext cx="80276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3000" b="1" dirty="0" smtClean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Objekt C – centrální rozvod TUV</a:t>
            </a:r>
            <a:endParaRPr lang="cs-CZ" sz="3000" b="1" dirty="0">
              <a:solidFill>
                <a:srgbClr val="1D70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812" y="524702"/>
            <a:ext cx="676538" cy="746089"/>
          </a:xfrm>
          <a:prstGeom prst="rect">
            <a:avLst/>
          </a:prstGeom>
        </p:spPr>
      </p:pic>
      <p:sp>
        <p:nvSpPr>
          <p:cNvPr id="14" name="Zástupný symbol pro obsah 2"/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035" y="1469296"/>
            <a:ext cx="5850719" cy="438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752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/>
          <p:cNvGrpSpPr/>
          <p:nvPr/>
        </p:nvGrpSpPr>
        <p:grpSpPr>
          <a:xfrm>
            <a:off x="2016352" y="6234757"/>
            <a:ext cx="5111295" cy="449017"/>
            <a:chOff x="1916277" y="6200252"/>
            <a:chExt cx="5111295" cy="449017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981" y="6200252"/>
              <a:ext cx="1573985" cy="442800"/>
            </a:xfrm>
            <a:prstGeom prst="rect">
              <a:avLst/>
            </a:prstGeom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4772" y="6200252"/>
              <a:ext cx="442800" cy="442800"/>
            </a:xfrm>
            <a:prstGeom prst="rect">
              <a:avLst/>
            </a:prstGeom>
          </p:spPr>
        </p:pic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6277" y="6207027"/>
              <a:ext cx="2426898" cy="442242"/>
            </a:xfrm>
            <a:prstGeom prst="rect">
              <a:avLst/>
            </a:prstGeom>
          </p:spPr>
        </p:pic>
      </p:grpSp>
      <p:sp>
        <p:nvSpPr>
          <p:cNvPr id="9" name="TextovéPole 8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487680" y="720000"/>
            <a:ext cx="80276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3000" b="1" dirty="0" smtClean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Objekt C - tělocvična</a:t>
            </a:r>
            <a:endParaRPr lang="cs-CZ" sz="3000" b="1" dirty="0">
              <a:solidFill>
                <a:srgbClr val="1D70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812" y="524702"/>
            <a:ext cx="676538" cy="746089"/>
          </a:xfrm>
          <a:prstGeom prst="rect">
            <a:avLst/>
          </a:prstGeom>
        </p:spPr>
      </p:pic>
      <p:sp>
        <p:nvSpPr>
          <p:cNvPr id="14" name="Zástupný symbol pro obsah 2"/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574" y="1338567"/>
            <a:ext cx="5960852" cy="447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8811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/>
          <p:cNvGrpSpPr/>
          <p:nvPr/>
        </p:nvGrpSpPr>
        <p:grpSpPr>
          <a:xfrm>
            <a:off x="2016352" y="6234757"/>
            <a:ext cx="5111295" cy="449017"/>
            <a:chOff x="1916277" y="6200252"/>
            <a:chExt cx="5111295" cy="449017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981" y="6200252"/>
              <a:ext cx="1573985" cy="442800"/>
            </a:xfrm>
            <a:prstGeom prst="rect">
              <a:avLst/>
            </a:prstGeom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4772" y="6200252"/>
              <a:ext cx="442800" cy="442800"/>
            </a:xfrm>
            <a:prstGeom prst="rect">
              <a:avLst/>
            </a:prstGeom>
          </p:spPr>
        </p:pic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6277" y="6207027"/>
              <a:ext cx="2426898" cy="442242"/>
            </a:xfrm>
            <a:prstGeom prst="rect">
              <a:avLst/>
            </a:prstGeom>
          </p:spPr>
        </p:pic>
      </p:grpSp>
      <p:sp>
        <p:nvSpPr>
          <p:cNvPr id="9" name="TextovéPole 8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487680" y="720000"/>
            <a:ext cx="80276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3000" b="1" dirty="0" smtClean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Objekt kynologie</a:t>
            </a:r>
            <a:endParaRPr lang="cs-CZ" sz="3000" b="1" dirty="0">
              <a:solidFill>
                <a:srgbClr val="1D70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812" y="524702"/>
            <a:ext cx="676538" cy="746089"/>
          </a:xfrm>
          <a:prstGeom prst="rect">
            <a:avLst/>
          </a:prstGeom>
        </p:spPr>
      </p:pic>
      <p:sp>
        <p:nvSpPr>
          <p:cNvPr id="14" name="Zástupný symbol pro obsah 2"/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125" y="1469296"/>
            <a:ext cx="6090249" cy="456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0062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/>
          <p:cNvGrpSpPr/>
          <p:nvPr/>
        </p:nvGrpSpPr>
        <p:grpSpPr>
          <a:xfrm>
            <a:off x="2016352" y="6234757"/>
            <a:ext cx="5111295" cy="449017"/>
            <a:chOff x="1916277" y="6200252"/>
            <a:chExt cx="5111295" cy="449017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981" y="6200252"/>
              <a:ext cx="1573985" cy="442800"/>
            </a:xfrm>
            <a:prstGeom prst="rect">
              <a:avLst/>
            </a:prstGeom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4772" y="6200252"/>
              <a:ext cx="442800" cy="442800"/>
            </a:xfrm>
            <a:prstGeom prst="rect">
              <a:avLst/>
            </a:prstGeom>
          </p:spPr>
        </p:pic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6277" y="6207027"/>
              <a:ext cx="2426898" cy="442242"/>
            </a:xfrm>
            <a:prstGeom prst="rect">
              <a:avLst/>
            </a:prstGeom>
          </p:spPr>
        </p:pic>
      </p:grpSp>
      <p:sp>
        <p:nvSpPr>
          <p:cNvPr id="9" name="TextovéPole 8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487680" y="720000"/>
            <a:ext cx="802767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2500" b="1" dirty="0" smtClean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Objekt kynologie a </a:t>
            </a:r>
            <a:r>
              <a:rPr lang="cs-CZ" altLang="cs-CZ" sz="2500" b="1" dirty="0" err="1" smtClean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</a:t>
            </a:r>
            <a:r>
              <a:rPr lang="cs-CZ" altLang="cs-CZ" sz="2500" b="1" dirty="0" smtClean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25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cs-CZ" sz="2500" b="1" dirty="0" smtClean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šetřovna vozidel</a:t>
            </a:r>
            <a:endParaRPr lang="cs-CZ" sz="2500" b="1" dirty="0">
              <a:solidFill>
                <a:srgbClr val="1D70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812" y="524702"/>
            <a:ext cx="676538" cy="746089"/>
          </a:xfrm>
          <a:prstGeom prst="rect">
            <a:avLst/>
          </a:prstGeom>
        </p:spPr>
      </p:pic>
      <p:sp>
        <p:nvSpPr>
          <p:cNvPr id="14" name="Zástupný symbol pro obsah 2"/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381" y="1469296"/>
            <a:ext cx="6021238" cy="451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886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/>
          <p:cNvGrpSpPr/>
          <p:nvPr/>
        </p:nvGrpSpPr>
        <p:grpSpPr>
          <a:xfrm>
            <a:off x="2016352" y="6234757"/>
            <a:ext cx="5111295" cy="449017"/>
            <a:chOff x="1916277" y="6200252"/>
            <a:chExt cx="5111295" cy="449017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981" y="6200252"/>
              <a:ext cx="1573985" cy="442800"/>
            </a:xfrm>
            <a:prstGeom prst="rect">
              <a:avLst/>
            </a:prstGeom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4772" y="6200252"/>
              <a:ext cx="442800" cy="442800"/>
            </a:xfrm>
            <a:prstGeom prst="rect">
              <a:avLst/>
            </a:prstGeom>
          </p:spPr>
        </p:pic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6277" y="6207027"/>
              <a:ext cx="2426898" cy="442242"/>
            </a:xfrm>
            <a:prstGeom prst="rect">
              <a:avLst/>
            </a:prstGeom>
          </p:spPr>
        </p:pic>
      </p:grpSp>
      <p:sp>
        <p:nvSpPr>
          <p:cNvPr id="9" name="TextovéPole 8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487680" y="720000"/>
            <a:ext cx="47996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Obsah prezentace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812" y="524702"/>
            <a:ext cx="676538" cy="746089"/>
          </a:xfrm>
          <a:prstGeom prst="rect">
            <a:avLst/>
          </a:prstGeom>
        </p:spPr>
      </p:pic>
      <p:sp>
        <p:nvSpPr>
          <p:cNvPr id="15" name="Zástupný symbol pro obsah 2"/>
          <p:cNvSpPr txBox="1">
            <a:spLocks/>
          </p:cNvSpPr>
          <p:nvPr/>
        </p:nvSpPr>
        <p:spPr>
          <a:xfrm>
            <a:off x="628650" y="1397479"/>
            <a:ext cx="7886700" cy="47794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Základní informace o projektu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Zdůvodnění potřebnosti projektu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Cíle a výstupy projektu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Příprava a stav realizace projektu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74807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/>
          <p:cNvGrpSpPr/>
          <p:nvPr/>
        </p:nvGrpSpPr>
        <p:grpSpPr>
          <a:xfrm>
            <a:off x="2016352" y="6234757"/>
            <a:ext cx="5111295" cy="449017"/>
            <a:chOff x="1916277" y="6200252"/>
            <a:chExt cx="5111295" cy="449017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981" y="6200252"/>
              <a:ext cx="1573985" cy="442800"/>
            </a:xfrm>
            <a:prstGeom prst="rect">
              <a:avLst/>
            </a:prstGeom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4772" y="6200252"/>
              <a:ext cx="442800" cy="442800"/>
            </a:xfrm>
            <a:prstGeom prst="rect">
              <a:avLst/>
            </a:prstGeom>
          </p:spPr>
        </p:pic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6277" y="6207027"/>
              <a:ext cx="2426898" cy="442242"/>
            </a:xfrm>
            <a:prstGeom prst="rect">
              <a:avLst/>
            </a:prstGeom>
          </p:spPr>
        </p:pic>
      </p:grpSp>
      <p:sp>
        <p:nvSpPr>
          <p:cNvPr id="9" name="TextovéPole 8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487680" y="720000"/>
            <a:ext cx="80276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3000" b="1" dirty="0" smtClean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Podzemní nádrže PHM</a:t>
            </a:r>
            <a:endParaRPr lang="cs-CZ" sz="3000" b="1" dirty="0">
              <a:solidFill>
                <a:srgbClr val="1D70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812" y="524702"/>
            <a:ext cx="676538" cy="746089"/>
          </a:xfrm>
          <a:prstGeom prst="rect">
            <a:avLst/>
          </a:prstGeom>
        </p:spPr>
      </p:pic>
      <p:sp>
        <p:nvSpPr>
          <p:cNvPr id="14" name="Zástupný symbol pro obsah 2"/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932" y="1338567"/>
            <a:ext cx="6281165" cy="471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096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/>
          <p:cNvGrpSpPr/>
          <p:nvPr/>
        </p:nvGrpSpPr>
        <p:grpSpPr>
          <a:xfrm>
            <a:off x="2016352" y="6234757"/>
            <a:ext cx="5111295" cy="449017"/>
            <a:chOff x="1916277" y="6200252"/>
            <a:chExt cx="5111295" cy="449017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981" y="6200252"/>
              <a:ext cx="1573985" cy="442800"/>
            </a:xfrm>
            <a:prstGeom prst="rect">
              <a:avLst/>
            </a:prstGeom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4772" y="6200252"/>
              <a:ext cx="442800" cy="442800"/>
            </a:xfrm>
            <a:prstGeom prst="rect">
              <a:avLst/>
            </a:prstGeom>
          </p:spPr>
        </p:pic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6277" y="6207027"/>
              <a:ext cx="2426898" cy="442242"/>
            </a:xfrm>
            <a:prstGeom prst="rect">
              <a:avLst/>
            </a:prstGeom>
          </p:spPr>
        </p:pic>
      </p:grpSp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812" y="524702"/>
            <a:ext cx="676538" cy="746089"/>
          </a:xfrm>
          <a:prstGeom prst="rect">
            <a:avLst/>
          </a:prstGeom>
        </p:spPr>
      </p:pic>
      <p:sp>
        <p:nvSpPr>
          <p:cNvPr id="14" name="Zástupný symbol pro obsah 2"/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A43E6383-5D61-495C-A034-7F3FD91FB32D}"/>
              </a:ext>
            </a:extLst>
          </p:cNvPr>
          <p:cNvSpPr txBox="1"/>
          <p:nvPr/>
        </p:nvSpPr>
        <p:spPr>
          <a:xfrm>
            <a:off x="0" y="238818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DĚKUJI ZA POZORNOST</a:t>
            </a:r>
            <a:endParaRPr lang="cs-CZ" sz="3600" b="1" dirty="0">
              <a:solidFill>
                <a:srgbClr val="1D70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002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/>
          <p:cNvGrpSpPr/>
          <p:nvPr/>
        </p:nvGrpSpPr>
        <p:grpSpPr>
          <a:xfrm>
            <a:off x="2016352" y="6234757"/>
            <a:ext cx="5111295" cy="449017"/>
            <a:chOff x="1916277" y="6200252"/>
            <a:chExt cx="5111295" cy="449017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981" y="6200252"/>
              <a:ext cx="1573985" cy="442800"/>
            </a:xfrm>
            <a:prstGeom prst="rect">
              <a:avLst/>
            </a:prstGeom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4772" y="6200252"/>
              <a:ext cx="442800" cy="442800"/>
            </a:xfrm>
            <a:prstGeom prst="rect">
              <a:avLst/>
            </a:prstGeom>
          </p:spPr>
        </p:pic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6277" y="6207027"/>
              <a:ext cx="2426898" cy="442242"/>
            </a:xfrm>
            <a:prstGeom prst="rect">
              <a:avLst/>
            </a:prstGeom>
          </p:spPr>
        </p:pic>
      </p:grpSp>
      <p:sp>
        <p:nvSpPr>
          <p:cNvPr id="9" name="TextovéPole 8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487680" y="720000"/>
            <a:ext cx="80276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Základní informace o projektu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812" y="524702"/>
            <a:ext cx="676538" cy="746089"/>
          </a:xfrm>
          <a:prstGeom prst="rect">
            <a:avLst/>
          </a:prstGeom>
        </p:spPr>
      </p:pic>
      <p:sp>
        <p:nvSpPr>
          <p:cNvPr id="14" name="Zástupný symbol pro obsah 2"/>
          <p:cNvSpPr txBox="1">
            <a:spLocks/>
          </p:cNvSpPr>
          <p:nvPr/>
        </p:nvSpPr>
        <p:spPr>
          <a:xfrm>
            <a:off x="628650" y="1466089"/>
            <a:ext cx="7886700" cy="47108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cs-CZ" alt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Celkový rozpočet projektu:	354 298 574,70 Kč	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Způsobilé výdaje:		242 388 735,60 Kč</a:t>
            </a:r>
          </a:p>
          <a:p>
            <a:pPr marL="800100" lvl="1" indent="-342900" algn="l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Dotace z EFRR:		206 030 425,26 Kč</a:t>
            </a:r>
          </a:p>
          <a:p>
            <a:pPr marL="800100" lvl="1" indent="-342900" algn="l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Spolufinancování SR:	  36 358 310,34 Kč</a:t>
            </a:r>
          </a:p>
          <a:p>
            <a:pPr marL="0" lvl="1" algn="l">
              <a:lnSpc>
                <a:spcPct val="100000"/>
              </a:lnSpc>
              <a:spcBef>
                <a:spcPts val="1200"/>
              </a:spcBef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Indikátor výstupu:		1 nový objekt sloužící složkám IZS</a:t>
            </a:r>
          </a:p>
          <a:p>
            <a:pPr marL="0" lvl="1" algn="l">
              <a:lnSpc>
                <a:spcPct val="100000"/>
              </a:lnSpc>
              <a:spcBef>
                <a:spcPts val="600"/>
              </a:spcBef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Datum ukončení projektu:	31. 12. 2020</a:t>
            </a:r>
          </a:p>
          <a:p>
            <a:pPr marL="0" lvl="1" algn="l">
              <a:lnSpc>
                <a:spcPct val="100000"/>
              </a:lnSpc>
              <a:spcBef>
                <a:spcPts val="0"/>
              </a:spcBef>
            </a:pPr>
            <a:endParaRPr lang="cs-CZ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l">
              <a:lnSpc>
                <a:spcPct val="100000"/>
              </a:lnSpc>
              <a:spcBef>
                <a:spcPts val="0"/>
              </a:spcBef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	Projekt je spolufinancován z Evropského fondu pro regionální rozvoj v rámci Integrovaného regionálního operačního programu, specifického cíle 1.3 – Zvýšení připravenosti k řešení a řízení rizik a katastrof.</a:t>
            </a:r>
          </a:p>
        </p:txBody>
      </p:sp>
    </p:spTree>
    <p:extLst>
      <p:ext uri="{BB962C8B-B14F-4D97-AF65-F5344CB8AC3E}">
        <p14:creationId xmlns:p14="http://schemas.microsoft.com/office/powerpoint/2010/main" val="2685576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/>
          <p:cNvGrpSpPr/>
          <p:nvPr/>
        </p:nvGrpSpPr>
        <p:grpSpPr>
          <a:xfrm>
            <a:off x="2016352" y="6234757"/>
            <a:ext cx="5111295" cy="449017"/>
            <a:chOff x="1916277" y="6200252"/>
            <a:chExt cx="5111295" cy="449017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981" y="6200252"/>
              <a:ext cx="1573985" cy="442800"/>
            </a:xfrm>
            <a:prstGeom prst="rect">
              <a:avLst/>
            </a:prstGeom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4772" y="6200252"/>
              <a:ext cx="442800" cy="442800"/>
            </a:xfrm>
            <a:prstGeom prst="rect">
              <a:avLst/>
            </a:prstGeom>
          </p:spPr>
        </p:pic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6277" y="6207027"/>
              <a:ext cx="2426898" cy="442242"/>
            </a:xfrm>
            <a:prstGeom prst="rect">
              <a:avLst/>
            </a:prstGeom>
          </p:spPr>
        </p:pic>
      </p:grpSp>
      <p:sp>
        <p:nvSpPr>
          <p:cNvPr id="9" name="TextovéPole 8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487680" y="720000"/>
            <a:ext cx="80276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Zdůvodnění potřebnosti projektu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812" y="524702"/>
            <a:ext cx="676538" cy="746089"/>
          </a:xfrm>
          <a:prstGeom prst="rect">
            <a:avLst/>
          </a:prstGeom>
        </p:spPr>
      </p:pic>
      <p:sp>
        <p:nvSpPr>
          <p:cNvPr id="14" name="Zástupný symbol pro obsah 2"/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628650" y="1466089"/>
            <a:ext cx="7886700" cy="47108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Nevhodná dislokace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Stávající areálu je ÚO Chrudim v historickém jádru města.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Příjezd a především výjezdy k mimořádným událostem jsou z areálu výhradně úzkými jednosměrnými dlážděnými ulicemi, jejíchž průchodnost navíc snižuje množství chodců, zaparkovaných vozidel nebo místní zásobování.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Ke kritickému ohrožení akceschopnosti ÚO může dojít v případě požáru některé z blízkých historických budov, demonstrací či kulturních a společenských akcí pořádaných na </a:t>
            </a:r>
            <a:r>
              <a:rPr lang="cs-CZ" sz="1900" dirty="0" err="1">
                <a:latin typeface="Arial" panose="020B0604020202020204" pitchFamily="34" charset="0"/>
                <a:cs typeface="Arial" panose="020B0604020202020204" pitchFamily="34" charset="0"/>
              </a:rPr>
              <a:t>Resselově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 náměstí.</a:t>
            </a:r>
          </a:p>
        </p:txBody>
      </p:sp>
    </p:spTree>
    <p:extLst>
      <p:ext uri="{BB962C8B-B14F-4D97-AF65-F5344CB8AC3E}">
        <p14:creationId xmlns:p14="http://schemas.microsoft.com/office/powerpoint/2010/main" val="3118546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/>
          <p:cNvGrpSpPr/>
          <p:nvPr/>
        </p:nvGrpSpPr>
        <p:grpSpPr>
          <a:xfrm>
            <a:off x="2016352" y="6234757"/>
            <a:ext cx="5111295" cy="449017"/>
            <a:chOff x="1916277" y="6200252"/>
            <a:chExt cx="5111295" cy="449017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981" y="6200252"/>
              <a:ext cx="1573985" cy="442800"/>
            </a:xfrm>
            <a:prstGeom prst="rect">
              <a:avLst/>
            </a:prstGeom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4772" y="6200252"/>
              <a:ext cx="442800" cy="442800"/>
            </a:xfrm>
            <a:prstGeom prst="rect">
              <a:avLst/>
            </a:prstGeom>
          </p:spPr>
        </p:pic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6277" y="6207027"/>
              <a:ext cx="2426898" cy="442242"/>
            </a:xfrm>
            <a:prstGeom prst="rect">
              <a:avLst/>
            </a:prstGeom>
          </p:spPr>
        </p:pic>
      </p:grpSp>
      <p:sp>
        <p:nvSpPr>
          <p:cNvPr id="9" name="TextovéPole 8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487680" y="720000"/>
            <a:ext cx="80276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Zdůvodnění potřebnosti projektu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812" y="524702"/>
            <a:ext cx="676538" cy="746089"/>
          </a:xfrm>
          <a:prstGeom prst="rect">
            <a:avLst/>
          </a:prstGeom>
        </p:spPr>
      </p:pic>
      <p:sp>
        <p:nvSpPr>
          <p:cNvPr id="14" name="Zástupný symbol pro obsah 2"/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628650" y="1466089"/>
            <a:ext cx="7886700" cy="47108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Nevhodné dispoziční řešení a havarijní technický stav areálu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351" y="2445444"/>
            <a:ext cx="3887999" cy="2916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445444"/>
            <a:ext cx="3888000" cy="2916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56094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/>
          <p:cNvGrpSpPr/>
          <p:nvPr/>
        </p:nvGrpSpPr>
        <p:grpSpPr>
          <a:xfrm>
            <a:off x="2016352" y="6234757"/>
            <a:ext cx="5111295" cy="449017"/>
            <a:chOff x="1916277" y="6200252"/>
            <a:chExt cx="5111295" cy="449017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981" y="6200252"/>
              <a:ext cx="1573985" cy="442800"/>
            </a:xfrm>
            <a:prstGeom prst="rect">
              <a:avLst/>
            </a:prstGeom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4772" y="6200252"/>
              <a:ext cx="442800" cy="442800"/>
            </a:xfrm>
            <a:prstGeom prst="rect">
              <a:avLst/>
            </a:prstGeom>
          </p:spPr>
        </p:pic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6277" y="6207027"/>
              <a:ext cx="2426898" cy="442242"/>
            </a:xfrm>
            <a:prstGeom prst="rect">
              <a:avLst/>
            </a:prstGeom>
          </p:spPr>
        </p:pic>
      </p:grpSp>
      <p:sp>
        <p:nvSpPr>
          <p:cNvPr id="9" name="TextovéPole 8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487680" y="720000"/>
            <a:ext cx="80276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Zdůvodnění potřebnosti projektu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812" y="524702"/>
            <a:ext cx="676538" cy="746089"/>
          </a:xfrm>
          <a:prstGeom prst="rect">
            <a:avLst/>
          </a:prstGeom>
        </p:spPr>
      </p:pic>
      <p:sp>
        <p:nvSpPr>
          <p:cNvPr id="14" name="Zástupný symbol pro obsah 2"/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628650" y="1466089"/>
            <a:ext cx="7886700" cy="47108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Zástupný symbol pro obsah 2"/>
          <p:cNvSpPr txBox="1">
            <a:spLocks/>
          </p:cNvSpPr>
          <p:nvPr/>
        </p:nvSpPr>
        <p:spPr>
          <a:xfrm>
            <a:off x="487680" y="1466089"/>
            <a:ext cx="8180070" cy="4863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Nevhodné dispoziční řešení a havarijní technický stav areálu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Hlavní budova je z roku 1860 s dobovým vnitřním uspořádáním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V havarijním stavu okna, střecha a elektroinstalace vedoucí k častým výpadkům el. energie. absence datových rozvodů.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V roce 2015 byla vypracována analýza nákladů na rekonstrukci areálu, ze které vzešla částka 217 mil. Kč. I přes to by v areálu zůstala více než 1/3 ploch nevyužitých nemluvě o </a:t>
            </a:r>
            <a:r>
              <a:rPr lang="cs-CZ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nevhodné 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dislokaci.</a:t>
            </a:r>
          </a:p>
          <a:p>
            <a:pPr algn="just">
              <a:lnSpc>
                <a:spcPct val="150000"/>
              </a:lnSpc>
            </a:pPr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392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/>
          <p:cNvGrpSpPr/>
          <p:nvPr/>
        </p:nvGrpSpPr>
        <p:grpSpPr>
          <a:xfrm>
            <a:off x="2016352" y="6234757"/>
            <a:ext cx="5111295" cy="449017"/>
            <a:chOff x="1916277" y="6200252"/>
            <a:chExt cx="5111295" cy="449017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981" y="6200252"/>
              <a:ext cx="1573985" cy="442800"/>
            </a:xfrm>
            <a:prstGeom prst="rect">
              <a:avLst/>
            </a:prstGeom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4772" y="6200252"/>
              <a:ext cx="442800" cy="442800"/>
            </a:xfrm>
            <a:prstGeom prst="rect">
              <a:avLst/>
            </a:prstGeom>
          </p:spPr>
        </p:pic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6277" y="6207027"/>
              <a:ext cx="2426898" cy="442242"/>
            </a:xfrm>
            <a:prstGeom prst="rect">
              <a:avLst/>
            </a:prstGeom>
          </p:spPr>
        </p:pic>
      </p:grpSp>
      <p:sp>
        <p:nvSpPr>
          <p:cNvPr id="9" name="TextovéPole 8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487680" y="720000"/>
            <a:ext cx="80276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30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Cíle a výstupy projektu</a:t>
            </a:r>
            <a:endParaRPr lang="cs-CZ" sz="3000" b="1" dirty="0">
              <a:solidFill>
                <a:srgbClr val="1D70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812" y="524702"/>
            <a:ext cx="676538" cy="746089"/>
          </a:xfrm>
          <a:prstGeom prst="rect">
            <a:avLst/>
          </a:prstGeom>
        </p:spPr>
      </p:pic>
      <p:sp>
        <p:nvSpPr>
          <p:cNvPr id="14" name="Zástupný symbol pro obsah 2"/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628650" y="1466089"/>
            <a:ext cx="7886700" cy="47108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Zástupný symbol pro obsah 2"/>
          <p:cNvSpPr txBox="1">
            <a:spLocks/>
          </p:cNvSpPr>
          <p:nvPr/>
        </p:nvSpPr>
        <p:spPr>
          <a:xfrm>
            <a:off x="487680" y="1466089"/>
            <a:ext cx="8180070" cy="4863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067" y="1466089"/>
            <a:ext cx="6029865" cy="456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88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/>
          <p:cNvGrpSpPr/>
          <p:nvPr/>
        </p:nvGrpSpPr>
        <p:grpSpPr>
          <a:xfrm>
            <a:off x="2016352" y="6234757"/>
            <a:ext cx="5111295" cy="449017"/>
            <a:chOff x="1916277" y="6200252"/>
            <a:chExt cx="5111295" cy="449017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981" y="6200252"/>
              <a:ext cx="1573985" cy="442800"/>
            </a:xfrm>
            <a:prstGeom prst="rect">
              <a:avLst/>
            </a:prstGeom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4772" y="6200252"/>
              <a:ext cx="442800" cy="442800"/>
            </a:xfrm>
            <a:prstGeom prst="rect">
              <a:avLst/>
            </a:prstGeom>
          </p:spPr>
        </p:pic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6277" y="6207027"/>
              <a:ext cx="2426898" cy="442242"/>
            </a:xfrm>
            <a:prstGeom prst="rect">
              <a:avLst/>
            </a:prstGeom>
          </p:spPr>
        </p:pic>
      </p:grpSp>
      <p:sp>
        <p:nvSpPr>
          <p:cNvPr id="9" name="TextovéPole 8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487680" y="720000"/>
            <a:ext cx="80276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30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Cíle a výstupy projektu</a:t>
            </a:r>
            <a:endParaRPr lang="cs-CZ" sz="3000" b="1" dirty="0">
              <a:solidFill>
                <a:srgbClr val="1D70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812" y="524702"/>
            <a:ext cx="676538" cy="746089"/>
          </a:xfrm>
          <a:prstGeom prst="rect">
            <a:avLst/>
          </a:prstGeom>
        </p:spPr>
      </p:pic>
      <p:sp>
        <p:nvSpPr>
          <p:cNvPr id="14" name="Zástupný symbol pro obsah 2"/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628650" y="1466089"/>
            <a:ext cx="7886700" cy="47108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Zástupný symbol pro obsah 2"/>
          <p:cNvSpPr txBox="1">
            <a:spLocks/>
          </p:cNvSpPr>
          <p:nvPr/>
        </p:nvSpPr>
        <p:spPr>
          <a:xfrm>
            <a:off x="487680" y="1466089"/>
            <a:ext cx="8180070" cy="4863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ástupný symbol pro obsah 2"/>
          <p:cNvSpPr txBox="1">
            <a:spLocks/>
          </p:cNvSpPr>
          <p:nvPr/>
        </p:nvSpPr>
        <p:spPr>
          <a:xfrm>
            <a:off x="640080" y="1618489"/>
            <a:ext cx="8180070" cy="4863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1900" dirty="0"/>
              <a:t>Výstupem projektu je nový areál ÚO Chrudim, který bude odolný vůči účinkům mimořádné události, bude soběstačný z hlediska zásobování elektrickou energií i PHM a jeho dislokace a vybavení bude splňovat potřeby PČR v případě dopadu mimořádné události do místa dislokace. </a:t>
            </a:r>
          </a:p>
          <a:p>
            <a:pPr marL="342900" indent="-342900" algn="jus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1900" dirty="0"/>
              <a:t>Nový areál ÚO Chrudim bude disponovat náhradním zdrojem elektrické energie cca 300 </a:t>
            </a:r>
            <a:r>
              <a:rPr lang="cs-CZ" sz="1900" dirty="0" err="1"/>
              <a:t>kVA</a:t>
            </a:r>
            <a:r>
              <a:rPr lang="cs-CZ" sz="1900" dirty="0"/>
              <a:t>, což zajistí nepřetržitý provoz i při výpadku elektrické energie až na 12 hod. bez doplňování paliva. </a:t>
            </a:r>
          </a:p>
          <a:p>
            <a:pPr marL="342900" indent="-342900" algn="jus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1900" dirty="0"/>
              <a:t>Areál ÚO Chrudim bude vybaven nádrží na PHM o celkové kapacitě 20 m3 a čerpací stanicí, čímž bude zajištěna soběstačnost z hlediska PHM. </a:t>
            </a:r>
          </a:p>
          <a:p>
            <a:pPr marL="342900" indent="-342900" algn="jus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1900" dirty="0"/>
              <a:t>Pro služební dopravní prostředky bude v novém areálu ÚO Chrudim k dispozici 17 krytých parkovacích míst + 1 místo pro služební autobus, čímž bude dosaženo zrychlení nasazení služebních vozidel a kontinuální připravenosti služebních vozidel v zimním období.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256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/>
          <p:cNvGrpSpPr/>
          <p:nvPr/>
        </p:nvGrpSpPr>
        <p:grpSpPr>
          <a:xfrm>
            <a:off x="2016352" y="6234757"/>
            <a:ext cx="5111295" cy="449017"/>
            <a:chOff x="1916277" y="6200252"/>
            <a:chExt cx="5111295" cy="449017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981" y="6200252"/>
              <a:ext cx="1573985" cy="442800"/>
            </a:xfrm>
            <a:prstGeom prst="rect">
              <a:avLst/>
            </a:prstGeom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4772" y="6200252"/>
              <a:ext cx="442800" cy="442800"/>
            </a:xfrm>
            <a:prstGeom prst="rect">
              <a:avLst/>
            </a:prstGeom>
          </p:spPr>
        </p:pic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6277" y="6207027"/>
              <a:ext cx="2426898" cy="442242"/>
            </a:xfrm>
            <a:prstGeom prst="rect">
              <a:avLst/>
            </a:prstGeom>
          </p:spPr>
        </p:pic>
      </p:grpSp>
      <p:sp>
        <p:nvSpPr>
          <p:cNvPr id="9" name="TextovéPole 8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487680" y="720000"/>
            <a:ext cx="80276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30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Příprava a stav realizace projektu</a:t>
            </a:r>
            <a:endParaRPr lang="cs-CZ" sz="3000" b="1" dirty="0">
              <a:solidFill>
                <a:srgbClr val="1D70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812" y="524702"/>
            <a:ext cx="676538" cy="746089"/>
          </a:xfrm>
          <a:prstGeom prst="rect">
            <a:avLst/>
          </a:prstGeom>
        </p:spPr>
      </p:pic>
      <p:sp>
        <p:nvSpPr>
          <p:cNvPr id="14" name="Zástupný symbol pro obsah 2"/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Zástupný symbol pro obsah 2"/>
          <p:cNvSpPr txBox="1">
            <a:spLocks/>
          </p:cNvSpPr>
          <p:nvPr/>
        </p:nvSpPr>
        <p:spPr>
          <a:xfrm>
            <a:off x="628650" y="2031392"/>
            <a:ext cx="7086600" cy="3740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2014 – zahájení přípravy projektu</a:t>
            </a:r>
          </a:p>
          <a:p>
            <a:pPr marL="171450" indent="-17145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1/2015 – podání žádosti na </a:t>
            </a:r>
            <a:r>
              <a:rPr lang="cs-CZ" sz="1100" dirty="0" err="1">
                <a:latin typeface="Arial" panose="020B0604020202020204" pitchFamily="34" charset="0"/>
                <a:cs typeface="Arial" panose="020B0604020202020204" pitchFamily="34" charset="0"/>
              </a:rPr>
              <a:t>MěÚ</a:t>
            </a: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 Chrudim o změnu územního plánu</a:t>
            </a:r>
          </a:p>
          <a:p>
            <a:pPr marL="171450" indent="-17145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2/2015 – zadání externímu zhotoviteli vypracování analýzy nákladů na rekonstrukci stávajícího areálu</a:t>
            </a:r>
          </a:p>
          <a:p>
            <a:pPr marL="171450" indent="-17145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6/2015 – zadání vypracování objemové studie na základě které byla zpracována CBA analýza, která potvrdila výstavbu nového areálu jako optimální řešení</a:t>
            </a:r>
          </a:p>
          <a:p>
            <a:pPr marL="171450" indent="-17145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10/2015 – výkup pozemků</a:t>
            </a:r>
          </a:p>
          <a:p>
            <a:pPr marL="171450" indent="-17145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5/2016 – zadání vypracování projektové dokumentace</a:t>
            </a:r>
          </a:p>
          <a:p>
            <a:pPr marL="171450" indent="-17145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9/2016 – schválení změny územního plánu</a:t>
            </a:r>
          </a:p>
          <a:p>
            <a:pPr marL="171450" indent="-17145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11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1/2017 – podání žádosti o podporu</a:t>
            </a:r>
          </a:p>
          <a:p>
            <a:pPr marL="171450" indent="-17145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11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12/2017 – schválení žádosti o podporu</a:t>
            </a:r>
          </a:p>
          <a:p>
            <a:pPr marL="171450" indent="-17145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11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1/2018 – zahájení výběrového řízení na dodavatele stavby</a:t>
            </a:r>
          </a:p>
          <a:p>
            <a:pPr marL="171450" indent="-17145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11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cs-CZ" sz="11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/2018 </a:t>
            </a:r>
            <a:r>
              <a:rPr lang="cs-CZ" sz="11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ukončení výběrového řízení</a:t>
            </a:r>
          </a:p>
          <a:p>
            <a:pPr marL="171450" indent="-17145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cs-CZ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/2018 </a:t>
            </a: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– předání staveniště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endParaRPr lang="cs-CZ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</a:pPr>
            <a:endParaRPr lang="cs-CZ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90916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1986</TotalTime>
  <Words>497</Words>
  <Application>Microsoft Office PowerPoint</Application>
  <PresentationFormat>Předvádění na obrazovce (4:3)</PresentationFormat>
  <Paragraphs>60</Paragraphs>
  <Slides>21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Courier New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 Duda</dc:creator>
  <cp:lastModifiedBy>DUDA Jan</cp:lastModifiedBy>
  <cp:revision>42</cp:revision>
  <dcterms:created xsi:type="dcterms:W3CDTF">2019-08-22T01:14:57Z</dcterms:created>
  <dcterms:modified xsi:type="dcterms:W3CDTF">2019-10-08T08:44:28Z</dcterms:modified>
</cp:coreProperties>
</file>