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64" r:id="rId4"/>
    <p:sldId id="265" r:id="rId5"/>
    <p:sldId id="266" r:id="rId6"/>
    <p:sldId id="267" r:id="rId7"/>
    <p:sldId id="269" r:id="rId8"/>
    <p:sldId id="268" r:id="rId9"/>
    <p:sldId id="270" r:id="rId10"/>
    <p:sldId id="272" r:id="rId11"/>
    <p:sldId id="25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E300"/>
    <a:srgbClr val="000099"/>
    <a:srgbClr val="95B0D7"/>
    <a:srgbClr val="FFFFFF"/>
    <a:srgbClr val="FFFF00"/>
    <a:srgbClr val="FFC000"/>
    <a:srgbClr val="00B050"/>
    <a:srgbClr val="002060"/>
    <a:srgbClr val="E46C0A"/>
    <a:srgbClr val="C4BD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45" autoAdjust="0"/>
    <p:restoredTop sz="94507" autoAdjust="0"/>
  </p:normalViewPr>
  <p:slideViewPr>
    <p:cSldViewPr snapToGrid="0">
      <p:cViewPr>
        <p:scale>
          <a:sx n="110" d="100"/>
          <a:sy n="110" d="100"/>
        </p:scale>
        <p:origin x="-3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4594633670885867E-2"/>
          <c:y val="1.3303524559430071E-2"/>
          <c:w val="0.95089520526944238"/>
          <c:h val="0.75834720659917509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'emise CO2'!$AG$79</c:f>
              <c:strCache>
                <c:ptCount val="1"/>
              </c:strCache>
            </c:strRef>
          </c:tx>
          <c:spPr>
            <a:solidFill>
              <a:srgbClr val="868686"/>
            </a:solidFill>
          </c:spPr>
          <c:invertIfNegative val="0"/>
          <c:cat>
            <c:strRef>
              <c:f>'emise CO2'!$AF$80:$AF$107</c:f>
              <c:strCache>
                <c:ptCount val="28"/>
                <c:pt idx="0">
                  <c:v>Irsko</c:v>
                </c:pt>
                <c:pt idx="1">
                  <c:v>Dánsko</c:v>
                </c:pt>
                <c:pt idx="2">
                  <c:v>Lucembursko</c:v>
                </c:pt>
                <c:pt idx="3">
                  <c:v>Švédsko</c:v>
                </c:pt>
                <c:pt idx="4">
                  <c:v>Rakousko</c:v>
                </c:pt>
                <c:pt idx="5">
                  <c:v>Finsko</c:v>
                </c:pt>
                <c:pt idx="6">
                  <c:v>Nizozemsko</c:v>
                </c:pt>
                <c:pt idx="7">
                  <c:v>Spojené království</c:v>
                </c:pt>
                <c:pt idx="8">
                  <c:v>Belgie</c:v>
                </c:pt>
                <c:pt idx="9">
                  <c:v>Francie</c:v>
                </c:pt>
                <c:pt idx="10">
                  <c:v>Německo </c:v>
                </c:pt>
                <c:pt idx="11">
                  <c:v>Itálie</c:v>
                </c:pt>
                <c:pt idx="12">
                  <c:v>Španělsko</c:v>
                </c:pt>
                <c:pt idx="13">
                  <c:v>Kypr</c:v>
                </c:pt>
                <c:pt idx="14">
                  <c:v>Řecko</c:v>
                </c:pt>
                <c:pt idx="15">
                  <c:v>Portugalsko</c:v>
                </c:pt>
                <c:pt idx="16">
                  <c:v>Slovinsko</c:v>
                </c:pt>
                <c:pt idx="17">
                  <c:v>Malta</c:v>
                </c:pt>
                <c:pt idx="18">
                  <c:v>Česko</c:v>
                </c:pt>
                <c:pt idx="19">
                  <c:v>Maďarsko</c:v>
                </c:pt>
                <c:pt idx="20">
                  <c:v>Estonsko</c:v>
                </c:pt>
                <c:pt idx="21">
                  <c:v>Chorvatsko</c:v>
                </c:pt>
                <c:pt idx="22">
                  <c:v>Slovensko</c:v>
                </c:pt>
                <c:pt idx="23">
                  <c:v>Polsko</c:v>
                </c:pt>
                <c:pt idx="24">
                  <c:v>Litva</c:v>
                </c:pt>
                <c:pt idx="25">
                  <c:v>Lotyšsko</c:v>
                </c:pt>
                <c:pt idx="26">
                  <c:v>Rumunsko</c:v>
                </c:pt>
                <c:pt idx="27">
                  <c:v>Bulharsko</c:v>
                </c:pt>
              </c:strCache>
            </c:strRef>
          </c:cat>
          <c:val>
            <c:numRef>
              <c:f>'emise CO2'!$AG$80:$AG$107</c:f>
              <c:numCache>
                <c:formatCode>General</c:formatCode>
                <c:ptCount val="28"/>
                <c:pt idx="0">
                  <c:v>0.73000000000000398</c:v>
                </c:pt>
                <c:pt idx="1">
                  <c:v>0.81999999999999318</c:v>
                </c:pt>
                <c:pt idx="2">
                  <c:v>0.81999999999999318</c:v>
                </c:pt>
                <c:pt idx="3">
                  <c:v>-0.95999999999999375</c:v>
                </c:pt>
                <c:pt idx="4">
                  <c:v>-0.51000000000000512</c:v>
                </c:pt>
                <c:pt idx="5">
                  <c:v>1.0000000000005116E-2</c:v>
                </c:pt>
                <c:pt idx="6">
                  <c:v>-1.1800000000000068</c:v>
                </c:pt>
                <c:pt idx="7">
                  <c:v>5.2600000000000051</c:v>
                </c:pt>
                <c:pt idx="8">
                  <c:v>-1.3299999999999983</c:v>
                </c:pt>
                <c:pt idx="9">
                  <c:v>-1.019999999999996</c:v>
                </c:pt>
                <c:pt idx="10">
                  <c:v>-0.5</c:v>
                </c:pt>
                <c:pt idx="11">
                  <c:v>-0.12000000000000455</c:v>
                </c:pt>
                <c:pt idx="12">
                  <c:v>-1</c:v>
                </c:pt>
                <c:pt idx="13">
                  <c:v>-17.72</c:v>
                </c:pt>
                <c:pt idx="14">
                  <c:v>0.48999999999999488</c:v>
                </c:pt>
                <c:pt idx="15">
                  <c:v>2.1800000000000068</c:v>
                </c:pt>
                <c:pt idx="16">
                  <c:v>-0.17000000000000171</c:v>
                </c:pt>
                <c:pt idx="17">
                  <c:v>-4.7199999999999989</c:v>
                </c:pt>
                <c:pt idx="18">
                  <c:v>1.2999999999999972</c:v>
                </c:pt>
                <c:pt idx="19">
                  <c:v>-1.9500000000000028</c:v>
                </c:pt>
                <c:pt idx="20">
                  <c:v>-1.7199999999999989</c:v>
                </c:pt>
                <c:pt idx="21">
                  <c:v>1.8900000000000006</c:v>
                </c:pt>
                <c:pt idx="22">
                  <c:v>-3.9200000000000017</c:v>
                </c:pt>
                <c:pt idx="23">
                  <c:v>6.2199999999999989</c:v>
                </c:pt>
                <c:pt idx="24">
                  <c:v>2.8599999999999994</c:v>
                </c:pt>
                <c:pt idx="25">
                  <c:v>-0.25</c:v>
                </c:pt>
                <c:pt idx="26">
                  <c:v>-5.7999999999999972</c:v>
                </c:pt>
                <c:pt idx="27">
                  <c:v>2.2099999999999937</c:v>
                </c:pt>
              </c:numCache>
            </c:numRef>
          </c:val>
        </c:ser>
        <c:ser>
          <c:idx val="6"/>
          <c:order val="1"/>
          <c:tx>
            <c:strRef>
              <c:f>'emise CO2'!$AH$79</c:f>
              <c:strCache>
                <c:ptCount val="1"/>
              </c:strCache>
            </c:strRef>
          </c:tx>
          <c:spPr>
            <a:solidFill>
              <a:srgbClr val="24A7AF"/>
            </a:solidFill>
          </c:spPr>
          <c:invertIfNegative val="0"/>
          <c:cat>
            <c:strRef>
              <c:f>'emise CO2'!$AF$80:$AF$107</c:f>
              <c:strCache>
                <c:ptCount val="28"/>
                <c:pt idx="0">
                  <c:v>Irsko</c:v>
                </c:pt>
                <c:pt idx="1">
                  <c:v>Dánsko</c:v>
                </c:pt>
                <c:pt idx="2">
                  <c:v>Lucembursko</c:v>
                </c:pt>
                <c:pt idx="3">
                  <c:v>Švédsko</c:v>
                </c:pt>
                <c:pt idx="4">
                  <c:v>Rakousko</c:v>
                </c:pt>
                <c:pt idx="5">
                  <c:v>Finsko</c:v>
                </c:pt>
                <c:pt idx="6">
                  <c:v>Nizozemsko</c:v>
                </c:pt>
                <c:pt idx="7">
                  <c:v>Spojené království</c:v>
                </c:pt>
                <c:pt idx="8">
                  <c:v>Belgie</c:v>
                </c:pt>
                <c:pt idx="9">
                  <c:v>Francie</c:v>
                </c:pt>
                <c:pt idx="10">
                  <c:v>Německo </c:v>
                </c:pt>
                <c:pt idx="11">
                  <c:v>Itálie</c:v>
                </c:pt>
                <c:pt idx="12">
                  <c:v>Španělsko</c:v>
                </c:pt>
                <c:pt idx="13">
                  <c:v>Kypr</c:v>
                </c:pt>
                <c:pt idx="14">
                  <c:v>Řecko</c:v>
                </c:pt>
                <c:pt idx="15">
                  <c:v>Portugalsko</c:v>
                </c:pt>
                <c:pt idx="16">
                  <c:v>Slovinsko</c:v>
                </c:pt>
                <c:pt idx="17">
                  <c:v>Malta</c:v>
                </c:pt>
                <c:pt idx="18">
                  <c:v>Česko</c:v>
                </c:pt>
                <c:pt idx="19">
                  <c:v>Maďarsko</c:v>
                </c:pt>
                <c:pt idx="20">
                  <c:v>Estonsko</c:v>
                </c:pt>
                <c:pt idx="21">
                  <c:v>Chorvatsko</c:v>
                </c:pt>
                <c:pt idx="22">
                  <c:v>Slovensko</c:v>
                </c:pt>
                <c:pt idx="23">
                  <c:v>Polsko</c:v>
                </c:pt>
                <c:pt idx="24">
                  <c:v>Litva</c:v>
                </c:pt>
                <c:pt idx="25">
                  <c:v>Lotyšsko</c:v>
                </c:pt>
                <c:pt idx="26">
                  <c:v>Rumunsko</c:v>
                </c:pt>
                <c:pt idx="27">
                  <c:v>Bulharsko</c:v>
                </c:pt>
              </c:strCache>
            </c:strRef>
          </c:cat>
          <c:val>
            <c:numRef>
              <c:f>'emise CO2'!$AH$80:$AH$107</c:f>
              <c:numCache>
                <c:formatCode>General</c:formatCode>
                <c:ptCount val="28"/>
                <c:pt idx="0">
                  <c:v>1.230000000000004</c:v>
                </c:pt>
                <c:pt idx="1">
                  <c:v>1.1899999999999977</c:v>
                </c:pt>
                <c:pt idx="2">
                  <c:v>-1.6599999999999966</c:v>
                </c:pt>
                <c:pt idx="3">
                  <c:v>-2.5300000000000011</c:v>
                </c:pt>
                <c:pt idx="4">
                  <c:v>-3.7000000000000028</c:v>
                </c:pt>
                <c:pt idx="5">
                  <c:v>-0.68000000000000682</c:v>
                </c:pt>
                <c:pt idx="6">
                  <c:v>-1.3700000000000045</c:v>
                </c:pt>
                <c:pt idx="7">
                  <c:v>2.269999999999996</c:v>
                </c:pt>
                <c:pt idx="8">
                  <c:v>-5.1200000000000045</c:v>
                </c:pt>
                <c:pt idx="9">
                  <c:v>-2.7399999999999949</c:v>
                </c:pt>
                <c:pt idx="10">
                  <c:v>0.45000000000000284</c:v>
                </c:pt>
                <c:pt idx="11">
                  <c:v>-3.769999999999996</c:v>
                </c:pt>
                <c:pt idx="12">
                  <c:v>-1.9999999999996021E-2</c:v>
                </c:pt>
                <c:pt idx="13">
                  <c:v>-17.799999999999997</c:v>
                </c:pt>
                <c:pt idx="14">
                  <c:v>-3.0699999999999932</c:v>
                </c:pt>
                <c:pt idx="15">
                  <c:v>-1.2199999999999989</c:v>
                </c:pt>
                <c:pt idx="16">
                  <c:v>0.60999999999999943</c:v>
                </c:pt>
                <c:pt idx="17">
                  <c:v>-6.0100000000000051</c:v>
                </c:pt>
                <c:pt idx="18">
                  <c:v>1.1200000000000045</c:v>
                </c:pt>
                <c:pt idx="19">
                  <c:v>-3.0699999999999932</c:v>
                </c:pt>
                <c:pt idx="20">
                  <c:v>-2.8900000000000006</c:v>
                </c:pt>
                <c:pt idx="21">
                  <c:v>0</c:v>
                </c:pt>
                <c:pt idx="22">
                  <c:v>-5</c:v>
                </c:pt>
                <c:pt idx="23">
                  <c:v>11.14</c:v>
                </c:pt>
                <c:pt idx="24">
                  <c:v>5.7999999999999972</c:v>
                </c:pt>
                <c:pt idx="25">
                  <c:v>4.3900000000000006</c:v>
                </c:pt>
                <c:pt idx="26">
                  <c:v>-1.269999999999996</c:v>
                </c:pt>
                <c:pt idx="27">
                  <c:v>5.3799999999999955</c:v>
                </c:pt>
              </c:numCache>
            </c:numRef>
          </c:val>
        </c:ser>
        <c:ser>
          <c:idx val="10"/>
          <c:order val="2"/>
          <c:tx>
            <c:strRef>
              <c:f>'emise CO2'!$AI$79</c:f>
              <c:strCache>
                <c:ptCount val="1"/>
              </c:strCache>
            </c:strRef>
          </c:tx>
          <c:spPr>
            <a:solidFill>
              <a:srgbClr val="868686"/>
            </a:solidFill>
          </c:spPr>
          <c:invertIfNegative val="0"/>
          <c:cat>
            <c:strRef>
              <c:f>'emise CO2'!$AF$80:$AF$107</c:f>
              <c:strCache>
                <c:ptCount val="28"/>
                <c:pt idx="0">
                  <c:v>Irsko</c:v>
                </c:pt>
                <c:pt idx="1">
                  <c:v>Dánsko</c:v>
                </c:pt>
                <c:pt idx="2">
                  <c:v>Lucembursko</c:v>
                </c:pt>
                <c:pt idx="3">
                  <c:v>Švédsko</c:v>
                </c:pt>
                <c:pt idx="4">
                  <c:v>Rakousko</c:v>
                </c:pt>
                <c:pt idx="5">
                  <c:v>Finsko</c:v>
                </c:pt>
                <c:pt idx="6">
                  <c:v>Nizozemsko</c:v>
                </c:pt>
                <c:pt idx="7">
                  <c:v>Spojené království</c:v>
                </c:pt>
                <c:pt idx="8">
                  <c:v>Belgie</c:v>
                </c:pt>
                <c:pt idx="9">
                  <c:v>Francie</c:v>
                </c:pt>
                <c:pt idx="10">
                  <c:v>Německo </c:v>
                </c:pt>
                <c:pt idx="11">
                  <c:v>Itálie</c:v>
                </c:pt>
                <c:pt idx="12">
                  <c:v>Španělsko</c:v>
                </c:pt>
                <c:pt idx="13">
                  <c:v>Kypr</c:v>
                </c:pt>
                <c:pt idx="14">
                  <c:v>Řecko</c:v>
                </c:pt>
                <c:pt idx="15">
                  <c:v>Portugalsko</c:v>
                </c:pt>
                <c:pt idx="16">
                  <c:v>Slovinsko</c:v>
                </c:pt>
                <c:pt idx="17">
                  <c:v>Malta</c:v>
                </c:pt>
                <c:pt idx="18">
                  <c:v>Česko</c:v>
                </c:pt>
                <c:pt idx="19">
                  <c:v>Maďarsko</c:v>
                </c:pt>
                <c:pt idx="20">
                  <c:v>Estonsko</c:v>
                </c:pt>
                <c:pt idx="21">
                  <c:v>Chorvatsko</c:v>
                </c:pt>
                <c:pt idx="22">
                  <c:v>Slovensko</c:v>
                </c:pt>
                <c:pt idx="23">
                  <c:v>Polsko</c:v>
                </c:pt>
                <c:pt idx="24">
                  <c:v>Litva</c:v>
                </c:pt>
                <c:pt idx="25">
                  <c:v>Lotyšsko</c:v>
                </c:pt>
                <c:pt idx="26">
                  <c:v>Rumunsko</c:v>
                </c:pt>
                <c:pt idx="27">
                  <c:v>Bulharsko</c:v>
                </c:pt>
              </c:strCache>
            </c:strRef>
          </c:cat>
          <c:val>
            <c:numRef>
              <c:f>'emise CO2'!$AI$80:$AI$107</c:f>
              <c:numCache>
                <c:formatCode>General</c:formatCode>
                <c:ptCount val="28"/>
                <c:pt idx="0">
                  <c:v>0.51999999999999602</c:v>
                </c:pt>
                <c:pt idx="1">
                  <c:v>1.7399999999999949</c:v>
                </c:pt>
                <c:pt idx="2">
                  <c:v>-5.8900000000000006</c:v>
                </c:pt>
                <c:pt idx="3">
                  <c:v>-3.769999999999996</c:v>
                </c:pt>
                <c:pt idx="4">
                  <c:v>-7.269999999999996</c:v>
                </c:pt>
                <c:pt idx="5">
                  <c:v>0.64000000000000057</c:v>
                </c:pt>
                <c:pt idx="6">
                  <c:v>-4.9500000000000028</c:v>
                </c:pt>
                <c:pt idx="7">
                  <c:v>0.59999999999999432</c:v>
                </c:pt>
                <c:pt idx="8">
                  <c:v>-8.6700000000000017</c:v>
                </c:pt>
                <c:pt idx="9">
                  <c:v>-4.8599999999999994</c:v>
                </c:pt>
                <c:pt idx="10">
                  <c:v>-6.4300000000000068</c:v>
                </c:pt>
                <c:pt idx="11">
                  <c:v>-5.9399999999999977</c:v>
                </c:pt>
                <c:pt idx="12">
                  <c:v>0.51000000000000512</c:v>
                </c:pt>
                <c:pt idx="13">
                  <c:v>-14.659999999999997</c:v>
                </c:pt>
                <c:pt idx="14">
                  <c:v>-2.9599999999999937</c:v>
                </c:pt>
                <c:pt idx="15">
                  <c:v>-2.2600000000000051</c:v>
                </c:pt>
                <c:pt idx="16">
                  <c:v>7.9999999999998295E-2</c:v>
                </c:pt>
                <c:pt idx="17">
                  <c:v>0.76000000000000512</c:v>
                </c:pt>
                <c:pt idx="18">
                  <c:v>-5.2399999999999949</c:v>
                </c:pt>
                <c:pt idx="19">
                  <c:v>-8.5100000000000051</c:v>
                </c:pt>
                <c:pt idx="20">
                  <c:v>-4.9099999999999966</c:v>
                </c:pt>
                <c:pt idx="21">
                  <c:v>0</c:v>
                </c:pt>
                <c:pt idx="22">
                  <c:v>-8.7099999999999937</c:v>
                </c:pt>
                <c:pt idx="23">
                  <c:v>11.86</c:v>
                </c:pt>
                <c:pt idx="24">
                  <c:v>23.89</c:v>
                </c:pt>
                <c:pt idx="25">
                  <c:v>11.049999999999997</c:v>
                </c:pt>
                <c:pt idx="26">
                  <c:v>-3.75</c:v>
                </c:pt>
                <c:pt idx="27">
                  <c:v>21.53</c:v>
                </c:pt>
              </c:numCache>
            </c:numRef>
          </c:val>
        </c:ser>
        <c:ser>
          <c:idx val="12"/>
          <c:order val="3"/>
          <c:tx>
            <c:strRef>
              <c:f>'emise CO2'!$AJ$79</c:f>
              <c:strCache>
                <c:ptCount val="1"/>
              </c:strCache>
            </c:strRef>
          </c:tx>
          <c:spPr>
            <a:solidFill>
              <a:srgbClr val="24A7AF"/>
            </a:solidFill>
            <a:ln>
              <a:noFill/>
            </a:ln>
          </c:spPr>
          <c:invertIfNegative val="0"/>
          <c:cat>
            <c:strRef>
              <c:f>'emise CO2'!$AF$80:$AF$107</c:f>
              <c:strCache>
                <c:ptCount val="28"/>
                <c:pt idx="0">
                  <c:v>Irsko</c:v>
                </c:pt>
                <c:pt idx="1">
                  <c:v>Dánsko</c:v>
                </c:pt>
                <c:pt idx="2">
                  <c:v>Lucembursko</c:v>
                </c:pt>
                <c:pt idx="3">
                  <c:v>Švédsko</c:v>
                </c:pt>
                <c:pt idx="4">
                  <c:v>Rakousko</c:v>
                </c:pt>
                <c:pt idx="5">
                  <c:v>Finsko</c:v>
                </c:pt>
                <c:pt idx="6">
                  <c:v>Nizozemsko</c:v>
                </c:pt>
                <c:pt idx="7">
                  <c:v>Spojené království</c:v>
                </c:pt>
                <c:pt idx="8">
                  <c:v>Belgie</c:v>
                </c:pt>
                <c:pt idx="9">
                  <c:v>Francie</c:v>
                </c:pt>
                <c:pt idx="10">
                  <c:v>Německo </c:v>
                </c:pt>
                <c:pt idx="11">
                  <c:v>Itálie</c:v>
                </c:pt>
                <c:pt idx="12">
                  <c:v>Španělsko</c:v>
                </c:pt>
                <c:pt idx="13">
                  <c:v>Kypr</c:v>
                </c:pt>
                <c:pt idx="14">
                  <c:v>Řecko</c:v>
                </c:pt>
                <c:pt idx="15">
                  <c:v>Portugalsko</c:v>
                </c:pt>
                <c:pt idx="16">
                  <c:v>Slovinsko</c:v>
                </c:pt>
                <c:pt idx="17">
                  <c:v>Malta</c:v>
                </c:pt>
                <c:pt idx="18">
                  <c:v>Česko</c:v>
                </c:pt>
                <c:pt idx="19">
                  <c:v>Maďarsko</c:v>
                </c:pt>
                <c:pt idx="20">
                  <c:v>Estonsko</c:v>
                </c:pt>
                <c:pt idx="21">
                  <c:v>Chorvatsko</c:v>
                </c:pt>
                <c:pt idx="22">
                  <c:v>Slovensko</c:v>
                </c:pt>
                <c:pt idx="23">
                  <c:v>Polsko</c:v>
                </c:pt>
                <c:pt idx="24">
                  <c:v>Litva</c:v>
                </c:pt>
                <c:pt idx="25">
                  <c:v>Lotyšsko</c:v>
                </c:pt>
                <c:pt idx="26">
                  <c:v>Rumunsko</c:v>
                </c:pt>
                <c:pt idx="27">
                  <c:v>Bulharsko</c:v>
                </c:pt>
              </c:strCache>
            </c:strRef>
          </c:cat>
          <c:val>
            <c:numRef>
              <c:f>'emise CO2'!$AJ$80:$AJ$107</c:f>
              <c:numCache>
                <c:formatCode>General</c:formatCode>
                <c:ptCount val="28"/>
                <c:pt idx="0">
                  <c:v>1.5400000000000063</c:v>
                </c:pt>
                <c:pt idx="1">
                  <c:v>6.9999999999993179E-2</c:v>
                </c:pt>
                <c:pt idx="2">
                  <c:v>-3.0400000000000063</c:v>
                </c:pt>
                <c:pt idx="3">
                  <c:v>-7.2199999999999989</c:v>
                </c:pt>
                <c:pt idx="4">
                  <c:v>-7.3700000000000045</c:v>
                </c:pt>
                <c:pt idx="5">
                  <c:v>-3.2099999999999937</c:v>
                </c:pt>
                <c:pt idx="6">
                  <c:v>-4.980000000000004</c:v>
                </c:pt>
                <c:pt idx="7">
                  <c:v>-1.230000000000004</c:v>
                </c:pt>
                <c:pt idx="8">
                  <c:v>-2.7399999999999949</c:v>
                </c:pt>
                <c:pt idx="9">
                  <c:v>-4.3100000000000023</c:v>
                </c:pt>
                <c:pt idx="10">
                  <c:v>-0.81999999999999318</c:v>
                </c:pt>
                <c:pt idx="11">
                  <c:v>-6.730000000000004</c:v>
                </c:pt>
                <c:pt idx="12">
                  <c:v>-3.7600000000000051</c:v>
                </c:pt>
                <c:pt idx="13">
                  <c:v>-14.769999999999996</c:v>
                </c:pt>
                <c:pt idx="14">
                  <c:v>-4.5300000000000011</c:v>
                </c:pt>
                <c:pt idx="15">
                  <c:v>-2.5699999999999932</c:v>
                </c:pt>
                <c:pt idx="16">
                  <c:v>7.8499999999999943</c:v>
                </c:pt>
                <c:pt idx="17">
                  <c:v>-1.6899999999999977</c:v>
                </c:pt>
                <c:pt idx="18">
                  <c:v>-1.4500000000000028</c:v>
                </c:pt>
                <c:pt idx="19">
                  <c:v>-11.010000000000005</c:v>
                </c:pt>
                <c:pt idx="20">
                  <c:v>6.2900000000000063</c:v>
                </c:pt>
                <c:pt idx="21">
                  <c:v>4.2999999999999972</c:v>
                </c:pt>
                <c:pt idx="22">
                  <c:v>-2.1800000000000068</c:v>
                </c:pt>
                <c:pt idx="23">
                  <c:v>12.469999999999999</c:v>
                </c:pt>
                <c:pt idx="24">
                  <c:v>16.260000000000005</c:v>
                </c:pt>
                <c:pt idx="25">
                  <c:v>6.6700000000000017</c:v>
                </c:pt>
                <c:pt idx="26">
                  <c:v>-0.17000000000000171</c:v>
                </c:pt>
                <c:pt idx="27">
                  <c:v>18.950000000000003</c:v>
                </c:pt>
              </c:numCache>
            </c:numRef>
          </c:val>
        </c:ser>
        <c:ser>
          <c:idx val="16"/>
          <c:order val="4"/>
          <c:tx>
            <c:strRef>
              <c:f>'emise CO2'!$AK$79</c:f>
              <c:strCache>
                <c:ptCount val="1"/>
              </c:strCache>
            </c:strRef>
          </c:tx>
          <c:spPr>
            <a:solidFill>
              <a:srgbClr val="868686"/>
            </a:solidFill>
          </c:spPr>
          <c:invertIfNegative val="0"/>
          <c:cat>
            <c:strRef>
              <c:f>'emise CO2'!$AF$80:$AF$107</c:f>
              <c:strCache>
                <c:ptCount val="28"/>
                <c:pt idx="0">
                  <c:v>Irsko</c:v>
                </c:pt>
                <c:pt idx="1">
                  <c:v>Dánsko</c:v>
                </c:pt>
                <c:pt idx="2">
                  <c:v>Lucembursko</c:v>
                </c:pt>
                <c:pt idx="3">
                  <c:v>Švédsko</c:v>
                </c:pt>
                <c:pt idx="4">
                  <c:v>Rakousko</c:v>
                </c:pt>
                <c:pt idx="5">
                  <c:v>Finsko</c:v>
                </c:pt>
                <c:pt idx="6">
                  <c:v>Nizozemsko</c:v>
                </c:pt>
                <c:pt idx="7">
                  <c:v>Spojené království</c:v>
                </c:pt>
                <c:pt idx="8">
                  <c:v>Belgie</c:v>
                </c:pt>
                <c:pt idx="9">
                  <c:v>Francie</c:v>
                </c:pt>
                <c:pt idx="10">
                  <c:v>Německo </c:v>
                </c:pt>
                <c:pt idx="11">
                  <c:v>Itálie</c:v>
                </c:pt>
                <c:pt idx="12">
                  <c:v>Španělsko</c:v>
                </c:pt>
                <c:pt idx="13">
                  <c:v>Kypr</c:v>
                </c:pt>
                <c:pt idx="14">
                  <c:v>Řecko</c:v>
                </c:pt>
                <c:pt idx="15">
                  <c:v>Portugalsko</c:v>
                </c:pt>
                <c:pt idx="16">
                  <c:v>Slovinsko</c:v>
                </c:pt>
                <c:pt idx="17">
                  <c:v>Malta</c:v>
                </c:pt>
                <c:pt idx="18">
                  <c:v>Česko</c:v>
                </c:pt>
                <c:pt idx="19">
                  <c:v>Maďarsko</c:v>
                </c:pt>
                <c:pt idx="20">
                  <c:v>Estonsko</c:v>
                </c:pt>
                <c:pt idx="21">
                  <c:v>Chorvatsko</c:v>
                </c:pt>
                <c:pt idx="22">
                  <c:v>Slovensko</c:v>
                </c:pt>
                <c:pt idx="23">
                  <c:v>Polsko</c:v>
                </c:pt>
                <c:pt idx="24">
                  <c:v>Litva</c:v>
                </c:pt>
                <c:pt idx="25">
                  <c:v>Lotyšsko</c:v>
                </c:pt>
                <c:pt idx="26">
                  <c:v>Rumunsko</c:v>
                </c:pt>
                <c:pt idx="27">
                  <c:v>Bulharsko</c:v>
                </c:pt>
              </c:strCache>
            </c:strRef>
          </c:cat>
          <c:val>
            <c:numRef>
              <c:f>'emise CO2'!$AK$80:$AK$107</c:f>
              <c:numCache>
                <c:formatCode>General</c:formatCode>
                <c:ptCount val="28"/>
                <c:pt idx="0">
                  <c:v>-3.8599999999999994</c:v>
                </c:pt>
                <c:pt idx="1">
                  <c:v>-4.6099999999999994</c:v>
                </c:pt>
                <c:pt idx="2">
                  <c:v>-8.6899999999999977</c:v>
                </c:pt>
                <c:pt idx="3">
                  <c:v>-9.9200000000000017</c:v>
                </c:pt>
                <c:pt idx="4">
                  <c:v>-10.780000000000001</c:v>
                </c:pt>
                <c:pt idx="5">
                  <c:v>-9.7999999999999972</c:v>
                </c:pt>
                <c:pt idx="6">
                  <c:v>-7.4399999999999977</c:v>
                </c:pt>
                <c:pt idx="7">
                  <c:v>-6.4599999999999937</c:v>
                </c:pt>
                <c:pt idx="8">
                  <c:v>-6.8100000000000023</c:v>
                </c:pt>
                <c:pt idx="9">
                  <c:v>-6.7800000000000011</c:v>
                </c:pt>
                <c:pt idx="10">
                  <c:v>-5.25</c:v>
                </c:pt>
                <c:pt idx="11">
                  <c:v>-11.019999999999996</c:v>
                </c:pt>
                <c:pt idx="12">
                  <c:v>-8.6500000000000057</c:v>
                </c:pt>
                <c:pt idx="13">
                  <c:v>-15.549999999999997</c:v>
                </c:pt>
                <c:pt idx="14">
                  <c:v>-5.3700000000000045</c:v>
                </c:pt>
                <c:pt idx="15">
                  <c:v>-5.7900000000000063</c:v>
                </c:pt>
                <c:pt idx="16">
                  <c:v>-2.6500000000000057</c:v>
                </c:pt>
                <c:pt idx="17">
                  <c:v>3.8100000000000023</c:v>
                </c:pt>
                <c:pt idx="18">
                  <c:v>-3.6299999999999955</c:v>
                </c:pt>
                <c:pt idx="19">
                  <c:v>-13.939999999999998</c:v>
                </c:pt>
                <c:pt idx="20">
                  <c:v>2.8499999999999943</c:v>
                </c:pt>
                <c:pt idx="21">
                  <c:v>1.1800000000000068</c:v>
                </c:pt>
                <c:pt idx="22">
                  <c:v>-4.5</c:v>
                </c:pt>
                <c:pt idx="23">
                  <c:v>9.4399999999999977</c:v>
                </c:pt>
                <c:pt idx="24">
                  <c:v>-9.5699999999999932</c:v>
                </c:pt>
                <c:pt idx="25">
                  <c:v>1.9200000000000017</c:v>
                </c:pt>
                <c:pt idx="26">
                  <c:v>-6.769999999999996</c:v>
                </c:pt>
                <c:pt idx="27">
                  <c:v>7.0100000000000051</c:v>
                </c:pt>
              </c:numCache>
            </c:numRef>
          </c:val>
        </c:ser>
        <c:ser>
          <c:idx val="19"/>
          <c:order val="5"/>
          <c:tx>
            <c:strRef>
              <c:f>'emise CO2'!$AL$79</c:f>
              <c:strCache>
                <c:ptCount val="1"/>
              </c:strCache>
            </c:strRef>
          </c:tx>
          <c:spPr>
            <a:solidFill>
              <a:srgbClr val="24A7AF"/>
            </a:solidFill>
          </c:spPr>
          <c:invertIfNegative val="0"/>
          <c:cat>
            <c:strRef>
              <c:f>'emise CO2'!$AF$80:$AF$107</c:f>
              <c:strCache>
                <c:ptCount val="28"/>
                <c:pt idx="0">
                  <c:v>Irsko</c:v>
                </c:pt>
                <c:pt idx="1">
                  <c:v>Dánsko</c:v>
                </c:pt>
                <c:pt idx="2">
                  <c:v>Lucembursko</c:v>
                </c:pt>
                <c:pt idx="3">
                  <c:v>Švédsko</c:v>
                </c:pt>
                <c:pt idx="4">
                  <c:v>Rakousko</c:v>
                </c:pt>
                <c:pt idx="5">
                  <c:v>Finsko</c:v>
                </c:pt>
                <c:pt idx="6">
                  <c:v>Nizozemsko</c:v>
                </c:pt>
                <c:pt idx="7">
                  <c:v>Spojené království</c:v>
                </c:pt>
                <c:pt idx="8">
                  <c:v>Belgie</c:v>
                </c:pt>
                <c:pt idx="9">
                  <c:v>Francie</c:v>
                </c:pt>
                <c:pt idx="10">
                  <c:v>Německo </c:v>
                </c:pt>
                <c:pt idx="11">
                  <c:v>Itálie</c:v>
                </c:pt>
                <c:pt idx="12">
                  <c:v>Španělsko</c:v>
                </c:pt>
                <c:pt idx="13">
                  <c:v>Kypr</c:v>
                </c:pt>
                <c:pt idx="14">
                  <c:v>Řecko</c:v>
                </c:pt>
                <c:pt idx="15">
                  <c:v>Portugalsko</c:v>
                </c:pt>
                <c:pt idx="16">
                  <c:v>Slovinsko</c:v>
                </c:pt>
                <c:pt idx="17">
                  <c:v>Malta</c:v>
                </c:pt>
                <c:pt idx="18">
                  <c:v>Česko</c:v>
                </c:pt>
                <c:pt idx="19">
                  <c:v>Maďarsko</c:v>
                </c:pt>
                <c:pt idx="20">
                  <c:v>Estonsko</c:v>
                </c:pt>
                <c:pt idx="21">
                  <c:v>Chorvatsko</c:v>
                </c:pt>
                <c:pt idx="22">
                  <c:v>Slovensko</c:v>
                </c:pt>
                <c:pt idx="23">
                  <c:v>Polsko</c:v>
                </c:pt>
                <c:pt idx="24">
                  <c:v>Litva</c:v>
                </c:pt>
                <c:pt idx="25">
                  <c:v>Lotyšsko</c:v>
                </c:pt>
                <c:pt idx="26">
                  <c:v>Rumunsko</c:v>
                </c:pt>
                <c:pt idx="27">
                  <c:v>Bulharsko</c:v>
                </c:pt>
              </c:strCache>
            </c:strRef>
          </c:cat>
          <c:val>
            <c:numRef>
              <c:f>'emise CO2'!$AL$80:$AL$107</c:f>
              <c:numCache>
                <c:formatCode>General</c:formatCode>
                <c:ptCount val="28"/>
                <c:pt idx="0">
                  <c:v>-5.0600000000000023</c:v>
                </c:pt>
                <c:pt idx="1">
                  <c:v>-3.1899999999999977</c:v>
                </c:pt>
                <c:pt idx="2">
                  <c:v>-3.9300000000000068</c:v>
                </c:pt>
                <c:pt idx="3">
                  <c:v>-8.1200000000000045</c:v>
                </c:pt>
                <c:pt idx="4">
                  <c:v>-8.7999999999999972</c:v>
                </c:pt>
                <c:pt idx="5">
                  <c:v>-5.5699999999999932</c:v>
                </c:pt>
                <c:pt idx="6">
                  <c:v>-1.4399999999999977</c:v>
                </c:pt>
                <c:pt idx="7">
                  <c:v>-3.6899999999999977</c:v>
                </c:pt>
                <c:pt idx="8">
                  <c:v>-2.5699999999999932</c:v>
                </c:pt>
                <c:pt idx="9">
                  <c:v>-6.1500000000000057</c:v>
                </c:pt>
                <c:pt idx="10">
                  <c:v>-3.7999999999999972</c:v>
                </c:pt>
                <c:pt idx="11">
                  <c:v>-10.280000000000001</c:v>
                </c:pt>
                <c:pt idx="12">
                  <c:v>-7.3700000000000045</c:v>
                </c:pt>
                <c:pt idx="13">
                  <c:v>-15.579999999999998</c:v>
                </c:pt>
                <c:pt idx="14">
                  <c:v>-9.1899999999999977</c:v>
                </c:pt>
                <c:pt idx="15">
                  <c:v>-6.0400000000000063</c:v>
                </c:pt>
                <c:pt idx="16">
                  <c:v>-2.8599999999999994</c:v>
                </c:pt>
                <c:pt idx="17">
                  <c:v>5.7000000000000028</c:v>
                </c:pt>
                <c:pt idx="18">
                  <c:v>-2.0300000000000011</c:v>
                </c:pt>
                <c:pt idx="19">
                  <c:v>-13.799999999999997</c:v>
                </c:pt>
                <c:pt idx="20">
                  <c:v>-4.7999999999999972</c:v>
                </c:pt>
                <c:pt idx="21">
                  <c:v>2.5499999999999972</c:v>
                </c:pt>
                <c:pt idx="22">
                  <c:v>-2.0600000000000023</c:v>
                </c:pt>
                <c:pt idx="23">
                  <c:v>15.680000000000007</c:v>
                </c:pt>
                <c:pt idx="24">
                  <c:v>-9.0699999999999932</c:v>
                </c:pt>
                <c:pt idx="25">
                  <c:v>6.5400000000000063</c:v>
                </c:pt>
                <c:pt idx="26">
                  <c:v>-10.040000000000006</c:v>
                </c:pt>
                <c:pt idx="27">
                  <c:v>11.439999999999998</c:v>
                </c:pt>
              </c:numCache>
            </c:numRef>
          </c:val>
        </c:ser>
        <c:ser>
          <c:idx val="24"/>
          <c:order val="6"/>
          <c:tx>
            <c:strRef>
              <c:f>'emise CO2'!$AM$79</c:f>
              <c:strCache>
                <c:ptCount val="1"/>
              </c:strCache>
            </c:strRef>
          </c:tx>
          <c:spPr>
            <a:solidFill>
              <a:srgbClr val="868686"/>
            </a:solidFill>
          </c:spPr>
          <c:invertIfNegative val="0"/>
          <c:cat>
            <c:strRef>
              <c:f>'emise CO2'!$AF$80:$AF$107</c:f>
              <c:strCache>
                <c:ptCount val="28"/>
                <c:pt idx="0">
                  <c:v>Irsko</c:v>
                </c:pt>
                <c:pt idx="1">
                  <c:v>Dánsko</c:v>
                </c:pt>
                <c:pt idx="2">
                  <c:v>Lucembursko</c:v>
                </c:pt>
                <c:pt idx="3">
                  <c:v>Švédsko</c:v>
                </c:pt>
                <c:pt idx="4">
                  <c:v>Rakousko</c:v>
                </c:pt>
                <c:pt idx="5">
                  <c:v>Finsko</c:v>
                </c:pt>
                <c:pt idx="6">
                  <c:v>Nizozemsko</c:v>
                </c:pt>
                <c:pt idx="7">
                  <c:v>Spojené království</c:v>
                </c:pt>
                <c:pt idx="8">
                  <c:v>Belgie</c:v>
                </c:pt>
                <c:pt idx="9">
                  <c:v>Francie</c:v>
                </c:pt>
                <c:pt idx="10">
                  <c:v>Německo </c:v>
                </c:pt>
                <c:pt idx="11">
                  <c:v>Itálie</c:v>
                </c:pt>
                <c:pt idx="12">
                  <c:v>Španělsko</c:v>
                </c:pt>
                <c:pt idx="13">
                  <c:v>Kypr</c:v>
                </c:pt>
                <c:pt idx="14">
                  <c:v>Řecko</c:v>
                </c:pt>
                <c:pt idx="15">
                  <c:v>Portugalsko</c:v>
                </c:pt>
                <c:pt idx="16">
                  <c:v>Slovinsko</c:v>
                </c:pt>
                <c:pt idx="17">
                  <c:v>Malta</c:v>
                </c:pt>
                <c:pt idx="18">
                  <c:v>Česko</c:v>
                </c:pt>
                <c:pt idx="19">
                  <c:v>Maďarsko</c:v>
                </c:pt>
                <c:pt idx="20">
                  <c:v>Estonsko</c:v>
                </c:pt>
                <c:pt idx="21">
                  <c:v>Chorvatsko</c:v>
                </c:pt>
                <c:pt idx="22">
                  <c:v>Slovensko</c:v>
                </c:pt>
                <c:pt idx="23">
                  <c:v>Polsko</c:v>
                </c:pt>
                <c:pt idx="24">
                  <c:v>Litva</c:v>
                </c:pt>
                <c:pt idx="25">
                  <c:v>Lotyšsko</c:v>
                </c:pt>
                <c:pt idx="26">
                  <c:v>Rumunsko</c:v>
                </c:pt>
                <c:pt idx="27">
                  <c:v>Bulharsko</c:v>
                </c:pt>
              </c:strCache>
            </c:strRef>
          </c:cat>
          <c:val>
            <c:numRef>
              <c:f>'emise CO2'!$AM$80:$AM$107</c:f>
              <c:numCache>
                <c:formatCode>General</c:formatCode>
                <c:ptCount val="28"/>
                <c:pt idx="0">
                  <c:v>-10.439999999999998</c:v>
                </c:pt>
                <c:pt idx="1">
                  <c:v>-6.0799999999999983</c:v>
                </c:pt>
                <c:pt idx="2">
                  <c:v>-3.2000000000000028</c:v>
                </c:pt>
                <c:pt idx="3">
                  <c:v>-11.540000000000006</c:v>
                </c:pt>
                <c:pt idx="4">
                  <c:v>-11.719999999999999</c:v>
                </c:pt>
                <c:pt idx="5">
                  <c:v>-9.39</c:v>
                </c:pt>
                <c:pt idx="6">
                  <c:v>-8.9000000000000057</c:v>
                </c:pt>
                <c:pt idx="7">
                  <c:v>-10.61</c:v>
                </c:pt>
                <c:pt idx="8">
                  <c:v>-10.519999999999996</c:v>
                </c:pt>
                <c:pt idx="9">
                  <c:v>-10.099999999999994</c:v>
                </c:pt>
                <c:pt idx="10">
                  <c:v>-6.3400000000000034</c:v>
                </c:pt>
                <c:pt idx="11">
                  <c:v>-13.569999999999993</c:v>
                </c:pt>
                <c:pt idx="12">
                  <c:v>-12.510000000000005</c:v>
                </c:pt>
                <c:pt idx="13">
                  <c:v>-13.010000000000005</c:v>
                </c:pt>
                <c:pt idx="14">
                  <c:v>-12.319999999999993</c:v>
                </c:pt>
                <c:pt idx="15">
                  <c:v>-10.39</c:v>
                </c:pt>
                <c:pt idx="16">
                  <c:v>-1.25</c:v>
                </c:pt>
                <c:pt idx="17">
                  <c:v>3.7399999999999949</c:v>
                </c:pt>
                <c:pt idx="18">
                  <c:v>-2.5499999999999972</c:v>
                </c:pt>
                <c:pt idx="19">
                  <c:v>-15.89</c:v>
                </c:pt>
                <c:pt idx="20">
                  <c:v>0.43000000000000682</c:v>
                </c:pt>
                <c:pt idx="21">
                  <c:v>0</c:v>
                </c:pt>
                <c:pt idx="22">
                  <c:v>-7.0600000000000023</c:v>
                </c:pt>
                <c:pt idx="23">
                  <c:v>12.879999999999995</c:v>
                </c:pt>
                <c:pt idx="24">
                  <c:v>-0.73999999999999488</c:v>
                </c:pt>
                <c:pt idx="25">
                  <c:v>7.9999999999998295E-2</c:v>
                </c:pt>
                <c:pt idx="26">
                  <c:v>-7.5300000000000011</c:v>
                </c:pt>
                <c:pt idx="27">
                  <c:v>8.2399999999999949</c:v>
                </c:pt>
              </c:numCache>
            </c:numRef>
          </c:val>
        </c:ser>
        <c:ser>
          <c:idx val="25"/>
          <c:order val="7"/>
          <c:tx>
            <c:strRef>
              <c:f>'emise CO2'!$AN$79</c:f>
              <c:strCache>
                <c:ptCount val="1"/>
                <c:pt idx="0">
                  <c:v>v letech 2005–2012</c:v>
                </c:pt>
              </c:strCache>
            </c:strRef>
          </c:tx>
          <c:spPr>
            <a:solidFill>
              <a:srgbClr val="24A7AF"/>
            </a:solidFill>
          </c:spPr>
          <c:invertIfNegative val="0"/>
          <c:cat>
            <c:strRef>
              <c:f>'emise CO2'!$AF$80:$AF$107</c:f>
              <c:strCache>
                <c:ptCount val="28"/>
                <c:pt idx="0">
                  <c:v>Irsko</c:v>
                </c:pt>
                <c:pt idx="1">
                  <c:v>Dánsko</c:v>
                </c:pt>
                <c:pt idx="2">
                  <c:v>Lucembursko</c:v>
                </c:pt>
                <c:pt idx="3">
                  <c:v>Švédsko</c:v>
                </c:pt>
                <c:pt idx="4">
                  <c:v>Rakousko</c:v>
                </c:pt>
                <c:pt idx="5">
                  <c:v>Finsko</c:v>
                </c:pt>
                <c:pt idx="6">
                  <c:v>Nizozemsko</c:v>
                </c:pt>
                <c:pt idx="7">
                  <c:v>Spojené království</c:v>
                </c:pt>
                <c:pt idx="8">
                  <c:v>Belgie</c:v>
                </c:pt>
                <c:pt idx="9">
                  <c:v>Francie</c:v>
                </c:pt>
                <c:pt idx="10">
                  <c:v>Německo </c:v>
                </c:pt>
                <c:pt idx="11">
                  <c:v>Itálie</c:v>
                </c:pt>
                <c:pt idx="12">
                  <c:v>Španělsko</c:v>
                </c:pt>
                <c:pt idx="13">
                  <c:v>Kypr</c:v>
                </c:pt>
                <c:pt idx="14">
                  <c:v>Řecko</c:v>
                </c:pt>
                <c:pt idx="15">
                  <c:v>Portugalsko</c:v>
                </c:pt>
                <c:pt idx="16">
                  <c:v>Slovinsko</c:v>
                </c:pt>
                <c:pt idx="17">
                  <c:v>Malta</c:v>
                </c:pt>
                <c:pt idx="18">
                  <c:v>Česko</c:v>
                </c:pt>
                <c:pt idx="19">
                  <c:v>Maďarsko</c:v>
                </c:pt>
                <c:pt idx="20">
                  <c:v>Estonsko</c:v>
                </c:pt>
                <c:pt idx="21">
                  <c:v>Chorvatsko</c:v>
                </c:pt>
                <c:pt idx="22">
                  <c:v>Slovensko</c:v>
                </c:pt>
                <c:pt idx="23">
                  <c:v>Polsko</c:v>
                </c:pt>
                <c:pt idx="24">
                  <c:v>Litva</c:v>
                </c:pt>
                <c:pt idx="25">
                  <c:v>Lotyšsko</c:v>
                </c:pt>
                <c:pt idx="26">
                  <c:v>Rumunsko</c:v>
                </c:pt>
                <c:pt idx="27">
                  <c:v>Bulharsko</c:v>
                </c:pt>
              </c:strCache>
            </c:strRef>
          </c:cat>
          <c:val>
            <c:numRef>
              <c:f>'emise CO2'!$AN$80:$AN$107</c:f>
              <c:numCache>
                <c:formatCode>General</c:formatCode>
                <c:ptCount val="28"/>
                <c:pt idx="0">
                  <c:v>-11.159999999999997</c:v>
                </c:pt>
                <c:pt idx="1">
                  <c:v>-10.349999999999994</c:v>
                </c:pt>
                <c:pt idx="2">
                  <c:v>-5.3499999999999943</c:v>
                </c:pt>
                <c:pt idx="3">
                  <c:v>-14.730000000000004</c:v>
                </c:pt>
                <c:pt idx="4">
                  <c:v>-12.540000000000006</c:v>
                </c:pt>
                <c:pt idx="5">
                  <c:v>-10.159999999999997</c:v>
                </c:pt>
                <c:pt idx="6">
                  <c:v>-8.7800000000000011</c:v>
                </c:pt>
                <c:pt idx="7">
                  <c:v>-8.5699999999999932</c:v>
                </c:pt>
                <c:pt idx="8">
                  <c:v>-11.030000000000001</c:v>
                </c:pt>
                <c:pt idx="9">
                  <c:v>-9.6500000000000057</c:v>
                </c:pt>
                <c:pt idx="10">
                  <c:v>-4.75</c:v>
                </c:pt>
                <c:pt idx="11">
                  <c:v>-18.120000000000005</c:v>
                </c:pt>
                <c:pt idx="12">
                  <c:v>-15.64</c:v>
                </c:pt>
                <c:pt idx="13">
                  <c:v>-16.5</c:v>
                </c:pt>
                <c:pt idx="14">
                  <c:v>-22.36</c:v>
                </c:pt>
                <c:pt idx="15">
                  <c:v>-12.030000000000001</c:v>
                </c:pt>
                <c:pt idx="16">
                  <c:v>-2.7000000000000028</c:v>
                </c:pt>
                <c:pt idx="17">
                  <c:v>2.9500000000000028</c:v>
                </c:pt>
                <c:pt idx="18">
                  <c:v>-0.87000000000000455</c:v>
                </c:pt>
                <c:pt idx="19">
                  <c:v>-21.379999999999995</c:v>
                </c:pt>
                <c:pt idx="20">
                  <c:v>-0.10999999999999943</c:v>
                </c:pt>
                <c:pt idx="21">
                  <c:v>0</c:v>
                </c:pt>
                <c:pt idx="22">
                  <c:v>-9.9399999999999977</c:v>
                </c:pt>
                <c:pt idx="23">
                  <c:v>12.849999999999994</c:v>
                </c:pt>
                <c:pt idx="24">
                  <c:v>-1.7900000000000063</c:v>
                </c:pt>
                <c:pt idx="25">
                  <c:v>0.31999999999999318</c:v>
                </c:pt>
                <c:pt idx="26">
                  <c:v>-6.5300000000000011</c:v>
                </c:pt>
                <c:pt idx="27">
                  <c:v>8.3499999999999943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2"/>
        <c:axId val="16950016"/>
        <c:axId val="16951552"/>
      </c:barChart>
      <c:scatterChart>
        <c:scatterStyle val="lineMarker"/>
        <c:varyColors val="0"/>
        <c:ser>
          <c:idx val="30"/>
          <c:order val="8"/>
          <c:tx>
            <c:strRef>
              <c:f>'emise CO2'!$AO$79</c:f>
              <c:strCache>
                <c:ptCount val="1"/>
                <c:pt idx="0">
                  <c:v>dílčí cíl strategie Evropa 2020 pro jednotlivou členskou zemi EU 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9"/>
            <c:spPr>
              <a:solidFill>
                <a:srgbClr val="E21C18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3.0394191294430915E-2"/>
                  <c:y val="3.18721844309291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394314879703951E-2"/>
                  <c:y val="3.18721844309291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394191294430929E-2"/>
                  <c:y val="3.18721844309291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1963724261976557E-2"/>
                  <c:y val="3.67031602803906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0394438464976983E-2"/>
                  <c:y val="3.67031602803906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1963847847249621E-2"/>
                  <c:y val="3.67031602803906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0394191294430915E-2"/>
                  <c:y val="3.67031602803906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3533257229522197E-2"/>
                  <c:y val="3.67212892066756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3533257229522197E-2"/>
                  <c:y val="3.67031602803906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0394191294430915E-2"/>
                  <c:y val="3.67031602803906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0394191294430915E-2"/>
                  <c:y val="3.67031602803906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0394191294430856E-2"/>
                  <c:y val="3.6703160280390654E-2"/>
                </c:manualLayout>
              </c:layout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anchor="t" anchorCtr="0"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8824658326885272E-2"/>
                  <c:y val="3.6702904943400727E-2"/>
                </c:manualLayout>
              </c:layout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anchor="t" anchorCtr="0"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3813522675858446E-2"/>
                  <c:y val="3.6703160280390654E-2"/>
                </c:manualLayout>
              </c:layout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anchor="t" anchorCtr="0"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5383179228677121E-2"/>
                  <c:y val="4.1533880792862209E-2"/>
                </c:manualLayout>
              </c:layout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anchor="t" anchorCtr="0"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2381910873019963E-2"/>
                  <c:y val="3.6703160280390654E-2"/>
                </c:manualLayout>
              </c:layout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anchor="t" anchorCtr="0"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2381910873019963E-2"/>
                  <c:y val="4.1534136129852135E-2"/>
                </c:manualLayout>
              </c:layout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anchor="t" anchorCtr="0"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2.2381910873019963E-2"/>
                  <c:y val="3.6703160280390654E-2"/>
                </c:manualLayout>
              </c:layout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anchor="t" anchorCtr="0"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2.2381910873019963E-2"/>
                  <c:y val="4.1534136129852135E-2"/>
                </c:manualLayout>
              </c:layout>
              <c:spPr>
                <a:solidFill>
                  <a:schemeClr val="tx1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anchor="t" anchorCtr="0"/>
                <a:lstStyle/>
                <a:p>
                  <a:pPr>
                    <a:defRPr sz="1000" b="1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2.7393046524046789E-2"/>
                  <c:y val="4.1533880792862209E-2"/>
                </c:manualLayout>
              </c:layout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anchor="t" anchorCtr="0"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2.5823513556501147E-2"/>
                  <c:y val="4.153413612985217E-2"/>
                </c:manualLayout>
              </c:layout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anchor="t" anchorCtr="0"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-2.5823513556501147E-2"/>
                  <c:y val="4.153413612985217E-2"/>
                </c:manualLayout>
              </c:layout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anchor="t" anchorCtr="0"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-2.7393046524046789E-2"/>
                  <c:y val="3.6703160280390654E-2"/>
                </c:manualLayout>
              </c:layout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anchor="t" anchorCtr="0"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-2.4253980588955389E-2"/>
                  <c:y val="3.6703160280390654E-2"/>
                </c:manualLayout>
              </c:layout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anchor="t" anchorCtr="0"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-2.5823513556501147E-2"/>
                  <c:y val="3.6703160280390654E-2"/>
                </c:manualLayout>
              </c:layout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anchor="t" anchorCtr="0"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-2.4253980588955389E-2"/>
                  <c:y val="3.6703160280390654E-2"/>
                </c:manualLayout>
              </c:layout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anchor="t" anchorCtr="0"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>
                <c:manualLayout>
                  <c:x val="-2.5823513556501147E-2"/>
                  <c:y val="3.6703160280390654E-2"/>
                </c:manualLayout>
              </c:layout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anchor="t" anchorCtr="0"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layout>
                <c:manualLayout>
                  <c:x val="-1.5369435310462891E-2"/>
                  <c:y val="3.504857658564909E-2"/>
                </c:manualLayout>
              </c:layout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anchor="t" anchorCtr="0"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cene3d>
                <a:camera prst="orthographicFront"/>
                <a:lightRig rig="threePt" dir="t"/>
              </a:scene3d>
              <a:sp3d>
                <a:bevelT w="6350"/>
              </a:sp3d>
            </c:spPr>
            <c:txPr>
              <a:bodyPr anchor="t" anchorCtr="0"/>
              <a:lstStyle/>
              <a:p>
                <a:pPr>
                  <a:defRPr sz="1000" b="1" i="0" u="none" strike="noStrike" baseline="0">
                    <a:solidFill>
                      <a:srgbClr val="FF0000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strRef>
              <c:f>'emise CO2'!$AF$80:$AF$107</c:f>
              <c:strCache>
                <c:ptCount val="28"/>
                <c:pt idx="0">
                  <c:v>Irsko</c:v>
                </c:pt>
                <c:pt idx="1">
                  <c:v>Dánsko</c:v>
                </c:pt>
                <c:pt idx="2">
                  <c:v>Lucembursko</c:v>
                </c:pt>
                <c:pt idx="3">
                  <c:v>Švédsko</c:v>
                </c:pt>
                <c:pt idx="4">
                  <c:v>Rakousko</c:v>
                </c:pt>
                <c:pt idx="5">
                  <c:v>Finsko</c:v>
                </c:pt>
                <c:pt idx="6">
                  <c:v>Nizozemsko</c:v>
                </c:pt>
                <c:pt idx="7">
                  <c:v>Spojené království</c:v>
                </c:pt>
                <c:pt idx="8">
                  <c:v>Belgie</c:v>
                </c:pt>
                <c:pt idx="9">
                  <c:v>Francie</c:v>
                </c:pt>
                <c:pt idx="10">
                  <c:v>Německo </c:v>
                </c:pt>
                <c:pt idx="11">
                  <c:v>Itálie</c:v>
                </c:pt>
                <c:pt idx="12">
                  <c:v>Španělsko</c:v>
                </c:pt>
                <c:pt idx="13">
                  <c:v>Kypr</c:v>
                </c:pt>
                <c:pt idx="14">
                  <c:v>Řecko</c:v>
                </c:pt>
                <c:pt idx="15">
                  <c:v>Portugalsko</c:v>
                </c:pt>
                <c:pt idx="16">
                  <c:v>Slovinsko</c:v>
                </c:pt>
                <c:pt idx="17">
                  <c:v>Malta</c:v>
                </c:pt>
                <c:pt idx="18">
                  <c:v>Česko</c:v>
                </c:pt>
                <c:pt idx="19">
                  <c:v>Maďarsko</c:v>
                </c:pt>
                <c:pt idx="20">
                  <c:v>Estonsko</c:v>
                </c:pt>
                <c:pt idx="21">
                  <c:v>Chorvatsko</c:v>
                </c:pt>
                <c:pt idx="22">
                  <c:v>Slovensko</c:v>
                </c:pt>
                <c:pt idx="23">
                  <c:v>Polsko</c:v>
                </c:pt>
                <c:pt idx="24">
                  <c:v>Litva</c:v>
                </c:pt>
                <c:pt idx="25">
                  <c:v>Lotyšsko</c:v>
                </c:pt>
                <c:pt idx="26">
                  <c:v>Rumunsko</c:v>
                </c:pt>
                <c:pt idx="27">
                  <c:v>Bulharsko</c:v>
                </c:pt>
              </c:strCache>
            </c:strRef>
          </c:xVal>
          <c:yVal>
            <c:numRef>
              <c:f>'emise CO2'!$AO$80:$AO$107</c:f>
              <c:numCache>
                <c:formatCode>General</c:formatCode>
                <c:ptCount val="28"/>
                <c:pt idx="0">
                  <c:v>-20</c:v>
                </c:pt>
                <c:pt idx="1">
                  <c:v>-20</c:v>
                </c:pt>
                <c:pt idx="2">
                  <c:v>-20</c:v>
                </c:pt>
                <c:pt idx="3">
                  <c:v>-17</c:v>
                </c:pt>
                <c:pt idx="4">
                  <c:v>-16</c:v>
                </c:pt>
                <c:pt idx="5">
                  <c:v>-16</c:v>
                </c:pt>
                <c:pt idx="6">
                  <c:v>-16</c:v>
                </c:pt>
                <c:pt idx="7">
                  <c:v>-16</c:v>
                </c:pt>
                <c:pt idx="8">
                  <c:v>-15</c:v>
                </c:pt>
                <c:pt idx="9">
                  <c:v>-14</c:v>
                </c:pt>
                <c:pt idx="10">
                  <c:v>-14</c:v>
                </c:pt>
                <c:pt idx="11">
                  <c:v>-13</c:v>
                </c:pt>
                <c:pt idx="12">
                  <c:v>-10</c:v>
                </c:pt>
                <c:pt idx="13">
                  <c:v>-5</c:v>
                </c:pt>
                <c:pt idx="14">
                  <c:v>-4</c:v>
                </c:pt>
                <c:pt idx="15">
                  <c:v>1</c:v>
                </c:pt>
                <c:pt idx="16">
                  <c:v>4</c:v>
                </c:pt>
                <c:pt idx="17">
                  <c:v>5</c:v>
                </c:pt>
                <c:pt idx="18">
                  <c:v>9</c:v>
                </c:pt>
                <c:pt idx="19">
                  <c:v>10</c:v>
                </c:pt>
                <c:pt idx="20">
                  <c:v>11</c:v>
                </c:pt>
                <c:pt idx="21">
                  <c:v>11</c:v>
                </c:pt>
                <c:pt idx="22">
                  <c:v>13</c:v>
                </c:pt>
                <c:pt idx="23">
                  <c:v>14</c:v>
                </c:pt>
                <c:pt idx="24">
                  <c:v>15</c:v>
                </c:pt>
                <c:pt idx="25">
                  <c:v>17</c:v>
                </c:pt>
                <c:pt idx="26">
                  <c:v>19</c:v>
                </c:pt>
                <c:pt idx="27">
                  <c:v>20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957440"/>
        <c:axId val="16958976"/>
      </c:scatterChart>
      <c:catAx>
        <c:axId val="16950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6951552"/>
        <c:crossesAt val="0"/>
        <c:auto val="1"/>
        <c:lblAlgn val="ctr"/>
        <c:lblOffset val="100"/>
        <c:noMultiLvlLbl val="0"/>
      </c:catAx>
      <c:valAx>
        <c:axId val="16951552"/>
        <c:scaling>
          <c:orientation val="minMax"/>
          <c:max val="25"/>
          <c:min val="-25"/>
        </c:scaling>
        <c:delete val="0"/>
        <c:axPos val="l"/>
        <c:majorGridlines>
          <c:spPr>
            <a:ln w="3175">
              <a:solidFill>
                <a:schemeClr val="bg1">
                  <a:lumMod val="50000"/>
                </a:schemeClr>
              </a:solidFill>
              <a:prstDash val="sysDot"/>
            </a:ln>
          </c:spPr>
        </c:majorGridlines>
        <c:minorGridlines>
          <c:spPr>
            <a:ln w="3175">
              <a:solidFill>
                <a:schemeClr val="bg1">
                  <a:lumMod val="50000"/>
                </a:schemeClr>
              </a:solidFill>
              <a:prstDash val="sysDot"/>
            </a:ln>
          </c:spPr>
        </c:minorGridlines>
        <c:numFmt formatCode="General" sourceLinked="0"/>
        <c:majorTickMark val="out"/>
        <c:minorTickMark val="none"/>
        <c:tickLblPos val="nextTo"/>
        <c:spPr>
          <a:ln w="3175">
            <a:noFill/>
            <a:prstDash val="sysDot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6950016"/>
        <c:crosses val="autoZero"/>
        <c:crossBetween val="between"/>
        <c:majorUnit val="5"/>
        <c:minorUnit val="5"/>
      </c:valAx>
      <c:valAx>
        <c:axId val="16957440"/>
        <c:scaling>
          <c:orientation val="minMax"/>
          <c:max val="28.5"/>
          <c:min val="0.5"/>
        </c:scaling>
        <c:delete val="1"/>
        <c:axPos val="t"/>
        <c:majorTickMark val="out"/>
        <c:minorTickMark val="none"/>
        <c:tickLblPos val="nextTo"/>
        <c:crossAx val="16958976"/>
        <c:crosses val="max"/>
        <c:crossBetween val="midCat"/>
      </c:valAx>
      <c:valAx>
        <c:axId val="16958976"/>
        <c:scaling>
          <c:orientation val="minMax"/>
          <c:max val="25"/>
          <c:min val="-25"/>
        </c:scaling>
        <c:delete val="1"/>
        <c:axPos val="r"/>
        <c:numFmt formatCode="General" sourceLinked="1"/>
        <c:majorTickMark val="out"/>
        <c:minorTickMark val="none"/>
        <c:tickLblPos val="nextTo"/>
        <c:crossAx val="16957440"/>
        <c:crosses val="max"/>
        <c:crossBetween val="midCat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8"/>
        <c:txPr>
          <a:bodyPr/>
          <a:lstStyle/>
          <a:p>
            <a:pPr>
              <a:defRPr sz="1000" b="1" i="0" u="none" strike="noStrike" baseline="0">
                <a:solidFill>
                  <a:srgbClr val="FF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</c:legendEntry>
      <c:layout>
        <c:manualLayout>
          <c:xMode val="edge"/>
          <c:yMode val="edge"/>
          <c:x val="2.6822947659535919E-2"/>
          <c:y val="0"/>
          <c:w val="0.7146441998527111"/>
          <c:h val="5.5564304461942257E-2"/>
        </c:manualLayout>
      </c:layout>
      <c:overlay val="1"/>
      <c:spPr>
        <a:solidFill>
          <a:schemeClr val="bg1"/>
        </a:solidFill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4594633670885867E-2"/>
          <c:y val="1.3303524559430071E-2"/>
          <c:w val="0.95089520526944238"/>
          <c:h val="0.75834720659917509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'podíl OZE'!$AQ$50</c:f>
              <c:strCache>
                <c:ptCount val="1"/>
                <c:pt idx="0">
                  <c:v>v roce 2014</c:v>
                </c:pt>
              </c:strCache>
            </c:strRef>
          </c:tx>
          <c:spPr>
            <a:solidFill>
              <a:srgbClr val="00AF3F"/>
            </a:solidFill>
            <a:ln>
              <a:noFill/>
            </a:ln>
          </c:spPr>
          <c:invertIfNegative val="0"/>
          <c:dPt>
            <c:idx val="4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rgbClr val="000099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4.666951851531201E-18"/>
                  <c:y val="6.88994039171480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6.6271396854379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/>
              <c:txPr>
                <a:bodyPr rot="-5400000" vert="horz"/>
                <a:lstStyle/>
                <a:p>
                  <a:pPr>
                    <a:defRPr sz="1000" b="1">
                      <a:solidFill>
                        <a:srgbClr val="F9E300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spPr/>
              <c:txPr>
                <a:bodyPr rot="-5400000" vert="horz"/>
                <a:lstStyle/>
                <a:p>
                  <a:pPr>
                    <a:defRPr sz="1000" b="1">
                      <a:solidFill>
                        <a:srgbClr val="F9E300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spPr/>
              <c:txPr>
                <a:bodyPr rot="-5400000" vert="horz"/>
                <a:lstStyle/>
                <a:p>
                  <a:pPr>
                    <a:defRPr sz="1000" b="1">
                      <a:solidFill>
                        <a:srgbClr val="F9E300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spPr/>
              <c:txPr>
                <a:bodyPr rot="-5400000" vert="horz"/>
                <a:lstStyle/>
                <a:p>
                  <a:pPr>
                    <a:defRPr sz="1000" b="1">
                      <a:solidFill>
                        <a:srgbClr val="F9E300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/>
              <c:txPr>
                <a:bodyPr rot="-5400000" vert="horz"/>
                <a:lstStyle/>
                <a:p>
                  <a:pPr>
                    <a:defRPr sz="1000" b="1">
                      <a:solidFill>
                        <a:srgbClr val="F9E300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spPr/>
              <c:txPr>
                <a:bodyPr rot="-5400000" vert="horz"/>
                <a:lstStyle/>
                <a:p>
                  <a:pPr>
                    <a:defRPr sz="1000" b="1">
                      <a:solidFill>
                        <a:srgbClr val="F9E300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spPr/>
              <c:txPr>
                <a:bodyPr rot="-5400000" vert="horz"/>
                <a:lstStyle/>
                <a:p>
                  <a:pPr>
                    <a:defRPr sz="1000" b="1">
                      <a:solidFill>
                        <a:srgbClr val="F9E300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8"/>
              <c:spPr/>
              <c:txPr>
                <a:bodyPr rot="-5400000" vert="horz"/>
                <a:lstStyle/>
                <a:p>
                  <a:pPr>
                    <a:defRPr sz="1000" b="1">
                      <a:solidFill>
                        <a:srgbClr val="F9E300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'podíl OZE'!$AF$51:$AF$79</c:f>
              <c:strCache>
                <c:ptCount val="29"/>
                <c:pt idx="0">
                  <c:v>Malta</c:v>
                </c:pt>
                <c:pt idx="1">
                  <c:v>Lucembursko</c:v>
                </c:pt>
                <c:pt idx="2">
                  <c:v>Belgie</c:v>
                </c:pt>
                <c:pt idx="3">
                  <c:v>Kypr</c:v>
                </c:pt>
                <c:pt idx="4">
                  <c:v>Česko</c:v>
                </c:pt>
                <c:pt idx="5">
                  <c:v>Nizozemsko</c:v>
                </c:pt>
                <c:pt idx="6">
                  <c:v>Slovensko</c:v>
                </c:pt>
                <c:pt idx="7">
                  <c:v>Maďarsko</c:v>
                </c:pt>
                <c:pt idx="8">
                  <c:v>Spojené království</c:v>
                </c:pt>
                <c:pt idx="9">
                  <c:v>Polsko</c:v>
                </c:pt>
                <c:pt idx="10">
                  <c:v>Irsko</c:v>
                </c:pt>
                <c:pt idx="11">
                  <c:v>Bulharsko</c:v>
                </c:pt>
                <c:pt idx="12">
                  <c:v>Itálie</c:v>
                </c:pt>
                <c:pt idx="13">
                  <c:v>Německo </c:v>
                </c:pt>
                <c:pt idx="14">
                  <c:v>Řecko</c:v>
                </c:pt>
                <c:pt idx="15">
                  <c:v>EU (28 zemí)</c:v>
                </c:pt>
                <c:pt idx="16">
                  <c:v>Španělsko</c:v>
                </c:pt>
                <c:pt idx="17">
                  <c:v>Chorvatsko</c:v>
                </c:pt>
                <c:pt idx="18">
                  <c:v>Francie</c:v>
                </c:pt>
                <c:pt idx="19">
                  <c:v>Litva</c:v>
                </c:pt>
                <c:pt idx="20">
                  <c:v>Rumunsko</c:v>
                </c:pt>
                <c:pt idx="21">
                  <c:v>Slovinsko</c:v>
                </c:pt>
                <c:pt idx="22">
                  <c:v>Estonsko</c:v>
                </c:pt>
                <c:pt idx="23">
                  <c:v>Dánsko</c:v>
                </c:pt>
                <c:pt idx="24">
                  <c:v>Portugalsko</c:v>
                </c:pt>
                <c:pt idx="25">
                  <c:v>Rakousko</c:v>
                </c:pt>
                <c:pt idx="26">
                  <c:v>Finsko</c:v>
                </c:pt>
                <c:pt idx="27">
                  <c:v>Lotyšsko</c:v>
                </c:pt>
                <c:pt idx="28">
                  <c:v>Švédsko</c:v>
                </c:pt>
              </c:strCache>
            </c:strRef>
          </c:cat>
          <c:val>
            <c:numRef>
              <c:f>'podíl OZE'!$AQ$51:$AQ$79</c:f>
              <c:numCache>
                <c:formatCode>General</c:formatCode>
                <c:ptCount val="29"/>
                <c:pt idx="0">
                  <c:v>4.7</c:v>
                </c:pt>
                <c:pt idx="1">
                  <c:v>4.5</c:v>
                </c:pt>
                <c:pt idx="2">
                  <c:v>8</c:v>
                </c:pt>
                <c:pt idx="3">
                  <c:v>9</c:v>
                </c:pt>
                <c:pt idx="4">
                  <c:v>13.4</c:v>
                </c:pt>
                <c:pt idx="5">
                  <c:v>5.5</c:v>
                </c:pt>
                <c:pt idx="6">
                  <c:v>11.6</c:v>
                </c:pt>
                <c:pt idx="7">
                  <c:v>9.5</c:v>
                </c:pt>
                <c:pt idx="8">
                  <c:v>7</c:v>
                </c:pt>
                <c:pt idx="9">
                  <c:v>11.4</c:v>
                </c:pt>
                <c:pt idx="10">
                  <c:v>8.6</c:v>
                </c:pt>
                <c:pt idx="11">
                  <c:v>18</c:v>
                </c:pt>
                <c:pt idx="12">
                  <c:v>17.100000000000001</c:v>
                </c:pt>
                <c:pt idx="13">
                  <c:v>13.8</c:v>
                </c:pt>
                <c:pt idx="14">
                  <c:v>15.3</c:v>
                </c:pt>
                <c:pt idx="15">
                  <c:v>16</c:v>
                </c:pt>
                <c:pt idx="16">
                  <c:v>16.2</c:v>
                </c:pt>
                <c:pt idx="17">
                  <c:v>27.9</c:v>
                </c:pt>
                <c:pt idx="18">
                  <c:v>14.3</c:v>
                </c:pt>
                <c:pt idx="19">
                  <c:v>23.9</c:v>
                </c:pt>
                <c:pt idx="20">
                  <c:v>24.9</c:v>
                </c:pt>
                <c:pt idx="21">
                  <c:v>21.9</c:v>
                </c:pt>
                <c:pt idx="22">
                  <c:v>26.5</c:v>
                </c:pt>
                <c:pt idx="23">
                  <c:v>29.2</c:v>
                </c:pt>
                <c:pt idx="24">
                  <c:v>27</c:v>
                </c:pt>
                <c:pt idx="25">
                  <c:v>33.1</c:v>
                </c:pt>
                <c:pt idx="26">
                  <c:v>38.700000000000003</c:v>
                </c:pt>
                <c:pt idx="27">
                  <c:v>38.700000000000003</c:v>
                </c:pt>
                <c:pt idx="28">
                  <c:v>52.6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axId val="32008448"/>
        <c:axId val="32022528"/>
      </c:barChart>
      <c:scatterChart>
        <c:scatterStyle val="lineMarker"/>
        <c:varyColors val="0"/>
        <c:ser>
          <c:idx val="0"/>
          <c:order val="1"/>
          <c:tx>
            <c:strRef>
              <c:f>'podíl OZE'!$AR$50</c:f>
              <c:strCache>
                <c:ptCount val="1"/>
                <c:pt idx="0">
                  <c:v>dílčí cíl strategie Evropa 2020 pro jednotlivou členskou zemi EU 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9"/>
            <c:spPr>
              <a:solidFill>
                <a:srgbClr val="E21C18"/>
              </a:solidFill>
              <a:ln>
                <a:noFill/>
              </a:ln>
            </c:spPr>
          </c:marker>
          <c:dLbls>
            <c:dLbl>
              <c:idx val="4"/>
              <c:spPr/>
              <c:txPr>
                <a:bodyPr/>
                <a:lstStyle/>
                <a:p>
                  <a:pPr>
                    <a:defRPr sz="1000" b="1"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spPr/>
              <c:txPr>
                <a:bodyPr/>
                <a:lstStyle/>
                <a:p>
                  <a:pPr>
                    <a:defRPr sz="1000" b="1"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spPr/>
              <c:txPr>
                <a:bodyPr/>
                <a:lstStyle/>
                <a:p>
                  <a:pPr>
                    <a:defRPr sz="1000" b="1"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spPr>
                <a:solidFill>
                  <a:srgbClr val="F9E300"/>
                </a:solidFill>
              </c:spPr>
              <c:txPr>
                <a:bodyPr/>
                <a:lstStyle/>
                <a:p>
                  <a:pPr>
                    <a:defRPr sz="1000" b="1">
                      <a:solidFill>
                        <a:srgbClr val="E21C18"/>
                      </a:solidFill>
                    </a:defRPr>
                  </a:pPr>
                  <a:endParaRPr lang="cs-CZ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spPr/>
              <c:txPr>
                <a:bodyPr/>
                <a:lstStyle/>
                <a:p>
                  <a:pPr>
                    <a:defRPr sz="1000" b="1"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/>
              <c:txPr>
                <a:bodyPr/>
                <a:lstStyle/>
                <a:p>
                  <a:pPr>
                    <a:defRPr sz="1000" b="1"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spPr/>
              <c:txPr>
                <a:bodyPr/>
                <a:lstStyle/>
                <a:p>
                  <a:pPr>
                    <a:defRPr sz="1000" b="1"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spPr/>
              <c:txPr>
                <a:bodyPr/>
                <a:lstStyle/>
                <a:p>
                  <a:pPr>
                    <a:defRPr sz="1000" b="1"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spPr/>
              <c:txPr>
                <a:bodyPr/>
                <a:lstStyle/>
                <a:p>
                  <a:pPr>
                    <a:defRPr sz="1000" b="1"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8"/>
              <c:spPr/>
              <c:txPr>
                <a:bodyPr/>
                <a:lstStyle/>
                <a:p>
                  <a:pPr>
                    <a:defRPr sz="1000" b="1"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rgbClr val="E21C18"/>
                    </a:solidFill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strRef>
              <c:f>'podíl OZE'!$AF$51:$AF$79</c:f>
              <c:strCache>
                <c:ptCount val="29"/>
                <c:pt idx="0">
                  <c:v>Malta</c:v>
                </c:pt>
                <c:pt idx="1">
                  <c:v>Lucembursko</c:v>
                </c:pt>
                <c:pt idx="2">
                  <c:v>Belgie</c:v>
                </c:pt>
                <c:pt idx="3">
                  <c:v>Kypr</c:v>
                </c:pt>
                <c:pt idx="4">
                  <c:v>Česko</c:v>
                </c:pt>
                <c:pt idx="5">
                  <c:v>Nizozemsko</c:v>
                </c:pt>
                <c:pt idx="6">
                  <c:v>Slovensko</c:v>
                </c:pt>
                <c:pt idx="7">
                  <c:v>Maďarsko</c:v>
                </c:pt>
                <c:pt idx="8">
                  <c:v>Spojené království</c:v>
                </c:pt>
                <c:pt idx="9">
                  <c:v>Polsko</c:v>
                </c:pt>
                <c:pt idx="10">
                  <c:v>Irsko</c:v>
                </c:pt>
                <c:pt idx="11">
                  <c:v>Bulharsko</c:v>
                </c:pt>
                <c:pt idx="12">
                  <c:v>Itálie</c:v>
                </c:pt>
                <c:pt idx="13">
                  <c:v>Německo </c:v>
                </c:pt>
                <c:pt idx="14">
                  <c:v>Řecko</c:v>
                </c:pt>
                <c:pt idx="15">
                  <c:v>EU (28 zemí)</c:v>
                </c:pt>
                <c:pt idx="16">
                  <c:v>Španělsko</c:v>
                </c:pt>
                <c:pt idx="17">
                  <c:v>Chorvatsko</c:v>
                </c:pt>
                <c:pt idx="18">
                  <c:v>Francie</c:v>
                </c:pt>
                <c:pt idx="19">
                  <c:v>Litva</c:v>
                </c:pt>
                <c:pt idx="20">
                  <c:v>Rumunsko</c:v>
                </c:pt>
                <c:pt idx="21">
                  <c:v>Slovinsko</c:v>
                </c:pt>
                <c:pt idx="22">
                  <c:v>Estonsko</c:v>
                </c:pt>
                <c:pt idx="23">
                  <c:v>Dánsko</c:v>
                </c:pt>
                <c:pt idx="24">
                  <c:v>Portugalsko</c:v>
                </c:pt>
                <c:pt idx="25">
                  <c:v>Rakousko</c:v>
                </c:pt>
                <c:pt idx="26">
                  <c:v>Finsko</c:v>
                </c:pt>
                <c:pt idx="27">
                  <c:v>Lotyšsko</c:v>
                </c:pt>
                <c:pt idx="28">
                  <c:v>Švédsko</c:v>
                </c:pt>
              </c:strCache>
            </c:strRef>
          </c:xVal>
          <c:yVal>
            <c:numRef>
              <c:f>'podíl OZE'!$AR$51:$AR$79</c:f>
              <c:numCache>
                <c:formatCode>General</c:formatCode>
                <c:ptCount val="29"/>
                <c:pt idx="0">
                  <c:v>10</c:v>
                </c:pt>
                <c:pt idx="1">
                  <c:v>11</c:v>
                </c:pt>
                <c:pt idx="2">
                  <c:v>13</c:v>
                </c:pt>
                <c:pt idx="3">
                  <c:v>13</c:v>
                </c:pt>
                <c:pt idx="4">
                  <c:v>13</c:v>
                </c:pt>
                <c:pt idx="5">
                  <c:v>14</c:v>
                </c:pt>
                <c:pt idx="6">
                  <c:v>14</c:v>
                </c:pt>
                <c:pt idx="7">
                  <c:v>14.65</c:v>
                </c:pt>
                <c:pt idx="8">
                  <c:v>15</c:v>
                </c:pt>
                <c:pt idx="9">
                  <c:v>15</c:v>
                </c:pt>
                <c:pt idx="10">
                  <c:v>16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18</c:v>
                </c:pt>
                <c:pt idx="15">
                  <c:v>20</c:v>
                </c:pt>
                <c:pt idx="16">
                  <c:v>20</c:v>
                </c:pt>
                <c:pt idx="17">
                  <c:v>20</c:v>
                </c:pt>
                <c:pt idx="18">
                  <c:v>23</c:v>
                </c:pt>
                <c:pt idx="19">
                  <c:v>23</c:v>
                </c:pt>
                <c:pt idx="20">
                  <c:v>24</c:v>
                </c:pt>
                <c:pt idx="21">
                  <c:v>25</c:v>
                </c:pt>
                <c:pt idx="22">
                  <c:v>25</c:v>
                </c:pt>
                <c:pt idx="23">
                  <c:v>30</c:v>
                </c:pt>
                <c:pt idx="24">
                  <c:v>31</c:v>
                </c:pt>
                <c:pt idx="25">
                  <c:v>34</c:v>
                </c:pt>
                <c:pt idx="26">
                  <c:v>38</c:v>
                </c:pt>
                <c:pt idx="27">
                  <c:v>40</c:v>
                </c:pt>
                <c:pt idx="28">
                  <c:v>49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024064"/>
        <c:axId val="32025600"/>
      </c:scatterChart>
      <c:catAx>
        <c:axId val="32008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32022528"/>
        <c:crosses val="autoZero"/>
        <c:auto val="1"/>
        <c:lblAlgn val="ctr"/>
        <c:lblOffset val="100"/>
        <c:noMultiLvlLbl val="0"/>
      </c:catAx>
      <c:valAx>
        <c:axId val="32022528"/>
        <c:scaling>
          <c:orientation val="minMax"/>
          <c:max val="53"/>
          <c:min val="0"/>
        </c:scaling>
        <c:delete val="0"/>
        <c:axPos val="l"/>
        <c:majorGridlines>
          <c:spPr>
            <a:ln w="6350">
              <a:solidFill>
                <a:schemeClr val="bg1">
                  <a:lumMod val="50000"/>
                </a:schemeClr>
              </a:solidFill>
            </a:ln>
          </c:spPr>
        </c:majorGridlines>
        <c:minorGridlines>
          <c:spPr>
            <a:ln w="3175">
              <a:solidFill>
                <a:schemeClr val="bg1">
                  <a:lumMod val="50000"/>
                </a:schemeClr>
              </a:solidFill>
              <a:prstDash val="sysDot"/>
            </a:ln>
          </c:spPr>
        </c:minorGridlines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32008448"/>
        <c:crosses val="autoZero"/>
        <c:crossBetween val="between"/>
        <c:majorUnit val="10"/>
        <c:minorUnit val="5"/>
      </c:valAx>
      <c:valAx>
        <c:axId val="32024064"/>
        <c:scaling>
          <c:orientation val="minMax"/>
          <c:max val="29.5"/>
          <c:min val="0.5"/>
        </c:scaling>
        <c:delete val="1"/>
        <c:axPos val="t"/>
        <c:majorTickMark val="out"/>
        <c:minorTickMark val="none"/>
        <c:tickLblPos val="nextTo"/>
        <c:crossAx val="32025600"/>
        <c:crosses val="max"/>
        <c:crossBetween val="midCat"/>
      </c:valAx>
      <c:valAx>
        <c:axId val="32025600"/>
        <c:scaling>
          <c:orientation val="minMax"/>
          <c:max val="53"/>
          <c:min val="0"/>
        </c:scaling>
        <c:delete val="1"/>
        <c:axPos val="r"/>
        <c:numFmt formatCode="General" sourceLinked="1"/>
        <c:majorTickMark val="out"/>
        <c:minorTickMark val="none"/>
        <c:tickLblPos val="nextTo"/>
        <c:crossAx val="32024064"/>
        <c:crosses val="max"/>
        <c:crossBetween val="midCat"/>
        <c:majorUnit val="10"/>
        <c:minorUnit val="1"/>
      </c:valAx>
    </c:plotArea>
    <c:legend>
      <c:legendPos val="r"/>
      <c:legendEntry>
        <c:idx val="1"/>
        <c:txPr>
          <a:bodyPr/>
          <a:lstStyle/>
          <a:p>
            <a:pPr>
              <a:defRPr sz="1000" b="1">
                <a:solidFill>
                  <a:srgbClr val="E21C18"/>
                </a:solidFill>
              </a:defRPr>
            </a:pPr>
            <a:endParaRPr lang="cs-CZ"/>
          </a:p>
        </c:txPr>
      </c:legendEntry>
      <c:layout>
        <c:manualLayout>
          <c:xMode val="edge"/>
          <c:yMode val="edge"/>
          <c:x val="1.8243984505859673E-3"/>
          <c:y val="0"/>
          <c:w val="0.70285308933581792"/>
          <c:h val="4.019417926741458E-2"/>
        </c:manualLayout>
      </c:layout>
      <c:overlay val="1"/>
      <c:spPr>
        <a:solidFill>
          <a:schemeClr val="bg1"/>
        </a:solidFill>
      </c:spPr>
      <c:txPr>
        <a:bodyPr/>
        <a:lstStyle/>
        <a:p>
          <a:pPr>
            <a:defRPr sz="1000"/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709155349723376E-2"/>
          <c:y val="2.0472927760647842E-2"/>
          <c:w val="0.72873947397200345"/>
          <c:h val="0.875384947370683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'tab_6.1.1 s grafem_6.1.1.1'!$N$36</c:f>
              <c:strCache>
                <c:ptCount val="1"/>
                <c:pt idx="0">
                  <c:v>domácnosti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'tab_6.1.1 s grafem_6.1.1.1'!$M$37:$M$61</c:f>
              <c:strCach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strCache>
            </c:strRef>
          </c:cat>
          <c:val>
            <c:numRef>
              <c:f>'tab_6.1.1 s grafem_6.1.1.1'!$N$37:$N$61</c:f>
              <c:numCache>
                <c:formatCode>#,##0</c:formatCode>
                <c:ptCount val="25"/>
                <c:pt idx="0">
                  <c:v>296.91699999999997</c:v>
                </c:pt>
                <c:pt idx="1">
                  <c:v>276.02300000000002</c:v>
                </c:pt>
                <c:pt idx="2">
                  <c:v>251.774</c:v>
                </c:pt>
                <c:pt idx="3">
                  <c:v>249.63399999999999</c:v>
                </c:pt>
                <c:pt idx="4">
                  <c:v>258.07900000000001</c:v>
                </c:pt>
                <c:pt idx="5">
                  <c:v>265.87900000000002</c:v>
                </c:pt>
                <c:pt idx="6">
                  <c:v>298.44600000000003</c:v>
                </c:pt>
                <c:pt idx="7">
                  <c:v>281.50299999999999</c:v>
                </c:pt>
                <c:pt idx="8">
                  <c:v>266.05500000000001</c:v>
                </c:pt>
                <c:pt idx="9">
                  <c:v>262.298</c:v>
                </c:pt>
                <c:pt idx="10">
                  <c:v>257.46300000000002</c:v>
                </c:pt>
                <c:pt idx="11">
                  <c:v>282.06400000000002</c:v>
                </c:pt>
                <c:pt idx="12">
                  <c:v>264.61</c:v>
                </c:pt>
                <c:pt idx="13">
                  <c:v>276.959</c:v>
                </c:pt>
                <c:pt idx="14">
                  <c:v>273.50799999999998</c:v>
                </c:pt>
                <c:pt idx="15">
                  <c:v>265.661</c:v>
                </c:pt>
                <c:pt idx="16">
                  <c:v>271.30200000000002</c:v>
                </c:pt>
                <c:pt idx="17">
                  <c:v>255.495</c:v>
                </c:pt>
                <c:pt idx="18">
                  <c:v>254.2</c:v>
                </c:pt>
                <c:pt idx="19">
                  <c:v>255.339</c:v>
                </c:pt>
                <c:pt idx="20">
                  <c:v>279.03500000000003</c:v>
                </c:pt>
                <c:pt idx="21">
                  <c:v>250.53800000000001</c:v>
                </c:pt>
                <c:pt idx="22">
                  <c:v>258.935</c:v>
                </c:pt>
                <c:pt idx="23">
                  <c:v>267.96699999999998</c:v>
                </c:pt>
                <c:pt idx="24">
                  <c:v>237.35499999999999</c:v>
                </c:pt>
              </c:numCache>
            </c:numRef>
          </c:val>
        </c:ser>
        <c:ser>
          <c:idx val="1"/>
          <c:order val="1"/>
          <c:tx>
            <c:strRef>
              <c:f>'tab_6.1.1 s grafem_6.1.1.1'!$O$36</c:f>
              <c:strCache>
                <c:ptCount val="1"/>
                <c:pt idx="0">
                  <c:v>služby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'tab_6.1.1 s grafem_6.1.1.1'!$M$37:$M$61</c:f>
              <c:strCach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strCache>
            </c:strRef>
          </c:cat>
          <c:val>
            <c:numRef>
              <c:f>'tab_6.1.1 s grafem_6.1.1.1'!$O$37:$O$61</c:f>
              <c:numCache>
                <c:formatCode>#,##0</c:formatCode>
                <c:ptCount val="25"/>
                <c:pt idx="0">
                  <c:v>126.694</c:v>
                </c:pt>
                <c:pt idx="1">
                  <c:v>134.63</c:v>
                </c:pt>
                <c:pt idx="2">
                  <c:v>79.028999999999996</c:v>
                </c:pt>
                <c:pt idx="3">
                  <c:v>71.885000000000005</c:v>
                </c:pt>
                <c:pt idx="4">
                  <c:v>68.805999999999997</c:v>
                </c:pt>
                <c:pt idx="5">
                  <c:v>101.366</c:v>
                </c:pt>
                <c:pt idx="6">
                  <c:v>96.804000000000002</c:v>
                </c:pt>
                <c:pt idx="7">
                  <c:v>98.203999999999994</c:v>
                </c:pt>
                <c:pt idx="8">
                  <c:v>110.797</c:v>
                </c:pt>
                <c:pt idx="9">
                  <c:v>122.53700000000001</c:v>
                </c:pt>
                <c:pt idx="10">
                  <c:v>124.452</c:v>
                </c:pt>
                <c:pt idx="11">
                  <c:v>134.648</c:v>
                </c:pt>
                <c:pt idx="12">
                  <c:v>126.816</c:v>
                </c:pt>
                <c:pt idx="13">
                  <c:v>143.56</c:v>
                </c:pt>
                <c:pt idx="14">
                  <c:v>144.631</c:v>
                </c:pt>
                <c:pt idx="15">
                  <c:v>129.99600000000001</c:v>
                </c:pt>
                <c:pt idx="16">
                  <c:v>128.09700000000001</c:v>
                </c:pt>
                <c:pt idx="17">
                  <c:v>122.54300000000001</c:v>
                </c:pt>
                <c:pt idx="18">
                  <c:v>130.65600000000001</c:v>
                </c:pt>
                <c:pt idx="19">
                  <c:v>123.093</c:v>
                </c:pt>
                <c:pt idx="20">
                  <c:v>133.66300000000001</c:v>
                </c:pt>
                <c:pt idx="21">
                  <c:v>128.96299999999999</c:v>
                </c:pt>
                <c:pt idx="22">
                  <c:v>125.229</c:v>
                </c:pt>
                <c:pt idx="23">
                  <c:v>126.20399999999999</c:v>
                </c:pt>
                <c:pt idx="24">
                  <c:v>117.17100000000001</c:v>
                </c:pt>
              </c:numCache>
            </c:numRef>
          </c:val>
        </c:ser>
        <c:ser>
          <c:idx val="2"/>
          <c:order val="2"/>
          <c:tx>
            <c:strRef>
              <c:f>'tab_6.1.1 s grafem_6.1.1.1'!$P$36</c:f>
              <c:strCache>
                <c:ptCount val="1"/>
                <c:pt idx="0">
                  <c:v>doprava</c:v>
                </c:pt>
              </c:strCache>
            </c:strRef>
          </c:tx>
          <c:spPr>
            <a:solidFill>
              <a:srgbClr val="95B0D7"/>
            </a:solidFill>
          </c:spPr>
          <c:invertIfNegative val="0"/>
          <c:cat>
            <c:strRef>
              <c:f>'tab_6.1.1 s grafem_6.1.1.1'!$M$37:$M$61</c:f>
              <c:strCach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strCache>
            </c:strRef>
          </c:cat>
          <c:val>
            <c:numRef>
              <c:f>'tab_6.1.1 s grafem_6.1.1.1'!$P$37:$P$61</c:f>
              <c:numCache>
                <c:formatCode>#,##0</c:formatCode>
                <c:ptCount val="25"/>
                <c:pt idx="0">
                  <c:v>116.919</c:v>
                </c:pt>
                <c:pt idx="1">
                  <c:v>100.646</c:v>
                </c:pt>
                <c:pt idx="2">
                  <c:v>128.05699999999999</c:v>
                </c:pt>
                <c:pt idx="3">
                  <c:v>126.85299999999999</c:v>
                </c:pt>
                <c:pt idx="4">
                  <c:v>135.73599999999999</c:v>
                </c:pt>
                <c:pt idx="5">
                  <c:v>118.819</c:v>
                </c:pt>
                <c:pt idx="6">
                  <c:v>156.03899999999999</c:v>
                </c:pt>
                <c:pt idx="7">
                  <c:v>159.911</c:v>
                </c:pt>
                <c:pt idx="8">
                  <c:v>163.43700000000001</c:v>
                </c:pt>
                <c:pt idx="9">
                  <c:v>179.249</c:v>
                </c:pt>
                <c:pt idx="10">
                  <c:v>182.88800000000001</c:v>
                </c:pt>
                <c:pt idx="11">
                  <c:v>191.69399999999999</c:v>
                </c:pt>
                <c:pt idx="12">
                  <c:v>200.149</c:v>
                </c:pt>
                <c:pt idx="13">
                  <c:v>226.53</c:v>
                </c:pt>
                <c:pt idx="14">
                  <c:v>238.35300000000001</c:v>
                </c:pt>
                <c:pt idx="15">
                  <c:v>255.18799999999999</c:v>
                </c:pt>
                <c:pt idx="16">
                  <c:v>265.22699999999998</c:v>
                </c:pt>
                <c:pt idx="17">
                  <c:v>279.71199999999999</c:v>
                </c:pt>
                <c:pt idx="18">
                  <c:v>281.17</c:v>
                </c:pt>
                <c:pt idx="19">
                  <c:v>276.11799999999999</c:v>
                </c:pt>
                <c:pt idx="20">
                  <c:v>260.47899999999998</c:v>
                </c:pt>
                <c:pt idx="21">
                  <c:v>261.42099999999999</c:v>
                </c:pt>
                <c:pt idx="22">
                  <c:v>254.07900000000001</c:v>
                </c:pt>
                <c:pt idx="23">
                  <c:v>251.33799999999999</c:v>
                </c:pt>
                <c:pt idx="24">
                  <c:v>260.38299999999998</c:v>
                </c:pt>
              </c:numCache>
            </c:numRef>
          </c:val>
        </c:ser>
        <c:ser>
          <c:idx val="3"/>
          <c:order val="3"/>
          <c:tx>
            <c:strRef>
              <c:f>'tab_6.1.1 s grafem_6.1.1.1'!$Q$36</c:f>
              <c:strCache>
                <c:ptCount val="1"/>
                <c:pt idx="0">
                  <c:v>zemědělství / lesnictví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'tab_6.1.1 s grafem_6.1.1.1'!$M$37:$M$61</c:f>
              <c:strCach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strCache>
            </c:strRef>
          </c:cat>
          <c:val>
            <c:numRef>
              <c:f>'tab_6.1.1 s grafem_6.1.1.1'!$Q$37:$Q$61</c:f>
              <c:numCache>
                <c:formatCode>#,##0</c:formatCode>
                <c:ptCount val="25"/>
                <c:pt idx="0">
                  <c:v>64.209000000000003</c:v>
                </c:pt>
                <c:pt idx="1">
                  <c:v>61.902999999999999</c:v>
                </c:pt>
                <c:pt idx="2">
                  <c:v>48.674999999999997</c:v>
                </c:pt>
                <c:pt idx="3">
                  <c:v>46.473999999999997</c:v>
                </c:pt>
                <c:pt idx="4">
                  <c:v>46.231000000000002</c:v>
                </c:pt>
                <c:pt idx="5">
                  <c:v>51.588999999999999</c:v>
                </c:pt>
                <c:pt idx="6">
                  <c:v>31.324999999999999</c:v>
                </c:pt>
                <c:pt idx="7">
                  <c:v>24.350999999999999</c:v>
                </c:pt>
                <c:pt idx="8">
                  <c:v>22.899000000000001</c:v>
                </c:pt>
                <c:pt idx="9">
                  <c:v>27.294</c:v>
                </c:pt>
                <c:pt idx="10">
                  <c:v>27.666</c:v>
                </c:pt>
                <c:pt idx="11">
                  <c:v>25.39</c:v>
                </c:pt>
                <c:pt idx="12">
                  <c:v>23.887</c:v>
                </c:pt>
                <c:pt idx="13">
                  <c:v>23.561</c:v>
                </c:pt>
                <c:pt idx="14">
                  <c:v>23.32</c:v>
                </c:pt>
                <c:pt idx="15">
                  <c:v>22.917000000000002</c:v>
                </c:pt>
                <c:pt idx="16">
                  <c:v>23.472999999999999</c:v>
                </c:pt>
                <c:pt idx="17">
                  <c:v>21.800999999999998</c:v>
                </c:pt>
                <c:pt idx="18">
                  <c:v>21.789000000000001</c:v>
                </c:pt>
                <c:pt idx="19">
                  <c:v>21.495999999999999</c:v>
                </c:pt>
                <c:pt idx="20">
                  <c:v>23.190999999999999</c:v>
                </c:pt>
                <c:pt idx="21">
                  <c:v>23.475000000000001</c:v>
                </c:pt>
                <c:pt idx="22">
                  <c:v>24.271999999999998</c:v>
                </c:pt>
                <c:pt idx="23">
                  <c:v>25.526</c:v>
                </c:pt>
                <c:pt idx="24">
                  <c:v>24.891999999999999</c:v>
                </c:pt>
              </c:numCache>
            </c:numRef>
          </c:val>
        </c:ser>
        <c:ser>
          <c:idx val="4"/>
          <c:order val="4"/>
          <c:tx>
            <c:strRef>
              <c:f>'tab_6.1.1 s grafem_6.1.1.1'!$R$36</c:f>
              <c:strCache>
                <c:ptCount val="1"/>
                <c:pt idx="0">
                  <c:v>rybolov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'tab_6.1.1 s grafem_6.1.1.1'!$M$37:$M$61</c:f>
              <c:strCach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strCache>
            </c:strRef>
          </c:cat>
          <c:val>
            <c:numRef>
              <c:f>'tab_6.1.1 s grafem_6.1.1.1'!$R$37:$R$61</c:f>
              <c:numCache>
                <c:formatCode>#,##0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4.2000000000000003E-2</c:v>
                </c:pt>
                <c:pt idx="15">
                  <c:v>3.3000000000000002E-2</c:v>
                </c:pt>
                <c:pt idx="16">
                  <c:v>3.3000000000000002E-2</c:v>
                </c:pt>
                <c:pt idx="17">
                  <c:v>3.3000000000000002E-2</c:v>
                </c:pt>
                <c:pt idx="18">
                  <c:v>1.7999999999999999E-2</c:v>
                </c:pt>
                <c:pt idx="19">
                  <c:v>3.5999999999999997E-2</c:v>
                </c:pt>
                <c:pt idx="20">
                  <c:v>0.05</c:v>
                </c:pt>
                <c:pt idx="21">
                  <c:v>3.5999999999999997E-2</c:v>
                </c:pt>
                <c:pt idx="22">
                  <c:v>0.04</c:v>
                </c:pt>
                <c:pt idx="23">
                  <c:v>1.7999999999999999E-2</c:v>
                </c:pt>
                <c:pt idx="24">
                  <c:v>2.3E-2</c:v>
                </c:pt>
              </c:numCache>
            </c:numRef>
          </c:val>
        </c:ser>
        <c:ser>
          <c:idx val="5"/>
          <c:order val="5"/>
          <c:tx>
            <c:strRef>
              <c:f>'tab_6.1.1 s grafem_6.1.1.1'!$S$36</c:f>
              <c:strCache>
                <c:ptCount val="1"/>
                <c:pt idx="0">
                  <c:v>průmysl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</c:spPr>
          <c:invertIfNegative val="0"/>
          <c:cat>
            <c:strRef>
              <c:f>'tab_6.1.1 s grafem_6.1.1.1'!$M$37:$M$61</c:f>
              <c:strCach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strCache>
            </c:strRef>
          </c:cat>
          <c:val>
            <c:numRef>
              <c:f>'tab_6.1.1 s grafem_6.1.1.1'!$S$37:$S$61</c:f>
              <c:numCache>
                <c:formatCode>#,##0</c:formatCode>
                <c:ptCount val="25"/>
                <c:pt idx="0">
                  <c:v>723.45399999999995</c:v>
                </c:pt>
                <c:pt idx="1">
                  <c:v>608.93200000000002</c:v>
                </c:pt>
                <c:pt idx="2">
                  <c:v>658.75900000000001</c:v>
                </c:pt>
                <c:pt idx="3">
                  <c:v>607.726</c:v>
                </c:pt>
                <c:pt idx="4">
                  <c:v>531.01499999999999</c:v>
                </c:pt>
                <c:pt idx="5">
                  <c:v>523.78099999999995</c:v>
                </c:pt>
                <c:pt idx="6">
                  <c:v>517.32000000000005</c:v>
                </c:pt>
                <c:pt idx="7">
                  <c:v>511.38900000000001</c:v>
                </c:pt>
                <c:pt idx="8">
                  <c:v>473.54500000000002</c:v>
                </c:pt>
                <c:pt idx="9">
                  <c:v>390.33199999999999</c:v>
                </c:pt>
                <c:pt idx="10">
                  <c:v>424.06900000000002</c:v>
                </c:pt>
                <c:pt idx="11">
                  <c:v>408.673</c:v>
                </c:pt>
                <c:pt idx="12">
                  <c:v>401.00799999999998</c:v>
                </c:pt>
                <c:pt idx="13">
                  <c:v>401.315</c:v>
                </c:pt>
                <c:pt idx="14">
                  <c:v>416.54599999999999</c:v>
                </c:pt>
                <c:pt idx="15">
                  <c:v>405.32799999999997</c:v>
                </c:pt>
                <c:pt idx="16">
                  <c:v>405.423</c:v>
                </c:pt>
                <c:pt idx="17">
                  <c:v>396.00400000000002</c:v>
                </c:pt>
                <c:pt idx="18">
                  <c:v>375.30900000000003</c:v>
                </c:pt>
                <c:pt idx="19">
                  <c:v>341.43700000000001</c:v>
                </c:pt>
                <c:pt idx="20">
                  <c:v>332.43900000000002</c:v>
                </c:pt>
                <c:pt idx="21">
                  <c:v>331.173</c:v>
                </c:pt>
                <c:pt idx="22">
                  <c:v>318.24700000000001</c:v>
                </c:pt>
                <c:pt idx="23">
                  <c:v>316.822</c:v>
                </c:pt>
                <c:pt idx="24">
                  <c:v>313.21300000000002</c:v>
                </c:pt>
              </c:numCache>
            </c:numRef>
          </c:val>
        </c:ser>
        <c:ser>
          <c:idx val="6"/>
          <c:order val="6"/>
          <c:tx>
            <c:strRef>
              <c:f>'tab_6.1.1 s grafem_6.1.1.1'!$T$36</c:f>
              <c:strCache>
                <c:ptCount val="1"/>
                <c:pt idx="0">
                  <c:v>ostatní odvětví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cat>
            <c:strRef>
              <c:f>'tab_6.1.1 s grafem_6.1.1.1'!$M$37:$M$61</c:f>
              <c:strCach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strCache>
            </c:strRef>
          </c:cat>
          <c:val>
            <c:numRef>
              <c:f>'tab_6.1.1 s grafem_6.1.1.1'!$T$37:$T$61</c:f>
              <c:numCache>
                <c:formatCode>#,##0</c:formatCode>
                <c:ptCount val="25"/>
                <c:pt idx="0">
                  <c:v>31.861999999999998</c:v>
                </c:pt>
                <c:pt idx="1">
                  <c:v>26.366</c:v>
                </c:pt>
                <c:pt idx="2">
                  <c:v>27.827999999999999</c:v>
                </c:pt>
                <c:pt idx="3">
                  <c:v>60.308999999999997</c:v>
                </c:pt>
                <c:pt idx="4">
                  <c:v>64.510000000000005</c:v>
                </c:pt>
                <c:pt idx="5">
                  <c:v>30.878</c:v>
                </c:pt>
                <c:pt idx="6">
                  <c:v>9.8979999999999997</c:v>
                </c:pt>
                <c:pt idx="7">
                  <c:v>18.082999999999998</c:v>
                </c:pt>
                <c:pt idx="8">
                  <c:v>16.911000000000001</c:v>
                </c:pt>
                <c:pt idx="9">
                  <c:v>20.538</c:v>
                </c:pt>
                <c:pt idx="10">
                  <c:v>21.677</c:v>
                </c:pt>
                <c:pt idx="11">
                  <c:v>13.983000000000001</c:v>
                </c:pt>
                <c:pt idx="12">
                  <c:v>13.784000000000001</c:v>
                </c:pt>
                <c:pt idx="13">
                  <c:v>12.531000000000001</c:v>
                </c:pt>
                <c:pt idx="14">
                  <c:v>7.9539999999999997</c:v>
                </c:pt>
                <c:pt idx="15">
                  <c:v>10.522</c:v>
                </c:pt>
                <c:pt idx="16">
                  <c:v>11.494999999999999</c:v>
                </c:pt>
                <c:pt idx="17">
                  <c:v>11.324</c:v>
                </c:pt>
                <c:pt idx="18">
                  <c:v>12.494999999999999</c:v>
                </c:pt>
                <c:pt idx="19">
                  <c:v>9.3719999999999999</c:v>
                </c:pt>
                <c:pt idx="20">
                  <c:v>11.97</c:v>
                </c:pt>
                <c:pt idx="21">
                  <c:v>11.8</c:v>
                </c:pt>
                <c:pt idx="22">
                  <c:v>11.606</c:v>
                </c:pt>
                <c:pt idx="23">
                  <c:v>10.696</c:v>
                </c:pt>
                <c:pt idx="24">
                  <c:v>10.598000000000001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overlap val="100"/>
        <c:axId val="32197632"/>
        <c:axId val="32203520"/>
      </c:barChart>
      <c:catAx>
        <c:axId val="32197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000" b="1">
                <a:latin typeface="Arial" pitchFamily="34" charset="0"/>
                <a:cs typeface="Arial" pitchFamily="34" charset="0"/>
              </a:defRPr>
            </a:pPr>
            <a:endParaRPr lang="cs-CZ"/>
          </a:p>
        </c:txPr>
        <c:crossAx val="32203520"/>
        <c:crosses val="autoZero"/>
        <c:auto val="1"/>
        <c:lblAlgn val="ctr"/>
        <c:lblOffset val="100"/>
        <c:noMultiLvlLbl val="0"/>
      </c:catAx>
      <c:valAx>
        <c:axId val="32203520"/>
        <c:scaling>
          <c:orientation val="minMax"/>
          <c:max val="1440"/>
          <c:min val="0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  <a:prstDash val="solid"/>
            </a:ln>
          </c:spPr>
        </c:majorGridlines>
        <c:minorGridlines>
          <c:spPr>
            <a:ln w="6350">
              <a:solidFill>
                <a:schemeClr val="bg1">
                  <a:lumMod val="75000"/>
                </a:schemeClr>
              </a:solidFill>
              <a:prstDash val="sysDot"/>
            </a:ln>
          </c:spPr>
        </c:min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1">
                <a:latin typeface="Arial" pitchFamily="34" charset="0"/>
                <a:cs typeface="Arial" pitchFamily="34" charset="0"/>
              </a:defRPr>
            </a:pPr>
            <a:endParaRPr lang="cs-CZ"/>
          </a:p>
        </c:txPr>
        <c:crossAx val="32197632"/>
        <c:crosses val="autoZero"/>
        <c:crossBetween val="between"/>
        <c:minorUnit val="50"/>
      </c:valAx>
    </c:plotArea>
    <c:legend>
      <c:legendPos val="r"/>
      <c:legendEntry>
        <c:idx val="0"/>
        <c:txPr>
          <a:bodyPr/>
          <a:lstStyle/>
          <a:p>
            <a:pPr>
              <a:defRPr sz="1000" b="0" i="1">
                <a:latin typeface="Arial" pitchFamily="34" charset="0"/>
                <a:cs typeface="Arial" pitchFamily="34" charset="0"/>
              </a:defRPr>
            </a:pPr>
            <a:endParaRPr lang="cs-CZ"/>
          </a:p>
        </c:txPr>
      </c:legendEntry>
      <c:legendEntry>
        <c:idx val="2"/>
        <c:txPr>
          <a:bodyPr/>
          <a:lstStyle/>
          <a:p>
            <a:pPr>
              <a:defRPr sz="1000" b="0" i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cs-CZ"/>
          </a:p>
        </c:txPr>
      </c:legendEntry>
      <c:legendEntry>
        <c:idx val="3"/>
        <c:txPr>
          <a:bodyPr/>
          <a:lstStyle/>
          <a:p>
            <a:pPr>
              <a:defRPr sz="1000" b="0" i="1">
                <a:latin typeface="Arial" pitchFamily="34" charset="0"/>
                <a:cs typeface="Arial" pitchFamily="34" charset="0"/>
              </a:defRPr>
            </a:pPr>
            <a:endParaRPr lang="cs-CZ"/>
          </a:p>
        </c:txPr>
      </c:legendEntry>
      <c:layout>
        <c:manualLayout>
          <c:xMode val="edge"/>
          <c:yMode val="edge"/>
          <c:x val="0.80057578740157476"/>
          <c:y val="0.14230025594626758"/>
          <c:w val="0.19942421259842519"/>
          <c:h val="0.76643647804893955"/>
        </c:manualLayout>
      </c:layout>
      <c:overlay val="0"/>
      <c:txPr>
        <a:bodyPr/>
        <a:lstStyle/>
        <a:p>
          <a:pPr>
            <a:defRPr sz="1000" b="1">
              <a:latin typeface="Arial" pitchFamily="34" charset="0"/>
              <a:cs typeface="Arial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693769640024915E-2"/>
          <c:y val="1.3503592945031454E-2"/>
          <c:w val="0.94412788279544013"/>
          <c:h val="0.94263630559693556"/>
        </c:manualLayout>
      </c:layout>
      <c:barChart>
        <c:barDir val="col"/>
        <c:grouping val="clustered"/>
        <c:varyColors val="0"/>
        <c:ser>
          <c:idx val="27"/>
          <c:order val="0"/>
          <c:tx>
            <c:strRef>
              <c:f>graf_KB1!$Q$40</c:f>
              <c:strCache>
                <c:ptCount val="1"/>
                <c:pt idx="0">
                  <c:v>elektrická energie</c:v>
                </c:pt>
              </c:strCache>
            </c:strRef>
          </c:tx>
          <c:spPr>
            <a:solidFill>
              <a:srgbClr val="E21C18"/>
            </a:solidFill>
          </c:spPr>
          <c:invertIfNegative val="0"/>
          <c:dPt>
            <c:idx val="14"/>
            <c:invertIfNegative val="0"/>
            <c:bubble3D val="0"/>
            <c:spPr>
              <a:solidFill>
                <a:srgbClr val="000099"/>
              </a:solidFill>
            </c:spPr>
          </c:dPt>
          <c:dPt>
            <c:idx val="15"/>
            <c:invertIfNegative val="0"/>
            <c:bubble3D val="0"/>
            <c:spPr>
              <a:solidFill>
                <a:schemeClr val="tx1"/>
              </a:solidFill>
            </c:spPr>
          </c:dPt>
          <c:dLbls>
            <c:dLbl>
              <c:idx val="14"/>
              <c:spPr/>
              <c:txPr>
                <a:bodyPr/>
                <a:lstStyle/>
                <a:p>
                  <a:pPr>
                    <a:defRPr sz="1000" b="1">
                      <a:solidFill>
                        <a:srgbClr val="F9E300"/>
                      </a:solidFill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graf_KB1!$P$41:$P$69</c:f>
              <c:strCache>
                <c:ptCount val="29"/>
                <c:pt idx="0">
                  <c:v>Malta</c:v>
                </c:pt>
                <c:pt idx="1">
                  <c:v>Portugalsko</c:v>
                </c:pt>
                <c:pt idx="2">
                  <c:v>Bulharsko</c:v>
                </c:pt>
                <c:pt idx="3">
                  <c:v>Španělsko</c:v>
                </c:pt>
                <c:pt idx="4">
                  <c:v>Kypr</c:v>
                </c:pt>
                <c:pt idx="5">
                  <c:v>Řecko</c:v>
                </c:pt>
                <c:pt idx="6">
                  <c:v>Slovensko</c:v>
                </c:pt>
                <c:pt idx="7">
                  <c:v>Rumunsko</c:v>
                </c:pt>
                <c:pt idx="8">
                  <c:v>Maďarsko</c:v>
                </c:pt>
                <c:pt idx="9">
                  <c:v>Litva</c:v>
                </c:pt>
                <c:pt idx="10">
                  <c:v>Itálie</c:v>
                </c:pt>
                <c:pt idx="11">
                  <c:v>Polsko</c:v>
                </c:pt>
                <c:pt idx="12">
                  <c:v>Slovinsko</c:v>
                </c:pt>
                <c:pt idx="13">
                  <c:v>Chorvatsko</c:v>
                </c:pt>
                <c:pt idx="14">
                  <c:v>EU (28 zemí)</c:v>
                </c:pt>
                <c:pt idx="15">
                  <c:v>Česko</c:v>
                </c:pt>
                <c:pt idx="16">
                  <c:v>Nizozemsko</c:v>
                </c:pt>
                <c:pt idx="17">
                  <c:v>Spojené království</c:v>
                </c:pt>
                <c:pt idx="18">
                  <c:v>Irsko</c:v>
                </c:pt>
                <c:pt idx="19">
                  <c:v>Francie</c:v>
                </c:pt>
                <c:pt idx="20">
                  <c:v>Lotyšsko</c:v>
                </c:pt>
                <c:pt idx="21">
                  <c:v>Německo </c:v>
                </c:pt>
                <c:pt idx="22">
                  <c:v>Belgie</c:v>
                </c:pt>
                <c:pt idx="23">
                  <c:v>Rakousko</c:v>
                </c:pt>
                <c:pt idx="24">
                  <c:v>Estonsko</c:v>
                </c:pt>
                <c:pt idx="25">
                  <c:v>Švédsko</c:v>
                </c:pt>
                <c:pt idx="26">
                  <c:v>Dánsko</c:v>
                </c:pt>
                <c:pt idx="27">
                  <c:v>Lucembursko</c:v>
                </c:pt>
                <c:pt idx="28">
                  <c:v>Finsko</c:v>
                </c:pt>
              </c:strCache>
            </c:strRef>
          </c:cat>
          <c:val>
            <c:numRef>
              <c:f>graf_KB1!$Q$41:$Q$69</c:f>
              <c:numCache>
                <c:formatCode>#,##0</c:formatCode>
                <c:ptCount val="29"/>
                <c:pt idx="0">
                  <c:v>7.0969945994515209</c:v>
                </c:pt>
                <c:pt idx="1">
                  <c:v>10.345290237924274</c:v>
                </c:pt>
                <c:pt idx="2">
                  <c:v>12.560324615211579</c:v>
                </c:pt>
                <c:pt idx="3">
                  <c:v>13.2493828322793</c:v>
                </c:pt>
                <c:pt idx="4">
                  <c:v>14.226326210786109</c:v>
                </c:pt>
                <c:pt idx="5">
                  <c:v>14.552698954432731</c:v>
                </c:pt>
                <c:pt idx="6">
                  <c:v>15.0834645314727</c:v>
                </c:pt>
                <c:pt idx="7">
                  <c:v>15.563429947864226</c:v>
                </c:pt>
                <c:pt idx="8">
                  <c:v>18.813216644497302</c:v>
                </c:pt>
                <c:pt idx="9">
                  <c:v>20.090936775649162</c:v>
                </c:pt>
                <c:pt idx="10">
                  <c:v>20.349539407861339</c:v>
                </c:pt>
                <c:pt idx="11">
                  <c:v>20.87147561141316</c:v>
                </c:pt>
                <c:pt idx="12">
                  <c:v>21.120481556678911</c:v>
                </c:pt>
                <c:pt idx="13">
                  <c:v>21.584431296752587</c:v>
                </c:pt>
                <c:pt idx="14">
                  <c:v>21.7069982595767</c:v>
                </c:pt>
                <c:pt idx="15">
                  <c:v>22.550705454176473</c:v>
                </c:pt>
                <c:pt idx="16">
                  <c:v>22.644697904818599</c:v>
                </c:pt>
                <c:pt idx="17">
                  <c:v>22.792554953201488</c:v>
                </c:pt>
                <c:pt idx="18">
                  <c:v>23.487917526219753</c:v>
                </c:pt>
                <c:pt idx="19">
                  <c:v>23.641754555401516</c:v>
                </c:pt>
                <c:pt idx="20">
                  <c:v>26.007356872516652</c:v>
                </c:pt>
                <c:pt idx="21">
                  <c:v>26.639743154385208</c:v>
                </c:pt>
                <c:pt idx="22">
                  <c:v>27.551877076857146</c:v>
                </c:pt>
                <c:pt idx="23">
                  <c:v>27.56259823276152</c:v>
                </c:pt>
                <c:pt idx="24">
                  <c:v>28.323107995542184</c:v>
                </c:pt>
                <c:pt idx="25">
                  <c:v>28.6408687938188</c:v>
                </c:pt>
                <c:pt idx="26">
                  <c:v>29.3530138788601</c:v>
                </c:pt>
                <c:pt idx="27">
                  <c:v>35.941609040856051</c:v>
                </c:pt>
                <c:pt idx="28">
                  <c:v>38.858107320656558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"/>
        <c:axId val="16835712"/>
        <c:axId val="16837248"/>
      </c:barChart>
      <c:catAx>
        <c:axId val="16835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000" b="1"/>
            </a:pPr>
            <a:endParaRPr lang="cs-CZ"/>
          </a:p>
        </c:txPr>
        <c:crossAx val="16837248"/>
        <c:crosses val="autoZero"/>
        <c:auto val="1"/>
        <c:lblAlgn val="ctr"/>
        <c:lblOffset val="100"/>
        <c:noMultiLvlLbl val="0"/>
      </c:catAx>
      <c:valAx>
        <c:axId val="16837248"/>
        <c:scaling>
          <c:orientation val="minMax"/>
          <c:max val="40"/>
          <c:min val="0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minorGridlines>
          <c:spPr>
            <a:ln w="6350">
              <a:solidFill>
                <a:schemeClr val="bg1">
                  <a:lumMod val="75000"/>
                </a:schemeClr>
              </a:solidFill>
              <a:prstDash val="sysDot"/>
            </a:ln>
          </c:spPr>
        </c:minorGridlines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1"/>
            </a:pPr>
            <a:endParaRPr lang="cs-CZ"/>
          </a:p>
        </c:txPr>
        <c:crossAx val="16835712"/>
        <c:crosses val="autoZero"/>
        <c:crossBetween val="between"/>
        <c:minorUnit val="2.5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Arial" pitchFamily="34" charset="0"/>
          <a:cs typeface="Arial" pitchFamily="34" charset="0"/>
        </a:defRPr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745693744877191"/>
          <c:y val="6.4118867729042378E-2"/>
          <c:w val="0.72610930220111003"/>
          <c:h val="0.8743355170613714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'tab. 3.3.15.b_graf 3.3.15.b.1'!$AG$12</c:f>
              <c:strCache>
                <c:ptCount val="1"/>
                <c:pt idx="0">
                  <c:v>  pod 30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'tab. 3.3.15.b_graf 3.3.15.b.1'!$AF$13:$AF$33</c:f>
              <c:strCache>
                <c:ptCount val="21"/>
                <c:pt idx="0">
                  <c:v>Rumunsko</c:v>
                </c:pt>
                <c:pt idx="1">
                  <c:v>Lotyšsko</c:v>
                </c:pt>
                <c:pt idx="2">
                  <c:v>Estonsko</c:v>
                </c:pt>
                <c:pt idx="3">
                  <c:v>Litva</c:v>
                </c:pt>
                <c:pt idx="4">
                  <c:v>Polsko</c:v>
                </c:pt>
                <c:pt idx="5">
                  <c:v>Slovinsko</c:v>
                </c:pt>
                <c:pt idx="6">
                  <c:v>Maďarsko</c:v>
                </c:pt>
                <c:pt idx="7">
                  <c:v>Česko</c:v>
                </c:pt>
                <c:pt idx="8">
                  <c:v>Německo</c:v>
                </c:pt>
                <c:pt idx="9">
                  <c:v>Rakousko</c:v>
                </c:pt>
                <c:pt idx="10">
                  <c:v>Švédsko</c:v>
                </c:pt>
                <c:pt idx="11">
                  <c:v>Řecko</c:v>
                </c:pt>
                <c:pt idx="12">
                  <c:v>Španělsko</c:v>
                </c:pt>
                <c:pt idx="13">
                  <c:v>Itálie</c:v>
                </c:pt>
                <c:pt idx="14">
                  <c:v>Island</c:v>
                </c:pt>
                <c:pt idx="15">
                  <c:v>Portugalsko</c:v>
                </c:pt>
                <c:pt idx="16">
                  <c:v>Dánsko</c:v>
                </c:pt>
                <c:pt idx="17">
                  <c:v>Norsko</c:v>
                </c:pt>
                <c:pt idx="18">
                  <c:v>Nizozemsko</c:v>
                </c:pt>
                <c:pt idx="19">
                  <c:v>Lichtenštejnsko</c:v>
                </c:pt>
                <c:pt idx="20">
                  <c:v>Lucembursko</c:v>
                </c:pt>
              </c:strCache>
            </c:strRef>
          </c:cat>
          <c:val>
            <c:numRef>
              <c:f>'tab. 3.3.15.b_graf 3.3.15.b.1'!$AG$13:$AG$33</c:f>
              <c:numCache>
                <c:formatCode>0.0</c:formatCode>
                <c:ptCount val="21"/>
                <c:pt idx="0">
                  <c:v>21.717883566086744</c:v>
                </c:pt>
                <c:pt idx="1">
                  <c:v>8.3821586980122831</c:v>
                </c:pt>
                <c:pt idx="2">
                  <c:v>4.3114537210509996</c:v>
                </c:pt>
                <c:pt idx="3">
                  <c:v>4.4284284455546334</c:v>
                </c:pt>
                <c:pt idx="4">
                  <c:v>3.668858423042836</c:v>
                </c:pt>
                <c:pt idx="5">
                  <c:v>4.1714480986439888</c:v>
                </c:pt>
                <c:pt idx="6">
                  <c:v>1.8366084087404526</c:v>
                </c:pt>
                <c:pt idx="7">
                  <c:v>5.8820089971459097</c:v>
                </c:pt>
                <c:pt idx="8">
                  <c:v>1.4873342592222669</c:v>
                </c:pt>
                <c:pt idx="9">
                  <c:v>1.4140903681194681</c:v>
                </c:pt>
                <c:pt idx="10">
                  <c:v>1.2522972859853998</c:v>
                </c:pt>
                <c:pt idx="11">
                  <c:v>1.348661163953802</c:v>
                </c:pt>
                <c:pt idx="12">
                  <c:v>0.27887473422560344</c:v>
                </c:pt>
                <c:pt idx="13">
                  <c:v>0.13400771827776528</c:v>
                </c:pt>
                <c:pt idx="14">
                  <c:v>0.82842946054572897</c:v>
                </c:pt>
                <c:pt idx="15">
                  <c:v>1.9529895427640216</c:v>
                </c:pt>
                <c:pt idx="16">
                  <c:v>0.57520377862367222</c:v>
                </c:pt>
                <c:pt idx="17">
                  <c:v>1.3655966152576422</c:v>
                </c:pt>
                <c:pt idx="18">
                  <c:v>0.32963531742331964</c:v>
                </c:pt>
                <c:pt idx="19">
                  <c:v>1.440436023877498</c:v>
                </c:pt>
                <c:pt idx="20">
                  <c:v>1.5169093334880213</c:v>
                </c:pt>
              </c:numCache>
            </c:numRef>
          </c:val>
        </c:ser>
        <c:ser>
          <c:idx val="1"/>
          <c:order val="1"/>
          <c:tx>
            <c:strRef>
              <c:f>'tab. 3.3.15.b_graf 3.3.15.b.1'!$AH$12</c:f>
              <c:strCache>
                <c:ptCount val="1"/>
                <c:pt idx="0">
                  <c:v>  30 až méně než 40</c:v>
                </c:pt>
              </c:strCache>
            </c:strRef>
          </c:tx>
          <c:spPr>
            <a:solidFill>
              <a:schemeClr val="bg2">
                <a:lumMod val="10000"/>
              </a:schemeClr>
            </a:solidFill>
          </c:spPr>
          <c:invertIfNegative val="0"/>
          <c:cat>
            <c:strRef>
              <c:f>'tab. 3.3.15.b_graf 3.3.15.b.1'!$AF$13:$AF$33</c:f>
              <c:strCache>
                <c:ptCount val="21"/>
                <c:pt idx="0">
                  <c:v>Rumunsko</c:v>
                </c:pt>
                <c:pt idx="1">
                  <c:v>Lotyšsko</c:v>
                </c:pt>
                <c:pt idx="2">
                  <c:v>Estonsko</c:v>
                </c:pt>
                <c:pt idx="3">
                  <c:v>Litva</c:v>
                </c:pt>
                <c:pt idx="4">
                  <c:v>Polsko</c:v>
                </c:pt>
                <c:pt idx="5">
                  <c:v>Slovinsko</c:v>
                </c:pt>
                <c:pt idx="6">
                  <c:v>Maďarsko</c:v>
                </c:pt>
                <c:pt idx="7">
                  <c:v>Česko</c:v>
                </c:pt>
                <c:pt idx="8">
                  <c:v>Německo</c:v>
                </c:pt>
                <c:pt idx="9">
                  <c:v>Rakousko</c:v>
                </c:pt>
                <c:pt idx="10">
                  <c:v>Švédsko</c:v>
                </c:pt>
                <c:pt idx="11">
                  <c:v>Řecko</c:v>
                </c:pt>
                <c:pt idx="12">
                  <c:v>Španělsko</c:v>
                </c:pt>
                <c:pt idx="13">
                  <c:v>Itálie</c:v>
                </c:pt>
                <c:pt idx="14">
                  <c:v>Island</c:v>
                </c:pt>
                <c:pt idx="15">
                  <c:v>Portugalsko</c:v>
                </c:pt>
                <c:pt idx="16">
                  <c:v>Dánsko</c:v>
                </c:pt>
                <c:pt idx="17">
                  <c:v>Norsko</c:v>
                </c:pt>
                <c:pt idx="18">
                  <c:v>Nizozemsko</c:v>
                </c:pt>
                <c:pt idx="19">
                  <c:v>Lichtenštejnsko</c:v>
                </c:pt>
                <c:pt idx="20">
                  <c:v>Lucembursko</c:v>
                </c:pt>
              </c:strCache>
            </c:strRef>
          </c:cat>
          <c:val>
            <c:numRef>
              <c:f>'tab. 3.3.15.b_graf 3.3.15.b.1'!$AH$13:$AH$33</c:f>
              <c:numCache>
                <c:formatCode>0.0</c:formatCode>
                <c:ptCount val="21"/>
                <c:pt idx="0">
                  <c:v>21.94235274958643</c:v>
                </c:pt>
                <c:pt idx="1">
                  <c:v>13.374663132836766</c:v>
                </c:pt>
                <c:pt idx="2">
                  <c:v>12.300928313090518</c:v>
                </c:pt>
                <c:pt idx="3">
                  <c:v>11.20867088120311</c:v>
                </c:pt>
                <c:pt idx="4">
                  <c:v>11.839945780370634</c:v>
                </c:pt>
                <c:pt idx="5">
                  <c:v>7.0412026377089711</c:v>
                </c:pt>
                <c:pt idx="6">
                  <c:v>5.5611488412952665</c:v>
                </c:pt>
                <c:pt idx="7">
                  <c:v>5.5138398420322394</c:v>
                </c:pt>
                <c:pt idx="8">
                  <c:v>3.2557640649007062</c:v>
                </c:pt>
                <c:pt idx="9">
                  <c:v>4.2254533522745668</c:v>
                </c:pt>
                <c:pt idx="10">
                  <c:v>3.1605907538846152</c:v>
                </c:pt>
                <c:pt idx="11">
                  <c:v>3.0709436576802824</c:v>
                </c:pt>
                <c:pt idx="12">
                  <c:v>0.8786005880565293</c:v>
                </c:pt>
                <c:pt idx="13">
                  <c:v>1.9058778810696106</c:v>
                </c:pt>
                <c:pt idx="14">
                  <c:v>1.9197178082656401</c:v>
                </c:pt>
                <c:pt idx="15">
                  <c:v>2.8664943504466924</c:v>
                </c:pt>
                <c:pt idx="16">
                  <c:v>1.3240329234509836</c:v>
                </c:pt>
                <c:pt idx="17">
                  <c:v>2.2244795233063819</c:v>
                </c:pt>
                <c:pt idx="18">
                  <c:v>0.88611737438228499</c:v>
                </c:pt>
                <c:pt idx="19">
                  <c:v>1.7973008045678691</c:v>
                </c:pt>
                <c:pt idx="20">
                  <c:v>1.4584179283407777</c:v>
                </c:pt>
              </c:numCache>
            </c:numRef>
          </c:val>
        </c:ser>
        <c:ser>
          <c:idx val="2"/>
          <c:order val="2"/>
          <c:tx>
            <c:strRef>
              <c:f>'tab. 3.3.15.b_graf 3.3.15.b.1'!$AI$12</c:f>
              <c:strCache>
                <c:ptCount val="1"/>
                <c:pt idx="0">
                  <c:v>  40 až méně než 50</c:v>
                </c:pt>
              </c:strCache>
            </c:strRef>
          </c:tx>
          <c:spPr>
            <a:solidFill>
              <a:srgbClr val="376092"/>
            </a:solidFill>
          </c:spPr>
          <c:invertIfNegative val="0"/>
          <c:cat>
            <c:strRef>
              <c:f>'tab. 3.3.15.b_graf 3.3.15.b.1'!$AF$13:$AF$33</c:f>
              <c:strCache>
                <c:ptCount val="21"/>
                <c:pt idx="0">
                  <c:v>Rumunsko</c:v>
                </c:pt>
                <c:pt idx="1">
                  <c:v>Lotyšsko</c:v>
                </c:pt>
                <c:pt idx="2">
                  <c:v>Estonsko</c:v>
                </c:pt>
                <c:pt idx="3">
                  <c:v>Litva</c:v>
                </c:pt>
                <c:pt idx="4">
                  <c:v>Polsko</c:v>
                </c:pt>
                <c:pt idx="5">
                  <c:v>Slovinsko</c:v>
                </c:pt>
                <c:pt idx="6">
                  <c:v>Maďarsko</c:v>
                </c:pt>
                <c:pt idx="7">
                  <c:v>Česko</c:v>
                </c:pt>
                <c:pt idx="8">
                  <c:v>Německo</c:v>
                </c:pt>
                <c:pt idx="9">
                  <c:v>Rakousko</c:v>
                </c:pt>
                <c:pt idx="10">
                  <c:v>Švédsko</c:v>
                </c:pt>
                <c:pt idx="11">
                  <c:v>Řecko</c:v>
                </c:pt>
                <c:pt idx="12">
                  <c:v>Španělsko</c:v>
                </c:pt>
                <c:pt idx="13">
                  <c:v>Itálie</c:v>
                </c:pt>
                <c:pt idx="14">
                  <c:v>Island</c:v>
                </c:pt>
                <c:pt idx="15">
                  <c:v>Portugalsko</c:v>
                </c:pt>
                <c:pt idx="16">
                  <c:v>Dánsko</c:v>
                </c:pt>
                <c:pt idx="17">
                  <c:v>Norsko</c:v>
                </c:pt>
                <c:pt idx="18">
                  <c:v>Nizozemsko</c:v>
                </c:pt>
                <c:pt idx="19">
                  <c:v>Lichtenštejnsko</c:v>
                </c:pt>
                <c:pt idx="20">
                  <c:v>Lucembursko</c:v>
                </c:pt>
              </c:strCache>
            </c:strRef>
          </c:cat>
          <c:val>
            <c:numRef>
              <c:f>'tab. 3.3.15.b_graf 3.3.15.b.1'!$AI$13:$AI$33</c:f>
              <c:numCache>
                <c:formatCode>0.0</c:formatCode>
                <c:ptCount val="21"/>
                <c:pt idx="0">
                  <c:v>19.722952251600688</c:v>
                </c:pt>
                <c:pt idx="1">
                  <c:v>22.890626644103634</c:v>
                </c:pt>
                <c:pt idx="2">
                  <c:v>20.448577620296273</c:v>
                </c:pt>
                <c:pt idx="3">
                  <c:v>16.317099668939324</c:v>
                </c:pt>
                <c:pt idx="4">
                  <c:v>17.512424540710445</c:v>
                </c:pt>
                <c:pt idx="5">
                  <c:v>9.7735205416286757</c:v>
                </c:pt>
                <c:pt idx="6">
                  <c:v>8.4996813999691749</c:v>
                </c:pt>
                <c:pt idx="7">
                  <c:v>9.1259271530842572</c:v>
                </c:pt>
                <c:pt idx="8">
                  <c:v>6.6932371058905904</c:v>
                </c:pt>
                <c:pt idx="9">
                  <c:v>6.3836400858391231</c:v>
                </c:pt>
                <c:pt idx="10">
                  <c:v>5.0967702439152376</c:v>
                </c:pt>
                <c:pt idx="11">
                  <c:v>5.1600305476253778</c:v>
                </c:pt>
                <c:pt idx="12">
                  <c:v>2.7417105625914084</c:v>
                </c:pt>
                <c:pt idx="13">
                  <c:v>4.6453647304927577</c:v>
                </c:pt>
                <c:pt idx="14">
                  <c:v>4.0276764970237586</c:v>
                </c:pt>
                <c:pt idx="15">
                  <c:v>5.0777577777822325</c:v>
                </c:pt>
                <c:pt idx="16">
                  <c:v>2.519640472726548</c:v>
                </c:pt>
                <c:pt idx="17">
                  <c:v>3.6731528802506812</c:v>
                </c:pt>
                <c:pt idx="18">
                  <c:v>2.2878924623678953</c:v>
                </c:pt>
                <c:pt idx="19">
                  <c:v>3.0301064105891511</c:v>
                </c:pt>
                <c:pt idx="20">
                  <c:v>1.9737223736875689</c:v>
                </c:pt>
              </c:numCache>
            </c:numRef>
          </c:val>
        </c:ser>
        <c:ser>
          <c:idx val="3"/>
          <c:order val="3"/>
          <c:tx>
            <c:strRef>
              <c:f>'tab. 3.3.15.b_graf 3.3.15.b.1'!$AJ$12</c:f>
              <c:strCache>
                <c:ptCount val="1"/>
                <c:pt idx="0">
                  <c:v>  50 až méně než 60</c:v>
                </c:pt>
              </c:strCache>
            </c:strRef>
          </c:tx>
          <c:spPr>
            <a:solidFill>
              <a:srgbClr val="C4BD97"/>
            </a:solidFill>
          </c:spPr>
          <c:invertIfNegative val="0"/>
          <c:cat>
            <c:strRef>
              <c:f>'tab. 3.3.15.b_graf 3.3.15.b.1'!$AF$13:$AF$33</c:f>
              <c:strCache>
                <c:ptCount val="21"/>
                <c:pt idx="0">
                  <c:v>Rumunsko</c:v>
                </c:pt>
                <c:pt idx="1">
                  <c:v>Lotyšsko</c:v>
                </c:pt>
                <c:pt idx="2">
                  <c:v>Estonsko</c:v>
                </c:pt>
                <c:pt idx="3">
                  <c:v>Litva</c:v>
                </c:pt>
                <c:pt idx="4">
                  <c:v>Polsko</c:v>
                </c:pt>
                <c:pt idx="5">
                  <c:v>Slovinsko</c:v>
                </c:pt>
                <c:pt idx="6">
                  <c:v>Maďarsko</c:v>
                </c:pt>
                <c:pt idx="7">
                  <c:v>Česko</c:v>
                </c:pt>
                <c:pt idx="8">
                  <c:v>Německo</c:v>
                </c:pt>
                <c:pt idx="9">
                  <c:v>Rakousko</c:v>
                </c:pt>
                <c:pt idx="10">
                  <c:v>Švédsko</c:v>
                </c:pt>
                <c:pt idx="11">
                  <c:v>Řecko</c:v>
                </c:pt>
                <c:pt idx="12">
                  <c:v>Španělsko</c:v>
                </c:pt>
                <c:pt idx="13">
                  <c:v>Itálie</c:v>
                </c:pt>
                <c:pt idx="14">
                  <c:v>Island</c:v>
                </c:pt>
                <c:pt idx="15">
                  <c:v>Portugalsko</c:v>
                </c:pt>
                <c:pt idx="16">
                  <c:v>Dánsko</c:v>
                </c:pt>
                <c:pt idx="17">
                  <c:v>Norsko</c:v>
                </c:pt>
                <c:pt idx="18">
                  <c:v>Nizozemsko</c:v>
                </c:pt>
                <c:pt idx="19">
                  <c:v>Lichtenštejnsko</c:v>
                </c:pt>
                <c:pt idx="20">
                  <c:v>Lucembursko</c:v>
                </c:pt>
              </c:strCache>
            </c:strRef>
          </c:cat>
          <c:val>
            <c:numRef>
              <c:f>'tab. 3.3.15.b_graf 3.3.15.b.1'!$AJ$13:$AJ$33</c:f>
              <c:numCache>
                <c:formatCode>0.0</c:formatCode>
                <c:ptCount val="21"/>
                <c:pt idx="0">
                  <c:v>11.292945238566533</c:v>
                </c:pt>
                <c:pt idx="1">
                  <c:v>15.826969427254642</c:v>
                </c:pt>
                <c:pt idx="2">
                  <c:v>13.835700143311429</c:v>
                </c:pt>
                <c:pt idx="3">
                  <c:v>17.949391344516968</c:v>
                </c:pt>
                <c:pt idx="4">
                  <c:v>14.75231286143651</c:v>
                </c:pt>
                <c:pt idx="5">
                  <c:v>13.965860202618309</c:v>
                </c:pt>
                <c:pt idx="6">
                  <c:v>17.362564279121742</c:v>
                </c:pt>
                <c:pt idx="7">
                  <c:v>11.166522723701377</c:v>
                </c:pt>
                <c:pt idx="8">
                  <c:v>10.616066452732602</c:v>
                </c:pt>
                <c:pt idx="9">
                  <c:v>9.7611549982194585</c:v>
                </c:pt>
                <c:pt idx="10">
                  <c:v>9.3903680780009022</c:v>
                </c:pt>
                <c:pt idx="11">
                  <c:v>8.7210171155977267</c:v>
                </c:pt>
                <c:pt idx="12">
                  <c:v>5.4655853092606046</c:v>
                </c:pt>
                <c:pt idx="13">
                  <c:v>6.705192176547949</c:v>
                </c:pt>
                <c:pt idx="14">
                  <c:v>6.7071412824121968</c:v>
                </c:pt>
                <c:pt idx="15">
                  <c:v>6.6069807111401531</c:v>
                </c:pt>
                <c:pt idx="16">
                  <c:v>6.2478426370647906</c:v>
                </c:pt>
                <c:pt idx="17">
                  <c:v>5.7737428520898426</c:v>
                </c:pt>
                <c:pt idx="18">
                  <c:v>4.4033226087173301</c:v>
                </c:pt>
                <c:pt idx="19">
                  <c:v>3.9839086426161434</c:v>
                </c:pt>
                <c:pt idx="20">
                  <c:v>3.0816752711874238</c:v>
                </c:pt>
              </c:numCache>
            </c:numRef>
          </c:val>
        </c:ser>
        <c:ser>
          <c:idx val="4"/>
          <c:order val="4"/>
          <c:tx>
            <c:strRef>
              <c:f>'tab. 3.3.15.b_graf 3.3.15.b.1'!$AK$12</c:f>
              <c:strCache>
                <c:ptCount val="1"/>
                <c:pt idx="0">
                  <c:v>  60 až méně než 80</c:v>
                </c:pt>
              </c:strCache>
            </c:strRef>
          </c:tx>
          <c:spPr>
            <a:solidFill>
              <a:srgbClr val="E46C0A"/>
            </a:solidFill>
          </c:spPr>
          <c:invertIfNegative val="0"/>
          <c:cat>
            <c:strRef>
              <c:f>'tab. 3.3.15.b_graf 3.3.15.b.1'!$AF$13:$AF$33</c:f>
              <c:strCache>
                <c:ptCount val="21"/>
                <c:pt idx="0">
                  <c:v>Rumunsko</c:v>
                </c:pt>
                <c:pt idx="1">
                  <c:v>Lotyšsko</c:v>
                </c:pt>
                <c:pt idx="2">
                  <c:v>Estonsko</c:v>
                </c:pt>
                <c:pt idx="3">
                  <c:v>Litva</c:v>
                </c:pt>
                <c:pt idx="4">
                  <c:v>Polsko</c:v>
                </c:pt>
                <c:pt idx="5">
                  <c:v>Slovinsko</c:v>
                </c:pt>
                <c:pt idx="6">
                  <c:v>Maďarsko</c:v>
                </c:pt>
                <c:pt idx="7">
                  <c:v>Česko</c:v>
                </c:pt>
                <c:pt idx="8">
                  <c:v>Německo</c:v>
                </c:pt>
                <c:pt idx="9">
                  <c:v>Rakousko</c:v>
                </c:pt>
                <c:pt idx="10">
                  <c:v>Švédsko</c:v>
                </c:pt>
                <c:pt idx="11">
                  <c:v>Řecko</c:v>
                </c:pt>
                <c:pt idx="12">
                  <c:v>Španělsko</c:v>
                </c:pt>
                <c:pt idx="13">
                  <c:v>Itálie</c:v>
                </c:pt>
                <c:pt idx="14">
                  <c:v>Island</c:v>
                </c:pt>
                <c:pt idx="15">
                  <c:v>Portugalsko</c:v>
                </c:pt>
                <c:pt idx="16">
                  <c:v>Dánsko</c:v>
                </c:pt>
                <c:pt idx="17">
                  <c:v>Norsko</c:v>
                </c:pt>
                <c:pt idx="18">
                  <c:v>Nizozemsko</c:v>
                </c:pt>
                <c:pt idx="19">
                  <c:v>Lichtenštejnsko</c:v>
                </c:pt>
                <c:pt idx="20">
                  <c:v>Lucembursko</c:v>
                </c:pt>
              </c:strCache>
            </c:strRef>
          </c:cat>
          <c:val>
            <c:numRef>
              <c:f>'tab. 3.3.15.b_graf 3.3.15.b.1'!$AK$13:$AK$33</c:f>
              <c:numCache>
                <c:formatCode>0.0</c:formatCode>
                <c:ptCount val="21"/>
                <c:pt idx="0">
                  <c:v>14.780531510127227</c:v>
                </c:pt>
                <c:pt idx="1">
                  <c:v>18.367167567661248</c:v>
                </c:pt>
                <c:pt idx="2">
                  <c:v>25.27804435864924</c:v>
                </c:pt>
                <c:pt idx="3">
                  <c:v>25.652668588586533</c:v>
                </c:pt>
                <c:pt idx="4">
                  <c:v>18.525791501857789</c:v>
                </c:pt>
                <c:pt idx="5">
                  <c:v>23.642682655675713</c:v>
                </c:pt>
                <c:pt idx="6">
                  <c:v>22.118688927006726</c:v>
                </c:pt>
                <c:pt idx="7">
                  <c:v>17.731759340355477</c:v>
                </c:pt>
                <c:pt idx="8">
                  <c:v>23.551954625573629</c:v>
                </c:pt>
                <c:pt idx="9">
                  <c:v>22.557900529992388</c:v>
                </c:pt>
                <c:pt idx="10">
                  <c:v>24.175507027102665</c:v>
                </c:pt>
                <c:pt idx="11">
                  <c:v>23.560535340342078</c:v>
                </c:pt>
                <c:pt idx="12">
                  <c:v>25.223576791759797</c:v>
                </c:pt>
                <c:pt idx="13">
                  <c:v>20.690140370629972</c:v>
                </c:pt>
                <c:pt idx="14">
                  <c:v>18.065189004019196</c:v>
                </c:pt>
                <c:pt idx="15">
                  <c:v>15.010227726007187</c:v>
                </c:pt>
                <c:pt idx="16">
                  <c:v>18.170516372042968</c:v>
                </c:pt>
                <c:pt idx="17">
                  <c:v>14.521787238287857</c:v>
                </c:pt>
                <c:pt idx="18">
                  <c:v>14.55201227410614</c:v>
                </c:pt>
                <c:pt idx="19">
                  <c:v>9.9857254087723852</c:v>
                </c:pt>
                <c:pt idx="20">
                  <c:v>9.3001334184117415</c:v>
                </c:pt>
              </c:numCache>
            </c:numRef>
          </c:val>
        </c:ser>
        <c:ser>
          <c:idx val="5"/>
          <c:order val="5"/>
          <c:tx>
            <c:strRef>
              <c:f>'tab. 3.3.15.b_graf 3.3.15.b.1'!$AL$12</c:f>
              <c:strCache>
                <c:ptCount val="1"/>
                <c:pt idx="0">
                  <c:v>  80 až méně než 100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'tab. 3.3.15.b_graf 3.3.15.b.1'!$AF$13:$AF$33</c:f>
              <c:strCache>
                <c:ptCount val="21"/>
                <c:pt idx="0">
                  <c:v>Rumunsko</c:v>
                </c:pt>
                <c:pt idx="1">
                  <c:v>Lotyšsko</c:v>
                </c:pt>
                <c:pt idx="2">
                  <c:v>Estonsko</c:v>
                </c:pt>
                <c:pt idx="3">
                  <c:v>Litva</c:v>
                </c:pt>
                <c:pt idx="4">
                  <c:v>Polsko</c:v>
                </c:pt>
                <c:pt idx="5">
                  <c:v>Slovinsko</c:v>
                </c:pt>
                <c:pt idx="6">
                  <c:v>Maďarsko</c:v>
                </c:pt>
                <c:pt idx="7">
                  <c:v>Česko</c:v>
                </c:pt>
                <c:pt idx="8">
                  <c:v>Německo</c:v>
                </c:pt>
                <c:pt idx="9">
                  <c:v>Rakousko</c:v>
                </c:pt>
                <c:pt idx="10">
                  <c:v>Švédsko</c:v>
                </c:pt>
                <c:pt idx="11">
                  <c:v>Řecko</c:v>
                </c:pt>
                <c:pt idx="12">
                  <c:v>Španělsko</c:v>
                </c:pt>
                <c:pt idx="13">
                  <c:v>Itálie</c:v>
                </c:pt>
                <c:pt idx="14">
                  <c:v>Island</c:v>
                </c:pt>
                <c:pt idx="15">
                  <c:v>Portugalsko</c:v>
                </c:pt>
                <c:pt idx="16">
                  <c:v>Dánsko</c:v>
                </c:pt>
                <c:pt idx="17">
                  <c:v>Norsko</c:v>
                </c:pt>
                <c:pt idx="18">
                  <c:v>Nizozemsko</c:v>
                </c:pt>
                <c:pt idx="19">
                  <c:v>Lichtenštejnsko</c:v>
                </c:pt>
                <c:pt idx="20">
                  <c:v>Lucembursko</c:v>
                </c:pt>
              </c:strCache>
            </c:strRef>
          </c:cat>
          <c:val>
            <c:numRef>
              <c:f>'tab. 3.3.15.b_graf 3.3.15.b.1'!$AL$13:$AL$33</c:f>
              <c:numCache>
                <c:formatCode>0.0</c:formatCode>
                <c:ptCount val="21"/>
                <c:pt idx="0">
                  <c:v>5.5783093817289346</c:v>
                </c:pt>
                <c:pt idx="1">
                  <c:v>6.0905335530216842</c:v>
                </c:pt>
                <c:pt idx="2">
                  <c:v>6.8446346292527807</c:v>
                </c:pt>
                <c:pt idx="3">
                  <c:v>9.1111833494443832</c:v>
                </c:pt>
                <c:pt idx="4">
                  <c:v>8.9091479487761198</c:v>
                </c:pt>
                <c:pt idx="5">
                  <c:v>14.634240972233622</c:v>
                </c:pt>
                <c:pt idx="6">
                  <c:v>20.383603127366655</c:v>
                </c:pt>
                <c:pt idx="7">
                  <c:v>10.156469454653093</c:v>
                </c:pt>
                <c:pt idx="8">
                  <c:v>17.353304726028743</c:v>
                </c:pt>
                <c:pt idx="9">
                  <c:v>18.95783161287455</c:v>
                </c:pt>
                <c:pt idx="10">
                  <c:v>17.386085224781077</c:v>
                </c:pt>
                <c:pt idx="11">
                  <c:v>25.405740973991822</c:v>
                </c:pt>
                <c:pt idx="12">
                  <c:v>32.405797165570846</c:v>
                </c:pt>
                <c:pt idx="13">
                  <c:v>25.197544646140361</c:v>
                </c:pt>
                <c:pt idx="14">
                  <c:v>20.709040649855005</c:v>
                </c:pt>
                <c:pt idx="15">
                  <c:v>19.891273409515943</c:v>
                </c:pt>
                <c:pt idx="16">
                  <c:v>19.114454829902147</c:v>
                </c:pt>
                <c:pt idx="17">
                  <c:v>11.520730639990205</c:v>
                </c:pt>
                <c:pt idx="18">
                  <c:v>19.802414789450573</c:v>
                </c:pt>
                <c:pt idx="19">
                  <c:v>15.118089800155722</c:v>
                </c:pt>
                <c:pt idx="20">
                  <c:v>12.545681304019954</c:v>
                </c:pt>
              </c:numCache>
            </c:numRef>
          </c:val>
        </c:ser>
        <c:ser>
          <c:idx val="6"/>
          <c:order val="6"/>
          <c:tx>
            <c:strRef>
              <c:f>'tab. 3.3.15.b_graf 3.3.15.b.1'!$AM$12</c:f>
              <c:strCache>
                <c:ptCount val="1"/>
                <c:pt idx="0">
                  <c:v>100 až méně než 120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'tab. 3.3.15.b_graf 3.3.15.b.1'!$AF$13:$AF$33</c:f>
              <c:strCache>
                <c:ptCount val="21"/>
                <c:pt idx="0">
                  <c:v>Rumunsko</c:v>
                </c:pt>
                <c:pt idx="1">
                  <c:v>Lotyšsko</c:v>
                </c:pt>
                <c:pt idx="2">
                  <c:v>Estonsko</c:v>
                </c:pt>
                <c:pt idx="3">
                  <c:v>Litva</c:v>
                </c:pt>
                <c:pt idx="4">
                  <c:v>Polsko</c:v>
                </c:pt>
                <c:pt idx="5">
                  <c:v>Slovinsko</c:v>
                </c:pt>
                <c:pt idx="6">
                  <c:v>Maďarsko</c:v>
                </c:pt>
                <c:pt idx="7">
                  <c:v>Česko</c:v>
                </c:pt>
                <c:pt idx="8">
                  <c:v>Německo</c:v>
                </c:pt>
                <c:pt idx="9">
                  <c:v>Rakousko</c:v>
                </c:pt>
                <c:pt idx="10">
                  <c:v>Švédsko</c:v>
                </c:pt>
                <c:pt idx="11">
                  <c:v>Řecko</c:v>
                </c:pt>
                <c:pt idx="12">
                  <c:v>Španělsko</c:v>
                </c:pt>
                <c:pt idx="13">
                  <c:v>Itálie</c:v>
                </c:pt>
                <c:pt idx="14">
                  <c:v>Island</c:v>
                </c:pt>
                <c:pt idx="15">
                  <c:v>Portugalsko</c:v>
                </c:pt>
                <c:pt idx="16">
                  <c:v>Dánsko</c:v>
                </c:pt>
                <c:pt idx="17">
                  <c:v>Norsko</c:v>
                </c:pt>
                <c:pt idx="18">
                  <c:v>Nizozemsko</c:v>
                </c:pt>
                <c:pt idx="19">
                  <c:v>Lichtenštejnsko</c:v>
                </c:pt>
                <c:pt idx="20">
                  <c:v>Lucembursko</c:v>
                </c:pt>
              </c:strCache>
            </c:strRef>
          </c:cat>
          <c:val>
            <c:numRef>
              <c:f>'tab. 3.3.15.b_graf 3.3.15.b.1'!$AM$13:$AM$33</c:f>
              <c:numCache>
                <c:formatCode>0.0</c:formatCode>
                <c:ptCount val="21"/>
                <c:pt idx="0">
                  <c:v>2.4267346293098768</c:v>
                </c:pt>
                <c:pt idx="1">
                  <c:v>3.6741267449935688</c:v>
                </c:pt>
                <c:pt idx="2">
                  <c:v>5.194075971572591</c:v>
                </c:pt>
                <c:pt idx="3">
                  <c:v>5.248295508011326</c:v>
                </c:pt>
                <c:pt idx="4">
                  <c:v>8.4701638580734127</c:v>
                </c:pt>
                <c:pt idx="5">
                  <c:v>10.000492443969575</c:v>
                </c:pt>
                <c:pt idx="6">
                  <c:v>13.256087203116019</c:v>
                </c:pt>
                <c:pt idx="7">
                  <c:v>5.9854530305374292</c:v>
                </c:pt>
                <c:pt idx="8">
                  <c:v>12.456937700224611</c:v>
                </c:pt>
                <c:pt idx="9">
                  <c:v>11.482601445613366</c:v>
                </c:pt>
                <c:pt idx="10">
                  <c:v>14.198308098065844</c:v>
                </c:pt>
                <c:pt idx="11">
                  <c:v>16.364206683603069</c:v>
                </c:pt>
                <c:pt idx="12">
                  <c:v>13.594735420188318</c:v>
                </c:pt>
                <c:pt idx="13">
                  <c:v>17.371113541035974</c:v>
                </c:pt>
                <c:pt idx="14">
                  <c:v>15.810538097580002</c:v>
                </c:pt>
                <c:pt idx="15">
                  <c:v>17.238679345505712</c:v>
                </c:pt>
                <c:pt idx="16">
                  <c:v>13.915897722063894</c:v>
                </c:pt>
                <c:pt idx="17">
                  <c:v>11.092513570259252</c:v>
                </c:pt>
                <c:pt idx="18">
                  <c:v>20.674136287019486</c:v>
                </c:pt>
                <c:pt idx="19">
                  <c:v>18.686737607059435</c:v>
                </c:pt>
                <c:pt idx="20">
                  <c:v>9.5829224432971749</c:v>
                </c:pt>
              </c:numCache>
            </c:numRef>
          </c:val>
        </c:ser>
        <c:ser>
          <c:idx val="7"/>
          <c:order val="7"/>
          <c:tx>
            <c:strRef>
              <c:f>'tab. 3.3.15.b_graf 3.3.15.b.1'!$AN$12</c:f>
              <c:strCache>
                <c:ptCount val="1"/>
                <c:pt idx="0">
                  <c:v>120 až méně než 150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'tab. 3.3.15.b_graf 3.3.15.b.1'!$AF$13:$AF$33</c:f>
              <c:strCache>
                <c:ptCount val="21"/>
                <c:pt idx="0">
                  <c:v>Rumunsko</c:v>
                </c:pt>
                <c:pt idx="1">
                  <c:v>Lotyšsko</c:v>
                </c:pt>
                <c:pt idx="2">
                  <c:v>Estonsko</c:v>
                </c:pt>
                <c:pt idx="3">
                  <c:v>Litva</c:v>
                </c:pt>
                <c:pt idx="4">
                  <c:v>Polsko</c:v>
                </c:pt>
                <c:pt idx="5">
                  <c:v>Slovinsko</c:v>
                </c:pt>
                <c:pt idx="6">
                  <c:v>Maďarsko</c:v>
                </c:pt>
                <c:pt idx="7">
                  <c:v>Česko</c:v>
                </c:pt>
                <c:pt idx="8">
                  <c:v>Německo</c:v>
                </c:pt>
                <c:pt idx="9">
                  <c:v>Rakousko</c:v>
                </c:pt>
                <c:pt idx="10">
                  <c:v>Švédsko</c:v>
                </c:pt>
                <c:pt idx="11">
                  <c:v>Řecko</c:v>
                </c:pt>
                <c:pt idx="12">
                  <c:v>Španělsko</c:v>
                </c:pt>
                <c:pt idx="13">
                  <c:v>Itálie</c:v>
                </c:pt>
                <c:pt idx="14">
                  <c:v>Island</c:v>
                </c:pt>
                <c:pt idx="15">
                  <c:v>Portugalsko</c:v>
                </c:pt>
                <c:pt idx="16">
                  <c:v>Dánsko</c:v>
                </c:pt>
                <c:pt idx="17">
                  <c:v>Norsko</c:v>
                </c:pt>
                <c:pt idx="18">
                  <c:v>Nizozemsko</c:v>
                </c:pt>
                <c:pt idx="19">
                  <c:v>Lichtenštejnsko</c:v>
                </c:pt>
                <c:pt idx="20">
                  <c:v>Lucembursko</c:v>
                </c:pt>
              </c:strCache>
            </c:strRef>
          </c:cat>
          <c:val>
            <c:numRef>
              <c:f>'tab. 3.3.15.b_graf 3.3.15.b.1'!$AN$13:$AN$33</c:f>
              <c:numCache>
                <c:formatCode>0.0</c:formatCode>
                <c:ptCount val="21"/>
                <c:pt idx="0">
                  <c:v>1.2665956407330623</c:v>
                </c:pt>
                <c:pt idx="1">
                  <c:v>3.2947063112534987</c:v>
                </c:pt>
                <c:pt idx="2">
                  <c:v>4.481005271878848</c:v>
                </c:pt>
                <c:pt idx="3">
                  <c:v>3.7354252033841759</c:v>
                </c:pt>
                <c:pt idx="4">
                  <c:v>6.6721294462010343</c:v>
                </c:pt>
                <c:pt idx="5">
                  <c:v>9.4479106199272671</c:v>
                </c:pt>
                <c:pt idx="6">
                  <c:v>7.0964354880305818</c:v>
                </c:pt>
                <c:pt idx="7">
                  <c:v>11.274230229971726</c:v>
                </c:pt>
                <c:pt idx="8">
                  <c:v>14.224533257853748</c:v>
                </c:pt>
                <c:pt idx="9">
                  <c:v>15.143219757264692</c:v>
                </c:pt>
                <c:pt idx="10">
                  <c:v>14.793084966160713</c:v>
                </c:pt>
                <c:pt idx="11">
                  <c:v>10.407977704503155</c:v>
                </c:pt>
                <c:pt idx="12">
                  <c:v>9.3814732605171169</c:v>
                </c:pt>
                <c:pt idx="13">
                  <c:v>12.003732145821843</c:v>
                </c:pt>
                <c:pt idx="14">
                  <c:v>15.822409144097547</c:v>
                </c:pt>
                <c:pt idx="15">
                  <c:v>14.314256277448491</c:v>
                </c:pt>
                <c:pt idx="16">
                  <c:v>17.456723199872453</c:v>
                </c:pt>
                <c:pt idx="17">
                  <c:v>13.861481323604769</c:v>
                </c:pt>
                <c:pt idx="18">
                  <c:v>17.940821850375972</c:v>
                </c:pt>
                <c:pt idx="19">
                  <c:v>23.033999480923956</c:v>
                </c:pt>
                <c:pt idx="20">
                  <c:v>15.724519983757759</c:v>
                </c:pt>
              </c:numCache>
            </c:numRef>
          </c:val>
        </c:ser>
        <c:ser>
          <c:idx val="8"/>
          <c:order val="8"/>
          <c:tx>
            <c:strRef>
              <c:f>'tab. 3.3.15.b_graf 3.3.15.b.1'!$AO$12</c:f>
              <c:strCache>
                <c:ptCount val="1"/>
                <c:pt idx="0">
                  <c:v>150 a více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'tab. 3.3.15.b_graf 3.3.15.b.1'!$AF$13:$AF$33</c:f>
              <c:strCache>
                <c:ptCount val="21"/>
                <c:pt idx="0">
                  <c:v>Rumunsko</c:v>
                </c:pt>
                <c:pt idx="1">
                  <c:v>Lotyšsko</c:v>
                </c:pt>
                <c:pt idx="2">
                  <c:v>Estonsko</c:v>
                </c:pt>
                <c:pt idx="3">
                  <c:v>Litva</c:v>
                </c:pt>
                <c:pt idx="4">
                  <c:v>Polsko</c:v>
                </c:pt>
                <c:pt idx="5">
                  <c:v>Slovinsko</c:v>
                </c:pt>
                <c:pt idx="6">
                  <c:v>Maďarsko</c:v>
                </c:pt>
                <c:pt idx="7">
                  <c:v>Česko</c:v>
                </c:pt>
                <c:pt idx="8">
                  <c:v>Německo</c:v>
                </c:pt>
                <c:pt idx="9">
                  <c:v>Rakousko</c:v>
                </c:pt>
                <c:pt idx="10">
                  <c:v>Švédsko</c:v>
                </c:pt>
                <c:pt idx="11">
                  <c:v>Řecko</c:v>
                </c:pt>
                <c:pt idx="12">
                  <c:v>Španělsko</c:v>
                </c:pt>
                <c:pt idx="13">
                  <c:v>Itálie</c:v>
                </c:pt>
                <c:pt idx="14">
                  <c:v>Island</c:v>
                </c:pt>
                <c:pt idx="15">
                  <c:v>Portugalsko</c:v>
                </c:pt>
                <c:pt idx="16">
                  <c:v>Dánsko</c:v>
                </c:pt>
                <c:pt idx="17">
                  <c:v>Norsko</c:v>
                </c:pt>
                <c:pt idx="18">
                  <c:v>Nizozemsko</c:v>
                </c:pt>
                <c:pt idx="19">
                  <c:v>Lichtenštejnsko</c:v>
                </c:pt>
                <c:pt idx="20">
                  <c:v>Lucembursko</c:v>
                </c:pt>
              </c:strCache>
            </c:strRef>
          </c:cat>
          <c:val>
            <c:numRef>
              <c:f>'tab. 3.3.15.b_graf 3.3.15.b.1'!$AO$13:$AO$33</c:f>
              <c:numCache>
                <c:formatCode>0.0</c:formatCode>
                <c:ptCount val="21"/>
                <c:pt idx="0">
                  <c:v>1.2716950322605054</c:v>
                </c:pt>
                <c:pt idx="1">
                  <c:v>6.7190221475072756</c:v>
                </c:pt>
                <c:pt idx="2">
                  <c:v>7.1908941275343281</c:v>
                </c:pt>
                <c:pt idx="3">
                  <c:v>4.9596653464160756</c:v>
                </c:pt>
                <c:pt idx="4">
                  <c:v>9.6205828293749143</c:v>
                </c:pt>
                <c:pt idx="5">
                  <c:v>7.3226418275938743</c:v>
                </c:pt>
                <c:pt idx="6">
                  <c:v>3.8851823253533802</c:v>
                </c:pt>
                <c:pt idx="7">
                  <c:v>12.922440119523417</c:v>
                </c:pt>
                <c:pt idx="8">
                  <c:v>10.360867807573104</c:v>
                </c:pt>
                <c:pt idx="9">
                  <c:v>10.074107849802385</c:v>
                </c:pt>
                <c:pt idx="10">
                  <c:v>10.546988322103546</c:v>
                </c:pt>
                <c:pt idx="11">
                  <c:v>5.9608868127026886</c:v>
                </c:pt>
                <c:pt idx="12">
                  <c:v>10.029618515401987</c:v>
                </c:pt>
                <c:pt idx="13">
                  <c:v>11.347026789983765</c:v>
                </c:pt>
                <c:pt idx="14">
                  <c:v>16.106466328624485</c:v>
                </c:pt>
                <c:pt idx="15">
                  <c:v>17.041340859389564</c:v>
                </c:pt>
                <c:pt idx="16">
                  <c:v>20.54638579428822</c:v>
                </c:pt>
                <c:pt idx="17">
                  <c:v>32.855626952779581</c:v>
                </c:pt>
                <c:pt idx="18">
                  <c:v>17.93681579056204</c:v>
                </c:pt>
                <c:pt idx="19">
                  <c:v>22.923695821437839</c:v>
                </c:pt>
                <c:pt idx="20">
                  <c:v>25.754587466403699</c:v>
                </c:pt>
              </c:numCache>
            </c:numRef>
          </c:val>
        </c:ser>
        <c:ser>
          <c:idx val="9"/>
          <c:order val="9"/>
          <c:tx>
            <c:strRef>
              <c:f>'tab. 3.3.15.b_graf 3.3.15.b.1'!$AP$12</c:f>
              <c:strCache>
                <c:ptCount val="1"/>
                <c:pt idx="0">
                  <c:v>nezjištěno</c:v>
                </c:pt>
              </c:strCache>
            </c:strRef>
          </c:tx>
          <c:spPr>
            <a:solidFill>
              <a:srgbClr val="FFFFFF"/>
            </a:solidFill>
            <a:ln w="3175">
              <a:solidFill>
                <a:schemeClr val="bg1">
                  <a:lumMod val="75000"/>
                </a:schemeClr>
              </a:solidFill>
            </a:ln>
          </c:spPr>
          <c:invertIfNegative val="0"/>
          <c:cat>
            <c:strRef>
              <c:f>'tab. 3.3.15.b_graf 3.3.15.b.1'!$AF$13:$AF$33</c:f>
              <c:strCache>
                <c:ptCount val="21"/>
                <c:pt idx="0">
                  <c:v>Rumunsko</c:v>
                </c:pt>
                <c:pt idx="1">
                  <c:v>Lotyšsko</c:v>
                </c:pt>
                <c:pt idx="2">
                  <c:v>Estonsko</c:v>
                </c:pt>
                <c:pt idx="3">
                  <c:v>Litva</c:v>
                </c:pt>
                <c:pt idx="4">
                  <c:v>Polsko</c:v>
                </c:pt>
                <c:pt idx="5">
                  <c:v>Slovinsko</c:v>
                </c:pt>
                <c:pt idx="6">
                  <c:v>Maďarsko</c:v>
                </c:pt>
                <c:pt idx="7">
                  <c:v>Česko</c:v>
                </c:pt>
                <c:pt idx="8">
                  <c:v>Německo</c:v>
                </c:pt>
                <c:pt idx="9">
                  <c:v>Rakousko</c:v>
                </c:pt>
                <c:pt idx="10">
                  <c:v>Švédsko</c:v>
                </c:pt>
                <c:pt idx="11">
                  <c:v>Řecko</c:v>
                </c:pt>
                <c:pt idx="12">
                  <c:v>Španělsko</c:v>
                </c:pt>
                <c:pt idx="13">
                  <c:v>Itálie</c:v>
                </c:pt>
                <c:pt idx="14">
                  <c:v>Island</c:v>
                </c:pt>
                <c:pt idx="15">
                  <c:v>Portugalsko</c:v>
                </c:pt>
                <c:pt idx="16">
                  <c:v>Dánsko</c:v>
                </c:pt>
                <c:pt idx="17">
                  <c:v>Norsko</c:v>
                </c:pt>
                <c:pt idx="18">
                  <c:v>Nizozemsko</c:v>
                </c:pt>
                <c:pt idx="19">
                  <c:v>Lichtenštejnsko</c:v>
                </c:pt>
                <c:pt idx="20">
                  <c:v>Lucembursko</c:v>
                </c:pt>
              </c:strCache>
            </c:strRef>
          </c:cat>
          <c:val>
            <c:numRef>
              <c:f>'tab. 3.3.15.b_graf 3.3.15.b.1'!$AP$13:$AP$33</c:f>
              <c:numCache>
                <c:formatCode>0.0</c:formatCode>
                <c:ptCount val="21"/>
                <c:pt idx="0">
                  <c:v>0</c:v>
                </c:pt>
                <c:pt idx="1">
                  <c:v>1.3800257733554011</c:v>
                </c:pt>
                <c:pt idx="2">
                  <c:v>0.11468584336299262</c:v>
                </c:pt>
                <c:pt idx="3">
                  <c:v>1.3891716639434717</c:v>
                </c:pt>
                <c:pt idx="4">
                  <c:v>2.8650720349668514E-2</c:v>
                </c:pt>
                <c:pt idx="5">
                  <c:v>0</c:v>
                </c:pt>
                <c:pt idx="6">
                  <c:v>0</c:v>
                </c:pt>
                <c:pt idx="7">
                  <c:v>10.241349108995076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3.3917275764410604E-3</c:v>
                </c:pt>
                <c:pt idx="15">
                  <c:v>0</c:v>
                </c:pt>
                <c:pt idx="16">
                  <c:v>0.12930226996432628</c:v>
                </c:pt>
                <c:pt idx="17">
                  <c:v>3.1108884041737901</c:v>
                </c:pt>
                <c:pt idx="18">
                  <c:v>1.1868312455949555</c:v>
                </c:pt>
                <c:pt idx="19">
                  <c:v>0</c:v>
                </c:pt>
                <c:pt idx="20">
                  <c:v>19.061430477405882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33062272"/>
        <c:axId val="33072256"/>
      </c:barChart>
      <c:catAx>
        <c:axId val="3306227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rot="0" vert="horz"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cs-CZ"/>
          </a:p>
        </c:txPr>
        <c:crossAx val="33072256"/>
        <c:crosses val="autoZero"/>
        <c:auto val="1"/>
        <c:lblAlgn val="ctr"/>
        <c:lblOffset val="100"/>
        <c:noMultiLvlLbl val="0"/>
      </c:catAx>
      <c:valAx>
        <c:axId val="33072256"/>
        <c:scaling>
          <c:orientation val="minMax"/>
        </c:scaling>
        <c:delete val="0"/>
        <c:axPos val="b"/>
        <c:majorGridlines/>
        <c:minorGridlines>
          <c:spPr>
            <a:ln w="6350">
              <a:solidFill>
                <a:schemeClr val="bg1">
                  <a:lumMod val="50000"/>
                </a:schemeClr>
              </a:solidFill>
              <a:prstDash val="solid"/>
            </a:ln>
          </c:spPr>
        </c:min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cs-CZ"/>
          </a:p>
        </c:txPr>
        <c:crossAx val="33062272"/>
        <c:crosses val="autoZero"/>
        <c:crossBetween val="between"/>
        <c:majorUnit val="0.5"/>
        <c:minorUnit val="0.1"/>
      </c:valAx>
    </c:plotArea>
    <c:legend>
      <c:legendPos val="t"/>
      <c:legendEntry>
        <c:idx val="0"/>
        <c:txPr>
          <a:bodyPr/>
          <a:lstStyle/>
          <a:p>
            <a:pPr>
              <a:defRPr sz="800" b="1">
                <a:latin typeface="Arial" pitchFamily="34" charset="0"/>
                <a:cs typeface="Arial" pitchFamily="34" charset="0"/>
              </a:defRPr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sz="800" b="1">
                <a:latin typeface="Arial" pitchFamily="34" charset="0"/>
                <a:cs typeface="Arial" pitchFamily="34" charset="0"/>
              </a:defRPr>
            </a:pPr>
            <a:endParaRPr lang="cs-CZ"/>
          </a:p>
        </c:txPr>
      </c:legendEntry>
      <c:legendEntry>
        <c:idx val="2"/>
        <c:txPr>
          <a:bodyPr/>
          <a:lstStyle/>
          <a:p>
            <a:pPr>
              <a:defRPr sz="800" b="1">
                <a:latin typeface="Arial" pitchFamily="34" charset="0"/>
                <a:cs typeface="Arial" pitchFamily="34" charset="0"/>
              </a:defRPr>
            </a:pPr>
            <a:endParaRPr lang="cs-CZ"/>
          </a:p>
        </c:txPr>
      </c:legendEntry>
      <c:legendEntry>
        <c:idx val="3"/>
        <c:txPr>
          <a:bodyPr/>
          <a:lstStyle/>
          <a:p>
            <a:pPr>
              <a:defRPr sz="800" b="1">
                <a:latin typeface="Arial" pitchFamily="34" charset="0"/>
                <a:cs typeface="Arial" pitchFamily="34" charset="0"/>
              </a:defRPr>
            </a:pPr>
            <a:endParaRPr lang="cs-CZ"/>
          </a:p>
        </c:txPr>
      </c:legendEntry>
      <c:legendEntry>
        <c:idx val="4"/>
        <c:txPr>
          <a:bodyPr/>
          <a:lstStyle/>
          <a:p>
            <a:pPr>
              <a:defRPr sz="800" b="1">
                <a:latin typeface="Arial" pitchFamily="34" charset="0"/>
                <a:cs typeface="Arial" pitchFamily="34" charset="0"/>
              </a:defRPr>
            </a:pPr>
            <a:endParaRPr lang="cs-CZ"/>
          </a:p>
        </c:txPr>
      </c:legendEntry>
      <c:layout>
        <c:manualLayout>
          <c:xMode val="edge"/>
          <c:yMode val="edge"/>
          <c:x val="7.0563709043523835E-4"/>
          <c:y val="3.1630184859751261E-3"/>
          <c:w val="0.99929436290956475"/>
          <c:h val="5.1213005136542776E-2"/>
        </c:manualLayout>
      </c:layout>
      <c:overlay val="0"/>
      <c:txPr>
        <a:bodyPr/>
        <a:lstStyle/>
        <a:p>
          <a:pPr>
            <a:defRPr sz="800" b="0">
              <a:latin typeface="Arial" pitchFamily="34" charset="0"/>
              <a:cs typeface="Arial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ln w="3175">
      <a:noFill/>
      <a:prstDash val="sysDot"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350118272253011E-2"/>
          <c:y val="2.4625570452342115E-3"/>
          <c:w val="0.92299433557918142"/>
          <c:h val="0.95674465016197296"/>
        </c:manualLayout>
      </c:layout>
      <c:barChart>
        <c:barDir val="col"/>
        <c:grouping val="clustered"/>
        <c:varyColors val="0"/>
        <c:ser>
          <c:idx val="27"/>
          <c:order val="0"/>
          <c:tx>
            <c:strRef>
              <c:f>'graf_KB2 (2)'!$Q$64</c:f>
              <c:strCache>
                <c:ptCount val="1"/>
                <c:pt idx="0">
                  <c:v>elektrická energie</c:v>
                </c:pt>
              </c:strCache>
            </c:strRef>
          </c:tx>
          <c:spPr>
            <a:solidFill>
              <a:srgbClr val="E21C18"/>
            </a:solidFill>
          </c:spPr>
          <c:invertIfNegative val="0"/>
          <c:dPt>
            <c:idx val="11"/>
            <c:invertIfNegative val="0"/>
            <c:bubble3D val="0"/>
            <c:spPr>
              <a:solidFill>
                <a:srgbClr val="000099"/>
              </a:solidFill>
            </c:spPr>
          </c:dPt>
          <c:dPt>
            <c:idx val="22"/>
            <c:invertIfNegative val="0"/>
            <c:bubble3D val="0"/>
            <c:spPr>
              <a:solidFill>
                <a:schemeClr val="tx1"/>
              </a:solidFill>
            </c:spPr>
          </c:dPt>
          <c:dLbls>
            <c:dLbl>
              <c:idx val="11"/>
              <c:spPr/>
              <c:txPr>
                <a:bodyPr rot="-5400000" vert="horz"/>
                <a:lstStyle/>
                <a:p>
                  <a:pPr>
                    <a:defRPr sz="1000" b="0" i="1">
                      <a:solidFill>
                        <a:srgbClr val="F9E300"/>
                      </a:solidFill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000" b="0" i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'graf_KB2 (2)'!$P$65:$P$92</c:f>
              <c:strCache>
                <c:ptCount val="28"/>
                <c:pt idx="0">
                  <c:v>Malta</c:v>
                </c:pt>
                <c:pt idx="1">
                  <c:v>Kypr</c:v>
                </c:pt>
                <c:pt idx="2">
                  <c:v>Portugalsko</c:v>
                </c:pt>
                <c:pt idx="3">
                  <c:v>Španělsko</c:v>
                </c:pt>
                <c:pt idx="4">
                  <c:v>Bulharsko</c:v>
                </c:pt>
                <c:pt idx="5">
                  <c:v>Řecko</c:v>
                </c:pt>
                <c:pt idx="6">
                  <c:v>Nizozemsko</c:v>
                </c:pt>
                <c:pt idx="7">
                  <c:v>Itálie</c:v>
                </c:pt>
                <c:pt idx="8">
                  <c:v>Dánsko</c:v>
                </c:pt>
                <c:pt idx="9">
                  <c:v>Irsko</c:v>
                </c:pt>
                <c:pt idx="10">
                  <c:v>Slovensko</c:v>
                </c:pt>
                <c:pt idx="11">
                  <c:v>EU (28 zemí)</c:v>
                </c:pt>
                <c:pt idx="12">
                  <c:v>Francie</c:v>
                </c:pt>
                <c:pt idx="13">
                  <c:v>Spojené království</c:v>
                </c:pt>
                <c:pt idx="14">
                  <c:v>Maďarsko **</c:v>
                </c:pt>
                <c:pt idx="15">
                  <c:v>Lucembursko</c:v>
                </c:pt>
                <c:pt idx="16">
                  <c:v>Rakousko</c:v>
                </c:pt>
                <c:pt idx="17">
                  <c:v>Německo </c:v>
                </c:pt>
                <c:pt idx="18">
                  <c:v>Švédsko</c:v>
                </c:pt>
                <c:pt idx="19">
                  <c:v>Litva</c:v>
                </c:pt>
                <c:pt idx="20">
                  <c:v>Slovinsko</c:v>
                </c:pt>
                <c:pt idx="21">
                  <c:v>Chorvatsko</c:v>
                </c:pt>
                <c:pt idx="22">
                  <c:v>Česko</c:v>
                </c:pt>
                <c:pt idx="23">
                  <c:v>Polsko</c:v>
                </c:pt>
                <c:pt idx="24">
                  <c:v>Finsko</c:v>
                </c:pt>
                <c:pt idx="25">
                  <c:v>Estonsko **</c:v>
                </c:pt>
                <c:pt idx="26">
                  <c:v>Lotyšsko</c:v>
                </c:pt>
                <c:pt idx="27">
                  <c:v>Rumunsko *</c:v>
                </c:pt>
              </c:strCache>
            </c:strRef>
          </c:cat>
          <c:val>
            <c:numRef>
              <c:f>'graf_KB2 (2)'!$Q$65:$Q$92</c:f>
              <c:numCache>
                <c:formatCode>#,##0</c:formatCode>
                <c:ptCount val="28"/>
                <c:pt idx="0">
                  <c:v>170.75840128519314</c:v>
                </c:pt>
                <c:pt idx="1">
                  <c:v>237.48881864731322</c:v>
                </c:pt>
                <c:pt idx="2">
                  <c:v>247.24944767240072</c:v>
                </c:pt>
                <c:pt idx="3">
                  <c:v>381.41443085352284</c:v>
                </c:pt>
                <c:pt idx="4">
                  <c:v>394.20237720521015</c:v>
                </c:pt>
                <c:pt idx="5">
                  <c:v>407.8658858417005</c:v>
                </c:pt>
                <c:pt idx="6">
                  <c:v>457.09679388435865</c:v>
                </c:pt>
                <c:pt idx="7">
                  <c:v>505.03715078247615</c:v>
                </c:pt>
                <c:pt idx="8">
                  <c:v>517.19472864742124</c:v>
                </c:pt>
                <c:pt idx="9">
                  <c:v>546.88962991251015</c:v>
                </c:pt>
                <c:pt idx="10">
                  <c:v>551.89949270015086</c:v>
                </c:pt>
                <c:pt idx="11">
                  <c:v>594.31978228634489</c:v>
                </c:pt>
                <c:pt idx="12">
                  <c:v>614.0435161627347</c:v>
                </c:pt>
                <c:pt idx="13">
                  <c:v>615.55924544527898</c:v>
                </c:pt>
                <c:pt idx="14">
                  <c:v>621.6218026429475</c:v>
                </c:pt>
                <c:pt idx="15">
                  <c:v>641.00225503278944</c:v>
                </c:pt>
                <c:pt idx="16">
                  <c:v>642.65108065551135</c:v>
                </c:pt>
                <c:pt idx="17">
                  <c:v>648.69881545388557</c:v>
                </c:pt>
                <c:pt idx="18">
                  <c:v>668.12381180788407</c:v>
                </c:pt>
                <c:pt idx="19">
                  <c:v>686.2253686134103</c:v>
                </c:pt>
                <c:pt idx="20">
                  <c:v>686.50076909223435</c:v>
                </c:pt>
                <c:pt idx="21">
                  <c:v>732.2504346235844</c:v>
                </c:pt>
                <c:pt idx="22">
                  <c:v>741.48542122699541</c:v>
                </c:pt>
                <c:pt idx="23">
                  <c:v>794.12780981315564</c:v>
                </c:pt>
                <c:pt idx="24">
                  <c:v>835.69281576801063</c:v>
                </c:pt>
                <c:pt idx="25">
                  <c:v>968.65153596127959</c:v>
                </c:pt>
                <c:pt idx="26">
                  <c:v>1026.7920792079208</c:v>
                </c:pt>
                <c:pt idx="27">
                  <c:v>1041.070047390775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axId val="32836992"/>
        <c:axId val="32842880"/>
      </c:barChart>
      <c:catAx>
        <c:axId val="32836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000" b="1"/>
            </a:pPr>
            <a:endParaRPr lang="cs-CZ"/>
          </a:p>
        </c:txPr>
        <c:crossAx val="32842880"/>
        <c:crosses val="autoZero"/>
        <c:auto val="1"/>
        <c:lblAlgn val="ctr"/>
        <c:lblOffset val="100"/>
        <c:noMultiLvlLbl val="0"/>
      </c:catAx>
      <c:valAx>
        <c:axId val="32842880"/>
        <c:scaling>
          <c:orientation val="minMax"/>
          <c:max val="1045"/>
          <c:min val="0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minorGridlines>
          <c:spPr>
            <a:ln w="6350">
              <a:solidFill>
                <a:schemeClr val="bg1">
                  <a:lumMod val="75000"/>
                </a:schemeClr>
              </a:solidFill>
              <a:prstDash val="sysDot"/>
            </a:ln>
          </c:spPr>
        </c:minorGridlines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1"/>
            </a:pPr>
            <a:endParaRPr lang="cs-CZ"/>
          </a:p>
        </c:txPr>
        <c:crossAx val="32836992"/>
        <c:crosses val="autoZero"/>
        <c:crossBetween val="between"/>
        <c:majorUnit val="200"/>
        <c:minorUnit val="5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Arial" pitchFamily="34" charset="0"/>
          <a:cs typeface="Arial" pitchFamily="34" charset="0"/>
        </a:defRPr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6.10.2016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6.10.2016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678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678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678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678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678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678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678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 smtClean="0"/>
              <a:t>Ing. Martin </a:t>
            </a:r>
            <a:r>
              <a:rPr lang="cs-CZ" b="1" dirty="0" err="1" smtClean="0"/>
              <a:t>Vajčner</a:t>
            </a:r>
            <a:endParaRPr lang="cs-CZ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oddělení analýz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odbor </a:t>
            </a:r>
            <a:r>
              <a:rPr lang="cs-CZ" dirty="0" smtClean="0"/>
              <a:t>politiky bydlení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sz="3100" dirty="0" smtClean="0"/>
              <a:t>Energetická účinnost domů </a:t>
            </a:r>
            <a:br>
              <a:rPr lang="cs-CZ" sz="3100" dirty="0" smtClean="0"/>
            </a:br>
            <a:r>
              <a:rPr lang="cs-CZ" sz="3100" dirty="0" smtClean="0"/>
              <a:t>a Koncepce bydlení České republiky do roku 2020 (revidovaná)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060847"/>
            <a:ext cx="8291264" cy="473676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1" dirty="0" smtClean="0"/>
              <a:t>Priorita </a:t>
            </a:r>
            <a:r>
              <a:rPr lang="cs-CZ" sz="1600" b="1" dirty="0"/>
              <a:t>8</a:t>
            </a:r>
            <a:r>
              <a:rPr lang="cs-CZ" sz="1600" dirty="0"/>
              <a:t>:</a:t>
            </a:r>
            <a:r>
              <a:rPr lang="cs-CZ" sz="1600" b="1" dirty="0"/>
              <a:t> </a:t>
            </a:r>
            <a:r>
              <a:rPr lang="cs-CZ" sz="1600" dirty="0"/>
              <a:t>„</a:t>
            </a:r>
            <a:r>
              <a:rPr lang="cs-CZ" sz="1600" b="1" dirty="0"/>
              <a:t>Řešení dopadů opatření souvisejících se zvýšením energetické účinnosti na výdaje domácností na bydlení</a:t>
            </a:r>
            <a:r>
              <a:rPr lang="cs-CZ" sz="1600" dirty="0"/>
              <a:t>“</a:t>
            </a:r>
            <a:endParaRPr lang="cs-CZ" sz="16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dirty="0"/>
          </a:p>
          <a:p>
            <a:pPr marL="361950" indent="-361950" algn="just">
              <a:spcBef>
                <a:spcPts val="0"/>
              </a:spcBef>
              <a:spcAft>
                <a:spcPts val="0"/>
              </a:spcAft>
            </a:pPr>
            <a:r>
              <a:rPr lang="cs-CZ" sz="1400" b="1" dirty="0"/>
              <a:t>Úkol 2</a:t>
            </a:r>
            <a:r>
              <a:rPr lang="cs-CZ" sz="1400" dirty="0"/>
              <a:t>:</a:t>
            </a:r>
          </a:p>
          <a:p>
            <a:pPr marL="361950" indent="-361950" algn="just">
              <a:spcBef>
                <a:spcPts val="0"/>
              </a:spcBef>
              <a:spcAft>
                <a:spcPts val="0"/>
              </a:spcAft>
            </a:pPr>
            <a:endParaRPr lang="cs-CZ" sz="1400" b="1" dirty="0"/>
          </a:p>
          <a:p>
            <a:pPr marL="361950" indent="-361950" algn="just">
              <a:spcBef>
                <a:spcPts val="0"/>
              </a:spcBef>
              <a:spcAft>
                <a:spcPts val="0"/>
              </a:spcAft>
            </a:pPr>
            <a:r>
              <a:rPr lang="cs-CZ" sz="1400" b="1" dirty="0"/>
              <a:t>8.2.</a:t>
            </a:r>
            <a:r>
              <a:rPr lang="cs-CZ" sz="1400" dirty="0"/>
              <a:t>	</a:t>
            </a:r>
            <a:r>
              <a:rPr lang="cs-CZ" sz="1400" b="1" dirty="0"/>
              <a:t>Analýza pozitivních </a:t>
            </a:r>
            <a:r>
              <a:rPr lang="cs-CZ" sz="1400" dirty="0"/>
              <a:t>a </a:t>
            </a:r>
            <a:r>
              <a:rPr lang="cs-CZ" sz="1400" b="1" dirty="0"/>
              <a:t>negativních dopadů implementace </a:t>
            </a:r>
          </a:p>
          <a:p>
            <a:pPr marL="361950" indent="-361950" algn="just">
              <a:spcBef>
                <a:spcPts val="0"/>
              </a:spcBef>
              <a:spcAft>
                <a:spcPts val="0"/>
              </a:spcAft>
            </a:pPr>
            <a:r>
              <a:rPr lang="cs-CZ" sz="1400" b="1" dirty="0"/>
              <a:t>	směrnice </a:t>
            </a:r>
            <a:r>
              <a:rPr lang="cs-CZ" sz="1400" dirty="0"/>
              <a:t>2010/31/EU </a:t>
            </a:r>
            <a:r>
              <a:rPr lang="cs-CZ" sz="1400" b="1" dirty="0"/>
              <a:t>o energetické náročnosti budov</a:t>
            </a:r>
            <a:r>
              <a:rPr lang="cs-CZ" sz="1400" dirty="0"/>
              <a:t>, </a:t>
            </a:r>
          </a:p>
          <a:p>
            <a:pPr marL="361950" indent="-361950" algn="just">
              <a:spcBef>
                <a:spcPts val="0"/>
              </a:spcBef>
              <a:spcAft>
                <a:spcPts val="0"/>
              </a:spcAft>
            </a:pPr>
            <a:r>
              <a:rPr lang="cs-CZ" sz="1400" dirty="0"/>
              <a:t>	</a:t>
            </a:r>
            <a:r>
              <a:rPr lang="cs-CZ" sz="1400" b="1" dirty="0"/>
              <a:t>směrnice</a:t>
            </a:r>
            <a:r>
              <a:rPr lang="cs-CZ" sz="1400" dirty="0"/>
              <a:t> 2012/27/EU </a:t>
            </a:r>
            <a:r>
              <a:rPr lang="cs-CZ" sz="1400" b="1" dirty="0"/>
              <a:t>o energetické účinnosti</a:t>
            </a:r>
            <a:r>
              <a:rPr lang="cs-CZ" sz="1400" dirty="0"/>
              <a:t>, </a:t>
            </a:r>
          </a:p>
          <a:p>
            <a:pPr marL="361950" indent="-361950" algn="just">
              <a:spcBef>
                <a:spcPts val="0"/>
              </a:spcBef>
              <a:spcAft>
                <a:spcPts val="0"/>
              </a:spcAft>
            </a:pPr>
            <a:r>
              <a:rPr lang="cs-CZ" sz="1400" b="1" dirty="0"/>
              <a:t>	zákonu</a:t>
            </a:r>
            <a:r>
              <a:rPr lang="cs-CZ" sz="1400" dirty="0"/>
              <a:t> č. 406/2000 Sb., </a:t>
            </a:r>
            <a:r>
              <a:rPr lang="cs-CZ" sz="1400" b="1" dirty="0"/>
              <a:t>o hospodaření energií </a:t>
            </a:r>
            <a:r>
              <a:rPr lang="cs-CZ" sz="1400" dirty="0"/>
              <a:t>ve znění pozdějších předpisů a související</a:t>
            </a:r>
          </a:p>
          <a:p>
            <a:pPr marL="361950" indent="-361950" algn="just">
              <a:spcBef>
                <a:spcPts val="0"/>
              </a:spcBef>
              <a:spcAft>
                <a:spcPts val="0"/>
              </a:spcAft>
            </a:pPr>
            <a:r>
              <a:rPr lang="cs-CZ" sz="1400" b="1" dirty="0"/>
              <a:t>	vyhlášky</a:t>
            </a:r>
            <a:r>
              <a:rPr lang="cs-CZ" sz="1400" dirty="0"/>
              <a:t> č. 78/2013 Sb., </a:t>
            </a:r>
            <a:r>
              <a:rPr lang="cs-CZ" sz="1400" b="1" dirty="0"/>
              <a:t>o energetické náročnosti budov</a:t>
            </a:r>
            <a:r>
              <a:rPr lang="cs-CZ" sz="1400" dirty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200" i="1" dirty="0" smtClean="0"/>
              <a:t>Tabulka</a:t>
            </a:r>
            <a:r>
              <a:rPr lang="cs-CZ" sz="1200" dirty="0" smtClean="0"/>
              <a:t>: </a:t>
            </a:r>
            <a:r>
              <a:rPr lang="cs-CZ" sz="1200" b="1" dirty="0" smtClean="0"/>
              <a:t>Klasifikační </a:t>
            </a:r>
            <a:r>
              <a:rPr lang="cs-CZ" sz="1200" b="1" dirty="0"/>
              <a:t>třída energetické náročnosti u nových dokončených budov v roce </a:t>
            </a:r>
            <a:r>
              <a:rPr lang="cs-CZ" sz="1200" b="1" dirty="0" smtClean="0"/>
              <a:t>2014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1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100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1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100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1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1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1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100" dirty="0" smtClean="0"/>
              <a:t>Zdroj</a:t>
            </a:r>
            <a:r>
              <a:rPr lang="cs-CZ" sz="1100" dirty="0"/>
              <a:t>: </a:t>
            </a:r>
            <a:r>
              <a:rPr lang="cs-CZ" sz="1100" dirty="0" smtClean="0"/>
              <a:t>ČSÚ</a:t>
            </a:r>
            <a:endParaRPr lang="cs-CZ" sz="11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2000" dirty="0"/>
              <a:t>Související úkoly z revidované Koncepce bydlení České </a:t>
            </a:r>
            <a:r>
              <a:rPr lang="cs-CZ" sz="2000" dirty="0" smtClean="0"/>
              <a:t>republiky</a:t>
            </a:r>
            <a:br>
              <a:rPr lang="cs-CZ" sz="2000" dirty="0" smtClean="0"/>
            </a:br>
            <a:r>
              <a:rPr lang="cs-CZ" sz="2000" b="0" dirty="0" smtClean="0"/>
              <a:t>–</a:t>
            </a:r>
            <a:r>
              <a:rPr lang="cs-CZ" sz="2000" dirty="0" smtClean="0"/>
              <a:t> </a:t>
            </a:r>
            <a:r>
              <a:rPr lang="cs-CZ" sz="2000" dirty="0"/>
              <a:t>energetický pilíř</a:t>
            </a:r>
            <a:endParaRPr lang="cs-CZ" sz="2000" b="0" dirty="0">
              <a:solidFill>
                <a:schemeClr val="tx1"/>
              </a:solidFill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236875"/>
              </p:ext>
            </p:extLst>
          </p:nvPr>
        </p:nvGraphicFramePr>
        <p:xfrm>
          <a:off x="508959" y="5167223"/>
          <a:ext cx="8160588" cy="1155940"/>
        </p:xfrm>
        <a:graphic>
          <a:graphicData uri="http://schemas.openxmlformats.org/drawingml/2006/table">
            <a:tbl>
              <a:tblPr firstRow="1" firstCol="1" bandRow="1"/>
              <a:tblGrid>
                <a:gridCol w="2720196"/>
                <a:gridCol w="2720196"/>
                <a:gridCol w="2720196"/>
              </a:tblGrid>
              <a:tr h="365242">
                <a:tc>
                  <a:txBody>
                    <a:bodyPr/>
                    <a:lstStyle/>
                    <a:p>
                      <a:pPr marL="9017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třída energetické náročnosti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9017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cs-CZ" sz="1000" i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 nových dokončených budov v roce 2014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rodinné domy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rgbClr val="F9E3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bytové domy</a:t>
                      </a:r>
                      <a:endParaRPr lang="cs-CZ" sz="1100" dirty="0">
                        <a:solidFill>
                          <a:srgbClr val="F9E3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</a:tr>
              <a:tr h="263566">
                <a:tc>
                  <a:txBody>
                    <a:bodyPr/>
                    <a:lstStyle/>
                    <a:p>
                      <a:pPr marL="9017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cs-CZ" sz="10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i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(mimořádně úsporná)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31850" algn="dec"/>
                        </a:tabLst>
                      </a:pPr>
                      <a:r>
                        <a:rPr lang="cs-CZ" sz="10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4,9</a:t>
                      </a:r>
                      <a:r>
                        <a:rPr lang="cs-CZ" sz="10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%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31850" algn="dec"/>
                        </a:tabLst>
                      </a:pPr>
                      <a:r>
                        <a:rPr lang="cs-CZ" sz="1000" b="1" dirty="0" smtClean="0">
                          <a:solidFill>
                            <a:srgbClr val="F9E3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2,4</a:t>
                      </a:r>
                      <a:r>
                        <a:rPr lang="cs-CZ" sz="1000" dirty="0">
                          <a:solidFill>
                            <a:srgbClr val="F9E3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%</a:t>
                      </a:r>
                      <a:endParaRPr lang="cs-CZ" sz="1100" dirty="0">
                        <a:solidFill>
                          <a:srgbClr val="F9E3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</a:tr>
              <a:tr h="263566">
                <a:tc>
                  <a:txBody>
                    <a:bodyPr/>
                    <a:lstStyle/>
                    <a:p>
                      <a:pPr marL="9017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cs-CZ" sz="10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i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(velmi úsporná)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31850" algn="dec"/>
                        </a:tabLst>
                      </a:pPr>
                      <a:r>
                        <a:rPr lang="cs-CZ" sz="10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35,7</a:t>
                      </a:r>
                      <a:r>
                        <a:rPr lang="cs-CZ" sz="10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%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31850" algn="dec"/>
                        </a:tabLst>
                      </a:pPr>
                      <a:r>
                        <a:rPr lang="cs-CZ" sz="1000" b="1" dirty="0">
                          <a:solidFill>
                            <a:srgbClr val="F9E3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35,9</a:t>
                      </a:r>
                      <a:r>
                        <a:rPr lang="cs-CZ" sz="1000" dirty="0">
                          <a:solidFill>
                            <a:srgbClr val="F9E3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%</a:t>
                      </a:r>
                      <a:endParaRPr lang="cs-CZ" sz="1100" dirty="0">
                        <a:solidFill>
                          <a:srgbClr val="F9E3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</a:tr>
              <a:tr h="263566">
                <a:tc>
                  <a:txBody>
                    <a:bodyPr/>
                    <a:lstStyle/>
                    <a:p>
                      <a:pPr marL="9017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cs-CZ" sz="10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000" i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(úsporná)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31850" algn="dec"/>
                        </a:tabLst>
                      </a:pPr>
                      <a:r>
                        <a:rPr lang="cs-CZ" sz="10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59,4</a:t>
                      </a:r>
                      <a:r>
                        <a:rPr lang="cs-CZ" sz="10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%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31850" algn="dec"/>
                        </a:tabLst>
                      </a:pPr>
                      <a:r>
                        <a:rPr lang="cs-CZ" sz="1000" b="1" dirty="0">
                          <a:solidFill>
                            <a:srgbClr val="F9E3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61,7</a:t>
                      </a:r>
                      <a:r>
                        <a:rPr lang="cs-CZ" sz="1000" dirty="0">
                          <a:solidFill>
                            <a:srgbClr val="F9E3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%</a:t>
                      </a:r>
                      <a:endParaRPr lang="cs-CZ" sz="1100" dirty="0">
                        <a:solidFill>
                          <a:srgbClr val="F9E3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30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cs-CZ" sz="4400" b="1" dirty="0" smtClean="0">
                <a:solidFill>
                  <a:srgbClr val="000099"/>
                </a:solidFill>
                <a:ea typeface="+mj-ea"/>
              </a:rPr>
              <a:t>Děkuji za pozornost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2500" b="1" dirty="0" smtClean="0">
              <a:solidFill>
                <a:srgbClr val="000099"/>
              </a:solidFill>
              <a:ea typeface="+mj-ea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cs-CZ" sz="2000" b="1" dirty="0" smtClean="0">
                <a:solidFill>
                  <a:srgbClr val="000099"/>
                </a:solidFill>
                <a:ea typeface="+mj-ea"/>
              </a:rPr>
              <a:t>Ing. Martin </a:t>
            </a:r>
            <a:r>
              <a:rPr lang="cs-CZ" sz="2000" b="1" dirty="0" err="1" smtClean="0">
                <a:solidFill>
                  <a:srgbClr val="000099"/>
                </a:solidFill>
                <a:ea typeface="+mj-ea"/>
              </a:rPr>
              <a:t>Vajčner</a:t>
            </a:r>
            <a:endParaRPr lang="cs-CZ" sz="2000" b="1" dirty="0">
              <a:solidFill>
                <a:srgbClr val="000099"/>
              </a:solidFill>
              <a:ea typeface="+mj-ea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cs-CZ" sz="2000" dirty="0" err="1" smtClean="0">
                <a:solidFill>
                  <a:srgbClr val="000099"/>
                </a:solidFill>
                <a:ea typeface="+mj-ea"/>
              </a:rPr>
              <a:t>martin.vajcner</a:t>
            </a:r>
            <a:r>
              <a:rPr lang="en-US" sz="2000" dirty="0" smtClean="0">
                <a:solidFill>
                  <a:srgbClr val="000099"/>
                </a:solidFill>
                <a:ea typeface="+mj-ea"/>
              </a:rPr>
              <a:t>@mmr.cz</a:t>
            </a:r>
            <a:endParaRPr lang="cs-CZ" sz="2000" dirty="0">
              <a:solidFill>
                <a:srgbClr val="000099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5966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879693"/>
            <a:ext cx="8291264" cy="4392488"/>
          </a:xfrm>
        </p:spPr>
        <p:txBody>
          <a:bodyPr anchor="ctr">
            <a:normAutofit/>
          </a:bodyPr>
          <a:lstStyle/>
          <a:p>
            <a:pPr marL="266700" lvl="1" indent="-266700">
              <a:spcBef>
                <a:spcPts val="0"/>
              </a:spcBef>
            </a:pPr>
            <a:r>
              <a:rPr lang="cs-CZ" sz="2000" dirty="0" smtClean="0"/>
              <a:t>–</a:t>
            </a:r>
            <a:r>
              <a:rPr lang="cs-CZ" sz="2000" dirty="0"/>
              <a:t>	</a:t>
            </a:r>
            <a:r>
              <a:rPr lang="cs-CZ" sz="2000" b="1" dirty="0"/>
              <a:t>snížit emise skleníkových plynů </a:t>
            </a:r>
            <a:r>
              <a:rPr lang="cs-CZ" sz="2000" dirty="0"/>
              <a:t>oproti roku 1990 nejméně </a:t>
            </a:r>
            <a:r>
              <a:rPr lang="cs-CZ" sz="2000" b="1" dirty="0"/>
              <a:t>o 20 % </a:t>
            </a:r>
            <a:r>
              <a:rPr lang="cs-CZ" sz="2000" dirty="0"/>
              <a:t>nebo, pokud budou podmínky příznivé, o 30 % </a:t>
            </a:r>
            <a:endParaRPr lang="cs-CZ" sz="2000" dirty="0" smtClean="0"/>
          </a:p>
          <a:p>
            <a:pPr marL="266700" lvl="1" indent="-266700">
              <a:spcBef>
                <a:spcPts val="0"/>
              </a:spcBef>
            </a:pPr>
            <a:r>
              <a:rPr lang="cs-CZ" sz="2000" i="1" dirty="0">
                <a:solidFill>
                  <a:srgbClr val="000099"/>
                </a:solidFill>
                <a:ea typeface="+mj-ea"/>
              </a:rPr>
              <a:t>	</a:t>
            </a:r>
            <a:r>
              <a:rPr lang="cs-CZ" sz="1800" i="1" dirty="0" smtClean="0">
                <a:solidFill>
                  <a:srgbClr val="000099"/>
                </a:solidFill>
                <a:ea typeface="+mj-ea"/>
              </a:rPr>
              <a:t>(dílčí </a:t>
            </a:r>
            <a:r>
              <a:rPr lang="cs-CZ" sz="1800" i="1" dirty="0">
                <a:solidFill>
                  <a:srgbClr val="000099"/>
                </a:solidFill>
                <a:ea typeface="+mj-ea"/>
              </a:rPr>
              <a:t>cíl pro </a:t>
            </a:r>
            <a:r>
              <a:rPr lang="cs-CZ" sz="1800" b="1" i="1" dirty="0">
                <a:solidFill>
                  <a:srgbClr val="000099"/>
                </a:solidFill>
                <a:ea typeface="+mj-ea"/>
              </a:rPr>
              <a:t>ČR</a:t>
            </a:r>
            <a:r>
              <a:rPr lang="cs-CZ" sz="1800" i="1" dirty="0">
                <a:solidFill>
                  <a:srgbClr val="000099"/>
                </a:solidFill>
                <a:ea typeface="+mj-ea"/>
              </a:rPr>
              <a:t> je nastaven tak, že je může oproti roku 2005 </a:t>
            </a:r>
            <a:r>
              <a:rPr lang="cs-CZ" sz="1800" b="1" i="1" dirty="0">
                <a:solidFill>
                  <a:srgbClr val="000099"/>
                </a:solidFill>
                <a:ea typeface="+mj-ea"/>
              </a:rPr>
              <a:t>o 9 % </a:t>
            </a:r>
            <a:r>
              <a:rPr lang="cs-CZ" sz="1800" b="1" i="1" dirty="0" smtClean="0">
                <a:solidFill>
                  <a:srgbClr val="000099"/>
                </a:solidFill>
                <a:ea typeface="+mj-ea"/>
              </a:rPr>
              <a:t>zvýšit</a:t>
            </a:r>
            <a:r>
              <a:rPr lang="cs-CZ" sz="1800" i="1" dirty="0" smtClean="0">
                <a:solidFill>
                  <a:srgbClr val="000099"/>
                </a:solidFill>
                <a:ea typeface="+mj-ea"/>
              </a:rPr>
              <a:t>)</a:t>
            </a:r>
            <a:r>
              <a:rPr lang="cs-CZ" sz="2000" dirty="0" smtClean="0"/>
              <a:t>,</a:t>
            </a:r>
          </a:p>
          <a:p>
            <a:pPr marL="266700" lvl="1" indent="-266700">
              <a:spcBef>
                <a:spcPts val="0"/>
              </a:spcBef>
            </a:pPr>
            <a:endParaRPr lang="cs-CZ" sz="2000" dirty="0"/>
          </a:p>
          <a:p>
            <a:pPr marL="266700" lvl="1" indent="-266700">
              <a:spcBef>
                <a:spcPts val="0"/>
              </a:spcBef>
            </a:pPr>
            <a:r>
              <a:rPr lang="cs-CZ" sz="2000" dirty="0"/>
              <a:t>–	</a:t>
            </a:r>
            <a:r>
              <a:rPr lang="cs-CZ" sz="2000" b="1" dirty="0"/>
              <a:t>zvýšit podíl obnovitelných zdrojů energie </a:t>
            </a:r>
            <a:endParaRPr lang="cs-CZ" sz="2000" b="1" dirty="0" smtClean="0"/>
          </a:p>
          <a:p>
            <a:pPr marL="266700" lvl="1" indent="-266700">
              <a:spcBef>
                <a:spcPts val="0"/>
              </a:spcBef>
            </a:pPr>
            <a:r>
              <a:rPr lang="cs-CZ" sz="2000" b="1" dirty="0"/>
              <a:t>	</a:t>
            </a:r>
            <a:r>
              <a:rPr lang="cs-CZ" sz="2000" dirty="0" smtClean="0"/>
              <a:t>v </a:t>
            </a:r>
            <a:r>
              <a:rPr lang="cs-CZ" sz="2000" dirty="0"/>
              <a:t>konečné spotřebě energie </a:t>
            </a:r>
            <a:r>
              <a:rPr lang="cs-CZ" sz="2000" b="1" dirty="0"/>
              <a:t>na 20 % </a:t>
            </a:r>
            <a:endParaRPr lang="cs-CZ" sz="2000" b="1" dirty="0" smtClean="0"/>
          </a:p>
          <a:p>
            <a:pPr marL="266700" lvl="1" indent="-266700">
              <a:spcBef>
                <a:spcPts val="0"/>
              </a:spcBef>
            </a:pPr>
            <a:r>
              <a:rPr lang="cs-CZ" sz="2000" b="1" i="1" dirty="0">
                <a:solidFill>
                  <a:srgbClr val="000099"/>
                </a:solidFill>
                <a:ea typeface="+mj-ea"/>
              </a:rPr>
              <a:t>	</a:t>
            </a:r>
            <a:r>
              <a:rPr lang="cs-CZ" sz="1800" i="1" dirty="0" smtClean="0">
                <a:solidFill>
                  <a:srgbClr val="000099"/>
                </a:solidFill>
                <a:ea typeface="+mj-ea"/>
              </a:rPr>
              <a:t>(dílčím </a:t>
            </a:r>
            <a:r>
              <a:rPr lang="cs-CZ" sz="1800" i="1" dirty="0">
                <a:solidFill>
                  <a:srgbClr val="000099"/>
                </a:solidFill>
                <a:ea typeface="+mj-ea"/>
              </a:rPr>
              <a:t>cílem pro </a:t>
            </a:r>
            <a:r>
              <a:rPr lang="cs-CZ" sz="1800" b="1" i="1" dirty="0">
                <a:solidFill>
                  <a:srgbClr val="000099"/>
                </a:solidFill>
                <a:ea typeface="+mj-ea"/>
              </a:rPr>
              <a:t>ČR</a:t>
            </a:r>
            <a:r>
              <a:rPr lang="cs-CZ" sz="1800" i="1" dirty="0">
                <a:solidFill>
                  <a:srgbClr val="000099"/>
                </a:solidFill>
                <a:ea typeface="+mj-ea"/>
              </a:rPr>
              <a:t> je </a:t>
            </a:r>
            <a:r>
              <a:rPr lang="cs-CZ" sz="1800" b="1" i="1" dirty="0">
                <a:solidFill>
                  <a:srgbClr val="000099"/>
                </a:solidFill>
                <a:ea typeface="+mj-ea"/>
              </a:rPr>
              <a:t>na 13 </a:t>
            </a:r>
            <a:r>
              <a:rPr lang="cs-CZ" sz="1800" i="1" dirty="0" smtClean="0">
                <a:solidFill>
                  <a:srgbClr val="000099"/>
                </a:solidFill>
                <a:ea typeface="+mj-ea"/>
              </a:rPr>
              <a:t>%)</a:t>
            </a:r>
            <a:r>
              <a:rPr lang="cs-CZ" sz="2000" dirty="0" smtClean="0"/>
              <a:t>,</a:t>
            </a:r>
          </a:p>
          <a:p>
            <a:pPr marL="266700" lvl="1" indent="-266700">
              <a:spcBef>
                <a:spcPts val="0"/>
              </a:spcBef>
            </a:pPr>
            <a:endParaRPr lang="cs-CZ" sz="2000" dirty="0"/>
          </a:p>
          <a:p>
            <a:pPr marL="266700" lvl="1" indent="-266700">
              <a:spcBef>
                <a:spcPts val="0"/>
              </a:spcBef>
            </a:pPr>
            <a:r>
              <a:rPr lang="cs-CZ" sz="2000" dirty="0"/>
              <a:t>–	</a:t>
            </a:r>
            <a:r>
              <a:rPr lang="cs-CZ" sz="2000" b="1" dirty="0"/>
              <a:t>zvýšit energetickou účinnost o 20 %</a:t>
            </a:r>
            <a:r>
              <a:rPr lang="cs-CZ" sz="2000" dirty="0"/>
              <a:t> </a:t>
            </a:r>
            <a:endParaRPr lang="cs-CZ" sz="2000" dirty="0" smtClean="0"/>
          </a:p>
          <a:p>
            <a:pPr marL="266700" lvl="1" indent="-266700">
              <a:spcBef>
                <a:spcPts val="0"/>
              </a:spcBef>
            </a:pPr>
            <a:r>
              <a:rPr lang="cs-CZ" sz="2000" i="1" dirty="0">
                <a:solidFill>
                  <a:srgbClr val="000099"/>
                </a:solidFill>
                <a:ea typeface="+mj-ea"/>
              </a:rPr>
              <a:t>	</a:t>
            </a:r>
            <a:r>
              <a:rPr lang="cs-CZ" sz="1800" i="1" dirty="0" smtClean="0">
                <a:solidFill>
                  <a:srgbClr val="000099"/>
                </a:solidFill>
                <a:ea typeface="+mj-ea"/>
              </a:rPr>
              <a:t>(dílčí </a:t>
            </a:r>
            <a:r>
              <a:rPr lang="cs-CZ" sz="1800" i="1" dirty="0">
                <a:solidFill>
                  <a:srgbClr val="000099"/>
                </a:solidFill>
                <a:ea typeface="+mj-ea"/>
              </a:rPr>
              <a:t>cíl pro ČR není </a:t>
            </a:r>
            <a:r>
              <a:rPr lang="cs-CZ" sz="1800" i="1" dirty="0" smtClean="0">
                <a:solidFill>
                  <a:srgbClr val="000099"/>
                </a:solidFill>
                <a:ea typeface="+mj-ea"/>
              </a:rPr>
              <a:t>určen)</a:t>
            </a:r>
            <a:r>
              <a:rPr lang="cs-CZ" sz="2000" dirty="0" smtClean="0"/>
              <a:t>.</a:t>
            </a:r>
            <a:endParaRPr lang="cs-CZ" sz="4400" dirty="0">
              <a:solidFill>
                <a:srgbClr val="000099"/>
              </a:solidFill>
              <a:ea typeface="+mj-ea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 smtClean="0"/>
              <a:t>Cíle </a:t>
            </a:r>
            <a:r>
              <a:rPr lang="cs-CZ" sz="3000" dirty="0"/>
              <a:t>EU </a:t>
            </a:r>
            <a:r>
              <a:rPr lang="cs-CZ" sz="3000" b="0" dirty="0"/>
              <a:t>„</a:t>
            </a:r>
            <a:r>
              <a:rPr lang="cs-CZ" sz="3000" dirty="0"/>
              <a:t>20</a:t>
            </a:r>
            <a:r>
              <a:rPr lang="cs-CZ" sz="3000" b="0" dirty="0"/>
              <a:t>-</a:t>
            </a:r>
            <a:r>
              <a:rPr lang="cs-CZ" sz="3000" dirty="0"/>
              <a:t>20</a:t>
            </a:r>
            <a:r>
              <a:rPr lang="cs-CZ" sz="3000" b="0" dirty="0"/>
              <a:t>-</a:t>
            </a:r>
            <a:r>
              <a:rPr lang="cs-CZ" sz="3000" dirty="0"/>
              <a:t>20</a:t>
            </a:r>
            <a:r>
              <a:rPr lang="cs-CZ" sz="3000" b="0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09223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4598" y="1794174"/>
            <a:ext cx="8291264" cy="4797152"/>
          </a:xfrm>
        </p:spPr>
        <p:txBody>
          <a:bodyPr>
            <a:normAutofit fontScale="92500" lnSpcReduction="20000"/>
          </a:bodyPr>
          <a:lstStyle/>
          <a:p>
            <a:pPr marL="266700" lvl="1" indent="-266700">
              <a:spcBef>
                <a:spcPts val="0"/>
              </a:spcBef>
            </a:pPr>
            <a:r>
              <a:rPr lang="cs-CZ" sz="1800" b="1" i="1" dirty="0" smtClean="0">
                <a:solidFill>
                  <a:srgbClr val="000099"/>
                </a:solidFill>
              </a:rPr>
              <a:t>Cíl</a:t>
            </a:r>
            <a:r>
              <a:rPr lang="cs-CZ" sz="1800" dirty="0" smtClean="0">
                <a:solidFill>
                  <a:srgbClr val="000099"/>
                </a:solidFill>
              </a:rPr>
              <a:t>: </a:t>
            </a:r>
            <a:r>
              <a:rPr lang="cs-CZ" sz="1800" b="1" dirty="0">
                <a:solidFill>
                  <a:srgbClr val="000099"/>
                </a:solidFill>
              </a:rPr>
              <a:t>Snížit emise skleníkových plynů</a:t>
            </a:r>
            <a:endParaRPr lang="cs-CZ" sz="1800" dirty="0" smtClean="0">
              <a:solidFill>
                <a:srgbClr val="000099"/>
              </a:solidFill>
            </a:endParaRPr>
          </a:p>
          <a:p>
            <a:r>
              <a:rPr lang="cs-CZ" sz="1500" i="1" dirty="0" smtClean="0"/>
              <a:t>Graf</a:t>
            </a:r>
            <a:r>
              <a:rPr lang="cs-CZ" sz="1500" dirty="0"/>
              <a:t>: </a:t>
            </a:r>
            <a:r>
              <a:rPr lang="cs-CZ" sz="1500" b="1" dirty="0"/>
              <a:t>Snížení emisí skleníkových plynů oproti roku 2005 </a:t>
            </a:r>
            <a:r>
              <a:rPr lang="cs-CZ" sz="1500" dirty="0"/>
              <a:t>(</a:t>
            </a:r>
            <a:r>
              <a:rPr lang="cs-CZ" sz="1500" b="1" dirty="0"/>
              <a:t>%</a:t>
            </a:r>
            <a:r>
              <a:rPr lang="cs-CZ" sz="1500" dirty="0"/>
              <a:t>)</a:t>
            </a:r>
            <a:endParaRPr lang="cs-CZ" sz="1500" dirty="0" smtClean="0"/>
          </a:p>
          <a:p>
            <a:endParaRPr lang="cs-CZ" sz="1200" dirty="0" smtClean="0"/>
          </a:p>
          <a:p>
            <a:endParaRPr lang="cs-CZ" sz="1200" dirty="0"/>
          </a:p>
          <a:p>
            <a:endParaRPr lang="cs-CZ" sz="1200" dirty="0" smtClean="0"/>
          </a:p>
          <a:p>
            <a:endParaRPr lang="cs-CZ" sz="1200" dirty="0"/>
          </a:p>
          <a:p>
            <a:endParaRPr lang="cs-CZ" sz="1200" dirty="0" smtClean="0"/>
          </a:p>
          <a:p>
            <a:endParaRPr lang="cs-CZ" sz="1200" dirty="0"/>
          </a:p>
          <a:p>
            <a:endParaRPr lang="cs-CZ" sz="1200" dirty="0" smtClean="0"/>
          </a:p>
          <a:p>
            <a:endParaRPr lang="cs-CZ" sz="3900" dirty="0"/>
          </a:p>
          <a:p>
            <a:endParaRPr lang="cs-CZ" sz="1200" dirty="0" smtClean="0"/>
          </a:p>
          <a:p>
            <a:pPr marL="361950"/>
            <a:r>
              <a:rPr lang="cs-CZ" sz="1200" dirty="0" smtClean="0"/>
              <a:t>Zdroj</a:t>
            </a:r>
            <a:r>
              <a:rPr lang="cs-CZ" sz="1200" dirty="0"/>
              <a:t>: </a:t>
            </a:r>
            <a:r>
              <a:rPr lang="cs-CZ" sz="1200" dirty="0" err="1" smtClean="0"/>
              <a:t>Eurostat</a:t>
            </a:r>
            <a:endParaRPr lang="cs-CZ" sz="1200" dirty="0">
              <a:solidFill>
                <a:srgbClr val="000099"/>
              </a:solidFill>
              <a:ea typeface="+mj-ea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4598" y="1248874"/>
            <a:ext cx="8291264" cy="504056"/>
          </a:xfrm>
        </p:spPr>
        <p:txBody>
          <a:bodyPr/>
          <a:lstStyle/>
          <a:p>
            <a:r>
              <a:rPr lang="pt-BR" sz="3000" dirty="0" smtClean="0"/>
              <a:t>Plnění </a:t>
            </a:r>
            <a:r>
              <a:rPr lang="pt-BR" sz="3000" dirty="0"/>
              <a:t>cílů EU </a:t>
            </a:r>
            <a:r>
              <a:rPr lang="pt-BR" sz="3000" b="0" dirty="0"/>
              <a:t>„</a:t>
            </a:r>
            <a:r>
              <a:rPr lang="pt-BR" sz="3000" dirty="0"/>
              <a:t>20</a:t>
            </a:r>
            <a:r>
              <a:rPr lang="pt-BR" sz="3000" b="0" dirty="0"/>
              <a:t>-</a:t>
            </a:r>
            <a:r>
              <a:rPr lang="pt-BR" sz="3000" dirty="0"/>
              <a:t>20</a:t>
            </a:r>
            <a:r>
              <a:rPr lang="pt-BR" sz="3000" b="0" dirty="0"/>
              <a:t>-</a:t>
            </a:r>
            <a:r>
              <a:rPr lang="pt-BR" sz="3000" dirty="0"/>
              <a:t>20</a:t>
            </a:r>
            <a:r>
              <a:rPr lang="pt-BR" sz="3000" b="0" dirty="0"/>
              <a:t>“</a:t>
            </a:r>
            <a:endParaRPr lang="cs-CZ" sz="3000" b="0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7670601"/>
              </p:ext>
            </p:extLst>
          </p:nvPr>
        </p:nvGraphicFramePr>
        <p:xfrm>
          <a:off x="543463" y="2432648"/>
          <a:ext cx="8091579" cy="3916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4253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16267" y="1776177"/>
            <a:ext cx="8291264" cy="4797152"/>
          </a:xfrm>
        </p:spPr>
        <p:txBody>
          <a:bodyPr>
            <a:normAutofit fontScale="92500" lnSpcReduction="20000"/>
          </a:bodyPr>
          <a:lstStyle/>
          <a:p>
            <a:pPr marL="266700" lvl="1" indent="-266700">
              <a:spcBef>
                <a:spcPts val="0"/>
              </a:spcBef>
            </a:pPr>
            <a:r>
              <a:rPr lang="cs-CZ" sz="1800" b="1" i="1" dirty="0" smtClean="0">
                <a:solidFill>
                  <a:srgbClr val="000099"/>
                </a:solidFill>
              </a:rPr>
              <a:t>Cíl</a:t>
            </a:r>
            <a:r>
              <a:rPr lang="cs-CZ" sz="1800" dirty="0" smtClean="0">
                <a:solidFill>
                  <a:srgbClr val="000099"/>
                </a:solidFill>
              </a:rPr>
              <a:t>: </a:t>
            </a:r>
            <a:r>
              <a:rPr lang="cs-CZ" sz="1800" b="1" dirty="0" smtClean="0">
                <a:solidFill>
                  <a:srgbClr val="000099"/>
                </a:solidFill>
              </a:rPr>
              <a:t>Zvýšit </a:t>
            </a:r>
            <a:r>
              <a:rPr lang="cs-CZ" sz="1800" b="1" dirty="0">
                <a:solidFill>
                  <a:srgbClr val="000099"/>
                </a:solidFill>
              </a:rPr>
              <a:t>podíl obnovitelných zdrojů energie</a:t>
            </a:r>
            <a:endParaRPr lang="cs-CZ" sz="1800" dirty="0" smtClean="0">
              <a:solidFill>
                <a:srgbClr val="000099"/>
              </a:solidFill>
            </a:endParaRPr>
          </a:p>
          <a:p>
            <a:r>
              <a:rPr lang="cs-CZ" sz="1500" i="1" dirty="0" smtClean="0"/>
              <a:t>Graf</a:t>
            </a:r>
            <a:r>
              <a:rPr lang="cs-CZ" sz="1500" dirty="0"/>
              <a:t>: </a:t>
            </a:r>
            <a:r>
              <a:rPr lang="cs-CZ" sz="1500" b="1" dirty="0"/>
              <a:t>Podíl energie z obnovitelných zdrojů na hrubé konečné spotřebě energie</a:t>
            </a:r>
            <a:r>
              <a:rPr lang="cs-CZ" sz="1500" dirty="0"/>
              <a:t> (</a:t>
            </a:r>
            <a:r>
              <a:rPr lang="cs-CZ" sz="1500" b="1" dirty="0"/>
              <a:t>%</a:t>
            </a:r>
            <a:r>
              <a:rPr lang="cs-CZ" sz="1500" dirty="0"/>
              <a:t>)</a:t>
            </a:r>
            <a:endParaRPr lang="cs-CZ" sz="1500" dirty="0" smtClean="0"/>
          </a:p>
          <a:p>
            <a:pPr marL="534988"/>
            <a:endParaRPr lang="cs-CZ" sz="1200" dirty="0" smtClean="0"/>
          </a:p>
          <a:p>
            <a:pPr marL="534988"/>
            <a:endParaRPr lang="cs-CZ" sz="1200" dirty="0"/>
          </a:p>
          <a:p>
            <a:pPr marL="534988"/>
            <a:endParaRPr lang="cs-CZ" sz="1200" dirty="0" smtClean="0"/>
          </a:p>
          <a:p>
            <a:pPr marL="534988"/>
            <a:endParaRPr lang="cs-CZ" sz="1200" dirty="0"/>
          </a:p>
          <a:p>
            <a:pPr marL="534988"/>
            <a:endParaRPr lang="cs-CZ" sz="1200" dirty="0" smtClean="0"/>
          </a:p>
          <a:p>
            <a:pPr marL="534988"/>
            <a:endParaRPr lang="cs-CZ" sz="1200" dirty="0"/>
          </a:p>
          <a:p>
            <a:pPr marL="534988"/>
            <a:endParaRPr lang="cs-CZ" sz="1200" dirty="0" smtClean="0"/>
          </a:p>
          <a:p>
            <a:pPr marL="534988"/>
            <a:endParaRPr lang="cs-CZ" sz="3900" dirty="0"/>
          </a:p>
          <a:p>
            <a:pPr marL="534988"/>
            <a:endParaRPr lang="cs-CZ" sz="1200" dirty="0" smtClean="0"/>
          </a:p>
          <a:p>
            <a:pPr marL="266700"/>
            <a:r>
              <a:rPr lang="cs-CZ" sz="1200" dirty="0" smtClean="0"/>
              <a:t>Zdroj</a:t>
            </a:r>
            <a:r>
              <a:rPr lang="cs-CZ" sz="1200" dirty="0"/>
              <a:t>: </a:t>
            </a:r>
            <a:r>
              <a:rPr lang="cs-CZ" sz="1200" dirty="0" err="1" smtClean="0"/>
              <a:t>Eurostat</a:t>
            </a:r>
            <a:endParaRPr lang="cs-CZ" sz="1200" dirty="0">
              <a:solidFill>
                <a:srgbClr val="000099"/>
              </a:solidFill>
              <a:ea typeface="+mj-ea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16267" y="1240247"/>
            <a:ext cx="8291264" cy="504056"/>
          </a:xfrm>
        </p:spPr>
        <p:txBody>
          <a:bodyPr/>
          <a:lstStyle/>
          <a:p>
            <a:r>
              <a:rPr lang="pt-BR" sz="3000" dirty="0" smtClean="0"/>
              <a:t>Plnění </a:t>
            </a:r>
            <a:r>
              <a:rPr lang="pt-BR" sz="3000" dirty="0"/>
              <a:t>cílů EU </a:t>
            </a:r>
            <a:r>
              <a:rPr lang="pt-BR" sz="3000" b="0" dirty="0"/>
              <a:t>„</a:t>
            </a:r>
            <a:r>
              <a:rPr lang="pt-BR" sz="3000" dirty="0"/>
              <a:t>20</a:t>
            </a:r>
            <a:r>
              <a:rPr lang="pt-BR" sz="3000" b="0" dirty="0"/>
              <a:t>-</a:t>
            </a:r>
            <a:r>
              <a:rPr lang="pt-BR" sz="3000" dirty="0"/>
              <a:t>20</a:t>
            </a:r>
            <a:r>
              <a:rPr lang="pt-BR" sz="3000" b="0" dirty="0"/>
              <a:t>-</a:t>
            </a:r>
            <a:r>
              <a:rPr lang="pt-BR" sz="3000" dirty="0"/>
              <a:t>20</a:t>
            </a:r>
            <a:r>
              <a:rPr lang="pt-BR" sz="3000" b="0" dirty="0"/>
              <a:t>“</a:t>
            </a:r>
            <a:endParaRPr lang="cs-CZ" sz="3000" b="0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0526775"/>
              </p:ext>
            </p:extLst>
          </p:nvPr>
        </p:nvGraphicFramePr>
        <p:xfrm>
          <a:off x="534838" y="2398143"/>
          <a:ext cx="7737893" cy="394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399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4845" y="1733044"/>
            <a:ext cx="8291264" cy="4797152"/>
          </a:xfrm>
        </p:spPr>
        <p:txBody>
          <a:bodyPr>
            <a:normAutofit fontScale="85000" lnSpcReduction="20000"/>
          </a:bodyPr>
          <a:lstStyle/>
          <a:p>
            <a:pPr marL="361950" lvl="1" indent="-361950">
              <a:spcBef>
                <a:spcPts val="0"/>
              </a:spcBef>
            </a:pPr>
            <a:r>
              <a:rPr lang="cs-CZ" sz="2000" b="1" i="1" dirty="0" smtClean="0">
                <a:solidFill>
                  <a:srgbClr val="000099"/>
                </a:solidFill>
              </a:rPr>
              <a:t>Cíl</a:t>
            </a:r>
            <a:r>
              <a:rPr lang="cs-CZ" sz="2000" dirty="0" smtClean="0">
                <a:solidFill>
                  <a:srgbClr val="000099"/>
                </a:solidFill>
              </a:rPr>
              <a:t>:	</a:t>
            </a:r>
            <a:r>
              <a:rPr lang="cs-CZ" sz="2000" b="1" dirty="0" smtClean="0">
                <a:solidFill>
                  <a:srgbClr val="000099"/>
                </a:solidFill>
              </a:rPr>
              <a:t>Zvýšit </a:t>
            </a:r>
            <a:r>
              <a:rPr lang="cs-CZ" sz="2000" b="1" dirty="0">
                <a:solidFill>
                  <a:srgbClr val="000099"/>
                </a:solidFill>
              </a:rPr>
              <a:t>energetickou účinnost </a:t>
            </a:r>
            <a:endParaRPr lang="cs-CZ" sz="2000" b="1" dirty="0" smtClean="0">
              <a:solidFill>
                <a:srgbClr val="000099"/>
              </a:solidFill>
            </a:endParaRPr>
          </a:p>
          <a:p>
            <a:pPr marL="361950" lvl="1" indent="-361950">
              <a:spcBef>
                <a:spcPts val="0"/>
              </a:spcBef>
            </a:pPr>
            <a:r>
              <a:rPr lang="cs-CZ" sz="1800" dirty="0" smtClean="0"/>
              <a:t>	</a:t>
            </a:r>
            <a:r>
              <a:rPr lang="cs-CZ" sz="1600" i="1" dirty="0" smtClean="0">
                <a:solidFill>
                  <a:srgbClr val="000099"/>
                </a:solidFill>
              </a:rPr>
              <a:t>(NAPEE 2016: vypočteným </a:t>
            </a:r>
            <a:r>
              <a:rPr lang="cs-CZ" sz="1600" b="1" i="1" dirty="0" smtClean="0">
                <a:solidFill>
                  <a:srgbClr val="000099"/>
                </a:solidFill>
              </a:rPr>
              <a:t>cílem</a:t>
            </a:r>
            <a:r>
              <a:rPr lang="cs-CZ" sz="1600" i="1" dirty="0" smtClean="0">
                <a:solidFill>
                  <a:srgbClr val="000099"/>
                </a:solidFill>
              </a:rPr>
              <a:t> </a:t>
            </a:r>
            <a:r>
              <a:rPr lang="cs-CZ" sz="1600" i="1" dirty="0">
                <a:solidFill>
                  <a:srgbClr val="000099"/>
                </a:solidFill>
              </a:rPr>
              <a:t>pro </a:t>
            </a:r>
            <a:r>
              <a:rPr lang="cs-CZ" sz="1600" b="1" i="1" dirty="0">
                <a:solidFill>
                  <a:srgbClr val="000099"/>
                </a:solidFill>
              </a:rPr>
              <a:t>ČR </a:t>
            </a:r>
            <a:r>
              <a:rPr lang="cs-CZ" sz="1600" i="1" dirty="0">
                <a:solidFill>
                  <a:srgbClr val="000099"/>
                </a:solidFill>
              </a:rPr>
              <a:t>nově</a:t>
            </a:r>
            <a:r>
              <a:rPr lang="cs-CZ" sz="1600" b="1" i="1" dirty="0">
                <a:solidFill>
                  <a:srgbClr val="000099"/>
                </a:solidFill>
              </a:rPr>
              <a:t> uspořit </a:t>
            </a:r>
            <a:r>
              <a:rPr lang="cs-CZ" sz="1600" i="1" dirty="0">
                <a:solidFill>
                  <a:srgbClr val="000099"/>
                </a:solidFill>
              </a:rPr>
              <a:t>do roku 2020 </a:t>
            </a:r>
            <a:r>
              <a:rPr lang="cs-CZ" sz="1600" b="1" i="1" dirty="0">
                <a:solidFill>
                  <a:srgbClr val="000099"/>
                </a:solidFill>
              </a:rPr>
              <a:t>50,67 </a:t>
            </a:r>
            <a:r>
              <a:rPr lang="cs-CZ" sz="1600" b="1" i="1" dirty="0" smtClean="0">
                <a:solidFill>
                  <a:srgbClr val="000099"/>
                </a:solidFill>
              </a:rPr>
              <a:t>PJ</a:t>
            </a:r>
            <a:r>
              <a:rPr lang="cs-CZ" sz="1600" i="1" dirty="0" smtClean="0">
                <a:solidFill>
                  <a:srgbClr val="000099"/>
                </a:solidFill>
              </a:rPr>
              <a:t>)</a:t>
            </a:r>
          </a:p>
          <a:p>
            <a:pPr marL="361950" lvl="1" indent="-361950">
              <a:spcBef>
                <a:spcPts val="0"/>
              </a:spcBef>
            </a:pPr>
            <a:endParaRPr lang="cs-CZ" sz="900" i="1" dirty="0" smtClean="0">
              <a:solidFill>
                <a:srgbClr val="000099"/>
              </a:solidFill>
            </a:endParaRPr>
          </a:p>
          <a:p>
            <a:pPr marL="1527175" indent="-1165225">
              <a:spcBef>
                <a:spcPts val="0"/>
              </a:spcBef>
              <a:spcAft>
                <a:spcPts val="0"/>
              </a:spcAft>
            </a:pPr>
            <a:r>
              <a:rPr lang="cs-CZ" sz="1600" i="1" dirty="0" smtClean="0"/>
              <a:t>Graf kontextu</a:t>
            </a:r>
            <a:r>
              <a:rPr lang="cs-CZ" sz="1600" dirty="0" smtClean="0"/>
              <a:t>:	</a:t>
            </a:r>
            <a:r>
              <a:rPr lang="cs-CZ" sz="1600" b="1" dirty="0" smtClean="0"/>
              <a:t>Konečná </a:t>
            </a:r>
            <a:r>
              <a:rPr lang="cs-CZ" sz="1600" b="1" dirty="0"/>
              <a:t>spotřeba energie ČR podle odvětví </a:t>
            </a:r>
            <a:r>
              <a:rPr lang="cs-CZ" sz="1600" dirty="0"/>
              <a:t>v metodice </a:t>
            </a:r>
            <a:r>
              <a:rPr lang="cs-CZ" sz="1600" dirty="0" err="1"/>
              <a:t>Eurostatu</a:t>
            </a:r>
            <a:r>
              <a:rPr lang="cs-CZ" sz="1600" dirty="0"/>
              <a:t> </a:t>
            </a:r>
            <a:endParaRPr lang="cs-CZ" sz="1600" dirty="0" smtClean="0"/>
          </a:p>
          <a:p>
            <a:pPr marL="1527175" indent="-725488">
              <a:spcBef>
                <a:spcPts val="0"/>
              </a:spcBef>
              <a:spcAft>
                <a:spcPts val="0"/>
              </a:spcAft>
            </a:pPr>
            <a:r>
              <a:rPr lang="pl-PL" sz="1600" dirty="0" smtClean="0"/>
              <a:t>	za </a:t>
            </a:r>
            <a:r>
              <a:rPr lang="pl-PL" sz="1600" dirty="0"/>
              <a:t>roky </a:t>
            </a:r>
            <a:r>
              <a:rPr lang="pl-PL" sz="1600" b="1" dirty="0"/>
              <a:t>1990</a:t>
            </a:r>
            <a:r>
              <a:rPr lang="pl-PL" sz="1600" dirty="0"/>
              <a:t>–</a:t>
            </a:r>
            <a:r>
              <a:rPr lang="pl-PL" sz="1600" b="1" dirty="0"/>
              <a:t>2014</a:t>
            </a:r>
            <a:r>
              <a:rPr lang="pl-PL" sz="1600" dirty="0"/>
              <a:t> v petajoulech (</a:t>
            </a:r>
            <a:r>
              <a:rPr lang="pl-PL" sz="1600" b="1" dirty="0"/>
              <a:t>PJ</a:t>
            </a:r>
            <a:r>
              <a:rPr lang="pl-PL" sz="1600" dirty="0"/>
              <a:t>)</a:t>
            </a:r>
            <a:endParaRPr lang="cs-CZ" sz="1600" dirty="0" smtClean="0"/>
          </a:p>
          <a:p>
            <a:pPr marL="1258888" indent="-457200"/>
            <a:endParaRPr lang="cs-CZ" sz="1200" dirty="0"/>
          </a:p>
          <a:p>
            <a:pPr marL="1258888" indent="-457200"/>
            <a:endParaRPr lang="cs-CZ" sz="1300" dirty="0" smtClean="0"/>
          </a:p>
          <a:p>
            <a:pPr marL="1258888" indent="-457200"/>
            <a:endParaRPr lang="cs-CZ" sz="1300" dirty="0"/>
          </a:p>
          <a:p>
            <a:pPr marL="1258888" indent="-457200"/>
            <a:endParaRPr lang="cs-CZ" sz="2300" dirty="0" smtClean="0"/>
          </a:p>
          <a:p>
            <a:pPr marL="1258888" indent="-457200"/>
            <a:endParaRPr lang="cs-CZ" sz="1200" dirty="0"/>
          </a:p>
          <a:p>
            <a:pPr marL="1258888" indent="-457200"/>
            <a:endParaRPr lang="cs-CZ" sz="1200" dirty="0" smtClean="0"/>
          </a:p>
          <a:p>
            <a:pPr marL="1258888" indent="-457200"/>
            <a:endParaRPr lang="cs-CZ" sz="3900" dirty="0"/>
          </a:p>
          <a:p>
            <a:pPr marL="1258888" indent="-457200"/>
            <a:endParaRPr lang="cs-CZ" dirty="0" smtClean="0"/>
          </a:p>
          <a:p>
            <a:pPr marL="1258888" indent="-457200"/>
            <a:r>
              <a:rPr lang="cs-CZ" sz="1300" dirty="0" smtClean="0"/>
              <a:t>Zdroj</a:t>
            </a:r>
            <a:r>
              <a:rPr lang="cs-CZ" sz="1300" dirty="0"/>
              <a:t>: </a:t>
            </a:r>
            <a:r>
              <a:rPr lang="cs-CZ" sz="1300" dirty="0" err="1" smtClean="0"/>
              <a:t>Eurostat</a:t>
            </a:r>
            <a:endParaRPr lang="cs-CZ" sz="1300" dirty="0">
              <a:solidFill>
                <a:srgbClr val="000099"/>
              </a:solidFill>
              <a:ea typeface="+mj-ea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4845" y="1214369"/>
            <a:ext cx="8291264" cy="504056"/>
          </a:xfrm>
        </p:spPr>
        <p:txBody>
          <a:bodyPr/>
          <a:lstStyle/>
          <a:p>
            <a:r>
              <a:rPr lang="pt-BR" sz="3000" dirty="0" smtClean="0"/>
              <a:t>Plnění </a:t>
            </a:r>
            <a:r>
              <a:rPr lang="pt-BR" sz="3000" dirty="0"/>
              <a:t>cílů EU </a:t>
            </a:r>
            <a:r>
              <a:rPr lang="pt-BR" sz="3000" b="0" dirty="0"/>
              <a:t>„</a:t>
            </a:r>
            <a:r>
              <a:rPr lang="pt-BR" sz="3000" dirty="0"/>
              <a:t>20</a:t>
            </a:r>
            <a:r>
              <a:rPr lang="pt-BR" sz="3000" b="0" dirty="0"/>
              <a:t>-</a:t>
            </a:r>
            <a:r>
              <a:rPr lang="pt-BR" sz="3000" dirty="0"/>
              <a:t>20</a:t>
            </a:r>
            <a:r>
              <a:rPr lang="pt-BR" sz="3000" b="0" dirty="0"/>
              <a:t>-</a:t>
            </a:r>
            <a:r>
              <a:rPr lang="pt-BR" sz="3000" dirty="0"/>
              <a:t>20</a:t>
            </a:r>
            <a:r>
              <a:rPr lang="pt-BR" sz="3000" b="0" dirty="0"/>
              <a:t>“</a:t>
            </a:r>
            <a:endParaRPr lang="cs-CZ" sz="3000" b="0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4032806"/>
              </p:ext>
            </p:extLst>
          </p:nvPr>
        </p:nvGraphicFramePr>
        <p:xfrm>
          <a:off x="897146" y="2622429"/>
          <a:ext cx="7384211" cy="3674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4979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326" y="1744621"/>
            <a:ext cx="8291264" cy="4797152"/>
          </a:xfrm>
        </p:spPr>
        <p:txBody>
          <a:bodyPr>
            <a:normAutofit fontScale="92500" lnSpcReduction="10000"/>
          </a:bodyPr>
          <a:lstStyle/>
          <a:p>
            <a:pPr marL="1527175" indent="-1165225">
              <a:spcBef>
                <a:spcPts val="0"/>
              </a:spcBef>
              <a:spcAft>
                <a:spcPts val="0"/>
              </a:spcAft>
            </a:pPr>
            <a:r>
              <a:rPr lang="cs-CZ" sz="1500" i="1" dirty="0" smtClean="0"/>
              <a:t>Graf kontextu</a:t>
            </a:r>
            <a:r>
              <a:rPr lang="cs-CZ" sz="1500" dirty="0" smtClean="0"/>
              <a:t>:	</a:t>
            </a:r>
            <a:r>
              <a:rPr lang="cs-CZ" sz="1500" b="1" dirty="0"/>
              <a:t>Konečná spotřeba energie domácnostmi </a:t>
            </a:r>
            <a:r>
              <a:rPr lang="cs-CZ" sz="1500" dirty="0"/>
              <a:t>států EU v metodice </a:t>
            </a:r>
            <a:r>
              <a:rPr lang="cs-CZ" sz="1500" dirty="0" err="1"/>
              <a:t>Eurostatu</a:t>
            </a:r>
            <a:r>
              <a:rPr lang="cs-CZ" sz="1500" dirty="0"/>
              <a:t> </a:t>
            </a:r>
            <a:endParaRPr lang="cs-CZ" sz="1500" dirty="0" smtClean="0"/>
          </a:p>
          <a:p>
            <a:pPr marL="1527175" indent="-630238">
              <a:spcBef>
                <a:spcPts val="0"/>
              </a:spcBef>
              <a:spcAft>
                <a:spcPts val="0"/>
              </a:spcAft>
            </a:pPr>
            <a:r>
              <a:rPr lang="cs-CZ" sz="1500" b="1" dirty="0"/>
              <a:t>	</a:t>
            </a:r>
            <a:r>
              <a:rPr lang="cs-CZ" sz="1500" b="1" dirty="0" smtClean="0">
                <a:solidFill>
                  <a:srgbClr val="000099"/>
                </a:solidFill>
              </a:rPr>
              <a:t>na </a:t>
            </a:r>
            <a:r>
              <a:rPr lang="cs-CZ" sz="1500" b="1" dirty="0">
                <a:solidFill>
                  <a:srgbClr val="000099"/>
                </a:solidFill>
              </a:rPr>
              <a:t>jednoho obyvatele </a:t>
            </a:r>
            <a:r>
              <a:rPr lang="cs-CZ" sz="1500" dirty="0"/>
              <a:t>v roce </a:t>
            </a:r>
            <a:r>
              <a:rPr lang="cs-CZ" sz="1500" b="1" dirty="0"/>
              <a:t>2014</a:t>
            </a:r>
            <a:r>
              <a:rPr lang="cs-CZ" sz="1500" dirty="0"/>
              <a:t> v gigajoulech (</a:t>
            </a:r>
            <a:r>
              <a:rPr lang="cs-CZ" sz="1500" b="1" dirty="0"/>
              <a:t>GJ</a:t>
            </a:r>
            <a:r>
              <a:rPr lang="cs-CZ" sz="1500" dirty="0"/>
              <a:t>)</a:t>
            </a:r>
          </a:p>
          <a:p>
            <a:pPr marL="2062163" indent="-1165225"/>
            <a:endParaRPr lang="cs-CZ" sz="1200" dirty="0"/>
          </a:p>
          <a:p>
            <a:pPr marL="2062163" indent="-1165225"/>
            <a:endParaRPr lang="cs-CZ" sz="1300" dirty="0" smtClean="0"/>
          </a:p>
          <a:p>
            <a:pPr marL="2062163" indent="-1165225"/>
            <a:endParaRPr lang="cs-CZ" sz="1300" dirty="0"/>
          </a:p>
          <a:p>
            <a:pPr marL="2062163" indent="-1165225"/>
            <a:endParaRPr lang="cs-CZ" sz="2300" dirty="0" smtClean="0"/>
          </a:p>
          <a:p>
            <a:pPr marL="2062163" indent="-1165225"/>
            <a:endParaRPr lang="cs-CZ" sz="1200" dirty="0"/>
          </a:p>
          <a:p>
            <a:pPr marL="2062163" indent="-1165225"/>
            <a:endParaRPr lang="cs-CZ" sz="1200" dirty="0" smtClean="0"/>
          </a:p>
          <a:p>
            <a:pPr marL="2062163" indent="-1165225"/>
            <a:endParaRPr lang="cs-CZ" sz="3900" dirty="0"/>
          </a:p>
          <a:p>
            <a:pPr marL="2062163" indent="-1165225"/>
            <a:endParaRPr lang="cs-CZ" dirty="0" smtClean="0"/>
          </a:p>
          <a:p>
            <a:pPr marL="449263"/>
            <a:r>
              <a:rPr lang="cs-CZ" sz="1200" dirty="0" smtClean="0"/>
              <a:t>Zdroj</a:t>
            </a:r>
            <a:r>
              <a:rPr lang="cs-CZ" sz="1200" dirty="0"/>
              <a:t>: </a:t>
            </a:r>
            <a:r>
              <a:rPr lang="cs-CZ" sz="1200" dirty="0" err="1"/>
              <a:t>Eurostat</a:t>
            </a:r>
            <a:r>
              <a:rPr lang="cs-CZ" sz="1200" dirty="0"/>
              <a:t>, výpočty </a:t>
            </a:r>
            <a:r>
              <a:rPr lang="cs-CZ" sz="1200" dirty="0" smtClean="0"/>
              <a:t>MMR</a:t>
            </a:r>
            <a:endParaRPr lang="cs-CZ" sz="1200" dirty="0">
              <a:solidFill>
                <a:srgbClr val="000099"/>
              </a:solidFill>
              <a:ea typeface="+mj-ea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326" y="1266127"/>
            <a:ext cx="8291264" cy="504056"/>
          </a:xfrm>
        </p:spPr>
        <p:txBody>
          <a:bodyPr/>
          <a:lstStyle/>
          <a:p>
            <a:r>
              <a:rPr lang="pt-BR" sz="2400" dirty="0"/>
              <a:t>Konečná spotřeba energie domácnostmi států </a:t>
            </a:r>
            <a:r>
              <a:rPr lang="pt-BR" sz="2400" dirty="0" smtClean="0"/>
              <a:t>EU</a:t>
            </a:r>
            <a:endParaRPr lang="cs-CZ" sz="2400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9378767"/>
              </p:ext>
            </p:extLst>
          </p:nvPr>
        </p:nvGraphicFramePr>
        <p:xfrm>
          <a:off x="671153" y="2185538"/>
          <a:ext cx="7342786" cy="4215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5258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04163" y="1818136"/>
            <a:ext cx="8291264" cy="4797152"/>
          </a:xfrm>
        </p:spPr>
        <p:txBody>
          <a:bodyPr>
            <a:normAutofit/>
          </a:bodyPr>
          <a:lstStyle/>
          <a:p>
            <a:pPr marL="1165225" indent="-1165225">
              <a:spcBef>
                <a:spcPts val="0"/>
              </a:spcBef>
              <a:spcAft>
                <a:spcPts val="0"/>
              </a:spcAft>
            </a:pPr>
            <a:r>
              <a:rPr lang="cs-CZ" sz="1400" i="1" dirty="0" smtClean="0"/>
              <a:t>Graf kontextu</a:t>
            </a:r>
            <a:r>
              <a:rPr lang="cs-CZ" sz="1400" dirty="0" smtClean="0"/>
              <a:t>:	</a:t>
            </a:r>
            <a:r>
              <a:rPr lang="cs-CZ" sz="1400" b="1" dirty="0"/>
              <a:t>Procentní podíly počtu obydlených bytů </a:t>
            </a:r>
            <a:r>
              <a:rPr lang="cs-CZ" sz="1400" b="1" dirty="0" smtClean="0"/>
              <a:t>podle </a:t>
            </a:r>
            <a:r>
              <a:rPr lang="cs-CZ" sz="1400" b="1" dirty="0"/>
              <a:t>užitné plochy v </a:t>
            </a:r>
            <a:r>
              <a:rPr lang="cs-CZ" sz="1400" b="1" dirty="0" smtClean="0"/>
              <a:t>m</a:t>
            </a:r>
            <a:r>
              <a:rPr lang="cs-CZ" sz="1400" b="1" baseline="30000" dirty="0" smtClean="0"/>
              <a:t>2</a:t>
            </a:r>
          </a:p>
          <a:p>
            <a:pPr marL="1165225" indent="-1165225">
              <a:spcBef>
                <a:spcPts val="0"/>
              </a:spcBef>
              <a:spcAft>
                <a:spcPts val="0"/>
              </a:spcAft>
            </a:pPr>
            <a:r>
              <a:rPr lang="cs-CZ" sz="1200" i="1" dirty="0" smtClean="0"/>
              <a:t>	</a:t>
            </a:r>
            <a:r>
              <a:rPr lang="cs-CZ" sz="1100" i="1" dirty="0" smtClean="0"/>
              <a:t>(</a:t>
            </a:r>
            <a:r>
              <a:rPr lang="cs-CZ" sz="1100" i="1" dirty="0"/>
              <a:t>Země </a:t>
            </a:r>
            <a:r>
              <a:rPr lang="cs-CZ" sz="1100" i="1" dirty="0" smtClean="0"/>
              <a:t>vzestupně </a:t>
            </a:r>
            <a:r>
              <a:rPr lang="cs-CZ" sz="1100" i="1" dirty="0"/>
              <a:t>seřazeny podle podílu bytů </a:t>
            </a:r>
            <a:r>
              <a:rPr lang="cs-CZ" sz="1100" b="1" i="1" dirty="0"/>
              <a:t>do 80 m</a:t>
            </a:r>
            <a:r>
              <a:rPr lang="cs-CZ" sz="1100" b="1" i="1" baseline="30000" dirty="0"/>
              <a:t>2</a:t>
            </a:r>
            <a:r>
              <a:rPr lang="cs-CZ" sz="1100" i="1" dirty="0"/>
              <a:t>)</a:t>
            </a:r>
          </a:p>
          <a:p>
            <a:pPr marL="1165225" indent="-1165225"/>
            <a:endParaRPr lang="cs-CZ" sz="1300" dirty="0" smtClean="0"/>
          </a:p>
          <a:p>
            <a:pPr marL="1165225" indent="-1165225"/>
            <a:endParaRPr lang="cs-CZ" sz="1300" dirty="0"/>
          </a:p>
          <a:p>
            <a:pPr marL="1165225" indent="-1165225"/>
            <a:endParaRPr lang="cs-CZ" sz="2300" dirty="0" smtClean="0"/>
          </a:p>
          <a:p>
            <a:pPr marL="1165225" indent="-1165225"/>
            <a:endParaRPr lang="cs-CZ" sz="1200" dirty="0"/>
          </a:p>
          <a:p>
            <a:pPr marL="1165225" indent="-1165225"/>
            <a:endParaRPr lang="cs-CZ" sz="1200" dirty="0" smtClean="0"/>
          </a:p>
          <a:p>
            <a:pPr marL="1165225" indent="-1165225"/>
            <a:endParaRPr lang="cs-CZ" sz="3900" dirty="0" smtClean="0"/>
          </a:p>
          <a:p>
            <a:pPr marL="1165225" indent="-1165225"/>
            <a:endParaRPr lang="cs-CZ" dirty="0" smtClean="0"/>
          </a:p>
          <a:p>
            <a:pPr marL="1077913"/>
            <a:r>
              <a:rPr lang="cs-CZ" sz="1100" dirty="0" smtClean="0"/>
              <a:t>Zdroj</a:t>
            </a:r>
            <a:r>
              <a:rPr lang="cs-CZ" sz="1100" dirty="0"/>
              <a:t>: </a:t>
            </a:r>
            <a:r>
              <a:rPr lang="cs-CZ" sz="1100" dirty="0" err="1"/>
              <a:t>Eurostat</a:t>
            </a:r>
            <a:r>
              <a:rPr lang="cs-CZ" sz="1100" dirty="0"/>
              <a:t>, cenzus 2011, výpočty </a:t>
            </a:r>
            <a:r>
              <a:rPr lang="cs-CZ" sz="1100" dirty="0" smtClean="0"/>
              <a:t>MMR</a:t>
            </a:r>
            <a:endParaRPr lang="cs-CZ" sz="1100" dirty="0">
              <a:solidFill>
                <a:srgbClr val="000099"/>
              </a:solidFill>
              <a:ea typeface="+mj-ea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04163" y="1257500"/>
            <a:ext cx="8291264" cy="504056"/>
          </a:xfrm>
        </p:spPr>
        <p:txBody>
          <a:bodyPr/>
          <a:lstStyle/>
          <a:p>
            <a:r>
              <a:rPr lang="pt-BR" sz="2400" dirty="0">
                <a:solidFill>
                  <a:srgbClr val="D5D5FF"/>
                </a:solidFill>
              </a:rPr>
              <a:t>Konečná spotřeba energie domácnostmi států EU</a:t>
            </a:r>
            <a:endParaRPr lang="cs-CZ" sz="2400" dirty="0">
              <a:solidFill>
                <a:srgbClr val="D5D5FF"/>
              </a:solidFill>
            </a:endParaRPr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0053641"/>
              </p:ext>
            </p:extLst>
          </p:nvPr>
        </p:nvGraphicFramePr>
        <p:xfrm>
          <a:off x="101108" y="2301318"/>
          <a:ext cx="9042892" cy="4015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173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31142" y="1698538"/>
            <a:ext cx="8291264" cy="4797152"/>
          </a:xfrm>
        </p:spPr>
        <p:txBody>
          <a:bodyPr>
            <a:normAutofit fontScale="92500" lnSpcReduction="20000"/>
          </a:bodyPr>
          <a:lstStyle/>
          <a:p>
            <a:pPr marL="1165225" indent="-1165225">
              <a:spcBef>
                <a:spcPts val="0"/>
              </a:spcBef>
              <a:spcAft>
                <a:spcPts val="0"/>
              </a:spcAft>
            </a:pPr>
            <a:r>
              <a:rPr lang="cs-CZ" sz="1500" i="1" dirty="0" smtClean="0"/>
              <a:t>Graf kontextu</a:t>
            </a:r>
            <a:r>
              <a:rPr lang="cs-CZ" sz="1500" dirty="0" smtClean="0"/>
              <a:t>:	</a:t>
            </a:r>
            <a:r>
              <a:rPr lang="cs-CZ" sz="1500" b="1" dirty="0"/>
              <a:t>Konečná spotřeba energie domácnostmi </a:t>
            </a:r>
            <a:r>
              <a:rPr lang="cs-CZ" sz="1500" dirty="0"/>
              <a:t>států EU v metodice </a:t>
            </a:r>
            <a:r>
              <a:rPr lang="cs-CZ" sz="1500" dirty="0" err="1"/>
              <a:t>Eurostatu</a:t>
            </a:r>
            <a:r>
              <a:rPr lang="cs-CZ" sz="1500" dirty="0"/>
              <a:t> v roce 2014 </a:t>
            </a:r>
            <a:endParaRPr lang="cs-CZ" sz="1500" dirty="0" smtClean="0"/>
          </a:p>
          <a:p>
            <a:pPr marL="1165225" indent="-1165225">
              <a:spcBef>
                <a:spcPts val="0"/>
              </a:spcBef>
              <a:spcAft>
                <a:spcPts val="0"/>
              </a:spcAft>
            </a:pPr>
            <a:r>
              <a:rPr lang="cs-CZ" sz="1500" b="1" dirty="0"/>
              <a:t>	</a:t>
            </a:r>
            <a:r>
              <a:rPr lang="cs-CZ" sz="1500" b="1" dirty="0" smtClean="0">
                <a:solidFill>
                  <a:srgbClr val="000099"/>
                </a:solidFill>
              </a:rPr>
              <a:t>na </a:t>
            </a:r>
            <a:r>
              <a:rPr lang="cs-CZ" sz="1500" b="1" dirty="0">
                <a:solidFill>
                  <a:srgbClr val="000099"/>
                </a:solidFill>
              </a:rPr>
              <a:t>m</a:t>
            </a:r>
            <a:r>
              <a:rPr lang="cs-CZ" sz="1500" b="1" baseline="30000" dirty="0">
                <a:solidFill>
                  <a:srgbClr val="000099"/>
                </a:solidFill>
              </a:rPr>
              <a:t>2</a:t>
            </a:r>
            <a:r>
              <a:rPr lang="cs-CZ" sz="1500" b="1" dirty="0">
                <a:solidFill>
                  <a:srgbClr val="000099"/>
                </a:solidFill>
              </a:rPr>
              <a:t> celkové plochy bytů </a:t>
            </a:r>
            <a:r>
              <a:rPr lang="cs-CZ" sz="1500" dirty="0"/>
              <a:t>v roce 2012 v megajoulech (</a:t>
            </a:r>
            <a:r>
              <a:rPr lang="cs-CZ" sz="1500" b="1" dirty="0"/>
              <a:t>MJ</a:t>
            </a:r>
            <a:r>
              <a:rPr lang="cs-CZ" sz="1500" dirty="0"/>
              <a:t>)</a:t>
            </a:r>
          </a:p>
          <a:p>
            <a:pPr marL="2062163" indent="-1165225"/>
            <a:endParaRPr lang="cs-CZ" sz="1200" dirty="0"/>
          </a:p>
          <a:p>
            <a:pPr marL="2062163" indent="-1165225"/>
            <a:endParaRPr lang="cs-CZ" sz="1300" dirty="0" smtClean="0"/>
          </a:p>
          <a:p>
            <a:pPr marL="2062163" indent="-1165225"/>
            <a:endParaRPr lang="cs-CZ" sz="1300" dirty="0"/>
          </a:p>
          <a:p>
            <a:pPr marL="2062163" indent="-1165225"/>
            <a:endParaRPr lang="cs-CZ" sz="2300" dirty="0" smtClean="0"/>
          </a:p>
          <a:p>
            <a:pPr marL="2062163" indent="-1165225"/>
            <a:endParaRPr lang="cs-CZ" sz="1200" dirty="0"/>
          </a:p>
          <a:p>
            <a:pPr marL="2062163" indent="-1165225"/>
            <a:endParaRPr lang="cs-CZ" sz="1200" dirty="0" smtClean="0"/>
          </a:p>
          <a:p>
            <a:pPr marL="2062163" indent="-1165225"/>
            <a:endParaRPr lang="cs-CZ" sz="6500" dirty="0"/>
          </a:p>
          <a:p>
            <a:pPr marL="2062163" indent="-1165225"/>
            <a:endParaRPr lang="cs-CZ" dirty="0" smtClean="0"/>
          </a:p>
          <a:p>
            <a:pPr marL="449263">
              <a:spcBef>
                <a:spcPts val="0"/>
              </a:spcBef>
              <a:spcAft>
                <a:spcPts val="0"/>
              </a:spcAft>
            </a:pPr>
            <a:r>
              <a:rPr lang="cs-CZ" sz="1200" dirty="0"/>
              <a:t>Zdroj: </a:t>
            </a:r>
            <a:r>
              <a:rPr lang="cs-CZ" sz="1200" dirty="0" err="1"/>
              <a:t>Eurostat</a:t>
            </a:r>
            <a:r>
              <a:rPr lang="cs-CZ" sz="1200" dirty="0"/>
              <a:t> a ODYSSEE, výpočty </a:t>
            </a:r>
            <a:r>
              <a:rPr lang="cs-CZ" sz="1200" dirty="0" smtClean="0"/>
              <a:t>MMR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300" i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600" i="1" dirty="0" smtClean="0"/>
              <a:t>Poznámka</a:t>
            </a:r>
            <a:r>
              <a:rPr lang="cs-CZ" sz="600" i="1" dirty="0"/>
              <a:t>: Zdrojem odhadu celkové plochy bytů jednotlivých států, a to jen k roku 2012, ale * Rumunsko – 2011, ** Estonsko a Maďarsko – 2010 (vynechána Belgie – zcela neaktuální údaj k r. 2001), je pro grafické znázornění databáze ODYSSEE spravovaná francouzskou společností </a:t>
            </a:r>
            <a:r>
              <a:rPr lang="cs-CZ" sz="600" i="1" dirty="0" err="1"/>
              <a:t>Enerdata</a:t>
            </a:r>
            <a:r>
              <a:rPr lang="cs-CZ" sz="600" i="1" dirty="0"/>
              <a:t> s. a.</a:t>
            </a:r>
            <a:endParaRPr lang="cs-CZ" sz="600" i="1" dirty="0">
              <a:solidFill>
                <a:srgbClr val="000099"/>
              </a:solidFill>
              <a:ea typeface="+mj-ea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31142" y="1197115"/>
            <a:ext cx="8291264" cy="504056"/>
          </a:xfrm>
        </p:spPr>
        <p:txBody>
          <a:bodyPr/>
          <a:lstStyle/>
          <a:p>
            <a:r>
              <a:rPr lang="pt-BR" sz="2400" dirty="0"/>
              <a:t>Konečná spotřeba energie domácnostmi států </a:t>
            </a:r>
            <a:r>
              <a:rPr lang="pt-BR" sz="2400" dirty="0" smtClean="0"/>
              <a:t>EU</a:t>
            </a:r>
            <a:endParaRPr lang="cs-CZ" sz="2400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6116457"/>
              </p:ext>
            </p:extLst>
          </p:nvPr>
        </p:nvGraphicFramePr>
        <p:xfrm>
          <a:off x="491707" y="2087682"/>
          <a:ext cx="7781025" cy="4149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88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1" dirty="0" smtClean="0"/>
              <a:t>Priorita 8</a:t>
            </a:r>
            <a:r>
              <a:rPr lang="cs-CZ" sz="1600" dirty="0" smtClean="0"/>
              <a:t>:</a:t>
            </a:r>
            <a:r>
              <a:rPr lang="cs-CZ" sz="1600" b="1" dirty="0" smtClean="0"/>
              <a:t> </a:t>
            </a:r>
            <a:r>
              <a:rPr lang="cs-CZ" sz="1600" dirty="0" smtClean="0"/>
              <a:t>„</a:t>
            </a:r>
            <a:r>
              <a:rPr lang="cs-CZ" sz="1600" b="1" dirty="0" smtClean="0"/>
              <a:t>Řešení </a:t>
            </a:r>
            <a:r>
              <a:rPr lang="cs-CZ" sz="1600" b="1" dirty="0"/>
              <a:t>dopadů opatření souvisejících se zvýšením energetické účinnosti na výdaje domácností na </a:t>
            </a:r>
            <a:r>
              <a:rPr lang="cs-CZ" sz="1600" b="1" dirty="0" smtClean="0"/>
              <a:t>bydlení</a:t>
            </a:r>
            <a:r>
              <a:rPr lang="cs-CZ" sz="1600" dirty="0" smtClean="0"/>
              <a:t>“</a:t>
            </a:r>
            <a:endParaRPr lang="cs-CZ" sz="1600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400" dirty="0"/>
          </a:p>
          <a:p>
            <a:pPr marL="361950" indent="-361950" algn="just">
              <a:spcBef>
                <a:spcPts val="0"/>
              </a:spcBef>
              <a:spcAft>
                <a:spcPts val="0"/>
              </a:spcAft>
            </a:pPr>
            <a:r>
              <a:rPr lang="cs-CZ" sz="1400" b="1" dirty="0" smtClean="0"/>
              <a:t>Úkol 1</a:t>
            </a:r>
            <a:r>
              <a:rPr lang="cs-CZ" sz="1400" dirty="0" smtClean="0"/>
              <a:t>:</a:t>
            </a:r>
          </a:p>
          <a:p>
            <a:pPr marL="361950" indent="-361950" algn="just">
              <a:spcBef>
                <a:spcPts val="0"/>
              </a:spcBef>
              <a:spcAft>
                <a:spcPts val="0"/>
              </a:spcAft>
            </a:pPr>
            <a:endParaRPr lang="cs-CZ" sz="1400" b="1" dirty="0" smtClean="0"/>
          </a:p>
          <a:p>
            <a:pPr marL="361950" indent="-361950" algn="just">
              <a:spcBef>
                <a:spcPts val="0"/>
              </a:spcBef>
              <a:spcAft>
                <a:spcPts val="0"/>
              </a:spcAft>
            </a:pPr>
            <a:r>
              <a:rPr lang="cs-CZ" sz="1400" b="1" dirty="0" smtClean="0"/>
              <a:t>8.1</a:t>
            </a:r>
            <a:r>
              <a:rPr lang="cs-CZ" sz="1400" b="1" dirty="0"/>
              <a:t>.	Analýza dopadů </a:t>
            </a:r>
            <a:endParaRPr lang="cs-CZ" sz="1400" b="1" dirty="0" smtClean="0"/>
          </a:p>
          <a:p>
            <a:pPr marL="361950" indent="-361950" algn="just">
              <a:spcBef>
                <a:spcPts val="0"/>
              </a:spcBef>
              <a:spcAft>
                <a:spcPts val="0"/>
              </a:spcAft>
            </a:pPr>
            <a:r>
              <a:rPr lang="cs-CZ" sz="1400" b="1" dirty="0"/>
              <a:t>	</a:t>
            </a:r>
            <a:r>
              <a:rPr lang="cs-CZ" sz="1400" b="1" dirty="0" smtClean="0"/>
              <a:t>zvýšení </a:t>
            </a:r>
            <a:r>
              <a:rPr lang="cs-CZ" sz="1400" b="1" dirty="0"/>
              <a:t>energetické účinnosti</a:t>
            </a:r>
            <a:r>
              <a:rPr lang="cs-CZ" sz="1400" dirty="0" smtClean="0"/>
              <a:t>,</a:t>
            </a:r>
            <a:r>
              <a:rPr lang="cs-CZ" sz="1400" b="1" dirty="0" smtClean="0"/>
              <a:t> </a:t>
            </a:r>
          </a:p>
          <a:p>
            <a:pPr marL="361950" indent="-361950" algn="just">
              <a:spcBef>
                <a:spcPts val="0"/>
              </a:spcBef>
              <a:spcAft>
                <a:spcPts val="0"/>
              </a:spcAft>
            </a:pPr>
            <a:r>
              <a:rPr lang="cs-CZ" sz="1400" b="1" dirty="0"/>
              <a:t>	</a:t>
            </a:r>
            <a:r>
              <a:rPr lang="cs-CZ" sz="1400" b="1" dirty="0" smtClean="0"/>
              <a:t>zvýšení </a:t>
            </a:r>
            <a:r>
              <a:rPr lang="cs-CZ" sz="1400" b="1" dirty="0"/>
              <a:t>podílů obnovitelných zdrojů energie </a:t>
            </a:r>
            <a:r>
              <a:rPr lang="cs-CZ" sz="1400" dirty="0"/>
              <a:t>v konečné spotřebě energie a </a:t>
            </a:r>
            <a:endParaRPr lang="cs-CZ" sz="1400" dirty="0" smtClean="0"/>
          </a:p>
          <a:p>
            <a:pPr marL="361950" indent="-361950" algn="just">
              <a:spcBef>
                <a:spcPts val="0"/>
              </a:spcBef>
              <a:spcAft>
                <a:spcPts val="0"/>
              </a:spcAft>
            </a:pPr>
            <a:r>
              <a:rPr lang="cs-CZ" sz="1400" b="1" dirty="0"/>
              <a:t>	</a:t>
            </a:r>
            <a:r>
              <a:rPr lang="cs-CZ" sz="1400" b="1" dirty="0" smtClean="0"/>
              <a:t>snížení </a:t>
            </a:r>
            <a:r>
              <a:rPr lang="cs-CZ" sz="1400" b="1" dirty="0"/>
              <a:t>emisí skleníkových plynů</a:t>
            </a:r>
            <a:r>
              <a:rPr lang="cs-CZ" sz="1400" dirty="0"/>
              <a:t>,</a:t>
            </a:r>
            <a:r>
              <a:rPr lang="cs-CZ" sz="1400" b="1" dirty="0"/>
              <a:t> </a:t>
            </a:r>
            <a:endParaRPr lang="cs-CZ" sz="1400" b="1" dirty="0" smtClean="0"/>
          </a:p>
          <a:p>
            <a:pPr marL="361950" indent="-361950" algn="just">
              <a:spcBef>
                <a:spcPts val="0"/>
              </a:spcBef>
              <a:spcAft>
                <a:spcPts val="0"/>
              </a:spcAft>
            </a:pPr>
            <a:r>
              <a:rPr lang="cs-CZ" sz="1400" b="1" dirty="0"/>
              <a:t>	</a:t>
            </a:r>
            <a:r>
              <a:rPr lang="cs-CZ" sz="1400" b="1" dirty="0" smtClean="0"/>
              <a:t>do </a:t>
            </a:r>
            <a:r>
              <a:rPr lang="cs-CZ" sz="1400" b="1" dirty="0"/>
              <a:t>výdajů domácností na bydlení </a:t>
            </a:r>
            <a:endParaRPr lang="cs-CZ" sz="1400" b="1" dirty="0" smtClean="0"/>
          </a:p>
          <a:p>
            <a:pPr marL="361950" indent="-361950" algn="just">
              <a:spcBef>
                <a:spcPts val="0"/>
              </a:spcBef>
              <a:spcAft>
                <a:spcPts val="0"/>
              </a:spcAft>
            </a:pPr>
            <a:r>
              <a:rPr lang="cs-CZ" sz="1400" b="1" dirty="0" smtClean="0"/>
              <a:t>	z pohledu investičních a provozních výdajů</a:t>
            </a:r>
            <a:r>
              <a:rPr lang="cs-CZ" sz="1400" dirty="0" smtClean="0"/>
              <a:t>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14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2000" dirty="0"/>
              <a:t>Související úkoly z revidované Koncepce bydlení České </a:t>
            </a:r>
            <a:r>
              <a:rPr lang="cs-CZ" sz="2000" dirty="0" smtClean="0"/>
              <a:t>republiky</a:t>
            </a:r>
            <a:br>
              <a:rPr lang="cs-CZ" sz="2000" dirty="0" smtClean="0"/>
            </a:br>
            <a:r>
              <a:rPr lang="cs-CZ" sz="2000" dirty="0" smtClean="0"/>
              <a:t>– energetický pilíř</a:t>
            </a:r>
            <a:endParaRPr lang="cs-CZ" sz="2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61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</TotalTime>
  <Words>265</Words>
  <Application>Microsoft Office PowerPoint</Application>
  <PresentationFormat>Předvádění na obrazovce (4:3)</PresentationFormat>
  <Paragraphs>200</Paragraphs>
  <Slides>11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MMR_klas</vt:lpstr>
      <vt:lpstr>Energetická účinnost domů  a Koncepce bydlení České republiky do roku 2020 (revidovaná)</vt:lpstr>
      <vt:lpstr>Cíle EU „20-20-20“</vt:lpstr>
      <vt:lpstr>Plnění cílů EU „20-20-20“</vt:lpstr>
      <vt:lpstr>Plnění cílů EU „20-20-20“</vt:lpstr>
      <vt:lpstr>Plnění cílů EU „20-20-20“</vt:lpstr>
      <vt:lpstr>Konečná spotřeba energie domácnostmi států EU</vt:lpstr>
      <vt:lpstr>Konečná spotřeba energie domácnostmi států EU</vt:lpstr>
      <vt:lpstr>Konečná spotřeba energie domácnostmi států EU</vt:lpstr>
      <vt:lpstr>Související úkoly z revidované Koncepce bydlení České republiky – energetický pilíř</vt:lpstr>
      <vt:lpstr>Související úkoly z revidované Koncepce bydlení České republiky – energetický pilíř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uzivatel</cp:lastModifiedBy>
  <cp:revision>50</cp:revision>
  <dcterms:created xsi:type="dcterms:W3CDTF">2014-02-26T13:05:03Z</dcterms:created>
  <dcterms:modified xsi:type="dcterms:W3CDTF">2016-10-06T08:42:53Z</dcterms:modified>
</cp:coreProperties>
</file>