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17" r:id="rId2"/>
    <p:sldId id="296" r:id="rId3"/>
    <p:sldId id="318" r:id="rId4"/>
    <p:sldId id="276" r:id="rId5"/>
    <p:sldId id="306" r:id="rId6"/>
    <p:sldId id="307" r:id="rId7"/>
    <p:sldId id="271" r:id="rId8"/>
    <p:sldId id="279" r:id="rId9"/>
    <p:sldId id="287" r:id="rId10"/>
    <p:sldId id="319" r:id="rId11"/>
    <p:sldId id="277" r:id="rId12"/>
    <p:sldId id="278" r:id="rId13"/>
    <p:sldId id="297" r:id="rId14"/>
    <p:sldId id="298" r:id="rId15"/>
    <p:sldId id="291" r:id="rId16"/>
    <p:sldId id="308" r:id="rId17"/>
    <p:sldId id="309" r:id="rId18"/>
    <p:sldId id="313" r:id="rId19"/>
    <p:sldId id="314" r:id="rId20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82">
          <p15:clr>
            <a:srgbClr val="A4A3A4"/>
          </p15:clr>
        </p15:guide>
        <p15:guide id="2" pos="48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kopalíková Lenka" initials="SL" lastIdx="4" clrIdx="0"/>
  <p:cmAuthor id="1" name="Miloslav Žiak" initials="MŽ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9C"/>
    <a:srgbClr val="CCCCCC"/>
    <a:srgbClr val="5FA4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952" autoAdjust="0"/>
  </p:normalViewPr>
  <p:slideViewPr>
    <p:cSldViewPr snapToGrid="0" snapToObjects="1">
      <p:cViewPr varScale="1">
        <p:scale>
          <a:sx n="102" d="100"/>
          <a:sy n="102" d="100"/>
        </p:scale>
        <p:origin x="1806" y="108"/>
      </p:cViewPr>
      <p:guideLst>
        <p:guide orient="horz" pos="3382"/>
        <p:guide pos="487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-3150" y="-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4D319-7988-0C47-A5AD-1F558D33A394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6DEBE-37C2-3D4C-B405-6A6964797A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32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DD4C1-CE3B-8245-AB32-946652F98E9B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A35AD-0B81-F94A-83A1-9125CBB4FF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195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625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903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57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15082"/>
            <a:ext cx="7772400" cy="1997296"/>
          </a:xfrm>
        </p:spPr>
        <p:txBody>
          <a:bodyPr anchor="t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386972"/>
            <a:ext cx="6400800" cy="570201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5FA4E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subtitle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85800" y="3309620"/>
            <a:ext cx="6632575" cy="14525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56851" y="6356350"/>
            <a:ext cx="2006600" cy="369888"/>
          </a:xfrm>
        </p:spPr>
        <p:txBody>
          <a:bodyPr/>
          <a:lstStyle>
            <a:lvl1pPr>
              <a:defRPr>
                <a:solidFill>
                  <a:srgbClr val="CCCCCC"/>
                </a:solidFill>
              </a:defRPr>
            </a:lvl1pPr>
          </a:lstStyle>
          <a:p>
            <a:pPr lvl="0"/>
            <a:r>
              <a:rPr lang="en-US" dirty="0" smtClean="0"/>
              <a:t>16/12/14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806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6375" y="1306874"/>
            <a:ext cx="7700425" cy="4819290"/>
          </a:xfrm>
        </p:spPr>
        <p:txBody>
          <a:bodyPr/>
          <a:lstStyle>
            <a:lvl1pPr>
              <a:defRPr sz="1800"/>
            </a:lvl1pPr>
            <a:lvl2pPr marL="628650" indent="-171450">
              <a:defRPr sz="2000" b="1"/>
            </a:lvl2pPr>
            <a:lvl3pPr marL="1073150" indent="-158750">
              <a:defRPr sz="1600"/>
            </a:lvl3pPr>
            <a:lvl4pPr marL="1528763" indent="-157163">
              <a:defRPr sz="1600"/>
            </a:lvl4pPr>
            <a:lvl5pPr marL="1973263" indent="-144463">
              <a:defRPr sz="1600"/>
            </a:lvl5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1938"/>
            <a:ext cx="8229600" cy="822325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24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490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527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58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752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290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6341" y="1264906"/>
            <a:ext cx="7383470" cy="1470025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161280" y="5840002"/>
            <a:ext cx="3312170" cy="402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3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Centrum pro regionální rozvoj České republiky</a:t>
            </a:r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3591250" y="5840002"/>
            <a:ext cx="2464942" cy="402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300" b="0" dirty="0" smtClean="0">
                <a:solidFill>
                  <a:schemeClr val="bg1"/>
                </a:solidFill>
              </a:rPr>
              <a:t>Vinohradská 46, 120 00  Praha 2</a:t>
            </a:r>
          </a:p>
        </p:txBody>
      </p:sp>
      <p:sp>
        <p:nvSpPr>
          <p:cNvPr id="10" name="Subtitle 2"/>
          <p:cNvSpPr txBox="1">
            <a:spLocks/>
          </p:cNvSpPr>
          <p:nvPr userDrawn="1"/>
        </p:nvSpPr>
        <p:spPr>
          <a:xfrm>
            <a:off x="6140450" y="5840002"/>
            <a:ext cx="1747402" cy="402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300" b="0" dirty="0" smtClean="0">
                <a:solidFill>
                  <a:schemeClr val="bg1"/>
                </a:solidFill>
              </a:rPr>
              <a:t>tel.: +420 221 580 201</a:t>
            </a:r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8048299" y="5828841"/>
            <a:ext cx="1000451" cy="402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300" b="0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www.crr.cz</a:t>
            </a:r>
            <a:endParaRPr lang="cs-CZ" sz="1300" b="0" kern="120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074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62310"/>
            <a:ext cx="8229600" cy="822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6374" y="1306873"/>
            <a:ext cx="7675766" cy="4806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7451" y="6356350"/>
            <a:ext cx="52923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529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83137" y="6356349"/>
            <a:ext cx="5004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529C"/>
                </a:solidFill>
              </a:defRPr>
            </a:lvl1pPr>
          </a:lstStyle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051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7" r:id="rId7"/>
    <p:sldLayoutId id="2147483660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00529C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ct val="20000"/>
        </a:spcBef>
        <a:spcAft>
          <a:spcPts val="200"/>
        </a:spcAft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187325" algn="l" defTabSz="457200" rtl="0" eaLnBrk="1" latinLnBrk="0" hangingPunct="1">
        <a:lnSpc>
          <a:spcPct val="100000"/>
        </a:lnSpc>
        <a:spcBef>
          <a:spcPts val="1680"/>
        </a:spcBef>
        <a:spcAft>
          <a:spcPts val="0"/>
        </a:spcAft>
        <a:buFont typeface="Arial"/>
        <a:buChar char="•"/>
        <a:defRPr sz="2000" b="1" kern="1200">
          <a:solidFill>
            <a:srgbClr val="00529C"/>
          </a:solidFill>
          <a:latin typeface="+mn-lt"/>
          <a:ea typeface="+mn-ea"/>
          <a:cs typeface="+mn-cs"/>
        </a:defRPr>
      </a:lvl2pPr>
      <a:lvl3pPr marL="720725" indent="-187325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187325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54125" indent="-173038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www.mssf.cz/testapp/check_client.aspx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rukturalni-fondy.cz/cs/Microsites/IROP/Vyzvy/Vyzva-c-80-Socialni-bydleni-pro-socialne-vyloucene-lokality-II" TargetMode="External"/><Relationship Id="rId2" Type="http://schemas.openxmlformats.org/officeDocument/2006/relationships/hyperlink" Target="http://www.strukturalni-fondy.cz/cs/Microsites/IROP/Vyzvy/Vyzva-c-79-Socialni-bydleni-I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rr.cz/cs/kontakty/kontakty-irop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seu.mssf.cz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seu.mssf.cz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seu.mssf.cz/" TargetMode="External"/><Relationship Id="rId2" Type="http://schemas.openxmlformats.org/officeDocument/2006/relationships/hyperlink" Target="https://www.mssf.cz/testapp/check_client.asp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852" y="1847850"/>
            <a:ext cx="8987148" cy="1743075"/>
          </a:xfrm>
        </p:spPr>
        <p:txBody>
          <a:bodyPr>
            <a:normAutofit/>
          </a:bodyPr>
          <a:lstStyle/>
          <a:p>
            <a:pPr algn="ctr"/>
            <a:r>
              <a:rPr lang="cs-CZ" sz="3600" dirty="0"/>
              <a:t>Základní informace o aplikaci MS2014+</a:t>
            </a:r>
            <a:endParaRPr lang="en-US" sz="35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56851" y="6356350"/>
            <a:ext cx="3815074" cy="369888"/>
          </a:xfrm>
        </p:spPr>
        <p:txBody>
          <a:bodyPr>
            <a:normAutofit/>
          </a:bodyPr>
          <a:lstStyle/>
          <a:p>
            <a:r>
              <a:rPr lang="cs-CZ" sz="1300" dirty="0" smtClean="0">
                <a:solidFill>
                  <a:schemeClr val="bg1">
                    <a:lumMod val="50000"/>
                  </a:schemeClr>
                </a:solidFill>
              </a:rPr>
              <a:t>IROP – </a:t>
            </a:r>
            <a:r>
              <a:rPr lang="cs-CZ" sz="1300" dirty="0" smtClean="0">
                <a:solidFill>
                  <a:schemeClr val="bg1">
                    <a:lumMod val="50000"/>
                  </a:schemeClr>
                </a:solidFill>
              </a:rPr>
              <a:t>79. a 80. výzva</a:t>
            </a:r>
            <a:r>
              <a:rPr lang="cs-CZ" sz="1300" dirty="0" smtClean="0">
                <a:solidFill>
                  <a:schemeClr val="bg1">
                    <a:lumMod val="50000"/>
                  </a:schemeClr>
                </a:solidFill>
              </a:rPr>
              <a:t>; </a:t>
            </a:r>
            <a:r>
              <a:rPr lang="cs-CZ" sz="1300" dirty="0" smtClean="0">
                <a:solidFill>
                  <a:schemeClr val="bg1">
                    <a:lumMod val="50000"/>
                  </a:schemeClr>
                </a:solidFill>
              </a:rPr>
              <a:t>12.4.2018</a:t>
            </a:r>
            <a:r>
              <a:rPr lang="cs-CZ" sz="13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cs-CZ" sz="1300" dirty="0" smtClean="0">
                <a:solidFill>
                  <a:schemeClr val="bg1">
                    <a:lumMod val="50000"/>
                  </a:schemeClr>
                </a:solidFill>
              </a:rPr>
              <a:t>Praha</a:t>
            </a:r>
            <a:endParaRPr lang="cs-CZ" sz="13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3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-1257300" y="10191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1304925" y="4610100"/>
            <a:ext cx="6972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Ing. </a:t>
            </a:r>
            <a:r>
              <a:rPr lang="cs-CZ" sz="28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Miroslav Šimek</a:t>
            </a:r>
            <a:endParaRPr lang="cs-CZ" sz="2800" b="1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r>
              <a:rPr lang="cs-CZ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</a:t>
            </a:r>
            <a:r>
              <a:rPr lang="cs-CZ" sz="28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iroslav.simek@crr.cz</a:t>
            </a:r>
            <a:endParaRPr lang="cs-CZ" sz="2800" b="1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48088" y="3067050"/>
            <a:ext cx="16478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265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727451" y="1154474"/>
            <a:ext cx="7700425" cy="4819290"/>
          </a:xfrm>
        </p:spPr>
        <p:txBody>
          <a:bodyPr>
            <a:normAutofit fontScale="92500" lnSpcReduction="200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Záložka </a:t>
            </a:r>
            <a:r>
              <a:rPr lang="cs-CZ" b="1" dirty="0"/>
              <a:t>Přístup k projektu </a:t>
            </a:r>
            <a:r>
              <a:rPr lang="cs-CZ" dirty="0"/>
              <a:t>slouží k přidělení/odebrání rolí v rámci </a:t>
            </a:r>
          </a:p>
          <a:p>
            <a:pPr algn="just" defTabSz="266700"/>
            <a:r>
              <a:rPr lang="cs-CZ" dirty="0" smtClean="0"/>
              <a:t>	dané </a:t>
            </a:r>
            <a:r>
              <a:rPr lang="cs-CZ" dirty="0"/>
              <a:t>žádosti  o podporu konkrétním uživatelům</a:t>
            </a:r>
            <a:r>
              <a:rPr lang="cs-CZ" dirty="0" smtClean="0"/>
              <a:t>.</a:t>
            </a:r>
          </a:p>
          <a:p>
            <a:pPr algn="just" defTabSz="266700"/>
            <a:endParaRPr lang="cs-CZ" dirty="0"/>
          </a:p>
          <a:p>
            <a:pPr algn="just"/>
            <a:endParaRPr lang="cs-CZ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Role </a:t>
            </a:r>
            <a:r>
              <a:rPr lang="cs-CZ" b="1" dirty="0" smtClean="0"/>
              <a:t>Správce přístupů </a:t>
            </a:r>
            <a:r>
              <a:rPr lang="cs-CZ" dirty="0" smtClean="0"/>
              <a:t>je přidělena automaticky zakladateli projektové žádosti, pouze s touto rolí lze přidávat/odebírat další uživatele. </a:t>
            </a:r>
            <a:r>
              <a:rPr lang="cs-CZ" b="1" dirty="0" smtClean="0">
                <a:solidFill>
                  <a:srgbClr val="FF0000"/>
                </a:solidFill>
              </a:rPr>
              <a:t>Pozor!!! </a:t>
            </a:r>
            <a:r>
              <a:rPr lang="cs-CZ" dirty="0" smtClean="0"/>
              <a:t>Žadatel by </a:t>
            </a:r>
            <a:r>
              <a:rPr lang="cs-CZ" smtClean="0"/>
              <a:t>měl mít vždy </a:t>
            </a:r>
            <a:r>
              <a:rPr lang="cs-CZ" dirty="0" smtClean="0"/>
              <a:t>přístup do MS2014+ s rolí správce přístupů. Měnit  osobu správce přístupů z pozice ŘO ani CRR není technicky možné. </a:t>
            </a:r>
            <a:r>
              <a:rPr lang="cs-CZ" dirty="0" smtClean="0">
                <a:solidFill>
                  <a:srgbClr val="FF0000"/>
                </a:solidFill>
              </a:rPr>
              <a:t>Zakládá nové plné moci</a:t>
            </a:r>
            <a:r>
              <a:rPr lang="cs-CZ" dirty="0" smtClean="0"/>
              <a:t>.</a:t>
            </a:r>
          </a:p>
          <a:p>
            <a:pPr algn="just">
              <a:buFont typeface="Arial" pitchFamily="34" charset="0"/>
              <a:buChar char="•"/>
              <a:tabLst>
                <a:tab pos="895350" algn="l"/>
                <a:tab pos="1257300" algn="l"/>
              </a:tabLst>
            </a:pPr>
            <a:r>
              <a:rPr lang="cs-CZ" dirty="0" smtClean="0"/>
              <a:t>    Role </a:t>
            </a:r>
            <a:r>
              <a:rPr lang="cs-CZ" b="1" dirty="0" smtClean="0"/>
              <a:t>Čtenář</a:t>
            </a:r>
            <a:r>
              <a:rPr lang="cs-CZ" dirty="0" smtClean="0"/>
              <a:t> - projektová žádost zobrazena  jen k náhledu</a:t>
            </a:r>
          </a:p>
          <a:p>
            <a:pPr algn="just">
              <a:buFont typeface="Arial" pitchFamily="34" charset="0"/>
              <a:buChar char="•"/>
              <a:tabLst>
                <a:tab pos="895350" algn="l"/>
                <a:tab pos="1257300" algn="l"/>
              </a:tabLst>
            </a:pPr>
            <a:r>
              <a:rPr lang="cs-CZ" dirty="0" smtClean="0"/>
              <a:t>    Role </a:t>
            </a:r>
            <a:r>
              <a:rPr lang="cs-CZ" b="1" dirty="0" smtClean="0"/>
              <a:t>Editor</a:t>
            </a:r>
            <a:r>
              <a:rPr lang="cs-CZ" dirty="0" smtClean="0"/>
              <a:t> – možnost zápisu změn v projektové žádosti </a:t>
            </a:r>
          </a:p>
          <a:p>
            <a:pPr algn="just">
              <a:buFont typeface="Arial" pitchFamily="34" charset="0"/>
              <a:buChar char="•"/>
              <a:tabLst>
                <a:tab pos="895350" algn="l"/>
                <a:tab pos="1257300" algn="l"/>
              </a:tabLst>
            </a:pPr>
            <a:r>
              <a:rPr lang="cs-CZ" dirty="0" smtClean="0"/>
              <a:t>    Role </a:t>
            </a:r>
            <a:r>
              <a:rPr lang="cs-CZ" b="1" dirty="0" smtClean="0"/>
              <a:t>Signatář projektu </a:t>
            </a:r>
            <a:r>
              <a:rPr lang="cs-CZ" dirty="0" smtClean="0"/>
              <a:t>–  podepisuje definované úkony, provádí </a:t>
            </a:r>
            <a:r>
              <a:rPr lang="cs-CZ" b="1" dirty="0" smtClean="0">
                <a:solidFill>
                  <a:srgbClr val="FF0000"/>
                </a:solidFill>
              </a:rPr>
              <a:t>odvolání žádosti</a:t>
            </a:r>
            <a:r>
              <a:rPr lang="cs-CZ" dirty="0" smtClean="0">
                <a:solidFill>
                  <a:srgbClr val="FF0000"/>
                </a:solidFill>
              </a:rPr>
              <a:t>,  						</a:t>
            </a:r>
            <a:r>
              <a:rPr lang="cs-CZ" b="1" dirty="0" smtClean="0">
                <a:solidFill>
                  <a:srgbClr val="FF0000"/>
                </a:solidFill>
              </a:rPr>
              <a:t>storno finalizace, podepisuje žádost o přezkum </a:t>
            </a:r>
          </a:p>
          <a:p>
            <a:pPr marL="285750" indent="-285750" algn="just"/>
            <a:r>
              <a:rPr lang="cs-CZ" dirty="0" smtClean="0"/>
              <a:t>      Musí být alespoň jeden signatář, pokud projekt podepisuje více signatářů, podepisují dle předem daného pořadí.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dirty="0" err="1" smtClean="0"/>
              <a:t>Nasdílený</a:t>
            </a:r>
            <a:r>
              <a:rPr lang="cs-CZ" dirty="0" smtClean="0"/>
              <a:t> projekt je nutné přijmout/odmítnout -  jen u signatáře probíhá přijetí automaticky.</a:t>
            </a:r>
          </a:p>
          <a:p>
            <a:pPr marL="285750" indent="-285750" algn="just"/>
            <a:endParaRPr lang="cs-CZ" dirty="0" smtClean="0"/>
          </a:p>
          <a:p>
            <a:pPr algn="just">
              <a:buFont typeface="Arial" pitchFamily="34" charset="0"/>
              <a:buChar char="•"/>
              <a:tabLst>
                <a:tab pos="895350" algn="l"/>
                <a:tab pos="1257300" algn="l"/>
              </a:tabLst>
            </a:pPr>
            <a:endParaRPr lang="cs-CZ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 smtClean="0"/>
          </a:p>
          <a:p>
            <a:endParaRPr lang="cs-CZ" sz="4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dirty="0">
              <a:solidFill>
                <a:schemeClr val="tx1"/>
              </a:solidFill>
            </a:endParaRPr>
          </a:p>
          <a:p>
            <a:endParaRPr lang="cs-CZ" dirty="0" smtClean="0"/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dirty="0"/>
              <a:t>IS KP14+ Role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65643"/>
            <a:ext cx="8058150" cy="825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28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986375" y="914400"/>
            <a:ext cx="7700425" cy="5211764"/>
          </a:xfrm>
        </p:spPr>
        <p:txBody>
          <a:bodyPr>
            <a:normAutofit lnSpcReduction="100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Projekt musí být elektronicky </a:t>
            </a:r>
            <a:r>
              <a:rPr lang="cs-CZ" dirty="0" smtClean="0"/>
              <a:t>podepsán </a:t>
            </a:r>
            <a:r>
              <a:rPr lang="cs-CZ" b="1" dirty="0" smtClean="0">
                <a:solidFill>
                  <a:srgbClr val="FF0000"/>
                </a:solidFill>
              </a:rPr>
              <a:t>signatářem</a:t>
            </a:r>
            <a:r>
              <a:rPr lang="cs-CZ" dirty="0" smtClean="0"/>
              <a:t> tj. </a:t>
            </a:r>
            <a:r>
              <a:rPr lang="cs-CZ" dirty="0"/>
              <a:t>statutárním zástupcem </a:t>
            </a:r>
            <a:r>
              <a:rPr lang="cs-CZ" dirty="0" smtClean="0"/>
              <a:t>nebo </a:t>
            </a:r>
            <a:r>
              <a:rPr lang="cs-CZ" b="1" dirty="0" smtClean="0">
                <a:solidFill>
                  <a:srgbClr val="FF0000"/>
                </a:solidFill>
              </a:rPr>
              <a:t>zmocněncem </a:t>
            </a:r>
            <a:r>
              <a:rPr lang="cs-CZ" dirty="0" smtClean="0"/>
              <a:t>- </a:t>
            </a:r>
            <a:r>
              <a:rPr lang="cs-CZ" dirty="0"/>
              <a:t>osobou pověřenou na základě plné moci.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cs-CZ" dirty="0"/>
              <a:t>Pokud je </a:t>
            </a:r>
            <a:r>
              <a:rPr lang="cs-CZ" b="1" dirty="0" smtClean="0"/>
              <a:t>statutární zástupce registrovaným uživatelem </a:t>
            </a:r>
            <a:r>
              <a:rPr lang="cs-CZ" b="1" dirty="0"/>
              <a:t>v IS KP14+ </a:t>
            </a:r>
            <a:r>
              <a:rPr lang="cs-CZ" dirty="0"/>
              <a:t>a má zřízen </a:t>
            </a:r>
            <a:r>
              <a:rPr lang="cs-CZ" dirty="0" smtClean="0"/>
              <a:t>kvalifikovaný elektronický </a:t>
            </a:r>
            <a:r>
              <a:rPr lang="cs-CZ" dirty="0"/>
              <a:t>podpis a je uveden na záložce Přístup k projektu jako signatář </a:t>
            </a:r>
            <a:r>
              <a:rPr lang="cs-CZ" dirty="0" smtClean="0"/>
              <a:t>pak vloží </a:t>
            </a:r>
            <a:r>
              <a:rPr lang="cs-CZ" dirty="0"/>
              <a:t>podpis po finalizaci projektové žádosti na </a:t>
            </a:r>
            <a:r>
              <a:rPr lang="cs-CZ" u="sng" dirty="0"/>
              <a:t>záložce Podpis žádosti </a:t>
            </a:r>
            <a:r>
              <a:rPr lang="cs-CZ" dirty="0"/>
              <a:t>(zcela dole v levém </a:t>
            </a:r>
            <a:r>
              <a:rPr lang="cs-CZ" dirty="0" smtClean="0"/>
              <a:t>menu).</a:t>
            </a:r>
            <a:endParaRPr lang="cs-CZ" dirty="0"/>
          </a:p>
          <a:p>
            <a:pPr marL="342900" indent="-342900" algn="just">
              <a:buFont typeface="+mj-lt"/>
              <a:buAutoNum type="arabicPeriod"/>
            </a:pPr>
            <a:r>
              <a:rPr lang="cs-CZ" dirty="0"/>
              <a:t>Pokud </a:t>
            </a:r>
            <a:r>
              <a:rPr lang="cs-CZ" dirty="0" smtClean="0"/>
              <a:t> </a:t>
            </a:r>
            <a:r>
              <a:rPr lang="cs-CZ" b="1" dirty="0" smtClean="0"/>
              <a:t>statutární zástupce není registrován v IS KP14+ </a:t>
            </a:r>
            <a:r>
              <a:rPr lang="cs-CZ" dirty="0" smtClean="0"/>
              <a:t>pak projekt </a:t>
            </a:r>
            <a:r>
              <a:rPr lang="cs-CZ" b="1" dirty="0"/>
              <a:t>podepisuje </a:t>
            </a:r>
            <a:r>
              <a:rPr lang="cs-CZ" b="1" dirty="0" smtClean="0"/>
              <a:t>zmocněnec  a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Správce přístupů musí zajistit  toto: 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cs-CZ" dirty="0" smtClean="0"/>
              <a:t>Zmocněnec je </a:t>
            </a:r>
            <a:r>
              <a:rPr lang="cs-CZ" dirty="0"/>
              <a:t>uveden na záložce </a:t>
            </a:r>
            <a:r>
              <a:rPr lang="cs-CZ" b="1" dirty="0">
                <a:solidFill>
                  <a:srgbClr val="00529C"/>
                </a:solidFill>
              </a:rPr>
              <a:t>Přístup k projektu </a:t>
            </a:r>
            <a:r>
              <a:rPr lang="cs-CZ" b="1" dirty="0" smtClean="0">
                <a:solidFill>
                  <a:srgbClr val="00529C"/>
                </a:solidFill>
              </a:rPr>
              <a:t> </a:t>
            </a:r>
            <a:r>
              <a:rPr lang="cs-CZ" dirty="0" smtClean="0"/>
              <a:t>(většinou má roli editor či správce přístupů). 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cs-CZ" dirty="0" smtClean="0"/>
              <a:t>Na záložce </a:t>
            </a:r>
            <a:r>
              <a:rPr lang="cs-CZ" b="1" dirty="0" smtClean="0">
                <a:solidFill>
                  <a:srgbClr val="00529C"/>
                </a:solidFill>
              </a:rPr>
              <a:t>Přístup k projektu </a:t>
            </a:r>
            <a:r>
              <a:rPr lang="cs-CZ" dirty="0" smtClean="0"/>
              <a:t>stiskněte  tlačítko </a:t>
            </a:r>
            <a:r>
              <a:rPr lang="cs-CZ" b="1" dirty="0" smtClean="0">
                <a:solidFill>
                  <a:srgbClr val="00529C"/>
                </a:solidFill>
              </a:rPr>
              <a:t>Nový záznam</a:t>
            </a:r>
            <a:r>
              <a:rPr lang="cs-CZ" dirty="0" smtClean="0"/>
              <a:t>. V</a:t>
            </a:r>
            <a:r>
              <a:rPr lang="cs-CZ" dirty="0"/>
              <a:t> </a:t>
            </a:r>
            <a:r>
              <a:rPr lang="cs-CZ" dirty="0" smtClean="0"/>
              <a:t>založeném </a:t>
            </a:r>
            <a:r>
              <a:rPr lang="cs-CZ" dirty="0"/>
              <a:t>záznamu se </a:t>
            </a:r>
            <a:r>
              <a:rPr lang="cs-CZ" dirty="0" smtClean="0"/>
              <a:t>označí </a:t>
            </a:r>
            <a:r>
              <a:rPr lang="cs-CZ" dirty="0"/>
              <a:t>možnost </a:t>
            </a:r>
            <a:r>
              <a:rPr lang="cs-CZ" u="sng" dirty="0"/>
              <a:t>Signatář bez registrace </a:t>
            </a:r>
            <a:r>
              <a:rPr lang="cs-CZ" dirty="0"/>
              <a:t>v IS KP14+. Vyplní se </a:t>
            </a:r>
            <a:r>
              <a:rPr lang="cs-CZ" dirty="0" smtClean="0"/>
              <a:t>datum </a:t>
            </a:r>
            <a:r>
              <a:rPr lang="cs-CZ" dirty="0"/>
              <a:t>narození a jméno</a:t>
            </a:r>
            <a:r>
              <a:rPr lang="cs-CZ" dirty="0" smtClean="0"/>
              <a:t>. Záznam </a:t>
            </a:r>
            <a:r>
              <a:rPr lang="cs-CZ" dirty="0"/>
              <a:t>se </a:t>
            </a:r>
            <a:r>
              <a:rPr lang="cs-CZ" dirty="0" smtClean="0"/>
              <a:t>uloží. V tabulce </a:t>
            </a:r>
            <a:r>
              <a:rPr lang="cs-CZ" dirty="0"/>
              <a:t>Správci projektu zobrazí </a:t>
            </a:r>
            <a:r>
              <a:rPr lang="cs-CZ" dirty="0" smtClean="0"/>
              <a:t> </a:t>
            </a:r>
            <a:r>
              <a:rPr lang="cs-CZ" dirty="0"/>
              <a:t>záznam, který má </a:t>
            </a:r>
            <a:r>
              <a:rPr lang="cs-CZ" dirty="0" smtClean="0"/>
              <a:t>zelenou fajfku </a:t>
            </a:r>
            <a:r>
              <a:rPr lang="cs-CZ" dirty="0"/>
              <a:t>ve sloupci Signatář bez registrace v IS </a:t>
            </a:r>
            <a:r>
              <a:rPr lang="cs-CZ" dirty="0" smtClean="0"/>
              <a:t>KP14+.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cs-CZ" dirty="0" smtClean="0"/>
              <a:t>V datové oblasti </a:t>
            </a:r>
            <a:r>
              <a:rPr lang="cs-CZ" b="1" dirty="0" smtClean="0">
                <a:solidFill>
                  <a:srgbClr val="00529C"/>
                </a:solidFill>
              </a:rPr>
              <a:t>Plné moci </a:t>
            </a:r>
            <a:r>
              <a:rPr lang="cs-CZ" dirty="0" smtClean="0"/>
              <a:t>se založí záznam nové plné moci -  vyplní se typ plné moci: </a:t>
            </a:r>
            <a:r>
              <a:rPr lang="cs-CZ" b="1" dirty="0" smtClean="0"/>
              <a:t>papírová</a:t>
            </a:r>
            <a:r>
              <a:rPr lang="cs-CZ" dirty="0" smtClean="0"/>
              <a:t>, zmocněnec (výběr z číselníku), datum platnosti plné moci, </a:t>
            </a:r>
            <a:r>
              <a:rPr lang="cs-CZ" b="1" dirty="0" smtClean="0">
                <a:solidFill>
                  <a:srgbClr val="00529C"/>
                </a:solidFill>
              </a:rPr>
              <a:t>v poli Zmocnitel neregistrovaný v IS KP14+</a:t>
            </a:r>
            <a:r>
              <a:rPr lang="cs-CZ" dirty="0" smtClean="0"/>
              <a:t> vybereme (kliknutím na čtvereček vedle šedivého pole) jméno statutárního zástupce.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u="sng" dirty="0"/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dirty="0" smtClean="0"/>
              <a:t>Plná moc (I.)</a:t>
            </a:r>
            <a:endParaRPr lang="cs-CZ" sz="28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2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cs-CZ" u="sng" dirty="0"/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dirty="0" smtClean="0"/>
              <a:t> Plná moc (II.)</a:t>
            </a:r>
            <a:endParaRPr lang="cs-CZ" sz="28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TextovéPole 7"/>
          <p:cNvSpPr txBox="1"/>
          <p:nvPr/>
        </p:nvSpPr>
        <p:spPr>
          <a:xfrm>
            <a:off x="727451" y="1084263"/>
            <a:ext cx="7797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727452" y="952500"/>
            <a:ext cx="7883148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</a:pPr>
            <a:endParaRPr lang="cs-CZ" dirty="0" smtClean="0"/>
          </a:p>
          <a:p>
            <a:pPr lvl="0" algn="just">
              <a:spcBef>
                <a:spcPts val="600"/>
              </a:spcBef>
              <a:buFont typeface="Wingdings" pitchFamily="2" charset="2"/>
              <a:buChar char="q"/>
            </a:pPr>
            <a:r>
              <a:rPr lang="cs-CZ" dirty="0" smtClean="0"/>
              <a:t> Soubor naskenované plné moci vložíme přes tlačítko </a:t>
            </a:r>
            <a:r>
              <a:rPr lang="cs-CZ" b="1" dirty="0" smtClean="0">
                <a:solidFill>
                  <a:srgbClr val="00529C"/>
                </a:solidFill>
              </a:rPr>
              <a:t>Připojit</a:t>
            </a:r>
            <a:r>
              <a:rPr lang="cs-CZ" dirty="0" smtClean="0"/>
              <a:t>. </a:t>
            </a:r>
          </a:p>
          <a:p>
            <a:pPr lvl="0" algn="just">
              <a:spcBef>
                <a:spcPts val="600"/>
              </a:spcBef>
              <a:buFont typeface="Wingdings" pitchFamily="2" charset="2"/>
              <a:buChar char="q"/>
            </a:pPr>
            <a:r>
              <a:rPr lang="cs-CZ" dirty="0" smtClean="0"/>
              <a:t> Nutno </a:t>
            </a:r>
            <a:r>
              <a:rPr lang="cs-CZ" dirty="0"/>
              <a:t>vybrat </a:t>
            </a:r>
            <a:r>
              <a:rPr lang="cs-CZ" b="1" dirty="0"/>
              <a:t>předmět zmocnění </a:t>
            </a:r>
            <a:r>
              <a:rPr lang="cs-CZ" dirty="0"/>
              <a:t>(tlačítko zcela </a:t>
            </a:r>
            <a:r>
              <a:rPr lang="cs-CZ" dirty="0" smtClean="0"/>
              <a:t>dole) - </a:t>
            </a:r>
            <a:r>
              <a:rPr lang="cs-CZ" dirty="0"/>
              <a:t>pro jaké dokumenty má zmocněnec právo podepisovat </a:t>
            </a:r>
            <a:r>
              <a:rPr lang="cs-CZ" dirty="0" smtClean="0"/>
              <a:t>. Po </a:t>
            </a:r>
            <a:r>
              <a:rPr lang="cs-CZ" dirty="0"/>
              <a:t>výběru </a:t>
            </a:r>
            <a:r>
              <a:rPr lang="cs-CZ" dirty="0" smtClean="0"/>
              <a:t>záznam uložte.</a:t>
            </a:r>
          </a:p>
          <a:p>
            <a:pPr algn="just">
              <a:spcBef>
                <a:spcPts val="600"/>
              </a:spcBef>
              <a:buFont typeface="Wingdings" pitchFamily="2" charset="2"/>
              <a:buChar char="q"/>
            </a:pPr>
            <a:r>
              <a:rPr lang="cs-CZ" dirty="0" smtClean="0"/>
              <a:t> Pak </a:t>
            </a:r>
            <a:r>
              <a:rPr lang="cs-CZ" dirty="0"/>
              <a:t>kliknutím na ikonu pečetě </a:t>
            </a:r>
            <a:r>
              <a:rPr lang="cs-CZ" dirty="0" smtClean="0"/>
              <a:t>u plné moci vložíme </a:t>
            </a:r>
            <a:r>
              <a:rPr lang="cs-CZ" b="1" dirty="0"/>
              <a:t>elektronický podpis</a:t>
            </a:r>
            <a:r>
              <a:rPr lang="cs-CZ" dirty="0"/>
              <a:t>. Elektronický podpis v tomto případě přikládá zmocněnec. </a:t>
            </a:r>
            <a:endParaRPr lang="cs-CZ" dirty="0" smtClean="0"/>
          </a:p>
          <a:p>
            <a:pPr algn="just">
              <a:spcBef>
                <a:spcPts val="600"/>
              </a:spcBef>
            </a:pPr>
            <a:endParaRPr lang="cs-CZ" dirty="0" smtClean="0"/>
          </a:p>
          <a:p>
            <a:pPr algn="just">
              <a:spcBef>
                <a:spcPts val="600"/>
              </a:spcBef>
              <a:buFont typeface="Wingdings" pitchFamily="2" charset="2"/>
              <a:buChar char="q"/>
            </a:pPr>
            <a:r>
              <a:rPr lang="cs-CZ" dirty="0" smtClean="0"/>
              <a:t> Na záložce Subjekty je možno vložit subjekt typu </a:t>
            </a:r>
            <a:r>
              <a:rPr lang="cs-CZ" b="1" dirty="0" smtClean="0">
                <a:solidFill>
                  <a:srgbClr val="FF0000"/>
                </a:solidFill>
              </a:rPr>
              <a:t>Zástupce žadatele</a:t>
            </a:r>
          </a:p>
          <a:p>
            <a:pPr algn="just">
              <a:spcBef>
                <a:spcPts val="600"/>
              </a:spcBef>
            </a:pPr>
            <a:r>
              <a:rPr lang="cs-CZ" dirty="0" smtClean="0"/>
              <a:t>V případě, že žadatel dá plnou moc/pověření k podepisování úloh jiné osobě, a na záložce Osoby subjektu vyplňte identifikační a kontaktní údaje všech osob k podepisování  jednotlivých úloh.</a:t>
            </a:r>
          </a:p>
          <a:p>
            <a:pPr algn="just">
              <a:spcBef>
                <a:spcPts val="600"/>
              </a:spcBef>
            </a:pPr>
            <a:endParaRPr lang="cs-CZ" dirty="0" smtClean="0"/>
          </a:p>
          <a:p>
            <a:pPr algn="just">
              <a:spcBef>
                <a:spcPts val="600"/>
              </a:spcBef>
              <a:buFont typeface="Wingdings" pitchFamily="2" charset="2"/>
              <a:buChar char="q"/>
            </a:pPr>
            <a:endParaRPr lang="cs-CZ" dirty="0" smtClean="0"/>
          </a:p>
          <a:p>
            <a:pPr algn="just">
              <a:spcBef>
                <a:spcPts val="600"/>
              </a:spcBef>
            </a:pPr>
            <a:endParaRPr lang="cs-CZ" dirty="0"/>
          </a:p>
          <a:p>
            <a:pPr lvl="0"/>
            <a:endParaRPr lang="cs-CZ" dirty="0"/>
          </a:p>
          <a:p>
            <a:endParaRPr lang="cs-CZ" dirty="0"/>
          </a:p>
        </p:txBody>
      </p:sp>
      <p:pic>
        <p:nvPicPr>
          <p:cNvPr id="10" name="Obrázek 9" descr="IROP-MMR-CRR – kop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6375" y="4537702"/>
            <a:ext cx="7529734" cy="1409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065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2400" dirty="0" smtClean="0"/>
              <a:t>Postup pro vyplnění projektu do IROP (a získání role Správce přístupů)</a:t>
            </a:r>
            <a:endParaRPr lang="cs-CZ" sz="24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683568" y="1323973"/>
            <a:ext cx="8003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4900" y="1084263"/>
            <a:ext cx="38766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6375" y="2185987"/>
            <a:ext cx="4481513" cy="1005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86375" y="3360671"/>
            <a:ext cx="3605750" cy="180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ovéPole 21"/>
          <p:cNvSpPr txBox="1"/>
          <p:nvPr/>
        </p:nvSpPr>
        <p:spPr>
          <a:xfrm>
            <a:off x="5467889" y="1504950"/>
            <a:ext cx="35618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dirty="0" smtClean="0"/>
              <a:t>Po přihlášení klikněte na tlačítko Žadatel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Pak zvolte možnost </a:t>
            </a:r>
            <a:r>
              <a:rPr lang="cs-CZ" dirty="0" smtClean="0"/>
              <a:t>Nová </a:t>
            </a:r>
            <a:r>
              <a:rPr lang="cs-CZ" dirty="0" smtClean="0"/>
              <a:t>žádost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Zvolte operační program – 06 – IROP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Vyberte ze seznamu otevřených </a:t>
            </a:r>
            <a:r>
              <a:rPr lang="cs-CZ" dirty="0" smtClean="0"/>
              <a:t>výzev</a:t>
            </a:r>
            <a:endParaRPr lang="cs-CZ" dirty="0"/>
          </a:p>
        </p:txBody>
      </p:sp>
      <p:sp>
        <p:nvSpPr>
          <p:cNvPr id="16" name="Šipka doprava 15"/>
          <p:cNvSpPr/>
          <p:nvPr/>
        </p:nvSpPr>
        <p:spPr>
          <a:xfrm>
            <a:off x="3585542" y="5716066"/>
            <a:ext cx="440350" cy="34290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6"/>
          <a:srcRect l="5453" r="27226"/>
          <a:stretch/>
        </p:blipFill>
        <p:spPr>
          <a:xfrm>
            <a:off x="4771176" y="4496051"/>
            <a:ext cx="4110273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16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79343" y="962025"/>
            <a:ext cx="7700425" cy="5164139"/>
          </a:xfrm>
        </p:spPr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lvl="1" indent="0" algn="just">
              <a:buNone/>
            </a:pPr>
            <a:endParaRPr lang="cs-CZ" sz="1800" b="0" dirty="0">
              <a:solidFill>
                <a:schemeClr val="tx1"/>
              </a:solidFill>
            </a:endParaRPr>
          </a:p>
          <a:p>
            <a:pPr marL="971550" lvl="1" indent="-342900" algn="just">
              <a:buFont typeface="Wingdings" panose="05000000000000000000" pitchFamily="2" charset="2"/>
              <a:buChar char="v"/>
            </a:pPr>
            <a:endParaRPr lang="cs-CZ" sz="1800" b="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dirty="0" smtClean="0"/>
              <a:t>Vyplnění projektové žádosti</a:t>
            </a:r>
            <a:endParaRPr lang="cs-CZ" sz="28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8" name="Obrázek 7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  <p:sp>
        <p:nvSpPr>
          <p:cNvPr id="14" name="Šipka dolů 13"/>
          <p:cNvSpPr/>
          <p:nvPr/>
        </p:nvSpPr>
        <p:spPr>
          <a:xfrm>
            <a:off x="183137" y="1638300"/>
            <a:ext cx="274063" cy="2800350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3060407" y="1084263"/>
            <a:ext cx="54292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  Projektovou žádost je nutno </a:t>
            </a:r>
            <a:r>
              <a:rPr lang="cs-CZ" b="1" dirty="0" smtClean="0">
                <a:solidFill>
                  <a:srgbClr val="FF0000"/>
                </a:solidFill>
              </a:rPr>
              <a:t>vyplňovat postupně </a:t>
            </a:r>
            <a:r>
              <a:rPr lang="cs-CZ" dirty="0" smtClean="0"/>
              <a:t>od horních záložek k poslední záložce Podpis žádosti, Důvod: jednotlivé záložky spolu souvisí a mají mezi sebou vazby např.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cs-CZ" dirty="0" smtClean="0"/>
              <a:t>Specifický cíl na indikátory, kategorie </a:t>
            </a:r>
            <a:r>
              <a:rPr lang="cs-CZ" dirty="0" smtClean="0"/>
              <a:t>intervencí</a:t>
            </a:r>
            <a:endParaRPr lang="cs-CZ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cs-CZ" dirty="0" smtClean="0"/>
              <a:t>Právní forma </a:t>
            </a:r>
            <a:r>
              <a:rPr lang="cs-CZ" dirty="0" smtClean="0"/>
              <a:t>na </a:t>
            </a:r>
            <a:r>
              <a:rPr lang="cs-CZ" dirty="0" smtClean="0"/>
              <a:t>rozpočet a rozpad financování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cs-CZ" dirty="0" smtClean="0"/>
              <a:t>Rozpočet na Přehled zdrojů financování a na záložku finanční plán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dirty="0" smtClean="0"/>
              <a:t>Záložka </a:t>
            </a:r>
            <a:r>
              <a:rPr lang="cs-CZ" dirty="0" smtClean="0"/>
              <a:t>Projekt obsahuje </a:t>
            </a:r>
            <a:r>
              <a:rPr lang="cs-CZ" b="1" dirty="0" smtClean="0"/>
              <a:t>Doplňkové informace </a:t>
            </a:r>
            <a:r>
              <a:rPr lang="cs-CZ" dirty="0" smtClean="0"/>
              <a:t>(např. realizace zadávacích řízení, veřejná podpora)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dirty="0" smtClean="0"/>
              <a:t>Záložka Podpis žádosti se zviditelní až po provedení finalizace projektové žádosti</a:t>
            </a:r>
          </a:p>
          <a:p>
            <a:pPr marL="342900" indent="-342900">
              <a:buFont typeface="Arial" pitchFamily="34" charset="0"/>
              <a:buChar char="•"/>
            </a:pPr>
            <a:endParaRPr lang="cs-CZ" dirty="0" smtClean="0"/>
          </a:p>
          <a:p>
            <a:pPr marL="342900" indent="-342900">
              <a:buFont typeface="+mj-lt"/>
              <a:buAutoNum type="arabicPeriod"/>
            </a:pP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454" y="962025"/>
            <a:ext cx="2183495" cy="516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77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79343" y="962026"/>
            <a:ext cx="7700425" cy="2847974"/>
          </a:xfrm>
        </p:spPr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Při zpracování projektu umožněny </a:t>
            </a:r>
            <a:r>
              <a:rPr lang="cs-CZ" b="1" dirty="0" smtClean="0"/>
              <a:t>2 typy podání </a:t>
            </a:r>
            <a:r>
              <a:rPr lang="cs-CZ" dirty="0" smtClean="0"/>
              <a:t>(záložka Identifikace operace):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chemeClr val="tx1"/>
                </a:solidFill>
              </a:rPr>
              <a:t>Automatické podání  </a:t>
            </a:r>
            <a:r>
              <a:rPr lang="cs-CZ" sz="1600" b="0" dirty="0" smtClean="0">
                <a:solidFill>
                  <a:schemeClr val="tx1"/>
                </a:solidFill>
              </a:rPr>
              <a:t>- žádost je odeslána automaticky po podpisu signatářem (případně posledním signatářem)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chemeClr val="tx1"/>
                </a:solidFill>
              </a:rPr>
              <a:t>Ruční podání </a:t>
            </a:r>
            <a:r>
              <a:rPr lang="cs-CZ" sz="1600" b="0" dirty="0" smtClean="0">
                <a:solidFill>
                  <a:schemeClr val="tx1"/>
                </a:solidFill>
              </a:rPr>
              <a:t>– žádost je odeslána na ŘO až na základě aktivní volby žadatele po podpisu Žádosti o podporu – </a:t>
            </a:r>
            <a:r>
              <a:rPr lang="cs-CZ" sz="1600" b="0" dirty="0" smtClean="0">
                <a:solidFill>
                  <a:srgbClr val="FF0000"/>
                </a:solidFill>
              </a:rPr>
              <a:t>nutno tedy kliknout na tlačítko </a:t>
            </a:r>
            <a:r>
              <a:rPr lang="cs-CZ" sz="1600" b="1" dirty="0" smtClean="0">
                <a:solidFill>
                  <a:srgbClr val="FF0000"/>
                </a:solidFill>
              </a:rPr>
              <a:t>Podat</a:t>
            </a:r>
          </a:p>
          <a:p>
            <a:pPr marL="971550" lvl="1" indent="-342900" algn="just">
              <a:buFont typeface="Arial" panose="020B0604020202020204" pitchFamily="34" charset="0"/>
              <a:buChar char="•"/>
            </a:pPr>
            <a:endParaRPr lang="cs-CZ" sz="1600" dirty="0" smtClean="0">
              <a:solidFill>
                <a:srgbClr val="FF0000"/>
              </a:solidFill>
            </a:endParaRPr>
          </a:p>
          <a:p>
            <a:pPr marL="971550" lvl="1" indent="-342900" algn="just">
              <a:buFont typeface="Arial" panose="020B0604020202020204" pitchFamily="34" charset="0"/>
              <a:buChar char="•"/>
            </a:pPr>
            <a:endParaRPr lang="cs-CZ" sz="1600" dirty="0" smtClean="0">
              <a:solidFill>
                <a:srgbClr val="FF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600" b="0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600" b="0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indent="-285750" algn="just"/>
            <a:endParaRPr lang="cs-CZ" sz="1600" b="0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cs-CZ" sz="1200" b="0" dirty="0" smtClean="0">
              <a:solidFill>
                <a:schemeClr val="tx1"/>
              </a:solidFill>
            </a:endParaRPr>
          </a:p>
          <a:p>
            <a:pPr lvl="1" indent="0" algn="just">
              <a:buNone/>
            </a:pPr>
            <a:endParaRPr lang="cs-CZ" sz="1400" b="0" dirty="0" smtClean="0">
              <a:solidFill>
                <a:schemeClr val="tx1"/>
              </a:solidFill>
            </a:endParaRPr>
          </a:p>
          <a:p>
            <a:pPr lvl="1" indent="0" algn="just">
              <a:buNone/>
            </a:pPr>
            <a:endParaRPr lang="cs-CZ" sz="1800" b="0" dirty="0">
              <a:solidFill>
                <a:schemeClr val="tx1"/>
              </a:solidFill>
            </a:endParaRPr>
          </a:p>
          <a:p>
            <a:pPr marL="971550" lvl="1" indent="-342900" algn="just">
              <a:buFont typeface="Wingdings" panose="05000000000000000000" pitchFamily="2" charset="2"/>
              <a:buChar char="v"/>
            </a:pPr>
            <a:endParaRPr lang="cs-CZ" sz="1800" b="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dirty="0" smtClean="0"/>
              <a:t>Elektronické podání</a:t>
            </a:r>
            <a:endParaRPr lang="cs-CZ" sz="28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3" t="38050" r="38506" b="46016"/>
          <a:stretch/>
        </p:blipFill>
        <p:spPr bwMode="auto">
          <a:xfrm>
            <a:off x="1619250" y="2724151"/>
            <a:ext cx="5438776" cy="876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délník 8"/>
          <p:cNvSpPr/>
          <p:nvPr/>
        </p:nvSpPr>
        <p:spPr>
          <a:xfrm>
            <a:off x="4505325" y="2938463"/>
            <a:ext cx="1943100" cy="66198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457201" y="4310063"/>
            <a:ext cx="3756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    </a:t>
            </a:r>
            <a:r>
              <a:rPr lang="cs-CZ" b="1" dirty="0" smtClean="0"/>
              <a:t>Zkontrolovat  stav  projektu</a:t>
            </a:r>
            <a:r>
              <a:rPr lang="cs-CZ" dirty="0" smtClean="0"/>
              <a:t>!</a:t>
            </a:r>
          </a:p>
          <a:p>
            <a:r>
              <a:rPr lang="cs-CZ" dirty="0" smtClean="0"/>
              <a:t>       na záložce Identifikace operace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05250" y="3810000"/>
            <a:ext cx="4313873" cy="2185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877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2800" dirty="0" smtClean="0"/>
              <a:t>Konkrétní upozornění k výzvě č. </a:t>
            </a:r>
            <a:r>
              <a:rPr lang="cs-CZ" sz="2800" dirty="0" smtClean="0"/>
              <a:t>79 a 80 </a:t>
            </a:r>
            <a:endParaRPr lang="cs-CZ" sz="28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TextovéPole 6"/>
          <p:cNvSpPr txBox="1"/>
          <p:nvPr/>
        </p:nvSpPr>
        <p:spPr>
          <a:xfrm>
            <a:off x="457200" y="1084263"/>
            <a:ext cx="7629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457200" y="4517124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37569" y="1100465"/>
            <a:ext cx="786886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Na záložce Subjekty projektu – </a:t>
            </a:r>
            <a:r>
              <a:rPr lang="cs-CZ" b="1" dirty="0" err="1" smtClean="0"/>
              <a:t>zašktnout</a:t>
            </a:r>
            <a:r>
              <a:rPr lang="cs-CZ" b="1" dirty="0" smtClean="0">
                <a:solidFill>
                  <a:srgbClr val="FF0000"/>
                </a:solidFill>
              </a:rPr>
              <a:t> NE</a:t>
            </a:r>
            <a:r>
              <a:rPr lang="cs-CZ" dirty="0" smtClean="0"/>
              <a:t> u žadatele </a:t>
            </a:r>
            <a:r>
              <a:rPr lang="cs-CZ" dirty="0" err="1" smtClean="0"/>
              <a:t>checkbox</a:t>
            </a:r>
            <a:r>
              <a:rPr lang="cs-CZ" dirty="0" smtClean="0"/>
              <a:t> </a:t>
            </a:r>
            <a:r>
              <a:rPr lang="cs-CZ" b="1" dirty="0" smtClean="0"/>
              <a:t>zahrnout do definice jednoho podniku  </a:t>
            </a:r>
            <a:endParaRPr lang="cs-CZ" b="1" dirty="0" smtClean="0"/>
          </a:p>
          <a:p>
            <a:pPr>
              <a:buFont typeface="Arial" pitchFamily="34" charset="0"/>
              <a:buChar char="•"/>
            </a:pPr>
            <a:endParaRPr lang="cs-CZ" b="1" dirty="0"/>
          </a:p>
          <a:p>
            <a:pPr>
              <a:buFont typeface="Arial" pitchFamily="34" charset="0"/>
              <a:buChar char="•"/>
            </a:pPr>
            <a:endParaRPr lang="cs-CZ" b="1" dirty="0" smtClean="0"/>
          </a:p>
          <a:p>
            <a:pPr>
              <a:buFont typeface="Arial" pitchFamily="34" charset="0"/>
              <a:buChar char="•"/>
            </a:pPr>
            <a:endParaRPr lang="cs-CZ" b="1" dirty="0"/>
          </a:p>
          <a:p>
            <a:pPr>
              <a:buFont typeface="Arial" pitchFamily="34" charset="0"/>
              <a:buChar char="•"/>
            </a:pPr>
            <a:endParaRPr lang="cs-CZ" b="1" dirty="0" smtClean="0"/>
          </a:p>
          <a:p>
            <a:pPr>
              <a:buFont typeface="Arial" pitchFamily="34" charset="0"/>
              <a:buChar char="•"/>
            </a:pPr>
            <a:endParaRPr lang="cs-CZ" b="1" dirty="0"/>
          </a:p>
          <a:p>
            <a:pPr>
              <a:buFont typeface="Arial" pitchFamily="34" charset="0"/>
              <a:buChar char="•"/>
            </a:pPr>
            <a:endParaRPr lang="cs-CZ" b="1" dirty="0" smtClean="0"/>
          </a:p>
          <a:p>
            <a:pPr>
              <a:buFont typeface="Arial" pitchFamily="34" charset="0"/>
              <a:buChar char="•"/>
            </a:pPr>
            <a:endParaRPr lang="cs-CZ" b="1" dirty="0"/>
          </a:p>
          <a:p>
            <a:pPr>
              <a:buFont typeface="Arial" pitchFamily="34" charset="0"/>
              <a:buChar char="•"/>
            </a:pPr>
            <a:endParaRPr lang="cs-CZ" b="1" dirty="0" smtClean="0"/>
          </a:p>
          <a:p>
            <a:pPr>
              <a:buFont typeface="Arial" pitchFamily="34" charset="0"/>
              <a:buChar char="•"/>
            </a:pPr>
            <a:endParaRPr lang="cs-CZ" b="1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To ovšem neplatí, pokud je vybrána podpora v režimu de </a:t>
            </a:r>
            <a:r>
              <a:rPr lang="cs-CZ" dirty="0" err="1" smtClean="0"/>
              <a:t>minimis</a:t>
            </a:r>
            <a:r>
              <a:rPr lang="cs-CZ" dirty="0" smtClean="0"/>
              <a:t>. V tomto případě </a:t>
            </a:r>
            <a:r>
              <a:rPr lang="cs-CZ" b="1" dirty="0" smtClean="0"/>
              <a:t>musí</a:t>
            </a:r>
            <a:r>
              <a:rPr lang="cs-CZ" dirty="0" smtClean="0"/>
              <a:t> být subjekt žadatele zahrnut do definice jednoho podniku.</a:t>
            </a:r>
            <a:endParaRPr lang="cs-CZ" dirty="0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3150" y="1392238"/>
            <a:ext cx="25336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14563"/>
            <a:ext cx="9144000" cy="1859797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451" y="4885793"/>
            <a:ext cx="2876550" cy="428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727450" y="828676"/>
            <a:ext cx="4654175" cy="255587"/>
          </a:xfrm>
        </p:spPr>
        <p:txBody>
          <a:bodyPr>
            <a:normAutofit fontScale="62500" lnSpcReduction="20000"/>
          </a:bodyPr>
          <a:lstStyle/>
          <a:p>
            <a:endParaRPr lang="cs-CZ" b="1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cs-CZ" b="1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Dotazy a problémy z praxe 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181100" y="4057650"/>
            <a:ext cx="689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727451" y="657225"/>
            <a:ext cx="7959349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  </a:t>
            </a:r>
            <a:r>
              <a:rPr lang="cs-CZ" sz="1600" dirty="0" smtClean="0"/>
              <a:t>Otestování elektronického podpisu – možno na adrese:     								</a:t>
            </a:r>
            <a:r>
              <a:rPr lang="cs-CZ" sz="1600" dirty="0" smtClean="0">
                <a:hlinkClick r:id="rId2"/>
              </a:rPr>
              <a:t>https://www.mssf.cz/testapp/check_client.aspx</a:t>
            </a:r>
            <a:endParaRPr lang="cs-CZ" sz="1600" dirty="0" smtClean="0"/>
          </a:p>
          <a:p>
            <a:pPr>
              <a:buFont typeface="Arial" pitchFamily="34" charset="0"/>
              <a:buChar char="•"/>
            </a:pPr>
            <a:r>
              <a:rPr lang="cs-CZ" sz="1600" dirty="0" smtClean="0"/>
              <a:t> Kdy se považuje depeše za doručenou?  - okamžikem </a:t>
            </a:r>
            <a:r>
              <a:rPr lang="cs-CZ" sz="1600" b="1" dirty="0" smtClean="0"/>
              <a:t>odeslání</a:t>
            </a:r>
            <a:r>
              <a:rPr lang="cs-CZ" sz="1600" dirty="0" smtClean="0"/>
              <a:t>, nikoli přečtení 											(notifikace na e-mail či </a:t>
            </a:r>
            <a:r>
              <a:rPr lang="cs-CZ" sz="1600" dirty="0" err="1" smtClean="0"/>
              <a:t>sms</a:t>
            </a:r>
            <a:r>
              <a:rPr lang="cs-CZ" sz="1600" dirty="0" smtClean="0"/>
              <a:t>) </a:t>
            </a:r>
          </a:p>
          <a:p>
            <a:pPr>
              <a:buFont typeface="Arial" pitchFamily="34" charset="0"/>
              <a:buChar char="•"/>
            </a:pPr>
            <a:r>
              <a:rPr lang="cs-CZ" sz="1600" dirty="0" smtClean="0"/>
              <a:t>   Záložka Přístup k projektu a Plná moc je </a:t>
            </a:r>
            <a:r>
              <a:rPr lang="cs-CZ" sz="1600" dirty="0" err="1" smtClean="0"/>
              <a:t>editovatelná</a:t>
            </a:r>
            <a:r>
              <a:rPr lang="cs-CZ" sz="1600" dirty="0" smtClean="0"/>
              <a:t> pro uživatele s rolí </a:t>
            </a:r>
            <a:r>
              <a:rPr lang="cs-CZ" sz="1600" b="1" dirty="0" smtClean="0"/>
              <a:t>Správce 			přístupů</a:t>
            </a:r>
            <a:r>
              <a:rPr lang="cs-CZ" sz="1600" dirty="0" smtClean="0"/>
              <a:t> i po zaregistrování projektu </a:t>
            </a:r>
          </a:p>
          <a:p>
            <a:pPr>
              <a:buFont typeface="Arial" pitchFamily="34" charset="0"/>
              <a:buChar char="•"/>
            </a:pPr>
            <a:r>
              <a:rPr lang="cs-CZ" sz="1600" dirty="0" smtClean="0"/>
              <a:t> </a:t>
            </a:r>
            <a:r>
              <a:rPr lang="cs-CZ" sz="1600" b="1" dirty="0" smtClean="0"/>
              <a:t>Indikátory, </a:t>
            </a:r>
            <a:r>
              <a:rPr lang="cs-CZ" sz="1600" dirty="0" smtClean="0"/>
              <a:t>které jsou povinné jen pro některé projekty výzvy  viz příloha č. 2 - Metodické listy indikátorů), je nutné do seznamu přidat ručně přes tlačítko </a:t>
            </a:r>
            <a:r>
              <a:rPr lang="cs-CZ" sz="1600" u="sng" dirty="0" smtClean="0"/>
              <a:t>Nový záznam</a:t>
            </a:r>
            <a:r>
              <a:rPr lang="cs-CZ" sz="1600" dirty="0" smtClean="0"/>
              <a:t>. </a:t>
            </a:r>
          </a:p>
          <a:p>
            <a:pPr>
              <a:buFont typeface="Arial" pitchFamily="34" charset="0"/>
              <a:buChar char="•"/>
            </a:pPr>
            <a:r>
              <a:rPr lang="cs-CZ" sz="1600" b="1" dirty="0" smtClean="0"/>
              <a:t>  </a:t>
            </a:r>
            <a:r>
              <a:rPr lang="cs-CZ" sz="1600" dirty="0" smtClean="0"/>
              <a:t>V případě, že organizace není v ROS (část základních registrů</a:t>
            </a:r>
            <a:r>
              <a:rPr lang="cs-CZ" sz="1600" dirty="0" smtClean="0"/>
              <a:t>), </a:t>
            </a:r>
            <a:r>
              <a:rPr lang="cs-CZ" sz="1600" dirty="0" smtClean="0"/>
              <a:t>není možno provést validaci, nutno požádat o </a:t>
            </a:r>
            <a:r>
              <a:rPr lang="cs-CZ" sz="1600" dirty="0" smtClean="0"/>
              <a:t>heslo </a:t>
            </a:r>
          </a:p>
          <a:p>
            <a:pPr>
              <a:buFont typeface="Arial" pitchFamily="34" charset="0"/>
              <a:buChar char="•"/>
            </a:pP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Podepsat </a:t>
            </a:r>
            <a:r>
              <a:rPr lang="cs-CZ" sz="1600" dirty="0" smtClean="0"/>
              <a:t>projektovou žádost je možné až po vygenerování </a:t>
            </a:r>
          </a:p>
          <a:p>
            <a:pPr marL="342900" indent="-342900"/>
            <a:r>
              <a:rPr lang="cs-CZ" sz="1600" dirty="0" smtClean="0"/>
              <a:t>       tiskové sestavy – trvá i několik minut.</a:t>
            </a:r>
          </a:p>
          <a:p>
            <a:pPr marL="342900" indent="-342900"/>
            <a:endParaRPr lang="cs-CZ" sz="1600" dirty="0" smtClean="0">
              <a:solidFill>
                <a:srgbClr val="FF0000"/>
              </a:solidFill>
            </a:endParaRPr>
          </a:p>
          <a:p>
            <a:pPr marL="342900" indent="-342900"/>
            <a:endParaRPr lang="cs-CZ" dirty="0" smtClean="0">
              <a:solidFill>
                <a:srgbClr val="FF0000"/>
              </a:solidFill>
            </a:endParaRPr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762" y="4277618"/>
            <a:ext cx="4657725" cy="1362075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1504950" y="5019675"/>
            <a:ext cx="1495425" cy="29527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986375" y="838201"/>
            <a:ext cx="7700425" cy="5287964"/>
          </a:xfrm>
        </p:spPr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Přílohy ke Specifickým pravidlům pro žadatele a příjemce k jednotlivým výzvám: </a:t>
            </a:r>
            <a:r>
              <a:rPr lang="cs-CZ" b="1" dirty="0" smtClean="0"/>
              <a:t>POSTUP PRO PODÁNÍ ŽÁDOSTI O PODPORU V MS2014+ </a:t>
            </a:r>
            <a:r>
              <a:rPr lang="cs-CZ" dirty="0" smtClean="0"/>
              <a:t>(</a:t>
            </a:r>
            <a:r>
              <a:rPr lang="cs-CZ" b="1" dirty="0" smtClean="0"/>
              <a:t>P1</a:t>
            </a:r>
            <a:r>
              <a:rPr lang="cs-CZ" dirty="0" smtClean="0"/>
              <a:t>):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>
                <a:hlinkClick r:id="rId2"/>
              </a:rPr>
              <a:t>http://www.strukturalni-fondy.cz/cs/Microsites/IROP/Vyzvy/Vyzva-c-79-Socialni-bydleni-II</a:t>
            </a:r>
            <a:endParaRPr lang="cs-CZ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>
                <a:hlinkClick r:id="rId3"/>
              </a:rPr>
              <a:t>http://www.strukturalni-fondy.cz/cs/Microsites/IROP/Vyzvy/Vyzva-c-80-Socialni-bydleni-pro-socialne-vyloucene-lokality-II</a:t>
            </a:r>
            <a:endParaRPr lang="cs-CZ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Obecná pravidla IROP: </a:t>
            </a:r>
            <a:r>
              <a:rPr lang="cs-CZ" b="1" dirty="0">
                <a:solidFill>
                  <a:srgbClr val="FF0000"/>
                </a:solidFill>
              </a:rPr>
              <a:t>aktuální Obecná pravidla 1.10 s platností od 27.10.2017</a:t>
            </a:r>
          </a:p>
          <a:p>
            <a:pPr algn="just"/>
            <a:endParaRPr lang="cs-CZ" dirty="0"/>
          </a:p>
          <a:p>
            <a:pPr algn="just"/>
            <a:r>
              <a:rPr lang="cs-CZ" sz="2800" b="1" dirty="0" smtClean="0">
                <a:solidFill>
                  <a:srgbClr val="00529C"/>
                </a:solidFill>
                <a:ea typeface="+mj-ea"/>
                <a:cs typeface="+mj-cs"/>
              </a:rPr>
              <a:t>	Jak </a:t>
            </a:r>
            <a:r>
              <a:rPr lang="cs-CZ" sz="2800" b="1" dirty="0">
                <a:solidFill>
                  <a:srgbClr val="00529C"/>
                </a:solidFill>
                <a:ea typeface="+mj-ea"/>
                <a:cs typeface="+mj-cs"/>
              </a:rPr>
              <a:t>postupovat v případě problémů s ISKP14+</a:t>
            </a:r>
            <a:endParaRPr lang="cs-CZ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Případné </a:t>
            </a:r>
            <a:r>
              <a:rPr lang="cs-CZ" dirty="0" smtClean="0"/>
              <a:t>chyby a problémy v systému posílejte na </a:t>
            </a:r>
            <a:r>
              <a:rPr lang="cs-CZ" dirty="0" smtClean="0"/>
              <a:t>místně příslušného administrátora monitorovacího systému</a:t>
            </a:r>
            <a:endParaRPr lang="cs-CZ" dirty="0" smtClean="0"/>
          </a:p>
          <a:p>
            <a:pPr indent="-285750" algn="just">
              <a:buFont typeface="Arial" pitchFamily="34" charset="0"/>
              <a:buChar char="•"/>
            </a:pPr>
            <a:r>
              <a:rPr lang="cs-CZ" dirty="0" smtClean="0"/>
              <a:t>V nepřítomnosti na administrátora z jiného </a:t>
            </a:r>
            <a:r>
              <a:rPr lang="cs-CZ" dirty="0" smtClean="0"/>
              <a:t>kraje</a:t>
            </a:r>
          </a:p>
          <a:p>
            <a:pPr indent="-285750" algn="just">
              <a:buFont typeface="Arial" pitchFamily="34" charset="0"/>
              <a:buChar char="•"/>
            </a:pPr>
            <a:r>
              <a:rPr lang="cs-CZ" dirty="0" smtClean="0">
                <a:hlinkClick r:id="rId4"/>
              </a:rPr>
              <a:t>http</a:t>
            </a:r>
            <a:r>
              <a:rPr lang="cs-CZ" dirty="0" smtClean="0">
                <a:hlinkClick r:id="rId4"/>
              </a:rPr>
              <a:t>://www.crr.cz/cs/kontakty/kontakty-irop/</a:t>
            </a:r>
            <a:endParaRPr lang="cs-CZ" dirty="0" smtClean="0"/>
          </a:p>
          <a:p>
            <a:pPr indent="-285750" algn="just"/>
            <a:endParaRPr lang="cs-CZ" dirty="0" smtClean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dirty="0" smtClean="0"/>
              <a:t>Jaké dokumenty využívat při zadávání v ISKP </a:t>
            </a:r>
            <a:endParaRPr lang="cs-CZ" sz="28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146" name="AutoShape 2" descr="Výsledek obrázku pro úředník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148" name="AutoShape 4" descr="Výsledek obrázku pro úředník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424" y="1188891"/>
            <a:ext cx="8987148" cy="1714499"/>
          </a:xfrm>
        </p:spPr>
        <p:txBody>
          <a:bodyPr>
            <a:normAutofit/>
          </a:bodyPr>
          <a:lstStyle/>
          <a:p>
            <a:pPr algn="ctr"/>
            <a:r>
              <a:rPr lang="cs-CZ" sz="3500" dirty="0" smtClean="0"/>
              <a:t>Děkuji za pozornost </a:t>
            </a:r>
            <a:r>
              <a:rPr lang="cs-CZ" sz="3500" dirty="0" smtClean="0"/>
              <a:t>!</a:t>
            </a:r>
            <a:endParaRPr lang="en-US" sz="35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56851" y="6356350"/>
            <a:ext cx="3815074" cy="369888"/>
          </a:xfrm>
        </p:spPr>
        <p:txBody>
          <a:bodyPr>
            <a:normAutofit/>
          </a:bodyPr>
          <a:lstStyle/>
          <a:p>
            <a:r>
              <a:rPr lang="cs-CZ" sz="1300" dirty="0">
                <a:solidFill>
                  <a:schemeClr val="bg1">
                    <a:lumMod val="50000"/>
                  </a:schemeClr>
                </a:solidFill>
              </a:rPr>
              <a:t>IROP – 79. a 80. výzva; 12.4.2018, Praha</a:t>
            </a:r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-1257300" y="10191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576775" y="3685342"/>
            <a:ext cx="648520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chemeClr val="bg1"/>
                </a:solidFill>
              </a:rPr>
              <a:t>Ing. </a:t>
            </a:r>
            <a:r>
              <a:rPr lang="cs-CZ" sz="2400" dirty="0" smtClean="0">
                <a:solidFill>
                  <a:schemeClr val="bg1"/>
                </a:solidFill>
              </a:rPr>
              <a:t>Miroslav Šimek</a:t>
            </a:r>
            <a:endParaRPr lang="cs-CZ" sz="2400" dirty="0" smtClean="0">
              <a:solidFill>
                <a:schemeClr val="bg1"/>
              </a:solidFill>
            </a:endParaRPr>
          </a:p>
          <a:p>
            <a:r>
              <a:rPr lang="cs-CZ" sz="2400" dirty="0">
                <a:solidFill>
                  <a:schemeClr val="bg1"/>
                </a:solidFill>
              </a:rPr>
              <a:t>a</a:t>
            </a:r>
            <a:r>
              <a:rPr lang="cs-CZ" sz="2400" dirty="0" smtClean="0">
                <a:solidFill>
                  <a:schemeClr val="bg1"/>
                </a:solidFill>
              </a:rPr>
              <a:t>dministrátor monitorovacího </a:t>
            </a:r>
            <a:r>
              <a:rPr lang="cs-CZ" sz="2400" dirty="0" smtClean="0">
                <a:solidFill>
                  <a:schemeClr val="bg1"/>
                </a:solidFill>
              </a:rPr>
              <a:t>systému</a:t>
            </a:r>
          </a:p>
          <a:p>
            <a:r>
              <a:rPr lang="cs-CZ" sz="2400" dirty="0">
                <a:solidFill>
                  <a:schemeClr val="bg1"/>
                </a:solidFill>
              </a:rPr>
              <a:t>územní odbor IROP pro Plzeňský kraj</a:t>
            </a:r>
            <a:endParaRPr lang="cs-CZ" sz="2400" dirty="0" smtClean="0">
              <a:solidFill>
                <a:schemeClr val="bg1"/>
              </a:solidFill>
            </a:endParaRPr>
          </a:p>
          <a:p>
            <a:r>
              <a:rPr lang="cs-CZ" sz="2400" dirty="0" smtClean="0">
                <a:solidFill>
                  <a:schemeClr val="bg1"/>
                </a:solidFill>
              </a:rPr>
              <a:t>tel</a:t>
            </a:r>
            <a:r>
              <a:rPr lang="cs-CZ" sz="2400" dirty="0" smtClean="0">
                <a:solidFill>
                  <a:schemeClr val="bg1"/>
                </a:solidFill>
              </a:rPr>
              <a:t>.: </a:t>
            </a:r>
            <a:r>
              <a:rPr lang="cs-CZ" sz="2400" dirty="0" smtClean="0">
                <a:solidFill>
                  <a:schemeClr val="bg1"/>
                </a:solidFill>
              </a:rPr>
              <a:t>371870047</a:t>
            </a:r>
            <a:r>
              <a:rPr lang="cs-CZ" sz="2400" dirty="0">
                <a:solidFill>
                  <a:schemeClr val="bg1"/>
                </a:solidFill>
              </a:rPr>
              <a:t>, 703 </a:t>
            </a:r>
            <a:r>
              <a:rPr lang="cs-CZ" sz="2400" dirty="0" smtClean="0">
                <a:solidFill>
                  <a:schemeClr val="bg1"/>
                </a:solidFill>
              </a:rPr>
              <a:t>186 827</a:t>
            </a:r>
          </a:p>
          <a:p>
            <a:r>
              <a:rPr lang="cs-CZ" sz="2400" dirty="0" smtClean="0">
                <a:solidFill>
                  <a:schemeClr val="bg1"/>
                </a:solidFill>
              </a:rPr>
              <a:t>miroslav.simek</a:t>
            </a:r>
            <a:r>
              <a:rPr lang="cs-CZ" sz="2400" dirty="0" smtClean="0">
                <a:solidFill>
                  <a:schemeClr val="bg1"/>
                </a:solidFill>
              </a:rPr>
              <a:t>@crr.cz</a:t>
            </a:r>
            <a:endParaRPr lang="cs-CZ" sz="2400" dirty="0" smtClean="0">
              <a:solidFill>
                <a:schemeClr val="bg1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265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71476"/>
            <a:ext cx="8229600" cy="647699"/>
          </a:xfrm>
        </p:spPr>
        <p:txBody>
          <a:bodyPr>
            <a:noAutofit/>
          </a:bodyPr>
          <a:lstStyle/>
          <a:p>
            <a:pPr algn="ctr"/>
            <a:r>
              <a:rPr lang="cs-CZ" sz="2800" dirty="0" smtClean="0"/>
              <a:t>Portál </a:t>
            </a:r>
            <a:r>
              <a:rPr lang="cs-CZ" sz="2800" dirty="0" smtClean="0"/>
              <a:t>MS2014+</a:t>
            </a:r>
            <a:r>
              <a:rPr lang="cs-CZ" sz="2800" dirty="0"/>
              <a:t/>
            </a:r>
            <a:br>
              <a:rPr lang="cs-CZ" sz="2800" dirty="0"/>
            </a:b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683568" y="1019175"/>
            <a:ext cx="7608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Na adrese </a:t>
            </a:r>
            <a:r>
              <a:rPr lang="cs-CZ" dirty="0" smtClean="0">
                <a:hlinkClick r:id="rId3"/>
              </a:rPr>
              <a:t>https</a:t>
            </a:r>
            <a:r>
              <a:rPr lang="cs-CZ" dirty="0" smtClean="0">
                <a:hlinkClick r:id="rId3"/>
              </a:rPr>
              <a:t>://www.mssf.cz</a:t>
            </a:r>
            <a:r>
              <a:rPr lang="cs-CZ" dirty="0" smtClean="0">
                <a:hlinkClick r:id="rId3"/>
              </a:rPr>
              <a:t>/</a:t>
            </a:r>
            <a:endParaRPr lang="cs-CZ" dirty="0" smtClean="0"/>
          </a:p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sp>
        <p:nvSpPr>
          <p:cNvPr id="12" name="Šipka nahoru 11"/>
          <p:cNvSpPr/>
          <p:nvPr/>
        </p:nvSpPr>
        <p:spPr>
          <a:xfrm>
            <a:off x="4391025" y="4200525"/>
            <a:ext cx="571500" cy="619125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Šipka dolů 17"/>
          <p:cNvSpPr/>
          <p:nvPr/>
        </p:nvSpPr>
        <p:spPr>
          <a:xfrm>
            <a:off x="7153747" y="1486979"/>
            <a:ext cx="409575" cy="1038225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85838" y="1515101"/>
            <a:ext cx="7700962" cy="4366261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2091350" y="3032911"/>
            <a:ext cx="2697933" cy="146666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206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71476"/>
            <a:ext cx="8229600" cy="647699"/>
          </a:xfrm>
        </p:spPr>
        <p:txBody>
          <a:bodyPr>
            <a:noAutofit/>
          </a:bodyPr>
          <a:lstStyle/>
          <a:p>
            <a:pPr algn="ctr"/>
            <a:r>
              <a:rPr lang="cs-CZ" sz="2800" dirty="0" smtClean="0"/>
              <a:t>Portál </a:t>
            </a:r>
            <a:r>
              <a:rPr lang="cs-CZ" sz="2800" dirty="0"/>
              <a:t>ISKP14+</a:t>
            </a:r>
            <a:br>
              <a:rPr lang="cs-CZ" sz="2800" dirty="0"/>
            </a:br>
            <a:r>
              <a:rPr lang="cs-CZ" sz="1200" dirty="0"/>
              <a:t>(Informační systém konečného příjemce)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683568" y="1019175"/>
            <a:ext cx="7608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Na adrese </a:t>
            </a:r>
            <a:r>
              <a:rPr lang="cs-CZ" dirty="0" smtClean="0">
                <a:hlinkClick r:id="rId3"/>
              </a:rPr>
              <a:t>https://mseu.mssf.cz/</a:t>
            </a:r>
            <a:endParaRPr lang="cs-CZ" dirty="0" smtClean="0"/>
          </a:p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sp>
        <p:nvSpPr>
          <p:cNvPr id="12" name="Šipka nahoru 11"/>
          <p:cNvSpPr/>
          <p:nvPr/>
        </p:nvSpPr>
        <p:spPr>
          <a:xfrm>
            <a:off x="4391025" y="4200525"/>
            <a:ext cx="571500" cy="619125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375123" y="1306513"/>
            <a:ext cx="6922391" cy="4819650"/>
          </a:xfrm>
          <a:prstGeom prst="rect">
            <a:avLst/>
          </a:prstGeom>
        </p:spPr>
      </p:pic>
      <p:sp>
        <p:nvSpPr>
          <p:cNvPr id="18" name="Šipka dolů 17"/>
          <p:cNvSpPr/>
          <p:nvPr/>
        </p:nvSpPr>
        <p:spPr>
          <a:xfrm>
            <a:off x="7153747" y="1486979"/>
            <a:ext cx="409575" cy="1038225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749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04800" y="866775"/>
            <a:ext cx="8382001" cy="5257800"/>
          </a:xfrm>
        </p:spPr>
        <p:txBody>
          <a:bodyPr>
            <a:norm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cs-CZ" dirty="0" smtClean="0"/>
              <a:t>Doručujeme nejnovější verzi prohlížeče Internet Explorer tj. aktuálně  verze 11.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dirty="0" smtClean="0"/>
              <a:t>K </a:t>
            </a:r>
            <a:r>
              <a:rPr lang="cs-CZ" dirty="0"/>
              <a:t>podepsání úloh je vyžadován </a:t>
            </a:r>
            <a:r>
              <a:rPr lang="cs-CZ" b="1" dirty="0"/>
              <a:t>kvalifikovaný elektronický podpis</a:t>
            </a:r>
            <a:r>
              <a:rPr lang="cs-CZ" dirty="0"/>
              <a:t>. </a:t>
            </a:r>
            <a:r>
              <a:rPr lang="cs-CZ" dirty="0" smtClean="0"/>
              <a:t>Vyzkoušet  lze: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dirty="0" smtClean="0">
                <a:hlinkClick r:id="rId2"/>
              </a:rPr>
              <a:t>https://www.mssf.cz/testapp/check_client.aspx</a:t>
            </a:r>
            <a:r>
              <a:rPr lang="cs-CZ" dirty="0" smtClean="0"/>
              <a:t>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dirty="0" smtClean="0"/>
              <a:t>Je </a:t>
            </a:r>
            <a:r>
              <a:rPr lang="cs-CZ" dirty="0"/>
              <a:t>nutné mít na počítači </a:t>
            </a:r>
            <a:r>
              <a:rPr lang="cs-CZ" dirty="0" smtClean="0"/>
              <a:t>nainstalovanou aplikaci MS </a:t>
            </a:r>
            <a:r>
              <a:rPr lang="cs-CZ" dirty="0" err="1" smtClean="0"/>
              <a:t>Silverlight</a:t>
            </a:r>
            <a:r>
              <a:rPr lang="cs-CZ" dirty="0" smtClean="0"/>
              <a:t> a balíček </a:t>
            </a:r>
            <a:r>
              <a:rPr lang="cs-CZ" b="1" dirty="0" err="1" smtClean="0"/>
              <a:t>Tesco</a:t>
            </a:r>
            <a:r>
              <a:rPr lang="cs-CZ" b="1" dirty="0" smtClean="0"/>
              <a:t> SW </a:t>
            </a:r>
            <a:r>
              <a:rPr lang="cs-CZ" b="1" dirty="0" err="1" smtClean="0"/>
              <a:t>Elevated</a:t>
            </a:r>
            <a:r>
              <a:rPr lang="cs-CZ" b="1" dirty="0" smtClean="0"/>
              <a:t> </a:t>
            </a:r>
            <a:r>
              <a:rPr lang="cs-CZ" b="1" dirty="0" err="1" smtClean="0"/>
              <a:t>TrustTool</a:t>
            </a:r>
            <a:r>
              <a:rPr lang="cs-CZ" dirty="0" smtClean="0"/>
              <a:t>,  </a:t>
            </a:r>
            <a:r>
              <a:rPr lang="cs-CZ" dirty="0"/>
              <a:t>který slouží pro přístup k podpisovým </a:t>
            </a:r>
            <a:r>
              <a:rPr lang="cs-CZ" dirty="0" smtClean="0"/>
              <a:t>certifikátům - naleznete v MS2014+ na záložce HW a SW požadavky (</a:t>
            </a:r>
            <a:r>
              <a:rPr lang="cs-CZ" dirty="0" smtClean="0">
                <a:hlinkClick r:id="rId3"/>
              </a:rPr>
              <a:t>https://mseu.mssf.cz</a:t>
            </a:r>
            <a:r>
              <a:rPr lang="cs-CZ" dirty="0" smtClean="0"/>
              <a:t>).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1800" b="0" dirty="0" smtClean="0">
                <a:solidFill>
                  <a:schemeClr val="tx1"/>
                </a:solidFill>
              </a:rPr>
              <a:t>Certifikát </a:t>
            </a:r>
            <a:r>
              <a:rPr lang="cs-CZ" sz="1800" dirty="0" smtClean="0">
                <a:solidFill>
                  <a:schemeClr val="tx1"/>
                </a:solidFill>
              </a:rPr>
              <a:t>musí být vydaný </a:t>
            </a:r>
            <a:r>
              <a:rPr lang="cs-CZ" sz="1800" dirty="0">
                <a:solidFill>
                  <a:schemeClr val="tx1"/>
                </a:solidFill>
              </a:rPr>
              <a:t>akreditovaným poskytovatelem </a:t>
            </a:r>
            <a:r>
              <a:rPr lang="cs-CZ" sz="1800" b="0" dirty="0" smtClean="0">
                <a:solidFill>
                  <a:schemeClr val="tx1"/>
                </a:solidFill>
              </a:rPr>
              <a:t>dle </a:t>
            </a:r>
            <a:r>
              <a:rPr lang="cs-CZ" sz="1800" b="0" dirty="0">
                <a:solidFill>
                  <a:schemeClr val="tx1"/>
                </a:solidFill>
              </a:rPr>
              <a:t>zákona č. 227/2000 Sb., o elektronickém podpisu, </a:t>
            </a:r>
            <a:r>
              <a:rPr lang="cs-CZ" sz="1800" b="0" dirty="0" smtClean="0">
                <a:solidFill>
                  <a:schemeClr val="tx1"/>
                </a:solidFill>
              </a:rPr>
              <a:t>tzn</a:t>
            </a:r>
            <a:r>
              <a:rPr lang="cs-CZ" sz="1800" b="0" dirty="0">
                <a:solidFill>
                  <a:schemeClr val="tx1"/>
                </a:solidFill>
              </a:rPr>
              <a:t>. musí být vydaný některou </a:t>
            </a:r>
            <a:r>
              <a:rPr lang="cs-CZ" sz="1800" b="0" dirty="0" smtClean="0">
                <a:solidFill>
                  <a:schemeClr val="tx1"/>
                </a:solidFill>
              </a:rPr>
              <a:t>z</a:t>
            </a:r>
            <a:r>
              <a:rPr lang="cs-CZ" sz="1800" b="0" dirty="0">
                <a:solidFill>
                  <a:schemeClr val="tx1"/>
                </a:solidFill>
              </a:rPr>
              <a:t> podporovaných certifikačních autorit (</a:t>
            </a:r>
            <a:r>
              <a:rPr lang="cs-CZ" sz="1800" b="0" dirty="0" err="1">
                <a:solidFill>
                  <a:schemeClr val="tx1"/>
                </a:solidFill>
              </a:rPr>
              <a:t>Postsignum</a:t>
            </a:r>
            <a:r>
              <a:rPr lang="cs-CZ" sz="1800" b="0" dirty="0">
                <a:solidFill>
                  <a:schemeClr val="tx1"/>
                </a:solidFill>
              </a:rPr>
              <a:t>, </a:t>
            </a:r>
            <a:r>
              <a:rPr lang="cs-CZ" sz="1800" b="0" dirty="0" smtClean="0">
                <a:solidFill>
                  <a:schemeClr val="tx1"/>
                </a:solidFill>
              </a:rPr>
              <a:t>I.CA, </a:t>
            </a:r>
            <a:r>
              <a:rPr lang="cs-CZ" sz="1800" b="0" dirty="0" err="1" smtClean="0">
                <a:solidFill>
                  <a:schemeClr val="tx1"/>
                </a:solidFill>
              </a:rPr>
              <a:t>EIdentity</a:t>
            </a:r>
            <a:r>
              <a:rPr lang="cs-CZ" sz="1800" b="0" dirty="0" smtClean="0">
                <a:solidFill>
                  <a:schemeClr val="tx1"/>
                </a:solidFill>
              </a:rPr>
              <a:t>).  Problémy s certifikátem od ČP: </a:t>
            </a:r>
            <a:r>
              <a:rPr lang="cs-CZ" b="1" dirty="0" err="1" smtClean="0">
                <a:solidFill>
                  <a:srgbClr val="FF0000"/>
                </a:solidFill>
              </a:rPr>
              <a:t>servicedesk</a:t>
            </a:r>
            <a:r>
              <a:rPr lang="cs-CZ" b="1" dirty="0" smtClean="0">
                <a:solidFill>
                  <a:srgbClr val="FF0000"/>
                </a:solidFill>
              </a:rPr>
              <a:t>@</a:t>
            </a:r>
            <a:r>
              <a:rPr lang="cs-CZ" b="1" dirty="0" err="1" smtClean="0">
                <a:solidFill>
                  <a:srgbClr val="FF0000"/>
                </a:solidFill>
              </a:rPr>
              <a:t>cpost.cz</a:t>
            </a:r>
            <a:endParaRPr lang="cs-CZ" sz="1800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cs-CZ" sz="1800" b="0" dirty="0" smtClean="0">
                <a:solidFill>
                  <a:schemeClr val="tx1"/>
                </a:solidFill>
              </a:rPr>
              <a:t>Certifikát </a:t>
            </a:r>
            <a:r>
              <a:rPr lang="cs-CZ" sz="1800" b="0" dirty="0">
                <a:solidFill>
                  <a:schemeClr val="tx1"/>
                </a:solidFill>
              </a:rPr>
              <a:t>si zajišťují a obnovují uživatelé MS2014+ na vlastní náklady </a:t>
            </a:r>
            <a:r>
              <a:rPr lang="cs-CZ" sz="1800" b="0" dirty="0" smtClean="0">
                <a:solidFill>
                  <a:schemeClr val="tx1"/>
                </a:solidFill>
              </a:rPr>
              <a:t>  u akreditovaného poskytovatele. </a:t>
            </a:r>
            <a:r>
              <a:rPr lang="cs-CZ" sz="1800" b="0" dirty="0" smtClean="0">
                <a:solidFill>
                  <a:srgbClr val="FF0000"/>
                </a:solidFill>
              </a:rPr>
              <a:t>Platnost certifikátu ještě min. 3 dny po podpisu!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dirty="0" smtClean="0"/>
              <a:t>Princip práce s certifikáty je upřesněn ve FAQ MS2014+, část FAQ Elektronický podpis.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cs-CZ" dirty="0" smtClean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dirty="0" smtClean="0"/>
              <a:t>SW a HW požadavky pro ISKP14+</a:t>
            </a:r>
            <a:endParaRPr lang="cs-CZ" sz="28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  <p:sp>
        <p:nvSpPr>
          <p:cNvPr id="18436" name="AutoShape 4" descr="Výsledek obrázku pro notebook kreslený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438" name="AutoShape 6" descr="Výsledek obrázku pro notebook kreslený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440" name="AutoShape 8" descr="Výsledek obrázku pro notebook kreslený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90726" y="4921864"/>
            <a:ext cx="4029074" cy="1395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ěticípá hvězda 10"/>
          <p:cNvSpPr/>
          <p:nvPr/>
        </p:nvSpPr>
        <p:spPr>
          <a:xfrm>
            <a:off x="5286375" y="1600200"/>
            <a:ext cx="346709" cy="276225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498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0" smtClean="0"/>
              <a:t>Registrace do portálu IS KP14+ (I.)</a:t>
            </a:r>
            <a:endParaRPr lang="cs-CZ" sz="2800" dirty="0"/>
          </a:p>
        </p:txBody>
      </p:sp>
      <p:sp>
        <p:nvSpPr>
          <p:cNvPr id="17" name="Zástupný symbol pro text 16"/>
          <p:cNvSpPr>
            <a:spLocks noGrp="1"/>
          </p:cNvSpPr>
          <p:nvPr>
            <p:ph type="body" idx="1"/>
          </p:nvPr>
        </p:nvSpPr>
        <p:spPr>
          <a:xfrm>
            <a:off x="306577" y="1194226"/>
            <a:ext cx="4262247" cy="639762"/>
          </a:xfrm>
        </p:spPr>
        <p:txBody>
          <a:bodyPr>
            <a:normAutofit/>
          </a:bodyPr>
          <a:lstStyle/>
          <a:p>
            <a:endParaRPr lang="cs-CZ" sz="17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6578" y="1084952"/>
            <a:ext cx="4262247" cy="379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ástupný symbol pro obsah 15"/>
          <p:cNvSpPr>
            <a:spLocks noGrp="1"/>
          </p:cNvSpPr>
          <p:nvPr>
            <p:ph sz="quarter" idx="4"/>
          </p:nvPr>
        </p:nvSpPr>
        <p:spPr>
          <a:xfrm>
            <a:off x="4645025" y="1507067"/>
            <a:ext cx="4041775" cy="461909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/>
              <a:t>Uživatel vyplní všechna povinná pole </a:t>
            </a:r>
            <a:r>
              <a:rPr lang="cs-CZ" sz="1800" b="1" dirty="0" smtClean="0">
                <a:uFill>
                  <a:solidFill>
                    <a:srgbClr val="FFFF00"/>
                  </a:solidFill>
                </a:uFill>
              </a:rPr>
              <a:t>podbarvena žlutou barvou.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>
                <a:uFill>
                  <a:solidFill>
                    <a:srgbClr val="FFFF00"/>
                  </a:solidFill>
                </a:uFill>
              </a:rPr>
              <a:t>Je nutné vyplnit e-mailovou adresu a mobilní telefon </a:t>
            </a:r>
            <a:r>
              <a:rPr lang="cs-CZ" sz="1800" b="1" dirty="0" smtClean="0">
                <a:uFill>
                  <a:solidFill>
                    <a:srgbClr val="FFFF00"/>
                  </a:solidFill>
                </a:uFill>
              </a:rPr>
              <a:t>PODLE SKUTEČNOSTI.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>
                <a:uFill>
                  <a:solidFill>
                    <a:srgbClr val="FFFF00"/>
                  </a:solidFill>
                </a:uFill>
              </a:rPr>
              <a:t>Po vyplnění registračních údajů, klikne uživatel na tlačítko „</a:t>
            </a:r>
            <a:r>
              <a:rPr lang="cs-CZ" sz="1800" b="1" dirty="0" smtClean="0">
                <a:uFill>
                  <a:solidFill>
                    <a:srgbClr val="FFFF00"/>
                  </a:solidFill>
                </a:uFill>
              </a:rPr>
              <a:t>Odeslat registrační údaje</a:t>
            </a:r>
            <a:r>
              <a:rPr lang="cs-CZ" sz="1800" dirty="0" smtClean="0">
                <a:uFill>
                  <a:solidFill>
                    <a:srgbClr val="FFFF00"/>
                  </a:solidFill>
                </a:uFill>
              </a:rPr>
              <a:t>“.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>
                <a:uFill>
                  <a:solidFill>
                    <a:srgbClr val="FFFF00"/>
                  </a:solidFill>
                </a:uFill>
              </a:rPr>
              <a:t>V případe problému - využít pole pod registračním formulářem.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/>
              <a:t>Po odeslání registračních údajů systém zašle na zadané telefonní číslo </a:t>
            </a:r>
            <a:r>
              <a:rPr lang="cs-CZ" sz="1800" b="1" dirty="0" smtClean="0"/>
              <a:t>SMS</a:t>
            </a:r>
            <a:r>
              <a:rPr lang="cs-CZ" sz="1800" dirty="0" smtClean="0"/>
              <a:t> </a:t>
            </a:r>
            <a:r>
              <a:rPr lang="cs-CZ" sz="1800" b="1" dirty="0" smtClean="0"/>
              <a:t>s aktivačním klíčem</a:t>
            </a:r>
            <a:r>
              <a:rPr lang="cs-CZ" sz="1800" dirty="0" smtClean="0"/>
              <a:t> a zobrazí v registračním formuláři nové pole „</a:t>
            </a:r>
            <a:r>
              <a:rPr lang="cs-CZ" sz="1800" b="1" dirty="0" smtClean="0"/>
              <a:t>Aktivační klíč</a:t>
            </a:r>
            <a:r>
              <a:rPr lang="cs-CZ" sz="1800" dirty="0" smtClean="0"/>
              <a:t>“.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dirty="0" smtClean="0">
              <a:uFill>
                <a:solidFill>
                  <a:srgbClr val="FFFF00"/>
                </a:solidFill>
              </a:u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u="sng" dirty="0">
              <a:uFill>
                <a:solidFill>
                  <a:srgbClr val="FFFF00"/>
                </a:solidFill>
              </a:uFill>
            </a:endParaRPr>
          </a:p>
          <a:p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Obrázek 7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5067300"/>
            <a:ext cx="4086225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Šipka doprava 9"/>
          <p:cNvSpPr/>
          <p:nvPr/>
        </p:nvSpPr>
        <p:spPr>
          <a:xfrm>
            <a:off x="4213860" y="5467350"/>
            <a:ext cx="691515" cy="19050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710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dirty="0"/>
              <a:t>Registrace do portálu IS KP14</a:t>
            </a:r>
            <a:r>
              <a:rPr lang="cs-CZ" sz="2800" dirty="0" smtClean="0"/>
              <a:t>+ (II.)</a:t>
            </a:r>
            <a:endParaRPr lang="cs-CZ" sz="28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/>
              <a:t>Po úspěšném odeslání aktivačního klíče se zobrazí oznámení o ověření  a zaslání </a:t>
            </a:r>
            <a:r>
              <a:rPr lang="cs-CZ" sz="1800" b="1" dirty="0" smtClean="0"/>
              <a:t>e-mailu s aktivačním URL</a:t>
            </a:r>
            <a:r>
              <a:rPr lang="cs-CZ" sz="1800" dirty="0" smtClean="0"/>
              <a:t> odkazem k dokončení registrace.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/>
              <a:t>Po kliknutí na odkaz bude uživatel přesměrován na portál IS KP14+.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/>
              <a:t>Po vytvoření uživatelského účtu bude uživateli zaslán nový e-mail </a:t>
            </a:r>
            <a:r>
              <a:rPr lang="cs-CZ" sz="1800" b="1" dirty="0" smtClean="0"/>
              <a:t>s přihlašovacím jménem.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800" dirty="0" smtClean="0"/>
              <a:t>Uživatel vyplní na úvodní obrazovce přihlašovací údaje: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800" dirty="0" smtClean="0"/>
          </a:p>
          <a:p>
            <a:r>
              <a:rPr lang="cs-CZ" sz="1800" b="1" u="sng" dirty="0" smtClean="0"/>
              <a:t>Přihlašovací jméno</a:t>
            </a:r>
            <a:r>
              <a:rPr lang="cs-CZ" sz="1800" dirty="0" smtClean="0"/>
              <a:t> – vygenerováno systémem a zasláno uživateli v e-mailu.</a:t>
            </a:r>
          </a:p>
          <a:p>
            <a:r>
              <a:rPr lang="cs-CZ" sz="1800" b="1" u="sng" dirty="0" smtClean="0"/>
              <a:t>Heslo</a:t>
            </a:r>
            <a:r>
              <a:rPr lang="cs-CZ" sz="1800" dirty="0" smtClean="0"/>
              <a:t> – zadáno při registraci.</a:t>
            </a:r>
          </a:p>
          <a:p>
            <a:endParaRPr lang="cs-CZ" sz="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/>
              <a:t>V případe, že uživatel zapomene heslo, klikne na odkaz „</a:t>
            </a:r>
            <a:r>
              <a:rPr lang="cs-CZ" sz="1800" b="1" dirty="0" smtClean="0"/>
              <a:t>Zapomenuté heslo?</a:t>
            </a:r>
            <a:r>
              <a:rPr lang="cs-CZ" sz="1800" dirty="0" smtClean="0"/>
              <a:t>“.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1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9" name="Obrázek 8" descr="IROP-MMR-CRR – kop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1538" y="3705225"/>
            <a:ext cx="223837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ástupný symbol pro obsah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28" y="1237669"/>
            <a:ext cx="4789143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28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0600" y="933451"/>
            <a:ext cx="7976650" cy="372427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Ž</a:t>
            </a:r>
            <a:r>
              <a:rPr lang="cs-CZ" b="1" dirty="0" smtClean="0"/>
              <a:t>ádost </a:t>
            </a:r>
            <a:r>
              <a:rPr lang="cs-CZ" b="1" dirty="0"/>
              <a:t>o </a:t>
            </a:r>
            <a:r>
              <a:rPr lang="cs-CZ" b="1" dirty="0" smtClean="0"/>
              <a:t>podporu</a:t>
            </a:r>
            <a:endParaRPr lang="cs-CZ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Ž</a:t>
            </a:r>
            <a:r>
              <a:rPr lang="cs-CZ" dirty="0" smtClean="0"/>
              <a:t>ádost </a:t>
            </a:r>
            <a:r>
              <a:rPr lang="cs-CZ" dirty="0"/>
              <a:t>o </a:t>
            </a:r>
            <a:r>
              <a:rPr lang="cs-CZ" dirty="0" smtClean="0"/>
              <a:t>platbu – průběžná, závěrečná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</a:t>
            </a:r>
            <a:r>
              <a:rPr lang="cs-CZ" dirty="0" smtClean="0"/>
              <a:t>právy </a:t>
            </a:r>
            <a:r>
              <a:rPr lang="cs-CZ" dirty="0" smtClean="0"/>
              <a:t>o realizaci  - průběžná, závěrečná (</a:t>
            </a:r>
            <a:r>
              <a:rPr lang="cs-CZ" dirty="0" err="1" smtClean="0"/>
              <a:t>ZoR</a:t>
            </a:r>
            <a:r>
              <a:rPr lang="cs-CZ" dirty="0" smtClean="0"/>
              <a:t> se v ISKP zobrazí po schválení právního aktu, depeše s upozorněním na blížící se termín podání)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</a:t>
            </a:r>
            <a:r>
              <a:rPr lang="cs-CZ" dirty="0" smtClean="0"/>
              <a:t>právy </a:t>
            </a:r>
            <a:r>
              <a:rPr lang="cs-CZ" dirty="0" smtClean="0"/>
              <a:t>o udržitelnosti projektu – za každý rok – průběžná, závěrečná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Ž</a:t>
            </a:r>
            <a:r>
              <a:rPr lang="cs-CZ" dirty="0" smtClean="0"/>
              <a:t>ádosti </a:t>
            </a:r>
            <a:r>
              <a:rPr lang="cs-CZ" dirty="0"/>
              <a:t>o </a:t>
            </a:r>
            <a:r>
              <a:rPr lang="cs-CZ" dirty="0" smtClean="0"/>
              <a:t>změnu - ze strany příjemce i ze strany CRR (ŘO) </a:t>
            </a: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</a:t>
            </a:r>
            <a:r>
              <a:rPr lang="cs-CZ" dirty="0" smtClean="0"/>
              <a:t>eškerá komunikace mezi žadatelem a CRR </a:t>
            </a:r>
            <a:r>
              <a:rPr lang="cs-CZ" dirty="0" smtClean="0">
                <a:solidFill>
                  <a:srgbClr val="FF0000"/>
                </a:solidFill>
              </a:rPr>
              <a:t>– formou depeší </a:t>
            </a:r>
            <a:r>
              <a:rPr lang="cs-CZ" dirty="0" smtClean="0"/>
              <a:t>(kromě VS kontrol)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Žádost </a:t>
            </a:r>
            <a:r>
              <a:rPr lang="cs-CZ" dirty="0" smtClean="0"/>
              <a:t>o přezkum rozhodnutí  </a:t>
            </a:r>
            <a:endParaRPr lang="cs-CZ" dirty="0"/>
          </a:p>
          <a:p>
            <a:pPr marL="266700" lvl="1" indent="0" algn="ctr">
              <a:spcBef>
                <a:spcPts val="0"/>
              </a:spcBef>
              <a:buNone/>
            </a:pPr>
            <a:endParaRPr lang="cs-CZ" dirty="0"/>
          </a:p>
          <a:p>
            <a:pPr marL="266700" lvl="1" indent="0">
              <a:buNone/>
            </a:pPr>
            <a:endParaRPr lang="cs-CZ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98973"/>
            <a:ext cx="8229600" cy="751154"/>
          </a:xfrm>
        </p:spPr>
        <p:txBody>
          <a:bodyPr>
            <a:noAutofit/>
          </a:bodyPr>
          <a:lstStyle/>
          <a:p>
            <a:pPr lvl="0" algn="ctr"/>
            <a:r>
              <a:rPr lang="cs-CZ" sz="2800" dirty="0" smtClean="0"/>
              <a:t>Prostřednictvím MS2014+ probíhá podání </a:t>
            </a:r>
            <a:r>
              <a:rPr lang="cs-CZ" sz="2800" dirty="0" smtClean="0"/>
              <a:t>úloh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7451" y="4183518"/>
            <a:ext cx="2516574" cy="162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10"/>
          <p:cNvSpPr txBox="1"/>
          <p:nvPr/>
        </p:nvSpPr>
        <p:spPr>
          <a:xfrm>
            <a:off x="3971925" y="4819650"/>
            <a:ext cx="4505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cs-CZ" sz="2400" b="1" kern="0" dirty="0" smtClean="0">
                <a:solidFill>
                  <a:srgbClr val="00529C"/>
                </a:solidFill>
              </a:rPr>
              <a:t>Podání</a:t>
            </a:r>
            <a:r>
              <a:rPr lang="cs-CZ" sz="2400" b="1" dirty="0" smtClean="0">
                <a:solidFill>
                  <a:srgbClr val="00529C"/>
                </a:solidFill>
              </a:rPr>
              <a:t> úloh je pouze elektronické prostřednictvím MS2014+. </a:t>
            </a:r>
          </a:p>
          <a:p>
            <a:endParaRPr lang="cs-CZ" sz="2400" b="1" dirty="0">
              <a:solidFill>
                <a:srgbClr val="0052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06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986375" y="962025"/>
            <a:ext cx="7700425" cy="5164139"/>
          </a:xfrm>
        </p:spPr>
        <p:txBody>
          <a:bodyPr>
            <a:normAutofit lnSpcReduction="100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Informace </a:t>
            </a:r>
            <a:r>
              <a:rPr lang="cs-CZ" dirty="0"/>
              <a:t>o stavu projektu včetně výsledků hodnocení projektu se žadatel/příjemce dozví </a:t>
            </a:r>
            <a:r>
              <a:rPr lang="cs-CZ" b="1" dirty="0">
                <a:solidFill>
                  <a:srgbClr val="FF0000"/>
                </a:solidFill>
              </a:rPr>
              <a:t>pouze přes IS KP14</a:t>
            </a:r>
            <a:r>
              <a:rPr lang="cs-CZ" b="1" dirty="0" smtClean="0">
                <a:solidFill>
                  <a:srgbClr val="FF0000"/>
                </a:solidFill>
              </a:rPr>
              <a:t>+ </a:t>
            </a:r>
            <a:r>
              <a:rPr lang="cs-CZ" dirty="0" smtClean="0"/>
              <a:t>i právní </a:t>
            </a:r>
            <a:r>
              <a:rPr lang="cs-CZ" dirty="0"/>
              <a:t>akt Rozhodnutí </a:t>
            </a:r>
            <a:r>
              <a:rPr lang="cs-CZ" dirty="0" smtClean="0"/>
              <a:t>o </a:t>
            </a:r>
            <a:r>
              <a:rPr lang="cs-CZ" dirty="0"/>
              <a:t>poskytnutí dotace včetně podmínek bude příjemci </a:t>
            </a:r>
            <a:r>
              <a:rPr lang="cs-CZ" dirty="0" smtClean="0"/>
              <a:t>zpřístupněn jen v </a:t>
            </a:r>
            <a:r>
              <a:rPr lang="cs-CZ" dirty="0"/>
              <a:t>IS KP14</a:t>
            </a:r>
            <a:r>
              <a:rPr lang="cs-CZ" dirty="0" smtClean="0"/>
              <a:t>+.</a:t>
            </a: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V IS KP14+ nutno </a:t>
            </a:r>
            <a:r>
              <a:rPr lang="cs-CZ" sz="2400" b="1" dirty="0" smtClean="0">
                <a:solidFill>
                  <a:srgbClr val="FF0000"/>
                </a:solidFill>
              </a:rPr>
              <a:t>využít notifikací</a:t>
            </a:r>
            <a:r>
              <a:rPr lang="cs-CZ" dirty="0" smtClean="0"/>
              <a:t>, které upozorní e-mailem či SMS uživatele např. na změnu stavu projektu, přijatou depeši a další události. Nastavení  proveďte záložce v </a:t>
            </a:r>
            <a:r>
              <a:rPr lang="cs-CZ" b="1" dirty="0" smtClean="0"/>
              <a:t>Profilu uživatele – Kontaktní údaje</a:t>
            </a:r>
            <a:r>
              <a:rPr lang="cs-CZ" dirty="0" smtClean="0"/>
              <a:t>. Vložte svůj pracovní e-mail či mobilní telefon popř. oba záznamy. </a:t>
            </a:r>
            <a:r>
              <a:rPr lang="cs-CZ" b="1" dirty="0" smtClean="0">
                <a:solidFill>
                  <a:srgbClr val="FF0000"/>
                </a:solidFill>
              </a:rPr>
              <a:t>Zatrhněte </a:t>
            </a:r>
            <a:r>
              <a:rPr lang="cs-CZ" b="1" dirty="0" err="1" smtClean="0">
                <a:solidFill>
                  <a:srgbClr val="FF0000"/>
                </a:solidFill>
              </a:rPr>
              <a:t>checkbox</a:t>
            </a:r>
            <a:r>
              <a:rPr lang="cs-CZ" b="1" dirty="0" smtClean="0">
                <a:solidFill>
                  <a:srgbClr val="FF0000"/>
                </a:solidFill>
              </a:rPr>
              <a:t> Platnost! </a:t>
            </a:r>
            <a:r>
              <a:rPr lang="cs-CZ" dirty="0" smtClean="0"/>
              <a:t>Záznam uložte.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00529C"/>
                </a:solidFill>
              </a:rPr>
              <a:t>Přijaté depeše </a:t>
            </a:r>
            <a:r>
              <a:rPr lang="cs-CZ" dirty="0" smtClean="0"/>
              <a:t>se zobrazují hned po přihlášení.  Na systémové depeše neodpovídejte!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dirty="0"/>
              <a:t>Komunikace přes IS KP14+ </a:t>
            </a:r>
            <a:r>
              <a:rPr lang="cs-CZ" sz="2800" dirty="0" smtClean="0"/>
              <a:t>(I.) </a:t>
            </a:r>
            <a:endParaRPr lang="cs-CZ" sz="28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Obrázek 6" descr="IROP-MMR-CRR – kop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215" y="3464674"/>
            <a:ext cx="2504410" cy="118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9849" y="2921467"/>
            <a:ext cx="5045418" cy="251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96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986375" y="962025"/>
            <a:ext cx="7700425" cy="5164139"/>
          </a:xfrm>
        </p:spPr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dirty="0"/>
              <a:t>Komunikace přes IS KP14+ </a:t>
            </a:r>
            <a:r>
              <a:rPr lang="cs-CZ" sz="2800" dirty="0" smtClean="0"/>
              <a:t>(II.)</a:t>
            </a:r>
            <a:endParaRPr lang="cs-CZ" sz="28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07" y="1438275"/>
            <a:ext cx="2311062" cy="427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3114675" y="1438275"/>
            <a:ext cx="53721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Pokud přijde depeše, která se vztahuje ke konkrétnímu projektu, pak přijde kromě nástěnky uživatele také </a:t>
            </a:r>
            <a:r>
              <a:rPr lang="cs-CZ" b="1" dirty="0"/>
              <a:t>přímo na </a:t>
            </a:r>
            <a:r>
              <a:rPr lang="cs-CZ" b="1" dirty="0" smtClean="0"/>
              <a:t>projekt </a:t>
            </a:r>
            <a:r>
              <a:rPr lang="cs-CZ" dirty="0" smtClean="0"/>
              <a:t>(objekt).</a:t>
            </a: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V levém menu je možno zkontrolovat všechny příchozí depeše, či je možno vytvořit novou depeši.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Nová depeše odesílaná z projektu přijde z IS KP14+ do systému CSSF14+ </a:t>
            </a:r>
            <a:r>
              <a:rPr lang="cs-CZ" dirty="0" smtClean="0"/>
              <a:t>na projekt.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 smtClean="0"/>
              <a:t>Výběr adresátů – manažer projektu či schvalovatel hodnocení</a:t>
            </a:r>
            <a:endParaRPr lang="cs-CZ" b="1" dirty="0"/>
          </a:p>
        </p:txBody>
      </p:sp>
      <p:pic>
        <p:nvPicPr>
          <p:cNvPr id="9" name="Obrázek 8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14700" y="4023597"/>
            <a:ext cx="4211806" cy="1944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7198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7492</TotalTime>
  <Words>1108</Words>
  <Application>Microsoft Office PowerPoint</Application>
  <PresentationFormat>Předvádění na obrazovce (4:3)</PresentationFormat>
  <Paragraphs>192</Paragraphs>
  <Slides>19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CRR template</vt:lpstr>
      <vt:lpstr>Základní informace o aplikaci MS2014+</vt:lpstr>
      <vt:lpstr>Portál MS2014+ </vt:lpstr>
      <vt:lpstr>Portál ISKP14+ (Informační systém konečného příjemce)</vt:lpstr>
      <vt:lpstr>SW a HW požadavky pro ISKP14+</vt:lpstr>
      <vt:lpstr>Registrace do portálu IS KP14+ (I.)</vt:lpstr>
      <vt:lpstr>Registrace do portálu IS KP14+ (II.)</vt:lpstr>
      <vt:lpstr>Prostřednictvím MS2014+ probíhá podání úloh</vt:lpstr>
      <vt:lpstr>Komunikace přes IS KP14+ (I.) </vt:lpstr>
      <vt:lpstr>Komunikace přes IS KP14+ (II.)</vt:lpstr>
      <vt:lpstr>IS KP14+ Role </vt:lpstr>
      <vt:lpstr>Plná moc (I.)</vt:lpstr>
      <vt:lpstr> Plná moc (II.)</vt:lpstr>
      <vt:lpstr>Postup pro vyplnění projektu do IROP (a získání role Správce přístupů)</vt:lpstr>
      <vt:lpstr>Vyplnění projektové žádosti</vt:lpstr>
      <vt:lpstr>Elektronické podání</vt:lpstr>
      <vt:lpstr>Konkrétní upozornění k výzvě č. 79 a 80 </vt:lpstr>
      <vt:lpstr>Dotazy a problémy z praxe  </vt:lpstr>
      <vt:lpstr>Jaké dokumenty využívat při zadávání v ISKP </vt:lpstr>
      <vt:lpstr>Děkuji za pozornost !</vt:lpstr>
    </vt:vector>
  </TitlesOfParts>
  <Company>CRR ČR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Centrum pro regionální rozvoj ČR;Šimek Miroslav</dc:creator>
  <cp:lastModifiedBy>Šimek Miroslav</cp:lastModifiedBy>
  <cp:revision>693</cp:revision>
  <dcterms:created xsi:type="dcterms:W3CDTF">2014-09-16T20:50:40Z</dcterms:created>
  <dcterms:modified xsi:type="dcterms:W3CDTF">2018-04-10T12:43:34Z</dcterms:modified>
</cp:coreProperties>
</file>