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08" r:id="rId2"/>
    <p:sldId id="309" r:id="rId3"/>
    <p:sldId id="310" r:id="rId4"/>
    <p:sldId id="311" r:id="rId5"/>
    <p:sldId id="320" r:id="rId6"/>
    <p:sldId id="299" r:id="rId7"/>
    <p:sldId id="300" r:id="rId8"/>
    <p:sldId id="306" r:id="rId9"/>
    <p:sldId id="321" r:id="rId10"/>
    <p:sldId id="301" r:id="rId11"/>
    <p:sldId id="312" r:id="rId12"/>
    <p:sldId id="313" r:id="rId13"/>
    <p:sldId id="322" r:id="rId14"/>
    <p:sldId id="324" r:id="rId15"/>
    <p:sldId id="323" r:id="rId16"/>
    <p:sldId id="325" r:id="rId17"/>
    <p:sldId id="326" r:id="rId18"/>
    <p:sldId id="314" r:id="rId19"/>
    <p:sldId id="315" r:id="rId20"/>
    <p:sldId id="316" r:id="rId21"/>
    <p:sldId id="330" r:id="rId22"/>
    <p:sldId id="327" r:id="rId23"/>
    <p:sldId id="328" r:id="rId24"/>
    <p:sldId id="329" r:id="rId25"/>
    <p:sldId id="317" r:id="rId2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2">
          <p15:clr>
            <a:srgbClr val="A4A3A4"/>
          </p15:clr>
        </p15:guide>
        <p15:guide id="2" pos="48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ulková Martina" initials="BM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4E5"/>
    <a:srgbClr val="CCCCCC"/>
    <a:srgbClr val="005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590" y="60"/>
      </p:cViewPr>
      <p:guideLst>
        <p:guide orient="horz" pos="3382"/>
        <p:guide pos="48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ousek Aleš" userId="a1fed7b2-2763-4e4b-8190-9cb44c99056b" providerId="ADAL" clId="{7F9436BB-C155-46FE-A30B-BC12065EB19F}"/>
    <pc:docChg chg="modSld">
      <pc:chgData name="Marousek Aleš" userId="a1fed7b2-2763-4e4b-8190-9cb44c99056b" providerId="ADAL" clId="{7F9436BB-C155-46FE-A30B-BC12065EB19F}" dt="2020-08-27T18:35:12.764" v="0" actId="20577"/>
      <pc:docMkLst>
        <pc:docMk/>
      </pc:docMkLst>
      <pc:sldChg chg="modSp">
        <pc:chgData name="Marousek Aleš" userId="a1fed7b2-2763-4e4b-8190-9cb44c99056b" providerId="ADAL" clId="{7F9436BB-C155-46FE-A30B-BC12065EB19F}" dt="2020-08-27T18:35:12.764" v="0" actId="20577"/>
        <pc:sldMkLst>
          <pc:docMk/>
          <pc:sldMk cId="2066660892" sldId="313"/>
        </pc:sldMkLst>
        <pc:spChg chg="mod">
          <ac:chgData name="Marousek Aleš" userId="a1fed7b2-2763-4e4b-8190-9cb44c99056b" providerId="ADAL" clId="{7F9436BB-C155-46FE-A30B-BC12065EB19F}" dt="2020-08-27T18:35:12.764" v="0" actId="20577"/>
          <ac:spMkLst>
            <pc:docMk/>
            <pc:sldMk cId="2066660892" sldId="313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4D319-7988-0C47-A5AD-1F558D33A394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6DEBE-37C2-3D4C-B405-6A696479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32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DD4C1-CE3B-8245-AB32-946652F98E9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A35AD-0B81-F94A-83A1-9125CBB4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19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39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89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056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174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415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022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497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08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08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676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66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67969E-8EB0-44D2-B743-96E9258D92A5}" type="slidenum">
              <a:rPr lang="cs-CZ" altLang="cs-CZ" smtClean="0">
                <a:latin typeface="Corbel" panose="020B0503020204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520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815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220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67969E-8EB0-44D2-B743-96E9258D92A5}" type="slidenum">
              <a:rPr lang="cs-CZ" altLang="cs-CZ" smtClean="0">
                <a:latin typeface="Corbel" panose="020B0503020204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cs-CZ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180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67969E-8EB0-44D2-B743-96E9258D92A5}" type="slidenum">
              <a:rPr lang="cs-CZ" altLang="cs-CZ" smtClean="0">
                <a:latin typeface="Corbel" panose="020B0503020204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79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B1E74-53D9-44C9-8577-BD28F3E66B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238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B1E74-53D9-44C9-8577-BD28F3E66B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029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B1E74-53D9-44C9-8577-BD28F3E66B47}" type="slidenum">
              <a:rPr lang="cs-CZ" smtClean="0">
                <a:solidFill>
                  <a:prstClr val="black"/>
                </a:solidFill>
              </a:rPr>
              <a:pPr/>
              <a:t>10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68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29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71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5082"/>
            <a:ext cx="7772400" cy="1997296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386972"/>
            <a:ext cx="6400800" cy="57020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5FA4E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85800" y="3309620"/>
            <a:ext cx="6632575" cy="1452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56851" y="6356350"/>
            <a:ext cx="2006600" cy="369888"/>
          </a:xfrm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pPr lvl="0"/>
            <a:fld id="{A8AD1661-3A61-224B-91E0-4B126FC883AF}" type="datetime1">
              <a:rPr lang="en-US" smtClean="0"/>
              <a:t>3/25/2019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375" y="1306874"/>
            <a:ext cx="7700425" cy="4819290"/>
          </a:xfrm>
        </p:spPr>
        <p:txBody>
          <a:bodyPr/>
          <a:lstStyle>
            <a:lvl1pPr>
              <a:defRPr sz="1800"/>
            </a:lvl1pPr>
            <a:lvl2pPr marL="628650" indent="-171450">
              <a:defRPr sz="2000" b="1"/>
            </a:lvl2pPr>
            <a:lvl3pPr marL="1073150" indent="-158750">
              <a:defRPr sz="1600"/>
            </a:lvl3pPr>
            <a:lvl4pPr marL="1528763" indent="-157163">
              <a:defRPr sz="1600"/>
            </a:lvl4pPr>
            <a:lvl5pPr marL="1973263" indent="-144463"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8223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2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6341" y="1264906"/>
            <a:ext cx="7383470" cy="1470025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69747" y="5840002"/>
            <a:ext cx="3312170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Centrum pro regionální rozvoj České republiky</a:t>
            </a: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3268138" y="5840002"/>
            <a:ext cx="3191932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/>
              <a:t>U </a:t>
            </a:r>
            <a:r>
              <a:rPr lang="en-US" sz="1200" b="1" dirty="0" err="1"/>
              <a:t>Nákladového</a:t>
            </a:r>
            <a:r>
              <a:rPr lang="en-US" sz="1200" b="1" dirty="0"/>
              <a:t> </a:t>
            </a:r>
            <a:r>
              <a:rPr lang="en-US" sz="1200" b="1" dirty="0" err="1"/>
              <a:t>nádraží</a:t>
            </a:r>
            <a:r>
              <a:rPr lang="en-US" sz="1200" b="1" dirty="0"/>
              <a:t> 3144/4, 130 00 Praha 3</a:t>
            </a:r>
            <a:endParaRPr lang="cs-CZ" sz="1200" b="0" dirty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 userDrawn="1"/>
        </p:nvSpPr>
        <p:spPr>
          <a:xfrm>
            <a:off x="6479130" y="5840002"/>
            <a:ext cx="1747402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200" b="0" dirty="0">
                <a:solidFill>
                  <a:schemeClr val="bg1"/>
                </a:solidFill>
              </a:rPr>
              <a:t>tel.: +420 </a:t>
            </a:r>
            <a:r>
              <a:rPr lang="is-IS" sz="1200" b="1" dirty="0"/>
              <a:t>225 855 321</a:t>
            </a:r>
            <a:endParaRPr lang="cs-CZ" sz="1200" b="0" dirty="0">
              <a:solidFill>
                <a:schemeClr val="bg1"/>
              </a:solidFill>
            </a:endParaRPr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8116035" y="5828841"/>
            <a:ext cx="1000451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200" b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www.crr.cz</a:t>
            </a:r>
            <a:endParaRPr lang="cs-CZ" sz="1200" b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07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375" y="1306874"/>
            <a:ext cx="7700425" cy="4819290"/>
          </a:xfrm>
        </p:spPr>
        <p:txBody>
          <a:bodyPr/>
          <a:lstStyle>
            <a:lvl1pPr>
              <a:defRPr sz="1800"/>
            </a:lvl1pPr>
            <a:lvl2pPr marL="628650" indent="-171450">
              <a:defRPr sz="2000" b="1"/>
            </a:lvl2pPr>
            <a:lvl3pPr marL="1073150" indent="-158750">
              <a:defRPr sz="1600"/>
            </a:lvl3pPr>
            <a:lvl4pPr marL="1528763" indent="-157163">
              <a:defRPr sz="1600"/>
            </a:lvl4pPr>
            <a:lvl5pPr marL="1973263" indent="-144463">
              <a:defRPr sz="1600"/>
            </a:lvl5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Myriad Pro"/>
              </a:rPr>
              <a:t>14/10/2019</a:t>
            </a:r>
            <a:endParaRPr lang="en-US" dirty="0">
              <a:latin typeface="Myriad Pro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8223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81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62310"/>
            <a:ext cx="8229600" cy="822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6374" y="1306873"/>
            <a:ext cx="7675766" cy="4806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451" y="6356350"/>
            <a:ext cx="5292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29C"/>
                </a:solidFill>
              </a:defRPr>
            </a:lvl1pPr>
          </a:lstStyle>
          <a:p>
            <a:r>
              <a:rPr lang="en-US"/>
              <a:t>14/10/2019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83137" y="6356349"/>
            <a:ext cx="5004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29C"/>
                </a:solidFill>
              </a:defRPr>
            </a:lvl1pPr>
          </a:lstStyle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05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60" r:id="rId8"/>
    <p:sldLayoutId id="214748366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00529C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spcAft>
          <a:spcPts val="200"/>
        </a:spcAft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187325" algn="l" defTabSz="457200" rtl="0" eaLnBrk="1" latinLnBrk="0" hangingPunct="1">
        <a:lnSpc>
          <a:spcPct val="100000"/>
        </a:lnSpc>
        <a:spcBef>
          <a:spcPts val="1680"/>
        </a:spcBef>
        <a:spcAft>
          <a:spcPts val="0"/>
        </a:spcAft>
        <a:buFont typeface="Arial"/>
        <a:buChar char="•"/>
        <a:defRPr sz="2000" b="1" kern="1200">
          <a:solidFill>
            <a:srgbClr val="00529C"/>
          </a:solidFill>
          <a:latin typeface="+mn-lt"/>
          <a:ea typeface="+mn-ea"/>
          <a:cs typeface="+mn-cs"/>
        </a:defRPr>
      </a:lvl2pPr>
      <a:lvl3pPr marL="720725" indent="-187325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187325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4125" indent="-173038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rop.mmr.cz/cs/Vyzvy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61669"/>
            <a:ext cx="7772400" cy="2714668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Centrum pro regionální rozvoj </a:t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České republiky</a:t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chemeClr val="tx2">
                      <a:lumMod val="60000"/>
                      <a:lumOff val="40000"/>
                      <a:alpha val="36000"/>
                    </a:schemeClr>
                  </a:outerShdw>
                </a:effectLst>
              </a:rPr>
              <a:t>Představení konzultačního servisu</a:t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fld id="{C82D7BA7-4261-459B-8621-95A43012BD99}" type="datetime1">
              <a:rPr lang="cs-CZ" sz="1200" smtClean="0">
                <a:solidFill>
                  <a:srgbClr val="5FA4E5"/>
                </a:solidFill>
              </a:rPr>
              <a:t>27.08.2020</a:t>
            </a:fld>
            <a:endParaRPr lang="en-US" sz="1200" dirty="0">
              <a:solidFill>
                <a:srgbClr val="5FA4E5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5800" y="5584228"/>
            <a:ext cx="6400800" cy="570201"/>
          </a:xfrm>
        </p:spPr>
        <p:txBody>
          <a:bodyPr>
            <a:normAutofit/>
          </a:bodyPr>
          <a:lstStyle/>
          <a:p>
            <a:r>
              <a:rPr lang="cs-CZ" sz="1800" dirty="0"/>
              <a:t>Olomouc 3. 9. 2020</a:t>
            </a:r>
            <a:endParaRPr lang="en-US" sz="1800" dirty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607077" y="4188184"/>
            <a:ext cx="6796046" cy="1183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Ing. Aleš Marousek</a:t>
            </a:r>
          </a:p>
          <a:p>
            <a:r>
              <a:rPr lang="cs-CZ" sz="2000" dirty="0"/>
              <a:t>Ředitel Územního odboru IROP pro Olomoucký kraj</a:t>
            </a:r>
          </a:p>
          <a:p>
            <a:r>
              <a:rPr lang="cs-CZ" sz="2000" dirty="0"/>
              <a:t>Centrum pro regionální rozvoj ČR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890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059" y="430140"/>
            <a:ext cx="8122023" cy="68904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Konzultační servis Centra pro IROP 2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683568" y="1012055"/>
            <a:ext cx="7831782" cy="5251977"/>
          </a:xfrm>
        </p:spPr>
        <p:txBody>
          <a:bodyPr>
            <a:noAutofit/>
          </a:bodyPr>
          <a:lstStyle/>
          <a:p>
            <a:pPr lvl="1">
              <a:spcBef>
                <a:spcPts val="0"/>
              </a:spcBef>
            </a:pPr>
            <a:endParaRPr lang="cs-CZ" sz="1400" b="0" dirty="0">
              <a:solidFill>
                <a:schemeClr val="tx1"/>
              </a:solidFill>
            </a:endParaRPr>
          </a:p>
          <a:p>
            <a:pPr marL="171450" lvl="1" indent="-34290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cs-CZ" b="0" dirty="0">
                <a:solidFill>
                  <a:schemeClr val="tx1"/>
                </a:solidFill>
              </a:rPr>
              <a:t>Pro nové programovací období bude vytvořena nová </a:t>
            </a:r>
            <a:r>
              <a:rPr lang="cs-CZ" dirty="0">
                <a:solidFill>
                  <a:schemeClr val="tx1"/>
                </a:solidFill>
              </a:rPr>
              <a:t>SW aplikace </a:t>
            </a:r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cs-CZ" b="0" dirty="0">
                <a:solidFill>
                  <a:schemeClr val="tx1"/>
                </a:solidFill>
              </a:rPr>
              <a:t>      pro  zadávání a zodpovídání dotazů žadatelů a příjemců</a:t>
            </a:r>
          </a:p>
          <a:p>
            <a:pPr marL="171450" lvl="1" indent="-34290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cs-CZ" b="0" dirty="0">
                <a:solidFill>
                  <a:schemeClr val="tx1"/>
                </a:solidFill>
              </a:rPr>
              <a:t>Aplikace bude umístěna na </a:t>
            </a:r>
            <a:r>
              <a:rPr lang="cs-CZ" dirty="0">
                <a:solidFill>
                  <a:schemeClr val="tx1"/>
                </a:solidFill>
              </a:rPr>
              <a:t>webových stránkách Centra </a:t>
            </a:r>
            <a:r>
              <a:rPr lang="cs-CZ" b="0" dirty="0">
                <a:solidFill>
                  <a:schemeClr val="tx1"/>
                </a:solidFill>
              </a:rPr>
              <a:t>a bude</a:t>
            </a:r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cs-CZ" b="0" dirty="0">
                <a:solidFill>
                  <a:schemeClr val="tx1"/>
                </a:solidFill>
              </a:rPr>
              <a:t>      </a:t>
            </a:r>
            <a:r>
              <a:rPr lang="cs-CZ" dirty="0">
                <a:solidFill>
                  <a:schemeClr val="tx1"/>
                </a:solidFill>
              </a:rPr>
              <a:t>preferovaným způsobem komunikace </a:t>
            </a:r>
            <a:r>
              <a:rPr lang="cs-CZ" b="0" dirty="0">
                <a:solidFill>
                  <a:schemeClr val="tx1"/>
                </a:solidFill>
              </a:rPr>
              <a:t>žadatele s Centrem</a:t>
            </a:r>
          </a:p>
          <a:p>
            <a:pPr marL="615950" lvl="2" indent="-34290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cs-CZ" b="0" dirty="0"/>
              <a:t>Zadávání dotazů tazatelem bude prostřednictvím webu s prvotním rozdělením (vyplnění SC, aktivity, výzvy nebo obecného tématu)</a:t>
            </a:r>
          </a:p>
          <a:p>
            <a:pPr marL="615950" lvl="2" indent="-34290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cs-CZ" dirty="0"/>
              <a:t>Členění dotazů – obecné (metodické), dotazy ke specifickým cílům, aktivitám a výzvám</a:t>
            </a:r>
          </a:p>
          <a:p>
            <a:pPr marL="615950" lvl="2" indent="-34290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cs-CZ" b="0" dirty="0"/>
              <a:t>Zveřejnění nejčastějších dotazů a odpovědí zadaných na webových stránkách formou FAQ </a:t>
            </a:r>
          </a:p>
          <a:p>
            <a:pPr marL="171450" lvl="1" indent="-34290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cs-CZ" b="0" dirty="0">
                <a:solidFill>
                  <a:schemeClr val="tx1"/>
                </a:solidFill>
              </a:rPr>
              <a:t>Zajištění </a:t>
            </a:r>
            <a:r>
              <a:rPr lang="cs-CZ" dirty="0">
                <a:solidFill>
                  <a:schemeClr val="tx1"/>
                </a:solidFill>
              </a:rPr>
              <a:t>jednotnosti odpovědí </a:t>
            </a:r>
            <a:r>
              <a:rPr lang="cs-CZ" b="0" dirty="0">
                <a:solidFill>
                  <a:schemeClr val="tx1"/>
                </a:solidFill>
              </a:rPr>
              <a:t>u opakujících se dotazů</a:t>
            </a:r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5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83137" y="6356349"/>
            <a:ext cx="500431" cy="365125"/>
          </a:xfrm>
        </p:spPr>
        <p:txBody>
          <a:bodyPr/>
          <a:lstStyle/>
          <a:p>
            <a:fld id="{CA6B5227-2C6F-B94D-9D8F-826F9170706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2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57200" y="487804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Územní odbor IROP pro Olomoucký kraj</a:t>
            </a:r>
            <a:br>
              <a:rPr lang="cs-CZ" dirty="0"/>
            </a:b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14035" y="1231154"/>
            <a:ext cx="854875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Adresa: </a:t>
            </a:r>
            <a:r>
              <a:rPr lang="cs-CZ" sz="2000" b="1" dirty="0"/>
              <a:t>Hálkova 171/2, 779 00 Olomouc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Kontakt na ředitele odboru: 	Ing. Aleš Marousek</a:t>
            </a:r>
          </a:p>
          <a:p>
            <a:r>
              <a:rPr lang="cs-CZ" sz="2400" dirty="0"/>
              <a:t>								</a:t>
            </a:r>
            <a:r>
              <a:rPr lang="cs-CZ" sz="2000" dirty="0"/>
              <a:t>e-mail: ales.marousek@crr.cz</a:t>
            </a:r>
            <a:r>
              <a:rPr lang="cs-CZ" sz="2000" b="1" dirty="0"/>
              <a:t>	</a:t>
            </a:r>
            <a:r>
              <a:rPr lang="cs-CZ" sz="2400" b="1" dirty="0"/>
              <a:t>	</a:t>
            </a:r>
          </a:p>
          <a:p>
            <a:r>
              <a:rPr lang="cs-CZ" sz="2400" b="1" dirty="0"/>
              <a:t>								</a:t>
            </a:r>
            <a:r>
              <a:rPr lang="cs-CZ" sz="2000" dirty="0"/>
              <a:t>tel: 582 777 420</a:t>
            </a:r>
          </a:p>
          <a:p>
            <a:r>
              <a:rPr lang="cs-CZ" sz="2200" b="1" dirty="0"/>
              <a:t>   </a:t>
            </a:r>
          </a:p>
          <a:p>
            <a:endParaRPr lang="cs-CZ" sz="2200" b="1" dirty="0"/>
          </a:p>
          <a:p>
            <a:endParaRPr lang="cs-CZ" sz="2200" b="1" dirty="0">
              <a:solidFill>
                <a:srgbClr val="00529C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67" y="2810928"/>
            <a:ext cx="3867825" cy="2796376"/>
          </a:xfrm>
          <a:prstGeom prst="rect">
            <a:avLst/>
          </a:prstGeom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68DB0A45-BD20-40A4-B5FA-7003B8BB5F06}"/>
              </a:ext>
            </a:extLst>
          </p:cNvPr>
          <p:cNvSpPr/>
          <p:nvPr/>
        </p:nvSpPr>
        <p:spPr>
          <a:xfrm>
            <a:off x="1327205" y="2810928"/>
            <a:ext cx="2423604" cy="9240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Územní odbor IROP pro Olomoucký kraj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7CB70B91-20AB-45EB-BF3F-3530008909E2}"/>
              </a:ext>
            </a:extLst>
          </p:cNvPr>
          <p:cNvSpPr/>
          <p:nvPr/>
        </p:nvSpPr>
        <p:spPr>
          <a:xfrm>
            <a:off x="314035" y="4331251"/>
            <a:ext cx="2026340" cy="134860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Oddělení hodnocení a kontroly</a:t>
            </a:r>
          </a:p>
          <a:p>
            <a:pPr algn="ctr"/>
            <a:r>
              <a:rPr lang="cs-CZ" dirty="0"/>
              <a:t>VO - Ing. Dana Huterová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422749FC-1AA0-4DFF-A80E-657FE61D40D6}"/>
              </a:ext>
            </a:extLst>
          </p:cNvPr>
          <p:cNvSpPr/>
          <p:nvPr/>
        </p:nvSpPr>
        <p:spPr>
          <a:xfrm>
            <a:off x="2729883" y="4331251"/>
            <a:ext cx="1937564" cy="134860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Oddělení realizace</a:t>
            </a:r>
          </a:p>
          <a:p>
            <a:pPr algn="ctr"/>
            <a:r>
              <a:rPr lang="cs-CZ" dirty="0"/>
              <a:t>VO – Ing. Ondřej Kaplan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D8AB5DCE-736C-481A-ABC5-80EE0BD4C229}"/>
              </a:ext>
            </a:extLst>
          </p:cNvPr>
          <p:cNvCxnSpPr>
            <a:cxnSpLocks/>
          </p:cNvCxnSpPr>
          <p:nvPr/>
        </p:nvCxnSpPr>
        <p:spPr>
          <a:xfrm>
            <a:off x="3128456" y="3877194"/>
            <a:ext cx="178416" cy="3221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2904C97A-FBFC-40A0-82BD-9225F098049F}"/>
              </a:ext>
            </a:extLst>
          </p:cNvPr>
          <p:cNvCxnSpPr>
            <a:cxnSpLocks/>
          </p:cNvCxnSpPr>
          <p:nvPr/>
        </p:nvCxnSpPr>
        <p:spPr>
          <a:xfrm flipH="1">
            <a:off x="1692729" y="3894679"/>
            <a:ext cx="221969" cy="2872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12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r>
              <a:rPr lang="cs-CZ" sz="2400" b="1" dirty="0"/>
              <a:t>Specializace odboru na aktivity: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200" dirty="0"/>
              <a:t>ICT a eGovernment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200" dirty="0"/>
              <a:t>Sociální služby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200" dirty="0"/>
          </a:p>
          <a:p>
            <a:r>
              <a:rPr lang="cs-CZ" sz="2400" b="1"/>
              <a:t>Ostatní aktivity:</a:t>
            </a:r>
            <a:endParaRPr lang="cs-CZ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200" dirty="0"/>
              <a:t>Modernizace silnic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200" dirty="0"/>
              <a:t>Bezpečnost dopravy a </a:t>
            </a:r>
            <a:r>
              <a:rPr lang="cs-CZ" sz="2200" dirty="0" err="1"/>
              <a:t>cyklodopravy</a:t>
            </a:r>
            <a:endParaRPr lang="cs-CZ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200" dirty="0"/>
              <a:t>IZS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200" dirty="0"/>
              <a:t>Školství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200" dirty="0"/>
              <a:t>Energetické úspory BD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200" dirty="0">
              <a:solidFill>
                <a:srgbClr val="00529C"/>
              </a:solidFill>
            </a:endParaRPr>
          </a:p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57200" y="487804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Územní odbor IROP pro Olomoucký kraj</a:t>
            </a:r>
            <a:br>
              <a:rPr lang="cs-CZ" dirty="0"/>
            </a:b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60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57200" y="487804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sz="3300" dirty="0"/>
              <a:t>Kybernetická bezpečnost – specializace odboru</a:t>
            </a:r>
            <a:br>
              <a:rPr lang="cs-CZ" dirty="0"/>
            </a:b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12" name="Zástupný symbol pro obsah 1">
            <a:extLst>
              <a:ext uri="{FF2B5EF4-FFF2-40B4-BE49-F238E27FC236}">
                <a16:creationId xmlns:a16="http://schemas.microsoft.com/office/drawing/2014/main" id="{7A53DF36-CA9B-4C1C-81C6-E5501F6B30D6}"/>
              </a:ext>
            </a:extLst>
          </p:cNvPr>
          <p:cNvSpPr txBox="1">
            <a:spLocks/>
          </p:cNvSpPr>
          <p:nvPr/>
        </p:nvSpPr>
        <p:spPr>
          <a:xfrm>
            <a:off x="341822" y="1074772"/>
            <a:ext cx="8339071" cy="4819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1073150" indent="-158750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/>
              <a:t>ZZS OK - Modernizace, budování a rozvoj informačních a komunikačních systémů</a:t>
            </a:r>
          </a:p>
          <a:p>
            <a:pPr algn="ctr"/>
            <a:r>
              <a:rPr lang="cs-CZ" sz="1200" b="1" dirty="0"/>
              <a:t>CZ.06.3.05/0.0/0.0/15_011/0006945</a:t>
            </a:r>
          </a:p>
          <a:p>
            <a:pPr algn="just">
              <a:spcBef>
                <a:spcPts val="600"/>
              </a:spcBef>
            </a:pPr>
            <a:r>
              <a:rPr lang="cs-CZ" sz="1600" dirty="0"/>
              <a:t>Projekt Olomouckého kraje řeší modernizaci, budování a rozvoj informačních systémů příspěvkové organizace Zdravotnické záchranné služby Olomouckého kraje. Projekt řeší realizaci technických opatření v souladu se standardy kybernetické bezpečnosti podle zákona č. 181/2014 Sb., a prováděcí vyhlášky č. 316/2014 Sb..</a:t>
            </a:r>
          </a:p>
        </p:txBody>
      </p: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938E32A9-2FF7-4368-A04C-C14A71FD52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499092"/>
              </p:ext>
            </p:extLst>
          </p:nvPr>
        </p:nvGraphicFramePr>
        <p:xfrm>
          <a:off x="457200" y="3706820"/>
          <a:ext cx="235259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3683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Příjemce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683">
                <a:tc>
                  <a:txBody>
                    <a:bodyPr/>
                    <a:lstStyle/>
                    <a:p>
                      <a:r>
                        <a:rPr lang="cs-CZ" dirty="0"/>
                        <a:t>Olomoucký kraj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683">
                <a:tc>
                  <a:txBody>
                    <a:bodyPr/>
                    <a:lstStyle/>
                    <a:p>
                      <a:r>
                        <a:rPr lang="cs-CZ" b="1" dirty="0"/>
                        <a:t>Místo</a:t>
                      </a:r>
                      <a:r>
                        <a:rPr lang="cs-CZ" b="1" baseline="0" dirty="0"/>
                        <a:t> realizace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683">
                <a:tc>
                  <a:txBody>
                    <a:bodyPr/>
                    <a:lstStyle/>
                    <a:p>
                      <a:r>
                        <a:rPr lang="cs-CZ" dirty="0"/>
                        <a:t>Olomouc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683">
                <a:tc>
                  <a:txBody>
                    <a:bodyPr/>
                    <a:lstStyle/>
                    <a:p>
                      <a:r>
                        <a:rPr lang="cs-CZ" b="1" dirty="0"/>
                        <a:t>Proplaceno ERDF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683">
                <a:tc>
                  <a:txBody>
                    <a:bodyPr/>
                    <a:lstStyle/>
                    <a:p>
                      <a:r>
                        <a:rPr lang="cs-CZ" dirty="0"/>
                        <a:t>5 288 099,39 </a:t>
                      </a:r>
                      <a:r>
                        <a:rPr lang="cs-CZ" baseline="0" dirty="0"/>
                        <a:t>Kč</a:t>
                      </a:r>
                      <a:endParaRPr lang="cs-CZ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" name="Obrázek 14">
            <a:extLst>
              <a:ext uri="{FF2B5EF4-FFF2-40B4-BE49-F238E27FC236}">
                <a16:creationId xmlns:a16="http://schemas.microsoft.com/office/drawing/2014/main" id="{3B6A6A11-C766-4C90-9BF2-F44164351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574" y="3484417"/>
            <a:ext cx="3658319" cy="243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64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57200" y="487804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sz="3300" dirty="0"/>
              <a:t>Specifické informační a komunikační systémy a infrastruktura – specializace odboru</a:t>
            </a:r>
            <a:br>
              <a:rPr lang="cs-CZ" dirty="0"/>
            </a:b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12" name="Zástupný symbol pro obsah 1">
            <a:extLst>
              <a:ext uri="{FF2B5EF4-FFF2-40B4-BE49-F238E27FC236}">
                <a16:creationId xmlns:a16="http://schemas.microsoft.com/office/drawing/2014/main" id="{7A53DF36-CA9B-4C1C-81C6-E5501F6B30D6}"/>
              </a:ext>
            </a:extLst>
          </p:cNvPr>
          <p:cNvSpPr txBox="1">
            <a:spLocks/>
          </p:cNvSpPr>
          <p:nvPr/>
        </p:nvSpPr>
        <p:spPr>
          <a:xfrm>
            <a:off x="341822" y="1074772"/>
            <a:ext cx="8339071" cy="4819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1073150" indent="-158750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/>
              <a:t>Modernizace agendových informačních systémů Magistrátu města Přerova</a:t>
            </a:r>
          </a:p>
          <a:p>
            <a:pPr algn="ctr"/>
            <a:r>
              <a:rPr lang="cs-CZ" sz="1200" b="1" dirty="0"/>
              <a:t>CZ.06.3.05/0.0/0.0/16_044/0005259</a:t>
            </a:r>
          </a:p>
          <a:p>
            <a:pPr algn="just">
              <a:spcBef>
                <a:spcPts val="600"/>
              </a:spcBef>
            </a:pPr>
            <a:r>
              <a:rPr lang="cs-CZ" sz="1600" dirty="0"/>
              <a:t>Předmětem projektu je pořízení nového softwaru kompletních informačních systémů. Nový EIS a SSL bude komplexně řešit procesy a agendy, které jsou v současné době vnímány Magistrátem města Přerova jako slabá místa v rámci řízení a efektivního výkonu agend. Cílem je snížit počet ručních evidencí, zrychlit a zjednodušit oběh dokladů. Hlavním prostředkem k dosažení záměru bude využití digitalizace a automatizace zpracování jednotlivých agend a vzájemné provázání ekonomické agendy a spisové služby.</a:t>
            </a:r>
          </a:p>
        </p:txBody>
      </p: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938E32A9-2FF7-4368-A04C-C14A71FD52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345642"/>
              </p:ext>
            </p:extLst>
          </p:nvPr>
        </p:nvGraphicFramePr>
        <p:xfrm>
          <a:off x="457200" y="3770485"/>
          <a:ext cx="2534575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0652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Příjemce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934">
                <a:tc>
                  <a:txBody>
                    <a:bodyPr/>
                    <a:lstStyle/>
                    <a:p>
                      <a:r>
                        <a:rPr lang="cs-CZ" dirty="0"/>
                        <a:t>Statutární město Přerov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652">
                <a:tc>
                  <a:txBody>
                    <a:bodyPr/>
                    <a:lstStyle/>
                    <a:p>
                      <a:r>
                        <a:rPr lang="cs-CZ" b="1" dirty="0"/>
                        <a:t>Místo</a:t>
                      </a:r>
                      <a:r>
                        <a:rPr lang="cs-CZ" b="1" baseline="0" dirty="0"/>
                        <a:t> realizace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652">
                <a:tc>
                  <a:txBody>
                    <a:bodyPr/>
                    <a:lstStyle/>
                    <a:p>
                      <a:r>
                        <a:rPr lang="cs-CZ" dirty="0"/>
                        <a:t>Přerov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652">
                <a:tc>
                  <a:txBody>
                    <a:bodyPr/>
                    <a:lstStyle/>
                    <a:p>
                      <a:r>
                        <a:rPr lang="cs-CZ" b="1" dirty="0"/>
                        <a:t>Proplaceno ERDF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652">
                <a:tc>
                  <a:txBody>
                    <a:bodyPr/>
                    <a:lstStyle/>
                    <a:p>
                      <a:r>
                        <a:rPr lang="cs-CZ" dirty="0"/>
                        <a:t>6 921 934,28 </a:t>
                      </a:r>
                      <a:r>
                        <a:rPr lang="cs-CZ" baseline="0" dirty="0"/>
                        <a:t>Kč</a:t>
                      </a:r>
                      <a:endParaRPr lang="cs-CZ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Obrázek 2" descr="Obsah obrázku monitor, vsedě, počítač&#10;&#10;Popis byl vytvořen automaticky">
            <a:extLst>
              <a:ext uri="{FF2B5EF4-FFF2-40B4-BE49-F238E27FC236}">
                <a16:creationId xmlns:a16="http://schemas.microsoft.com/office/drawing/2014/main" id="{EA6A1551-B051-47B2-BE99-0EFCEBB1B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488" y="3546554"/>
            <a:ext cx="1496724" cy="241849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37E7418-CABD-4C18-9E3B-193ACB966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418" y="3966021"/>
            <a:ext cx="3517389" cy="172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87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57200" y="487804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Sociální služby – specializace odboru</a:t>
            </a:r>
            <a:br>
              <a:rPr lang="cs-CZ" dirty="0"/>
            </a:b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12" name="Zástupný symbol pro obsah 1">
            <a:extLst>
              <a:ext uri="{FF2B5EF4-FFF2-40B4-BE49-F238E27FC236}">
                <a16:creationId xmlns:a16="http://schemas.microsoft.com/office/drawing/2014/main" id="{7A53DF36-CA9B-4C1C-81C6-E5501F6B30D6}"/>
              </a:ext>
            </a:extLst>
          </p:cNvPr>
          <p:cNvSpPr txBox="1">
            <a:spLocks/>
          </p:cNvSpPr>
          <p:nvPr/>
        </p:nvSpPr>
        <p:spPr>
          <a:xfrm>
            <a:off x="341822" y="1074772"/>
            <a:ext cx="8339071" cy="4819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1073150" indent="-158750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/>
              <a:t>Nákup automobilů pro terénní sociální služby </a:t>
            </a:r>
          </a:p>
          <a:p>
            <a:pPr algn="ctr"/>
            <a:r>
              <a:rPr lang="cs-CZ" sz="1200" b="1" dirty="0"/>
              <a:t>CZ.06.4.59/0.0/0.0/16_072/0005654</a:t>
            </a:r>
          </a:p>
          <a:p>
            <a:pPr algn="just">
              <a:spcBef>
                <a:spcPts val="600"/>
              </a:spcBef>
            </a:pPr>
            <a:r>
              <a:rPr lang="cs-CZ" sz="1600" dirty="0"/>
              <a:t>Předmětem projektu je pořízení dvou nových motorových vozidel, jako výměnu za staré, poruchové  a již technicky nevyhovující. Jedná se o jedno vozidlo typu Pick up, které bude sloužit převážně pro dovozy obědů v pečovatelské službě v Lipníku nad Bečvou a dále osobního automobilu typu sedan nebo kombi pro dopravu našich zaměstnanců ke klientům a mobility klientů v pečovatelské službě a službě osobní asistence v Lipníku nad Bečvou.</a:t>
            </a:r>
          </a:p>
        </p:txBody>
      </p: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938E32A9-2FF7-4368-A04C-C14A71FD52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305100"/>
              </p:ext>
            </p:extLst>
          </p:nvPr>
        </p:nvGraphicFramePr>
        <p:xfrm>
          <a:off x="457200" y="3731035"/>
          <a:ext cx="235070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9172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Příjemce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72">
                <a:tc>
                  <a:txBody>
                    <a:bodyPr/>
                    <a:lstStyle/>
                    <a:p>
                      <a:r>
                        <a:rPr lang="cs-CZ" dirty="0"/>
                        <a:t>Charita Hranice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72">
                <a:tc>
                  <a:txBody>
                    <a:bodyPr/>
                    <a:lstStyle/>
                    <a:p>
                      <a:r>
                        <a:rPr lang="cs-CZ" b="1" dirty="0"/>
                        <a:t>Místo</a:t>
                      </a:r>
                      <a:r>
                        <a:rPr lang="cs-CZ" b="1" baseline="0" dirty="0"/>
                        <a:t> realizace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72">
                <a:tc>
                  <a:txBody>
                    <a:bodyPr/>
                    <a:lstStyle/>
                    <a:p>
                      <a:r>
                        <a:rPr lang="cs-CZ" dirty="0"/>
                        <a:t>Lipník nad Bečvou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172">
                <a:tc>
                  <a:txBody>
                    <a:bodyPr/>
                    <a:lstStyle/>
                    <a:p>
                      <a:r>
                        <a:rPr lang="cs-CZ" b="1" dirty="0"/>
                        <a:t>Proplaceno ERDF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172">
                <a:tc>
                  <a:txBody>
                    <a:bodyPr/>
                    <a:lstStyle/>
                    <a:p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483 455 </a:t>
                      </a:r>
                      <a:r>
                        <a:rPr lang="cs-CZ" baseline="0" dirty="0"/>
                        <a:t>Kč</a:t>
                      </a:r>
                      <a:endParaRPr lang="cs-CZ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Obrázek 2" descr="Obsah obrázku budova, exteriér, auto, silnice&#10;&#10;Popis byl vytvořen automaticky">
            <a:extLst>
              <a:ext uri="{FF2B5EF4-FFF2-40B4-BE49-F238E27FC236}">
                <a16:creationId xmlns:a16="http://schemas.microsoft.com/office/drawing/2014/main" id="{C3E21F4D-41CB-4531-BA2F-37FA4EA80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196" y="3314514"/>
            <a:ext cx="4585864" cy="257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03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57200" y="487804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Školství – obecná specializace</a:t>
            </a:r>
            <a:br>
              <a:rPr lang="cs-CZ" dirty="0"/>
            </a:b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12" name="Zástupný symbol pro obsah 1">
            <a:extLst>
              <a:ext uri="{FF2B5EF4-FFF2-40B4-BE49-F238E27FC236}">
                <a16:creationId xmlns:a16="http://schemas.microsoft.com/office/drawing/2014/main" id="{7A53DF36-CA9B-4C1C-81C6-E5501F6B30D6}"/>
              </a:ext>
            </a:extLst>
          </p:cNvPr>
          <p:cNvSpPr txBox="1">
            <a:spLocks/>
          </p:cNvSpPr>
          <p:nvPr/>
        </p:nvSpPr>
        <p:spPr>
          <a:xfrm>
            <a:off x="341822" y="1074772"/>
            <a:ext cx="8339071" cy="4819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1073150" indent="-158750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/>
              <a:t>Rekonstrukce MŠ Slatinice</a:t>
            </a:r>
          </a:p>
          <a:p>
            <a:pPr algn="ctr"/>
            <a:r>
              <a:rPr lang="cs-CZ" sz="1200" b="1" dirty="0"/>
              <a:t>CZ.06.2.67/0.0/0.0/15_014/0000692</a:t>
            </a:r>
          </a:p>
          <a:p>
            <a:pPr algn="just">
              <a:spcBef>
                <a:spcPts val="600"/>
              </a:spcBef>
            </a:pPr>
            <a:r>
              <a:rPr lang="cs-CZ" sz="1600" dirty="0"/>
              <a:t>V rámci rekonstrukce objektu MŠ budou vybudována 2 nová oddělení s kapacitou 24 a 16 dětí. Celkem 40 dětí. Vzhledem k tomu, že v rámci řešeného projektu není stavebně zasahováno do stávajících prostor MŠ, uvádíme jako cílovou hodnotu monitorovacího indikátoru pouze kapacitu nové nástavby tj. 40 dětí.</a:t>
            </a:r>
          </a:p>
        </p:txBody>
      </p: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938E32A9-2FF7-4368-A04C-C14A71FD52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552816"/>
              </p:ext>
            </p:extLst>
          </p:nvPr>
        </p:nvGraphicFramePr>
        <p:xfrm>
          <a:off x="457200" y="3699502"/>
          <a:ext cx="235070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9172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Příjemce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72">
                <a:tc>
                  <a:txBody>
                    <a:bodyPr/>
                    <a:lstStyle/>
                    <a:p>
                      <a:r>
                        <a:rPr lang="cs-CZ" dirty="0"/>
                        <a:t>Obec Slatinice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72">
                <a:tc>
                  <a:txBody>
                    <a:bodyPr/>
                    <a:lstStyle/>
                    <a:p>
                      <a:r>
                        <a:rPr lang="cs-CZ" b="1" dirty="0"/>
                        <a:t>Místo</a:t>
                      </a:r>
                      <a:r>
                        <a:rPr lang="cs-CZ" b="1" baseline="0" dirty="0"/>
                        <a:t> realizace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72">
                <a:tc>
                  <a:txBody>
                    <a:bodyPr/>
                    <a:lstStyle/>
                    <a:p>
                      <a:r>
                        <a:rPr lang="cs-CZ" dirty="0"/>
                        <a:t>Slatinice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172">
                <a:tc>
                  <a:txBody>
                    <a:bodyPr/>
                    <a:lstStyle/>
                    <a:p>
                      <a:r>
                        <a:rPr lang="cs-CZ" b="1" dirty="0"/>
                        <a:t>Proplaceno ERDF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172">
                <a:tc>
                  <a:txBody>
                    <a:bodyPr/>
                    <a:lstStyle/>
                    <a:p>
                      <a:r>
                        <a:rPr lang="cs-CZ" dirty="0"/>
                        <a:t>18 049 344,76</a:t>
                      </a:r>
                      <a:r>
                        <a:rPr lang="cs-CZ" baseline="0" dirty="0"/>
                        <a:t> Kč</a:t>
                      </a:r>
                      <a:endParaRPr lang="cs-CZ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Obrázek 2" descr="Obsah obrázku tráva, exteriér, budova, dům&#10;&#10;Popis byl vytvořen automaticky">
            <a:extLst>
              <a:ext uri="{FF2B5EF4-FFF2-40B4-BE49-F238E27FC236}">
                <a16:creationId xmlns:a16="http://schemas.microsoft.com/office/drawing/2014/main" id="{79F95CF8-BB90-4C77-9939-1C98F546F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30" y="2797974"/>
            <a:ext cx="4643021" cy="309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33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57200" y="487804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Zateplování – obecná specializace</a:t>
            </a:r>
            <a:br>
              <a:rPr lang="cs-CZ" dirty="0"/>
            </a:b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12" name="Zástupný symbol pro obsah 1">
            <a:extLst>
              <a:ext uri="{FF2B5EF4-FFF2-40B4-BE49-F238E27FC236}">
                <a16:creationId xmlns:a16="http://schemas.microsoft.com/office/drawing/2014/main" id="{7A53DF36-CA9B-4C1C-81C6-E5501F6B30D6}"/>
              </a:ext>
            </a:extLst>
          </p:cNvPr>
          <p:cNvSpPr txBox="1">
            <a:spLocks/>
          </p:cNvSpPr>
          <p:nvPr/>
        </p:nvSpPr>
        <p:spPr>
          <a:xfrm>
            <a:off x="371577" y="1058650"/>
            <a:ext cx="8339071" cy="4819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1073150" indent="-158750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63" indent="-157163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3263" indent="-144463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/>
              <a:t>Energetická opatření bytového domu Kozlovská 39, 41, Přerov</a:t>
            </a:r>
          </a:p>
          <a:p>
            <a:pPr algn="ctr"/>
            <a:r>
              <a:rPr lang="cs-CZ" sz="1200" b="1" dirty="0"/>
              <a:t>CZ.06.2.11/0.0/0.0/16_098/0001952</a:t>
            </a:r>
          </a:p>
          <a:p>
            <a:pPr algn="just">
              <a:spcBef>
                <a:spcPts val="600"/>
              </a:spcBef>
            </a:pPr>
            <a:r>
              <a:rPr lang="cs-CZ" sz="1600" dirty="0"/>
              <a:t>Stávající bytový dům v Přerově vycházející z typové soustavy OP 1.11, sekce 4 - 42 d4A, která byla projekčně modifikována v roce 1991, neodpovídá nynějším tepelně-technickým požadavkům. Obsahem projektu je zateplení fasády, zateplení soklu včetně úpravy okapového chodníku a nové hydroizolace spodní stavby, výměna oken ve společných částech domu,  zateplení podlahy půdy, zrušení mansardy. Dále bude obnovena hydroizolační funkce uličních balkónů a další související stavební práce.</a:t>
            </a:r>
          </a:p>
        </p:txBody>
      </p:sp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938E32A9-2FF7-4368-A04C-C14A71FD52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527918"/>
              </p:ext>
            </p:extLst>
          </p:nvPr>
        </p:nvGraphicFramePr>
        <p:xfrm>
          <a:off x="433352" y="3607122"/>
          <a:ext cx="2350708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9172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Příjemce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72">
                <a:tc>
                  <a:txBody>
                    <a:bodyPr/>
                    <a:lstStyle/>
                    <a:p>
                      <a:r>
                        <a:rPr lang="cs-CZ" dirty="0"/>
                        <a:t>SVJ Kozlovská 39, 41 v Přerově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72">
                <a:tc>
                  <a:txBody>
                    <a:bodyPr/>
                    <a:lstStyle/>
                    <a:p>
                      <a:r>
                        <a:rPr lang="cs-CZ" b="1" dirty="0"/>
                        <a:t>Místo</a:t>
                      </a:r>
                      <a:r>
                        <a:rPr lang="cs-CZ" b="1" baseline="0" dirty="0"/>
                        <a:t> realizace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72">
                <a:tc>
                  <a:txBody>
                    <a:bodyPr/>
                    <a:lstStyle/>
                    <a:p>
                      <a:r>
                        <a:rPr lang="cs-CZ" dirty="0"/>
                        <a:t>Přerov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172">
                <a:tc>
                  <a:txBody>
                    <a:bodyPr/>
                    <a:lstStyle/>
                    <a:p>
                      <a:r>
                        <a:rPr lang="cs-CZ" b="1" dirty="0"/>
                        <a:t>Proplaceno ERDF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172">
                <a:tc>
                  <a:txBody>
                    <a:bodyPr/>
                    <a:lstStyle/>
                    <a:p>
                      <a:r>
                        <a:rPr lang="cs-CZ" dirty="0"/>
                        <a:t>1 727 781,31 </a:t>
                      </a:r>
                      <a:r>
                        <a:rPr lang="cs-CZ" baseline="0" dirty="0"/>
                        <a:t>Kč</a:t>
                      </a:r>
                      <a:endParaRPr lang="cs-CZ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Obrázek 2" descr="Obsah obrázku budova, exteriér, město, vysoký&#10;&#10;Popis byl vytvořen automaticky">
            <a:extLst>
              <a:ext uri="{FF2B5EF4-FFF2-40B4-BE49-F238E27FC236}">
                <a16:creationId xmlns:a16="http://schemas.microsoft.com/office/drawing/2014/main" id="{D02851C6-28DA-4968-B2CB-5FB338740E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31" t="9708" r="24369" b="8661"/>
          <a:stretch/>
        </p:blipFill>
        <p:spPr>
          <a:xfrm>
            <a:off x="4695378" y="3379188"/>
            <a:ext cx="3329127" cy="274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95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Příprava projektu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Pravidelně sledovat webové stránky IROP (MMR, Centrum)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Využívat komunikační kanály konzultačního servisu IROP 2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Věnovat pozornost přípravě projektu ve vazbě na plánované aktivity a harmonogram projektu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Inspirovat se dokumentací z již zrealizovaných výzev a projektů IROP </a:t>
            </a:r>
            <a:r>
              <a:rPr lang="cs-CZ" sz="2000" dirty="0">
                <a:solidFill>
                  <a:srgbClr val="00529C"/>
                </a:solidFill>
              </a:rPr>
              <a:t>(</a:t>
            </a:r>
            <a:r>
              <a:rPr lang="cs-CZ" sz="2000" dirty="0">
                <a:solidFill>
                  <a:srgbClr val="00529C"/>
                </a:solidFill>
                <a:hlinkClick r:id="rId3"/>
              </a:rPr>
              <a:t>https://irop.mmr.cz/</a:t>
            </a:r>
            <a:r>
              <a:rPr lang="cs-CZ" sz="2000" dirty="0" err="1">
                <a:solidFill>
                  <a:srgbClr val="00529C"/>
                </a:solidFill>
                <a:hlinkClick r:id="rId3"/>
              </a:rPr>
              <a:t>cs</a:t>
            </a:r>
            <a:r>
              <a:rPr lang="cs-CZ" sz="2000" dirty="0">
                <a:solidFill>
                  <a:srgbClr val="00529C"/>
                </a:solidFill>
                <a:hlinkClick r:id="rId3"/>
              </a:rPr>
              <a:t>/</a:t>
            </a:r>
            <a:r>
              <a:rPr lang="cs-CZ" sz="2000" dirty="0" err="1">
                <a:solidFill>
                  <a:srgbClr val="00529C"/>
                </a:solidFill>
                <a:hlinkClick r:id="rId3"/>
              </a:rPr>
              <a:t>Vyzvy</a:t>
            </a:r>
            <a:r>
              <a:rPr lang="cs-CZ" sz="2000" dirty="0">
                <a:solidFill>
                  <a:srgbClr val="00529C"/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Soustředit se na výběr zpracovatelské agentury a vymezení smluvních podmínek, ověřit si reference agentury a její spolehlivost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Zvážit případné využití externích zdrojů pro realizaci výběrového řízení (dle výše předpokládané hodnoty veřejné zakázky)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Znát Zákon o zadávání veřejných zakázek a vydané metodiky IROP k zadávání veřejných zakázek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Doporučení pro žadatele ze zkušeností Centra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73055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1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Příprava projektu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Zvážit způsob financování vlastních zdrojů žadatele (nižší míra podpory a  nutnost financování projektu v době udržitelnosti)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Připravit rozpočet na nutnost zajištění předfinancování projektu (zejména u větších investičních projektů)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Mít interně projednané projektové záměry a zajistit si jejich případné zařazení do strategických dokumentů (např. KAP, MAP, RAP)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Soustředit se na včasné zpracování projektové dokumentace a získávání stavebních povolení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Seznámit se s prostředím a příručkami pro monitorovací systém (MS 2021+)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Účastnit se seminářů MMR/Centra k plánovaným výzvám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Doporučení pro žadatele ze zkušeností Centra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49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7" y="1204010"/>
            <a:ext cx="1861010" cy="4187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altLang="cs-CZ" sz="2000" b="1" u="sng" dirty="0">
                <a:solidFill>
                  <a:srgbClr val="00529C"/>
                </a:solidFill>
              </a:rPr>
              <a:t>Kdo jsme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34823"/>
              </a:buClr>
              <a:buNone/>
              <a:defRPr/>
            </a:pPr>
            <a:endParaRPr lang="cs-CZ" altLang="cs-CZ" sz="1499" dirty="0"/>
          </a:p>
        </p:txBody>
      </p:sp>
      <p:sp>
        <p:nvSpPr>
          <p:cNvPr id="14" name="Zástupný symbol pro obsah 13"/>
          <p:cNvSpPr txBox="1">
            <a:spLocks/>
          </p:cNvSpPr>
          <p:nvPr/>
        </p:nvSpPr>
        <p:spPr>
          <a:xfrm>
            <a:off x="348289" y="1657664"/>
            <a:ext cx="7052635" cy="962714"/>
          </a:xfrm>
          <a:prstGeom prst="rect">
            <a:avLst/>
          </a:prstGeom>
        </p:spPr>
        <p:txBody>
          <a:bodyPr>
            <a:no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42925" indent="-361950">
              <a:spcBef>
                <a:spcPts val="0"/>
              </a:spcBef>
              <a:buClr>
                <a:srgbClr val="634823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Státní příspěvková organizace </a:t>
            </a:r>
            <a:r>
              <a:rPr lang="cs-CZ" altLang="cs-CZ" sz="1800" dirty="0"/>
              <a:t>(zákon </a:t>
            </a:r>
            <a:r>
              <a:rPr lang="cs-CZ" altLang="cs-CZ" sz="1800" cap="none" dirty="0"/>
              <a:t>č</a:t>
            </a:r>
            <a:r>
              <a:rPr lang="cs-CZ" altLang="cs-CZ" sz="1800" dirty="0"/>
              <a:t>. 248/2000 s</a:t>
            </a:r>
            <a:r>
              <a:rPr lang="cs-CZ" altLang="cs-CZ" sz="1800" cap="none" dirty="0"/>
              <a:t>b</a:t>
            </a:r>
            <a:r>
              <a:rPr lang="cs-CZ" altLang="cs-CZ" sz="1800" dirty="0"/>
              <a:t>.)</a:t>
            </a:r>
          </a:p>
          <a:p>
            <a:pPr marL="542925" indent="-361950">
              <a:spcBef>
                <a:spcPts val="0"/>
              </a:spcBef>
              <a:buClr>
                <a:srgbClr val="634823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podřízená Ministerstvu pro místní rozvoj </a:t>
            </a:r>
            <a:r>
              <a:rPr lang="cs-CZ" altLang="cs-CZ" sz="1800" dirty="0"/>
              <a:t>(statut Centra)</a:t>
            </a:r>
          </a:p>
          <a:p>
            <a:pPr marL="542925" indent="-361950">
              <a:spcBef>
                <a:spcPts val="0"/>
              </a:spcBef>
              <a:buClr>
                <a:srgbClr val="634823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SLUŽEBNÍ ÚŘAD </a:t>
            </a:r>
            <a:r>
              <a:rPr lang="cs-CZ" altLang="cs-CZ" sz="1800" dirty="0"/>
              <a:t>( zákon </a:t>
            </a:r>
            <a:r>
              <a:rPr lang="cs-CZ" altLang="cs-CZ" sz="1800" cap="none" dirty="0"/>
              <a:t>č</a:t>
            </a:r>
            <a:r>
              <a:rPr lang="cs-CZ" altLang="cs-CZ" sz="1800" dirty="0"/>
              <a:t>. 248/2000 S</a:t>
            </a:r>
            <a:r>
              <a:rPr lang="cs-CZ" altLang="cs-CZ" sz="1800" cap="none" dirty="0"/>
              <a:t>b</a:t>
            </a:r>
            <a:r>
              <a:rPr lang="cs-CZ" altLang="cs-CZ" sz="1800" dirty="0"/>
              <a:t>. </a:t>
            </a:r>
            <a:r>
              <a:rPr lang="cs-CZ" altLang="cs-CZ" sz="1800" cap="none" dirty="0"/>
              <a:t>a</a:t>
            </a:r>
            <a:r>
              <a:rPr lang="cs-CZ" altLang="cs-CZ" sz="1800" dirty="0"/>
              <a:t> </a:t>
            </a:r>
            <a:r>
              <a:rPr lang="cs-CZ" altLang="cs-CZ" sz="1800" cap="none" dirty="0"/>
              <a:t>č</a:t>
            </a:r>
            <a:r>
              <a:rPr lang="cs-CZ" altLang="cs-CZ" sz="1800" dirty="0"/>
              <a:t>. 234/2014 S</a:t>
            </a:r>
            <a:r>
              <a:rPr lang="cs-CZ" altLang="cs-CZ" sz="1800" cap="none" dirty="0"/>
              <a:t>b</a:t>
            </a:r>
            <a:r>
              <a:rPr lang="cs-CZ" altLang="cs-CZ" sz="1800" dirty="0"/>
              <a:t>.)</a:t>
            </a:r>
          </a:p>
          <a:p>
            <a:pPr marL="542925" indent="-361950">
              <a:spcBef>
                <a:spcPts val="0"/>
              </a:spcBef>
              <a:buClr>
                <a:srgbClr val="634823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Jsme nositeli ČSN EN ISO 9001 : 2015</a:t>
            </a:r>
          </a:p>
        </p:txBody>
      </p:sp>
      <p:sp>
        <p:nvSpPr>
          <p:cNvPr id="17" name="Zástupný symbol pro obsah 13"/>
          <p:cNvSpPr txBox="1">
            <a:spLocks/>
          </p:cNvSpPr>
          <p:nvPr/>
        </p:nvSpPr>
        <p:spPr>
          <a:xfrm>
            <a:off x="433351" y="3977414"/>
            <a:ext cx="8578763" cy="178227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 defTabSz="912114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None/>
              <a:defRPr sz="1995" b="1" cap="all" baseline="0">
                <a:effectLst/>
              </a:defRPr>
            </a:lvl1pPr>
            <a:lvl2pPr marL="684086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cap="all" baseline="0">
                <a:effectLst/>
              </a:defRPr>
            </a:lvl2pPr>
            <a:lvl3pPr marL="1140143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cap="all" baseline="0">
                <a:effectLst/>
              </a:defRPr>
            </a:lvl3pPr>
            <a:lvl4pPr marL="1596200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4pPr>
            <a:lvl5pPr marL="2052257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5pPr>
            <a:lvl6pPr marL="2508314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6pPr>
            <a:lvl7pPr marL="2964371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7pPr>
            <a:lvl8pPr marL="3420428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8pPr>
            <a:lvl9pPr marL="3876485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9pPr>
          </a:lstStyle>
          <a:p>
            <a:pPr marL="542925" lvl="1" indent="-361950">
              <a:buFont typeface="Wingdings" panose="05000000000000000000" pitchFamily="2" charset="2"/>
              <a:buChar char="Ø"/>
              <a:tabLst>
                <a:tab pos="1612900" algn="l"/>
                <a:tab pos="5562600" algn="l"/>
              </a:tabLst>
            </a:pPr>
            <a:r>
              <a:rPr lang="cs-CZ" sz="1800" b="1" dirty="0"/>
              <a:t>Centrum od počátku své historie administrovalo programy za více než </a:t>
            </a:r>
            <a:r>
              <a:rPr lang="cs-CZ" sz="1800" b="1" dirty="0">
                <a:solidFill>
                  <a:srgbClr val="00529C"/>
                </a:solidFill>
              </a:rPr>
              <a:t>200 mld. Kč </a:t>
            </a:r>
            <a:r>
              <a:rPr lang="cs-CZ" sz="1800" b="1" dirty="0"/>
              <a:t>(7,35 mld. EUR) ve více než </a:t>
            </a:r>
            <a:r>
              <a:rPr lang="cs-CZ" sz="1800" b="1" dirty="0">
                <a:solidFill>
                  <a:srgbClr val="00529C"/>
                </a:solidFill>
              </a:rPr>
              <a:t>25 tisících </a:t>
            </a:r>
            <a:r>
              <a:rPr lang="cs-CZ" sz="1800" b="1" dirty="0"/>
              <a:t>projektech;</a:t>
            </a:r>
          </a:p>
          <a:p>
            <a:pPr marL="542925" lvl="1" indent="-361950">
              <a:buFont typeface="Wingdings" panose="05000000000000000000" pitchFamily="2" charset="2"/>
              <a:buChar char="Ø"/>
              <a:tabLst>
                <a:tab pos="1612900" algn="l"/>
                <a:tab pos="5562600" algn="l"/>
              </a:tabLst>
            </a:pPr>
            <a:r>
              <a:rPr lang="cs-CZ" sz="1800" b="1" dirty="0"/>
              <a:t>Centrum administruje v tomto programovém období 2014 – 2020 více než </a:t>
            </a:r>
            <a:r>
              <a:rPr lang="cs-CZ" sz="1800" b="1" dirty="0">
                <a:solidFill>
                  <a:srgbClr val="00529C"/>
                </a:solidFill>
              </a:rPr>
              <a:t>1/5 (cca 21%) </a:t>
            </a:r>
            <a:r>
              <a:rPr lang="cs-CZ" sz="1800" b="1" dirty="0"/>
              <a:t>finanční alokace všech programů EU v ČR </a:t>
            </a:r>
            <a:r>
              <a:rPr lang="cs-CZ" sz="1800" b="1" dirty="0">
                <a:solidFill>
                  <a:srgbClr val="00529C"/>
                </a:solidFill>
              </a:rPr>
              <a:t>(140 MLD. Kč)</a:t>
            </a:r>
          </a:p>
          <a:p>
            <a:pPr marL="285750" indent="-285750">
              <a:spcBef>
                <a:spcPts val="2400"/>
              </a:spcBef>
              <a:buFont typeface="Wingdings" panose="05000000000000000000" pitchFamily="2" charset="2"/>
              <a:buChar char="Ø"/>
            </a:pPr>
            <a:endParaRPr lang="cs-CZ" sz="1200" dirty="0">
              <a:solidFill>
                <a:srgbClr val="00529C"/>
              </a:solidFill>
            </a:endParaRPr>
          </a:p>
          <a:p>
            <a:pPr>
              <a:defRPr/>
            </a:pPr>
            <a:endParaRPr lang="cs-CZ" sz="1200" dirty="0"/>
          </a:p>
          <a:p>
            <a:pPr>
              <a:defRPr/>
            </a:pPr>
            <a:endParaRPr lang="cs-CZ" sz="12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529C"/>
                </a:solidFill>
              </a:rPr>
              <a:t>Centrum pro regionální rozvoj České republiky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93252" y="3522995"/>
            <a:ext cx="7581900" cy="430887"/>
          </a:xfrm>
          <a:prstGeom prst="rect">
            <a:avLst/>
          </a:prstGeom>
          <a:noFill/>
          <a:ln>
            <a:solidFill>
              <a:srgbClr val="00529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>
                <a:solidFill>
                  <a:srgbClr val="00529C"/>
                </a:solidFill>
              </a:rPr>
              <a:t>24 let - historická zkušenost s administrací a kontrolou projektů</a:t>
            </a:r>
          </a:p>
        </p:txBody>
      </p:sp>
      <p:pic>
        <p:nvPicPr>
          <p:cNvPr id="19" name="Obrázek 18"/>
          <p:cNvPicPr/>
          <p:nvPr/>
        </p:nvPicPr>
        <p:blipFill>
          <a:blip r:embed="rId3"/>
          <a:stretch>
            <a:fillRect/>
          </a:stretch>
        </p:blipFill>
        <p:spPr>
          <a:xfrm>
            <a:off x="7654710" y="1068470"/>
            <a:ext cx="1467341" cy="1959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371" y="2119784"/>
            <a:ext cx="1392586" cy="142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83697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Realizace a řízení projektů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Zavést a dodržovat metodiku řízení projektů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Soustředit se na výběr a vybudování stabilních realizačních týmů s přesným vymezením kompetencí a odpovědností, omezit počty změn v týmu, především na vedoucích pozicích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Klást velký důraz na vymezení smluvních podmínek u veřejných zakázek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Ponechat si přístup do monitorovacího systému a pravidelně se informovat o stavu administrace projektu v případě využití služeb zpracovatelské agentury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Znát pravidla programu a v případě nejasností, např. ohledně způsobilosti výdaje, v předstihu konzultovat s příslušnou osobou z Centra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Doporučení pro příjemce ze zkušeností Centra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72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10" name="Nadpis 3"/>
          <p:cNvSpPr txBox="1">
            <a:spLocks/>
          </p:cNvSpPr>
          <p:nvPr/>
        </p:nvSpPr>
        <p:spPr>
          <a:xfrm>
            <a:off x="609600" y="414338"/>
            <a:ext cx="8229600" cy="822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/>
              <a:t>Doporučení z praxe projektů ICT</a:t>
            </a:r>
          </a:p>
        </p:txBody>
      </p:sp>
      <p:sp>
        <p:nvSpPr>
          <p:cNvPr id="11" name="Zástupný symbol pro obsah 1"/>
          <p:cNvSpPr>
            <a:spLocks noGrp="1"/>
          </p:cNvSpPr>
          <p:nvPr>
            <p:ph idx="1"/>
          </p:nvPr>
        </p:nvSpPr>
        <p:spPr>
          <a:xfrm>
            <a:off x="592183" y="1306874"/>
            <a:ext cx="8094617" cy="4819290"/>
          </a:xfrm>
        </p:spPr>
        <p:txBody>
          <a:bodyPr>
            <a:normAutofit fontScale="85000" lnSpcReduction="20000"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300" dirty="0"/>
              <a:t>Respektování doporučení OHA – koncepce (interoperabilita, standardy,..)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300" dirty="0"/>
              <a:t>Výdaje na agendy nespadající do společných procesů (např. agendy Městské Policie)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300" dirty="0"/>
              <a:t>Výdaje na nadstandardní záruku - </a:t>
            </a:r>
            <a:r>
              <a:rPr lang="cs-CZ" sz="2300" b="1" dirty="0"/>
              <a:t>5Y N(B)D, 24 x 7 x 365 </a:t>
            </a:r>
            <a:r>
              <a:rPr lang="cs-CZ" sz="2300" dirty="0"/>
              <a:t>a servis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300" dirty="0"/>
              <a:t>Nastavení parametrů servisní smlouvy – snaha přesunu výdajů do realizační fáze projektu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300" dirty="0"/>
              <a:t>Dodání SW formou poskytované služby (např. cloudové služby)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300" dirty="0"/>
              <a:t>Předplatné časově ohraničených licencí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300" dirty="0"/>
              <a:t>Školení všech zaměstnanců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300" dirty="0"/>
              <a:t>Prostředky pořízené z dotace </a:t>
            </a:r>
            <a:r>
              <a:rPr lang="cs-CZ" sz="2300" b="1" dirty="0"/>
              <a:t>musí být </a:t>
            </a:r>
            <a:r>
              <a:rPr lang="cs-CZ" sz="2300" dirty="0"/>
              <a:t>ve vlastnictví příjemce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3274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10" name="Nadpis 3"/>
          <p:cNvSpPr txBox="1">
            <a:spLocks/>
          </p:cNvSpPr>
          <p:nvPr/>
        </p:nvSpPr>
        <p:spPr>
          <a:xfrm>
            <a:off x="609600" y="414338"/>
            <a:ext cx="8229600" cy="822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/>
              <a:t>Nejčastější pochybení při VZ v ICT</a:t>
            </a:r>
          </a:p>
        </p:txBody>
      </p:sp>
      <p:sp>
        <p:nvSpPr>
          <p:cNvPr id="11" name="Zástupný symbol pro obsah 1"/>
          <p:cNvSpPr>
            <a:spLocks noGrp="1"/>
          </p:cNvSpPr>
          <p:nvPr>
            <p:ph idx="1"/>
          </p:nvPr>
        </p:nvSpPr>
        <p:spPr>
          <a:xfrm>
            <a:off x="592183" y="1306874"/>
            <a:ext cx="8094617" cy="4819290"/>
          </a:xfrm>
        </p:spPr>
        <p:txBody>
          <a:bodyPr/>
          <a:lstStyle/>
          <a:p>
            <a:r>
              <a:rPr lang="cs-CZ" u="sng" dirty="0"/>
              <a:t>HW/SW infrastruktura</a:t>
            </a:r>
            <a:endParaRPr lang="cs-CZ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Příliš podrobné vymezení parametrů zařízení – vede k jednomu výrobku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Nepoužití benchmarku na popis CPU – spíše problém u notebooků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Požadavky na kompatibilitu se stávajícími výrobky, které nejsou popsány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Diskriminační sloučení – hlavně infrastruktura + rozvoj IS stávajícího dodavatele – jiné okruhy dodavatelů, u stávajícího IS často i jen jeden jediný, nucené poddodávky</a:t>
            </a:r>
          </a:p>
          <a:p>
            <a:r>
              <a:rPr lang="cs-CZ" u="sng" dirty="0"/>
              <a:t>metropolitní sítě, komunikační infrastruktura</a:t>
            </a:r>
            <a:endParaRPr lang="cs-CZ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Požadavek na vedení trasy konkrétní ulicí nebo z konkrétní strany budovy – tam, kde vedou kabely pouze jednoho dodavatele (pozn. nejlepší je pouze říct, ať propojí definované body a vlastní trasa bude předmětem soutěže)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Požadavek na zapsání věcných břemen k pozemkům, pod kterými síť vede – skrze ÚZSVM nemožné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3659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10" name="Nadpis 3"/>
          <p:cNvSpPr txBox="1">
            <a:spLocks/>
          </p:cNvSpPr>
          <p:nvPr/>
        </p:nvSpPr>
        <p:spPr>
          <a:xfrm>
            <a:off x="609600" y="414338"/>
            <a:ext cx="8229600" cy="822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/>
              <a:t>Nejčastější pochybení při VZ v ICT</a:t>
            </a:r>
          </a:p>
        </p:txBody>
      </p:sp>
      <p:sp>
        <p:nvSpPr>
          <p:cNvPr id="11" name="Zástupný symbol pro obsah 1"/>
          <p:cNvSpPr>
            <a:spLocks noGrp="1"/>
          </p:cNvSpPr>
          <p:nvPr>
            <p:ph idx="1"/>
          </p:nvPr>
        </p:nvSpPr>
        <p:spPr>
          <a:xfrm>
            <a:off x="592183" y="1306874"/>
            <a:ext cx="8094617" cy="4819290"/>
          </a:xfrm>
        </p:spPr>
        <p:txBody>
          <a:bodyPr>
            <a:normAutofit/>
          </a:bodyPr>
          <a:lstStyle/>
          <a:p>
            <a:r>
              <a:rPr lang="cs-CZ" u="sng" dirty="0"/>
              <a:t>rozvoj IS – asi nejčastější a nejproblematičtější</a:t>
            </a:r>
            <a:endParaRPr lang="cs-CZ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Chybí popis rozhraní a součinnosti stávajícího dodavatele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Soutěž není možná, jde o úpravu „vnitřku“, přesto prezentováno jako OŘ/ZPŘ apod.,   tzv. „skryté JŘBU“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Použití JŘBU, přestože soutěž možná je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Neoprávněné JŘBU na „průběžně rozvíjený systém“ – souvisí s dlouhodobou judikaturou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Příliš podrobné vymezení parametrů nového systému – např. „nový systém musí mít navenek rozhraní XRG“ = </a:t>
            </a:r>
            <a:r>
              <a:rPr lang="cs-CZ" dirty="0" err="1"/>
              <a:t>Gordic</a:t>
            </a:r>
            <a:endParaRPr lang="cs-CZ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Někdo řeší formou soutěže „rozšíření nebo celý nový systém včetně toho, co už mám, znovu“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6403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10" name="Nadpis 3"/>
          <p:cNvSpPr txBox="1">
            <a:spLocks/>
          </p:cNvSpPr>
          <p:nvPr/>
        </p:nvSpPr>
        <p:spPr>
          <a:xfrm>
            <a:off x="609600" y="414338"/>
            <a:ext cx="8229600" cy="822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529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/>
              <a:t>Nejčastější pochybení při VZ v ICT</a:t>
            </a:r>
          </a:p>
        </p:txBody>
      </p:sp>
      <p:sp>
        <p:nvSpPr>
          <p:cNvPr id="11" name="Zástupný symbol pro obsah 1"/>
          <p:cNvSpPr>
            <a:spLocks noGrp="1"/>
          </p:cNvSpPr>
          <p:nvPr>
            <p:ph idx="1"/>
          </p:nvPr>
        </p:nvSpPr>
        <p:spPr>
          <a:xfrm>
            <a:off x="592183" y="1306874"/>
            <a:ext cx="8094617" cy="4819290"/>
          </a:xfrm>
        </p:spPr>
        <p:txBody>
          <a:bodyPr>
            <a:normAutofit/>
          </a:bodyPr>
          <a:lstStyle/>
          <a:p>
            <a:r>
              <a:rPr lang="cs-CZ" sz="2000" u="sng" dirty="0"/>
              <a:t>konektivita</a:t>
            </a:r>
            <a:endParaRPr lang="cs-CZ" sz="20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sz="2000" dirty="0"/>
              <a:t>Podobně jako HW/SW infrastruktura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sz="2000" dirty="0"/>
              <a:t>Pozor na slučování s vybavením učebny - jiné okruhy dodavatelů</a:t>
            </a:r>
          </a:p>
          <a:p>
            <a:r>
              <a:rPr lang="cs-CZ" sz="2000" dirty="0"/>
              <a:t> </a:t>
            </a:r>
          </a:p>
          <a:p>
            <a:r>
              <a:rPr lang="cs-CZ" sz="2000" u="sng" dirty="0"/>
              <a:t>kvalifikace</a:t>
            </a:r>
            <a:endParaRPr lang="cs-CZ" sz="20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sz="2000" dirty="0"/>
              <a:t>Příliš mnoho parametrů v jedné referenci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sz="2000" dirty="0"/>
              <a:t>Požadavek na ISO 27000 – není norma jakosti, ale bezpečnost informací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cs-CZ" sz="2000" dirty="0"/>
              <a:t>Požadavek na označení výrobků CE, přitom je v zakázce jen SW, který se takto necertifikuje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4615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9600" y="1433582"/>
            <a:ext cx="7772400" cy="1907496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Děkujeme za pozornost</a:t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0" y="6340475"/>
            <a:ext cx="609600" cy="365125"/>
          </a:xfrm>
        </p:spPr>
        <p:txBody>
          <a:bodyPr/>
          <a:lstStyle/>
          <a:p>
            <a:fld id="{4000C4B2-41BC-D741-8B94-B76DB6967C01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Obdélník 4"/>
          <p:cNvSpPr/>
          <p:nvPr/>
        </p:nvSpPr>
        <p:spPr>
          <a:xfrm>
            <a:off x="505046" y="2432230"/>
            <a:ext cx="795315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7077" y="3455377"/>
            <a:ext cx="6796046" cy="1916723"/>
          </a:xfrm>
        </p:spPr>
        <p:txBody>
          <a:bodyPr>
            <a:normAutofit/>
          </a:bodyPr>
          <a:lstStyle/>
          <a:p>
            <a:endParaRPr lang="cs-CZ" sz="2000" dirty="0"/>
          </a:p>
          <a:p>
            <a:r>
              <a:rPr lang="cs-CZ" sz="2000" dirty="0"/>
              <a:t>Ing. Aleš Marousek, ředitel odboru</a:t>
            </a:r>
          </a:p>
          <a:p>
            <a:r>
              <a:rPr lang="cs-CZ" sz="2000" dirty="0"/>
              <a:t>Adresa: Hálkova 171/2, 779 00 Olomouc</a:t>
            </a:r>
            <a:r>
              <a:rPr lang="cs-CZ" sz="2000" b="1" dirty="0"/>
              <a:t> </a:t>
            </a:r>
          </a:p>
          <a:p>
            <a:r>
              <a:rPr lang="cs-CZ" sz="2000" dirty="0"/>
              <a:t>E-mail: iropolomoucky@crr.cz</a:t>
            </a:r>
          </a:p>
        </p:txBody>
      </p:sp>
    </p:spTree>
    <p:extLst>
      <p:ext uri="{BB962C8B-B14F-4D97-AF65-F5344CB8AC3E}">
        <p14:creationId xmlns:p14="http://schemas.microsoft.com/office/powerpoint/2010/main" val="425781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6" y="1204010"/>
            <a:ext cx="8393018" cy="67970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altLang="cs-CZ" sz="2000" b="1" u="sng" dirty="0">
                <a:solidFill>
                  <a:srgbClr val="00529C"/>
                </a:solidFill>
              </a:rPr>
              <a:t>zprostředkující subjekt Integrovaného regionálního operačního programu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34823"/>
              </a:buClr>
              <a:buNone/>
              <a:defRPr/>
            </a:pPr>
            <a:endParaRPr lang="cs-CZ" altLang="cs-CZ" sz="1499" dirty="0"/>
          </a:p>
        </p:txBody>
      </p:sp>
      <p:sp>
        <p:nvSpPr>
          <p:cNvPr id="17" name="Zástupný symbol pro obsah 13"/>
          <p:cNvSpPr txBox="1">
            <a:spLocks/>
          </p:cNvSpPr>
          <p:nvPr/>
        </p:nvSpPr>
        <p:spPr>
          <a:xfrm>
            <a:off x="466725" y="1888297"/>
            <a:ext cx="8286749" cy="432363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 defTabSz="912114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None/>
              <a:defRPr sz="1995" b="1" cap="all" baseline="0">
                <a:effectLst/>
              </a:defRPr>
            </a:lvl1pPr>
            <a:lvl2pPr marL="684086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cap="all" baseline="0">
                <a:effectLst/>
              </a:defRPr>
            </a:lvl2pPr>
            <a:lvl3pPr marL="1140143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cap="all" baseline="0">
                <a:effectLst/>
              </a:defRPr>
            </a:lvl3pPr>
            <a:lvl4pPr marL="1596200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4pPr>
            <a:lvl5pPr marL="2052257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5pPr>
            <a:lvl6pPr marL="2508314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6pPr>
            <a:lvl7pPr marL="2964371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7pPr>
            <a:lvl8pPr marL="3420428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8pPr>
            <a:lvl9pPr marL="3876485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9pPr>
          </a:lstStyle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Jsme konzultační místo pro vaše dotazy při přípravě projektů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Pořádáme semináře jak pro žadatele, tak pro příjemce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 podání projektu hodnotíme a připravujeme pro ŘO IROP doporučení / nedoporučení k financování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 vydání právního aktu s vámi řešíme veškeré změny v projektu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Administrujeme žádosti o platbu 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Kontrolujeme veřejné zakázky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Provádíme kontrolu projektů v udržitelnosti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Snažíme se být nápomocni a stále hledáme cesty,  jak co nejlépe pomoci žadatelům a příjemcům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Jsme součástí komunikace o možnostech zjednodušení v implementaci IROP, aktivně předkládáme ŘO IROP návrhy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Podílíme se na nastavení nového IROP 2</a:t>
            </a:r>
          </a:p>
          <a:p>
            <a:pPr>
              <a:defRPr/>
            </a:pPr>
            <a:endParaRPr lang="cs-CZ" sz="7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529C"/>
                </a:solidFill>
              </a:rPr>
              <a:t>Centrum pro regionální rozvoj České republiky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83697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6" y="1204010"/>
            <a:ext cx="6726144" cy="4187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altLang="cs-CZ" sz="2000" b="1" u="sng" dirty="0">
                <a:solidFill>
                  <a:srgbClr val="00529C"/>
                </a:solidFill>
              </a:rPr>
              <a:t>zajímavá data o administrovaných projektech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34823"/>
              </a:buClr>
              <a:buNone/>
              <a:defRPr/>
            </a:pPr>
            <a:endParaRPr lang="cs-CZ" altLang="cs-CZ" sz="1499" dirty="0"/>
          </a:p>
        </p:txBody>
      </p:sp>
      <p:sp>
        <p:nvSpPr>
          <p:cNvPr id="17" name="Zástupný symbol pro obsah 13"/>
          <p:cNvSpPr txBox="1">
            <a:spLocks/>
          </p:cNvSpPr>
          <p:nvPr/>
        </p:nvSpPr>
        <p:spPr>
          <a:xfrm>
            <a:off x="466725" y="1888298"/>
            <a:ext cx="8286749" cy="425752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defPPr>
              <a:defRPr lang="en-US"/>
            </a:defPPr>
            <a:lvl1pPr indent="0" defTabSz="912114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None/>
              <a:defRPr sz="1995" b="1" cap="all" baseline="0">
                <a:effectLst/>
              </a:defRPr>
            </a:lvl1pPr>
            <a:lvl2pPr marL="684086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cap="all" baseline="0">
                <a:effectLst/>
              </a:defRPr>
            </a:lvl2pPr>
            <a:lvl3pPr marL="1140143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cap="all" baseline="0">
                <a:effectLst/>
              </a:defRPr>
            </a:lvl3pPr>
            <a:lvl4pPr marL="1596200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4pPr>
            <a:lvl5pPr marL="2052257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5pPr>
            <a:lvl6pPr marL="2508314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6pPr>
            <a:lvl7pPr marL="2964371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7pPr>
            <a:lvl8pPr marL="3420428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8pPr>
            <a:lvl9pPr marL="3876485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529C"/>
                </a:solidFill>
              </a:rPr>
              <a:t>Největší projekt IROP </a:t>
            </a:r>
          </a:p>
          <a:p>
            <a:pPr marL="628650" lvl="1" indent="-307975">
              <a:buFont typeface="Wingdings" panose="05000000000000000000" pitchFamily="2" charset="2"/>
              <a:buChar char="§"/>
            </a:pPr>
            <a:r>
              <a:rPr lang="cs-CZ" sz="1800" cap="none" dirty="0"/>
              <a:t>největší projekt IROP v realizaci je projekt žadatele </a:t>
            </a:r>
            <a:r>
              <a:rPr lang="cs-CZ" sz="1800" b="1" cap="none" dirty="0"/>
              <a:t>Správa a údržba silnic Plzeňského kraje</a:t>
            </a:r>
            <a:r>
              <a:rPr lang="cs-CZ" sz="1800" cap="none" dirty="0"/>
              <a:t>, příspěvkové organizace, s názvem </a:t>
            </a:r>
            <a:r>
              <a:rPr lang="cs-CZ" sz="1800" b="1" cap="none" dirty="0"/>
              <a:t>Městský okruh úsek Křimická – Karlovarská </a:t>
            </a:r>
            <a:r>
              <a:rPr lang="cs-CZ" sz="1800" cap="none" dirty="0"/>
              <a:t>s příspěvkem EU </a:t>
            </a:r>
            <a:r>
              <a:rPr lang="cs-CZ" sz="1800" b="1" cap="none" dirty="0"/>
              <a:t>1 454 862 308,28 Kč</a:t>
            </a:r>
            <a:r>
              <a:rPr lang="cs-CZ" sz="1800" cap="none" dirty="0"/>
              <a:t>, podán v rámci 70. výzvy IROP – Silnice II. třídy;</a:t>
            </a:r>
          </a:p>
          <a:p>
            <a:pPr marL="628650" lvl="1" indent="-307975">
              <a:buFont typeface="Wingdings" panose="05000000000000000000" pitchFamily="2" charset="2"/>
              <a:buChar char="§"/>
            </a:pPr>
            <a:r>
              <a:rPr lang="cs-CZ" sz="1800" cap="none" dirty="0"/>
              <a:t>největší projekt v realizaci v Olomouckém kraji je projekt žadatele </a:t>
            </a:r>
            <a:r>
              <a:rPr lang="cs-CZ" sz="1800" b="1" cap="none" dirty="0"/>
              <a:t>Olomoucký kraj</a:t>
            </a:r>
            <a:r>
              <a:rPr lang="cs-CZ" sz="1800" cap="none" dirty="0"/>
              <a:t>, s názvem </a:t>
            </a:r>
            <a:r>
              <a:rPr lang="cs-CZ" sz="1800" b="1" cap="none" dirty="0"/>
              <a:t>II/366 PROSTĚJOV - PŘELOŽKA SILNICE</a:t>
            </a:r>
            <a:r>
              <a:rPr lang="cs-CZ" sz="1800" cap="none" dirty="0"/>
              <a:t> s příspěvkem EU </a:t>
            </a:r>
            <a:r>
              <a:rPr lang="cs-CZ" sz="1800" b="1" cap="none" dirty="0"/>
              <a:t>254 228 299 Kč </a:t>
            </a:r>
            <a:r>
              <a:rPr lang="cs-CZ" sz="1800" cap="none" dirty="0"/>
              <a:t>podaný v rámci 42. výzvy IROP na silniční infrastrukturu;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>
                <a:solidFill>
                  <a:srgbClr val="00529C"/>
                </a:solidFill>
              </a:rPr>
              <a:t>Nejmenší projekt IROP </a:t>
            </a:r>
          </a:p>
          <a:p>
            <a:pPr marL="628650" lvl="1" indent="-307975">
              <a:buFont typeface="Wingdings" panose="05000000000000000000" pitchFamily="2" charset="2"/>
              <a:buChar char="§"/>
            </a:pPr>
            <a:r>
              <a:rPr lang="cs-CZ" sz="1800" cap="none" dirty="0"/>
              <a:t>nejmenší projekt v realizaci IROP je projekt žadatele </a:t>
            </a:r>
            <a:r>
              <a:rPr lang="cs-CZ" sz="1800" b="1" cap="none" dirty="0"/>
              <a:t>Obec Obrnice </a:t>
            </a:r>
            <a:r>
              <a:rPr lang="cs-CZ" sz="1800" cap="none" dirty="0"/>
              <a:t>s názvem </a:t>
            </a:r>
            <a:r>
              <a:rPr lang="cs-CZ" sz="1800" b="1" cap="none" dirty="0"/>
              <a:t>Osvětlovací souprava pro JSDH Obrnice </a:t>
            </a:r>
            <a:r>
              <a:rPr lang="cs-CZ" sz="1800" cap="none" dirty="0"/>
              <a:t>s příspěvkem EU </a:t>
            </a:r>
            <a:r>
              <a:rPr lang="cs-CZ" sz="1800" b="1" cap="none" dirty="0"/>
              <a:t>55 860 Kč</a:t>
            </a:r>
            <a:r>
              <a:rPr lang="cs-CZ" sz="1800" cap="none" dirty="0"/>
              <a:t>;</a:t>
            </a:r>
          </a:p>
          <a:p>
            <a:pPr marL="628650" lvl="1" indent="-307975">
              <a:buFont typeface="Wingdings" panose="05000000000000000000" pitchFamily="2" charset="2"/>
              <a:buChar char="§"/>
            </a:pPr>
            <a:r>
              <a:rPr lang="cs-CZ" sz="1800" cap="none" dirty="0"/>
              <a:t>nejmenší projekt v realizaci v Olomouckém kraji, je projekt žadatele </a:t>
            </a:r>
            <a:r>
              <a:rPr lang="cs-CZ" sz="1800" b="1" cap="none" dirty="0"/>
              <a:t>Stavební bytové družstvo Přerov</a:t>
            </a:r>
            <a:r>
              <a:rPr lang="cs-CZ" sz="1800" cap="none" dirty="0"/>
              <a:t>, s názvem </a:t>
            </a:r>
            <a:r>
              <a:rPr lang="cs-CZ" sz="1800" b="1" cap="none" dirty="0"/>
              <a:t>Rekonstrukce plynové kotelny BD Zvolenov545 Tovačov</a:t>
            </a:r>
            <a:r>
              <a:rPr lang="cs-CZ" sz="1800" cap="none" dirty="0"/>
              <a:t> s příspěvkem EU </a:t>
            </a:r>
            <a:r>
              <a:rPr lang="cs-CZ" sz="1800" b="1" cap="none" dirty="0"/>
              <a:t>144 614 Kč </a:t>
            </a:r>
            <a:r>
              <a:rPr lang="cs-CZ" sz="1800" cap="none" dirty="0"/>
              <a:t>podaný v rámci 78. výzvy IROP na snížení energetické náročnosti budov; </a:t>
            </a:r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529C"/>
                </a:solidFill>
              </a:rPr>
              <a:t>Centrum pro regionální rozvoj České republiky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83697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4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Stav administrace IROP k 6. 8. 2020 na Centru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986374" y="4598378"/>
            <a:ext cx="891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/>
              <a:t>* Podíl EU</a:t>
            </a:r>
          </a:p>
        </p:txBody>
      </p:sp>
      <p:graphicFrame>
        <p:nvGraphicFramePr>
          <p:cNvPr id="9" name="Zástupný symbol pro obsah 4"/>
          <p:cNvGraphicFramePr>
            <a:graphicFrameLocks/>
          </p:cNvGraphicFramePr>
          <p:nvPr/>
        </p:nvGraphicFramePr>
        <p:xfrm>
          <a:off x="986374" y="1314449"/>
          <a:ext cx="7700425" cy="3283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8206">
                  <a:extLst>
                    <a:ext uri="{9D8B030D-6E8A-4147-A177-3AD203B41FA5}">
                      <a16:colId xmlns:a16="http://schemas.microsoft.com/office/drawing/2014/main" val="640186209"/>
                    </a:ext>
                  </a:extLst>
                </a:gridCol>
                <a:gridCol w="2444686">
                  <a:extLst>
                    <a:ext uri="{9D8B030D-6E8A-4147-A177-3AD203B41FA5}">
                      <a16:colId xmlns:a16="http://schemas.microsoft.com/office/drawing/2014/main" val="3879609941"/>
                    </a:ext>
                  </a:extLst>
                </a:gridCol>
                <a:gridCol w="2347533">
                  <a:extLst>
                    <a:ext uri="{9D8B030D-6E8A-4147-A177-3AD203B41FA5}">
                      <a16:colId xmlns:a16="http://schemas.microsoft.com/office/drawing/2014/main" val="2075655021"/>
                    </a:ext>
                  </a:extLst>
                </a:gridCol>
              </a:tblGrid>
              <a:tr h="866973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IROP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Hotovo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Zbývá do alokace</a:t>
                      </a:r>
                      <a:r>
                        <a:rPr lang="cs-CZ" baseline="0" dirty="0"/>
                        <a:t> 123 mld. Kč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0491858"/>
                  </a:ext>
                </a:extLst>
              </a:tr>
              <a:tr h="502294">
                <a:tc>
                  <a:txBody>
                    <a:bodyPr/>
                    <a:lstStyle/>
                    <a:p>
                      <a:pPr algn="l"/>
                      <a:r>
                        <a:rPr lang="cs-CZ" b="1" dirty="0"/>
                        <a:t>Schválené projekty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114,8 mld. Kč</a:t>
                      </a:r>
                      <a:r>
                        <a:rPr lang="cs-CZ" sz="1600" b="1" dirty="0"/>
                        <a:t>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8,2 mld. Kč</a:t>
                      </a:r>
                      <a:r>
                        <a:rPr lang="cs-CZ" sz="1600" b="1" dirty="0"/>
                        <a:t>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6565954"/>
                  </a:ext>
                </a:extLst>
              </a:tr>
              <a:tr h="502294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Vyhodnocené projekty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12 781 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2 371 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9210698"/>
                  </a:ext>
                </a:extLst>
              </a:tr>
              <a:tr h="706184">
                <a:tc>
                  <a:txBody>
                    <a:bodyPr/>
                    <a:lstStyle/>
                    <a:p>
                      <a:r>
                        <a:rPr lang="cs-CZ" b="1" dirty="0"/>
                        <a:t>Schválené</a:t>
                      </a:r>
                      <a:r>
                        <a:rPr lang="cs-CZ" b="1" baseline="0" dirty="0"/>
                        <a:t> Žádosti o platbu</a:t>
                      </a:r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9 087 ks </a:t>
                      </a:r>
                    </a:p>
                    <a:p>
                      <a:pPr algn="ctr"/>
                      <a:r>
                        <a:rPr lang="cs-CZ" b="1" dirty="0"/>
                        <a:t>(56,8 mld. Kč</a:t>
                      </a:r>
                      <a:r>
                        <a:rPr lang="cs-CZ" sz="1600" b="1" dirty="0"/>
                        <a:t>*</a:t>
                      </a:r>
                      <a:r>
                        <a:rPr lang="cs-CZ" b="1" dirty="0"/>
                        <a:t>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6 439 ks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(66,2 mld. Kč</a:t>
                      </a:r>
                      <a:r>
                        <a:rPr lang="cs-CZ" sz="1600" b="1" dirty="0"/>
                        <a:t>*</a:t>
                      </a:r>
                      <a:r>
                        <a:rPr lang="cs-CZ" b="1" dirty="0"/>
                        <a:t>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213338"/>
                  </a:ext>
                </a:extLst>
              </a:tr>
              <a:tr h="706184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Zkontrolované</a:t>
                      </a:r>
                      <a:r>
                        <a:rPr lang="cs-CZ" b="1" baseline="0" dirty="0">
                          <a:solidFill>
                            <a:schemeClr val="tx1"/>
                          </a:solidFill>
                        </a:rPr>
                        <a:t> veřejné zakázky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12 740 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7 975</a:t>
                      </a:r>
                      <a:r>
                        <a:rPr lang="cs-CZ" b="1" baseline="0" dirty="0">
                          <a:solidFill>
                            <a:schemeClr val="tx1"/>
                          </a:solidFill>
                        </a:rPr>
                        <a:t> ks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5182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53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90616"/>
            <a:ext cx="8229600" cy="617839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Územní odbory IROP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51" y="774357"/>
            <a:ext cx="7708095" cy="5288692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44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059" y="430140"/>
            <a:ext cx="8122023" cy="68904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Konzultační servis Centra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628650" y="1012055"/>
            <a:ext cx="7886700" cy="5665472"/>
          </a:xfrm>
        </p:spPr>
        <p:txBody>
          <a:bodyPr>
            <a:noAutofit/>
          </a:bodyPr>
          <a:lstStyle/>
          <a:p>
            <a:pPr marL="17145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000" b="0" dirty="0">
              <a:solidFill>
                <a:srgbClr val="00529C"/>
              </a:solidFill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000" dirty="0"/>
              <a:t>Konzultační místa jsou žadatelům a příjemcům k dispozici na každém             územním pracovišti</a:t>
            </a:r>
          </a:p>
          <a:p>
            <a:pPr marL="17145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000" b="1" dirty="0"/>
              <a:t>Na všech územních pracovištích jsou konzultovány oblasti, o které je mezi žadateli největší zájem (např. vzdělávání, bezpečnost dopravy a cyklostezky)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000" dirty="0"/>
              <a:t>Některé z oblastí jsou konzultovány pouze na vybraných pracovištích z důvodu jejich specializace (např. ICT, zdravotnictví, silnice, nízkoemisní vozidla)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5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83137" y="6356349"/>
            <a:ext cx="500431" cy="365125"/>
          </a:xfrm>
        </p:spPr>
        <p:txBody>
          <a:bodyPr/>
          <a:lstStyle/>
          <a:p>
            <a:fld id="{CA6B5227-2C6F-B94D-9D8F-826F9170706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Silnice II. a III. třídy 			ÚO IROP pro Královéhradecký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Zdravotnictví				ÚO IROP pro Liberecký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Kulturní památky a muzea		ÚO IROP pro Královéhradecký kraj</a:t>
            </a:r>
          </a:p>
          <a:p>
            <a:r>
              <a:rPr lang="cs-CZ" dirty="0"/>
              <a:t>							Odbor centrální administrace programů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Knihovny					ÚO IROP pro Moravskoslezský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Územní rozvoj				ÚO IROP pro Jihočeský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Doprava 					ÚO IROP pro Královéhradecký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Sociální podnikání			ÚO IROP pro Jihomoravský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Sociální bydlení				ÚO IROP pro Plzeňský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ICT						ÚO IROP pro Olomoucký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IZS						Odbor centrální administrace programů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Technická pomoc MAS		Odbor centrální administrace programů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>
              <a:solidFill>
                <a:srgbClr val="00529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Konzultační servis - specializace pracovišť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059" y="430140"/>
            <a:ext cx="8122023" cy="68904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Plánovaná prevence v oblasti VZ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628650" y="1012055"/>
            <a:ext cx="7886700" cy="5665472"/>
          </a:xfrm>
        </p:spPr>
        <p:txBody>
          <a:bodyPr>
            <a:no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dirty="0"/>
              <a:t>obnovení kontrol zadávacích dokumentací – před zahájením zadávacího řízení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dirty="0"/>
              <a:t>pořádání seminářů s tématem veřejných zakázek pro vybrané oblasti podpory (silnice, ICT, kybernetická bezpečnost, nákup přístrojového vybavení pro zdravotnické subjekty apod.)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dirty="0"/>
              <a:t>pořádání workshopů, kulatých stolů, panelových diskuzí se zapojením externích subjektů, spolupracujících s Centrem v oblasti zadávání veřejných zakázek (zástupci ŘO IROP, gestora zákona o zadávání veřejných zakázek, advokátních kanceláří)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dirty="0"/>
              <a:t>nosnými tématy budou kromě nejčastějších chyb zadavatelů v zadávacích / výběrových řízeních i ukázky dobré praxe, příp. nové trendy v zadávání veřejných zakázek </a:t>
            </a: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5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83137" y="6356349"/>
            <a:ext cx="500431" cy="365125"/>
          </a:xfrm>
        </p:spPr>
        <p:txBody>
          <a:bodyPr/>
          <a:lstStyle/>
          <a:p>
            <a:fld id="{CA6B5227-2C6F-B94D-9D8F-826F9170706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50605"/>
      </p:ext>
    </p:extLst>
  </p:cSld>
  <p:clrMapOvr>
    <a:masterClrMapping/>
  </p:clrMapOvr>
</p:sld>
</file>

<file path=ppt/theme/theme1.xml><?xml version="1.0" encoding="utf-8"?>
<a:theme xmlns:a="http://schemas.openxmlformats.org/drawingml/2006/main" name="sablona_centrum_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sablona_centrum_2016</Template>
  <TotalTime>6814</TotalTime>
  <Words>2246</Words>
  <Application>Microsoft Office PowerPoint</Application>
  <PresentationFormat>Předvádění na obrazovce (4:3)</PresentationFormat>
  <Paragraphs>292</Paragraphs>
  <Slides>25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1" baseType="lpstr">
      <vt:lpstr>Arial</vt:lpstr>
      <vt:lpstr>Calibri</vt:lpstr>
      <vt:lpstr>Corbel</vt:lpstr>
      <vt:lpstr>Myriad Pro</vt:lpstr>
      <vt:lpstr>Wingdings</vt:lpstr>
      <vt:lpstr>sablona_centrum_2016</vt:lpstr>
      <vt:lpstr> Centrum pro regionální rozvoj  České republiky  Představení konzultačního servisu  </vt:lpstr>
      <vt:lpstr>Prezentace aplikace PowerPoint</vt:lpstr>
      <vt:lpstr>Prezentace aplikace PowerPoint</vt:lpstr>
      <vt:lpstr>Prezentace aplikace PowerPoint</vt:lpstr>
      <vt:lpstr>Stav administrace IROP k 6. 8. 2020 na Centru</vt:lpstr>
      <vt:lpstr>Územní odbory IROP</vt:lpstr>
      <vt:lpstr>Konzultační servis Centra</vt:lpstr>
      <vt:lpstr>Konzultační servis - specializace pracovišť</vt:lpstr>
      <vt:lpstr>Plánovaná prevence v oblasti VZ</vt:lpstr>
      <vt:lpstr>Konzultační servis Centra pro IROP 2</vt:lpstr>
      <vt:lpstr>Územní odbor IROP pro Olomoucký kraj </vt:lpstr>
      <vt:lpstr>Územní odbor IROP pro Olomoucký kraj </vt:lpstr>
      <vt:lpstr>Kybernetická bezpečnost – specializace odboru </vt:lpstr>
      <vt:lpstr>Specifické informační a komunikační systémy a infrastruktura – specializace odboru </vt:lpstr>
      <vt:lpstr>Sociální služby – specializace odboru </vt:lpstr>
      <vt:lpstr>Školství – obecná specializace </vt:lpstr>
      <vt:lpstr>Zateplování – obecná specializace </vt:lpstr>
      <vt:lpstr>Doporučení pro žadatele ze zkušeností Centra</vt:lpstr>
      <vt:lpstr>Doporučení pro žadatele ze zkušeností Centra</vt:lpstr>
      <vt:lpstr>Doporučení pro příjemce ze zkušeností Centra</vt:lpstr>
      <vt:lpstr>Prezentace aplikace PowerPoint</vt:lpstr>
      <vt:lpstr>Prezentace aplikace PowerPoint</vt:lpstr>
      <vt:lpstr>Prezentace aplikace PowerPoint</vt:lpstr>
      <vt:lpstr>Prezentace aplikace PowerPoint</vt:lpstr>
      <vt:lpstr>  Děkujeme za pozornost     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Juránek Vilém</dc:creator>
  <cp:lastModifiedBy>Marousek Aleš</cp:lastModifiedBy>
  <cp:revision>370</cp:revision>
  <cp:lastPrinted>2020-08-26T05:59:32Z</cp:lastPrinted>
  <dcterms:created xsi:type="dcterms:W3CDTF">2016-05-13T07:19:23Z</dcterms:created>
  <dcterms:modified xsi:type="dcterms:W3CDTF">2020-08-27T18:35:16Z</dcterms:modified>
</cp:coreProperties>
</file>