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15"/>
  </p:notesMasterIdLst>
  <p:handoutMasterIdLst>
    <p:handoutMasterId r:id="rId16"/>
  </p:handoutMasterIdLst>
  <p:sldIdLst>
    <p:sldId id="323" r:id="rId2"/>
    <p:sldId id="456" r:id="rId3"/>
    <p:sldId id="457" r:id="rId4"/>
    <p:sldId id="458" r:id="rId5"/>
    <p:sldId id="524" r:id="rId6"/>
    <p:sldId id="575" r:id="rId7"/>
    <p:sldId id="580" r:id="rId8"/>
    <p:sldId id="581" r:id="rId9"/>
    <p:sldId id="576" r:id="rId10"/>
    <p:sldId id="577" r:id="rId11"/>
    <p:sldId id="574" r:id="rId12"/>
    <p:sldId id="579" r:id="rId13"/>
    <p:sldId id="572" r:id="rId1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87929" autoAdjust="0"/>
  </p:normalViewPr>
  <p:slideViewPr>
    <p:cSldViewPr>
      <p:cViewPr varScale="1">
        <p:scale>
          <a:sx n="99" d="100"/>
          <a:sy n="9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aseline="0" dirty="0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503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42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51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51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51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51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ECB58-1AF6-41E8-B1C5-EF735448521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8FCE5-2595-43EA-BDCC-2F5D5E0CDF2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1A0-5CF2-4F9F-995E-99A89E39D04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AFFB6-B1A5-46DB-98CB-87BF8A2762E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F2DFD-1C38-427A-A929-D6512D08F8F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B460A-AD6B-4101-BF48-F719EEFC485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BC8A0-0DF6-418C-B5FF-2D198A6E957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8E6812-7468-44A3-952F-E04E4323159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A6E4D-5E61-400E-A1B3-79A07E0E952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DB9BE-E405-49C1-BC92-0DA3B65FEF9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66CAE-E6B4-418F-B752-8579C8E7223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9623208A-5F14-4AB0-9AAE-04FE58B95843}" type="datetime1">
              <a:rPr lang="cs-CZ" smtClean="0"/>
              <a:t>3.10.2016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19. 1. 2016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393" y="849313"/>
            <a:ext cx="6545263" cy="320516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2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2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6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4947265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7</a:t>
            </a:r>
            <a:r>
              <a:rPr lang="cs-CZ" sz="2000" dirty="0" smtClean="0"/>
              <a:t>. 10. 2016</a:t>
            </a:r>
          </a:p>
          <a:p>
            <a:r>
              <a:rPr lang="cs-CZ" sz="2000" dirty="0" smtClean="0"/>
              <a:t>Praha</a:t>
            </a:r>
            <a:endParaRPr lang="cs-CZ" sz="2000" dirty="0"/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476672"/>
            <a:ext cx="6180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>
                <a:solidFill>
                  <a:srgbClr val="0070C0"/>
                </a:solidFill>
                <a:latin typeface="Myriad Pro"/>
                <a:ea typeface="+mj-ea"/>
                <a:cs typeface="+mj-cs"/>
              </a:rPr>
              <a:t>Výroční konference k podpoře snižování energetické náročnosti bytových domů v ČR</a:t>
            </a:r>
          </a:p>
          <a:p>
            <a:endParaRPr lang="cs-CZ" sz="2400" b="1" cap="all" dirty="0">
              <a:solidFill>
                <a:srgbClr val="0070C0"/>
              </a:solidFill>
              <a:latin typeface="Myriad Pro"/>
              <a:ea typeface="+mj-ea"/>
              <a:cs typeface="+mj-cs"/>
            </a:endParaRPr>
          </a:p>
          <a:p>
            <a:r>
              <a:rPr lang="cs-CZ" sz="2400" b="1" cap="all" dirty="0">
                <a:solidFill>
                  <a:srgbClr val="0070C0"/>
                </a:solidFill>
                <a:latin typeface="Myriad Pro"/>
                <a:ea typeface="+mj-ea"/>
                <a:cs typeface="+mj-cs"/>
              </a:rPr>
              <a:t>Očekávané efekty </a:t>
            </a:r>
            <a:r>
              <a:rPr lang="cs-CZ" sz="2400" b="1" cap="all" dirty="0" smtClean="0">
                <a:solidFill>
                  <a:srgbClr val="0070C0"/>
                </a:solidFill>
                <a:latin typeface="Myriad Pro"/>
                <a:ea typeface="+mj-ea"/>
                <a:cs typeface="+mj-cs"/>
              </a:rPr>
              <a:t>podpory bytových domů</a:t>
            </a:r>
            <a:endParaRPr lang="cs-CZ" sz="2400" b="1" cap="all" dirty="0">
              <a:solidFill>
                <a:srgbClr val="0070C0"/>
              </a:solidFill>
              <a:latin typeface="Myriad Pro"/>
              <a:ea typeface="+mj-ea"/>
              <a:cs typeface="+mj-cs"/>
            </a:endParaRPr>
          </a:p>
          <a:p>
            <a:endParaRPr lang="cs-CZ" sz="2400" b="1" cap="all" dirty="0">
              <a:solidFill>
                <a:srgbClr val="0070C0"/>
              </a:solidFill>
              <a:latin typeface="Myriad Pro"/>
              <a:ea typeface="+mj-ea"/>
              <a:cs typeface="+mj-cs"/>
            </a:endParaRPr>
          </a:p>
          <a:p>
            <a:r>
              <a:rPr lang="cs-CZ" sz="2400" dirty="0" smtClean="0">
                <a:latin typeface="Myriad Pro"/>
                <a:ea typeface="+mj-ea"/>
                <a:cs typeface="+mj-cs"/>
              </a:rPr>
              <a:t>Ing. Miroslav Krob</a:t>
            </a:r>
          </a:p>
          <a:p>
            <a:r>
              <a:rPr lang="cs-CZ" sz="2400" dirty="0" smtClean="0">
                <a:latin typeface="Myriad Pro"/>
                <a:ea typeface="+mj-ea"/>
                <a:cs typeface="+mj-cs"/>
              </a:rPr>
              <a:t>Řídicí orgán IROP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Plnění úspor z hlediska Národního akčního plánu energetické účinnosti ČR: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16. výzva: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	- průměrné náklady na 1 bytovou jednotku: 251 000 Kč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	- průměrná úsporu energie na 1 bytovou jednotku: 24,GJ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	- průměrná podpora na 1 bytovou jednotku: 55 000 Kč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37. výzva: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	- </a:t>
            </a:r>
            <a:r>
              <a:rPr lang="cs-CZ" sz="2000" dirty="0"/>
              <a:t>průměrné náklady na 1 bytovou jednotku: </a:t>
            </a:r>
            <a:r>
              <a:rPr lang="cs-CZ" sz="2000" dirty="0" smtClean="0"/>
              <a:t>255 </a:t>
            </a:r>
            <a:r>
              <a:rPr lang="cs-CZ" sz="2000" dirty="0"/>
              <a:t>000 Kč</a:t>
            </a:r>
          </a:p>
          <a:p>
            <a:pPr marL="0" indent="0">
              <a:buNone/>
            </a:pPr>
            <a:r>
              <a:rPr lang="cs-CZ" sz="2000" dirty="0"/>
              <a:t>  </a:t>
            </a:r>
            <a:r>
              <a:rPr lang="cs-CZ" sz="2000" dirty="0" smtClean="0"/>
              <a:t>	- </a:t>
            </a:r>
            <a:r>
              <a:rPr lang="cs-CZ" sz="2000" dirty="0"/>
              <a:t>průměrná úsporu energie na 1 bytovou jednotku: </a:t>
            </a:r>
            <a:r>
              <a:rPr lang="cs-CZ" sz="2000" dirty="0" smtClean="0"/>
              <a:t>30,6 GJ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</a:t>
            </a:r>
            <a:r>
              <a:rPr lang="cs-CZ" sz="2000" dirty="0" smtClean="0"/>
              <a:t>	- </a:t>
            </a:r>
            <a:r>
              <a:rPr lang="cs-CZ" sz="2000" dirty="0"/>
              <a:t>průměrná podpora na 1 bytovou jednotku: </a:t>
            </a:r>
            <a:r>
              <a:rPr lang="cs-CZ" sz="2000" dirty="0" smtClean="0"/>
              <a:t>71 130 </a:t>
            </a:r>
            <a:r>
              <a:rPr lang="cs-CZ" sz="2000" dirty="0"/>
              <a:t>Kč</a:t>
            </a:r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Specifický cíl 2.5</a:t>
            </a:r>
          </a:p>
          <a:p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Další efekty podpory v SC 2.5</a:t>
            </a:r>
          </a:p>
          <a:p>
            <a:pPr marL="0" indent="0">
              <a:buNone/>
            </a:pP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Zvýšení podílu obnovitelných zdrojů energie</a:t>
            </a:r>
          </a:p>
          <a:p>
            <a:pPr>
              <a:buFontTx/>
              <a:buChar char="-"/>
            </a:pPr>
            <a:r>
              <a:rPr lang="cs-CZ" sz="2000" dirty="0" smtClean="0"/>
              <a:t>Zvýšení kvality bydlení</a:t>
            </a:r>
          </a:p>
          <a:p>
            <a:pPr>
              <a:buFontTx/>
              <a:buChar char="-"/>
            </a:pPr>
            <a:r>
              <a:rPr lang="cs-CZ" sz="2000" dirty="0" smtClean="0"/>
              <a:t>Snížení nákladů na bydlení</a:t>
            </a:r>
          </a:p>
          <a:p>
            <a:pPr>
              <a:buFontTx/>
              <a:buChar char="-"/>
            </a:pPr>
            <a:r>
              <a:rPr lang="cs-CZ" sz="2000" dirty="0" smtClean="0"/>
              <a:t>Zlepšení kvality ovzduší v sídlech</a:t>
            </a:r>
          </a:p>
          <a:p>
            <a:pPr>
              <a:buFontTx/>
              <a:buChar char="-"/>
            </a:pPr>
            <a:r>
              <a:rPr lang="cs-CZ" sz="2000" dirty="0" smtClean="0"/>
              <a:t>Zvýšení energetické bezpečnosti</a:t>
            </a:r>
          </a:p>
          <a:p>
            <a:pPr>
              <a:buFontTx/>
              <a:buChar char="-"/>
            </a:pPr>
            <a:r>
              <a:rPr lang="cs-CZ" sz="2000" dirty="0" smtClean="0"/>
              <a:t>V případě FN také získání části alokace SC pro obdobné účely i po ukončení programového období</a:t>
            </a:r>
          </a:p>
          <a:p>
            <a:pPr>
              <a:buFontTx/>
              <a:buChar char="-"/>
            </a:pPr>
            <a:endParaRPr lang="cs-CZ" sz="2000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Specifický cíl 2.5</a:t>
            </a:r>
          </a:p>
          <a:p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3" y="1268413"/>
            <a:ext cx="7871553" cy="4525962"/>
          </a:xfrm>
        </p:spPr>
      </p:pic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Specifický cíl 2.5</a:t>
            </a:r>
          </a:p>
          <a:p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400" dirty="0">
                <a:solidFill>
                  <a:srgbClr val="000000"/>
                </a:solidFill>
                <a:latin typeface="Myriad Pro Black"/>
                <a:cs typeface="Myriad Pro Black"/>
              </a:rPr>
              <a:t>DĚKUJI VÁM ZA POZORNOST</a:t>
            </a:r>
            <a:r>
              <a:rPr lang="cs-CZ" sz="44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cs typeface="Myriad Pro"/>
              </a:rPr>
            </a:br>
            <a:r>
              <a:rPr lang="cs-CZ" sz="44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dirty="0">
                <a:solidFill>
                  <a:srgbClr val="000000"/>
                </a:solidFill>
                <a:cs typeface="Myriad Pro"/>
              </a:rPr>
            </a:br>
            <a:r>
              <a:rPr lang="cs-CZ" b="1" dirty="0" smtClean="0">
                <a:solidFill>
                  <a:srgbClr val="000000"/>
                </a:solidFill>
                <a:cs typeface="Myriad Pro"/>
              </a:rPr>
              <a:t>Miroslav Krob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</a:rPr>
              <a:t>Odbor řízení operačních programů</a:t>
            </a: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Podporované aktivity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Zlepšení tepelně-technických parametrů stavebních konstrukcí – zateplení obvodových stěn, stropů, podlah, výměna oken a dveří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Výměna zdroje tepla – podpora pořízení tepelných čerpadel, plynových kondenzačních kotlů a kotlů na biomasu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Solární kolektory- pro ohřev teplé užitkové vody i pro přitápění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Fotovoltaické</a:t>
            </a:r>
            <a:r>
              <a:rPr lang="cs-CZ" dirty="0" smtClean="0"/>
              <a:t> kolektory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Jednotky nuceného větrání se zpětným získáváním tepla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Jednotky pro kombinovanou výrobu elektřiny a tepla (KVET)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4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7504" y="13407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Podporované aktivity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1268760"/>
            <a:ext cx="8137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94 % dosud předložených žádostí o podporu se týká zateplování a výměny výplní otvorů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Z ostatních opatření jsou evidovány žádosti:</a:t>
            </a:r>
          </a:p>
          <a:p>
            <a:endParaRPr lang="cs-CZ" dirty="0" smtClean="0"/>
          </a:p>
          <a:p>
            <a:pPr marL="742950" lvl="1" indent="-285750">
              <a:buFontTx/>
              <a:buChar char="-"/>
            </a:pPr>
            <a:r>
              <a:rPr lang="cs-CZ" dirty="0" smtClean="0"/>
              <a:t>instalace systému nuceného větrání se zpětným získáváním tepla v kombinaci se zateplením (1%),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instalace solárních termických kolektorů (1,5%), 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instalace fotovoltaických kolektorů v kombinaci se zateplením(1%),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instalace tepelných čerpadel a instalaci kotlů na biomasu v kombinaci se zateplením (2%)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2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Specifický cíl 2.5</a:t>
            </a:r>
          </a:p>
          <a:p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1" y="965750"/>
            <a:ext cx="835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Typy žadatelů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53505"/>
              </p:ext>
            </p:extLst>
          </p:nvPr>
        </p:nvGraphicFramePr>
        <p:xfrm>
          <a:off x="1331640" y="1844824"/>
          <a:ext cx="7056784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99278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vlastníka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Podíl v ČR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Podíl</a:t>
                      </a:r>
                      <a:r>
                        <a:rPr lang="cs-CZ" baseline="0" dirty="0" smtClean="0"/>
                        <a:t> u podaných žádostí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Společenství vlastníků jednotek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37,5%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Bytové družstvo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14,9%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4,5%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Obec,</a:t>
                      </a:r>
                      <a:r>
                        <a:rPr lang="cs-CZ" baseline="0" dirty="0" smtClean="0"/>
                        <a:t> stát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15,</a:t>
                      </a:r>
                      <a:r>
                        <a:rPr lang="cs-CZ" baseline="0" dirty="0" smtClean="0"/>
                        <a:t>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Soukromá fyzická</a:t>
                      </a:r>
                      <a:r>
                        <a:rPr lang="cs-CZ" baseline="0" dirty="0" smtClean="0"/>
                        <a:t> osoba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3,4%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Jiná právnická osoba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5,2%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3,1%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Kombinace</a:t>
                      </a:r>
                      <a:r>
                        <a:rPr lang="cs-CZ" baseline="0" dirty="0" smtClean="0"/>
                        <a:t> vlastníků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8,9%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3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dirty="0" smtClean="0"/>
              <a:t>Převaha panelových bytových domů (zhruba 60 %; v celkovém počtu bytových domů v ČR tvoří panelové bytové domy 55,5 %)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Podpora u podaných žádostí u panelových bytových domů představuje 80 % podpory ze všech podaných žádostí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Průměrný počet bytových jednotek na nepanelový bytový dům: 15</a:t>
            </a:r>
          </a:p>
          <a:p>
            <a:pPr>
              <a:buFontTx/>
              <a:buChar char="-"/>
            </a:pPr>
            <a:r>
              <a:rPr lang="cs-CZ" sz="2000" dirty="0" smtClean="0"/>
              <a:t>Průměrný počet bytových jednotek na panelový bytový dům: 35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Nejčastěji zastoupena typizovaná soustava T06 – B a OP1.11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endParaRPr lang="cs-CZ" sz="2000" dirty="0" smtClean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Specifický cíl 2.5</a:t>
            </a:r>
          </a:p>
          <a:p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Specifický cíl 2.5</a:t>
            </a:r>
          </a:p>
          <a:p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0" y="3820893"/>
            <a:ext cx="3657600" cy="24384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822116"/>
            <a:ext cx="3666594" cy="24437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59" y="1543841"/>
            <a:ext cx="3908407" cy="216024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57200" y="965750"/>
            <a:ext cx="829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Podpora všech typů bytových domů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7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Specifický cíl 2.5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40188" cy="446449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Cíle podpory: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Počet domácností s lépe klasifikovanou spotřebou energie:</a:t>
            </a:r>
          </a:p>
          <a:p>
            <a:pPr marL="0" indent="0">
              <a:buNone/>
            </a:pPr>
            <a:r>
              <a:rPr lang="cs-CZ" sz="2000" dirty="0"/>
              <a:t>- do konce roku 2018: 28 252 </a:t>
            </a:r>
          </a:p>
          <a:p>
            <a:pPr marL="0" indent="0">
              <a:buNone/>
            </a:pPr>
            <a:r>
              <a:rPr lang="cs-CZ" sz="2000" dirty="0"/>
              <a:t>- do konce roku 2023: 75 338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61" y="1412776"/>
            <a:ext cx="3510152" cy="4713387"/>
          </a:xfrm>
        </p:spPr>
      </p:pic>
    </p:spTree>
    <p:extLst>
      <p:ext uri="{BB962C8B-B14F-4D97-AF65-F5344CB8AC3E}">
        <p14:creationId xmlns:p14="http://schemas.microsoft.com/office/powerpoint/2010/main" val="330933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Specifický cíl 2.5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4018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Cíle podpory: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Počet domácností se sníženou spotřebou energie bez zlepšení klasifikace spotřeby energie:</a:t>
            </a:r>
          </a:p>
          <a:p>
            <a:pPr marL="0" indent="0">
              <a:buNone/>
            </a:pPr>
            <a:r>
              <a:rPr lang="cs-CZ" sz="2000" dirty="0"/>
              <a:t>- do konce roku 2023: 25 000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Odhadované roční snížení emisí skleníkových plynů:</a:t>
            </a:r>
          </a:p>
          <a:p>
            <a:pPr marL="0" indent="0">
              <a:buNone/>
            </a:pPr>
            <a:r>
              <a:rPr lang="cs-CZ" sz="2000" dirty="0"/>
              <a:t>- do konce roku 2023: 205 221 tun ekvivalentu CO2 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21" y="1484784"/>
            <a:ext cx="3148287" cy="4641379"/>
          </a:xfrm>
        </p:spPr>
      </p:pic>
    </p:spTree>
    <p:extLst>
      <p:ext uri="{BB962C8B-B14F-4D97-AF65-F5344CB8AC3E}">
        <p14:creationId xmlns:p14="http://schemas.microsoft.com/office/powerpoint/2010/main" val="154264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Plnění úspor z hlediska Národního akčního plánu energetické účinnosti ČR: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Závazek generovat úspory ve výši 5,95 PJ za celé programové období</a:t>
            </a:r>
          </a:p>
          <a:p>
            <a:pPr marL="0" indent="0">
              <a:buNone/>
            </a:pP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Výpočet úspor proveden z předpokládané ceny renovace bytové jednotky a z předpokládané úspory energie vygenerované touto renovací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-    Předpoklad: cena střední renovace 1 bytové jednotky: 198 tis. Kč; 	průměrná úspora energie na 1 bytovou jednotku: 18,7 GJ</a:t>
            </a:r>
            <a:endParaRPr lang="cs-CZ" sz="2000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Specifický cíl 2.5</a:t>
            </a:r>
          </a:p>
          <a:p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7796</TotalTime>
  <Words>521</Words>
  <Application>Microsoft Office PowerPoint</Application>
  <PresentationFormat>Předvádění na obrazovce (4:3)</PresentationFormat>
  <Paragraphs>135</Paragraphs>
  <Slides>13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Specifický cíl 2.5</vt:lpstr>
      <vt:lpstr>Specifický cíl 2.5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Miroslav Krob</cp:lastModifiedBy>
  <cp:revision>702</cp:revision>
  <cp:lastPrinted>2016-07-20T05:47:51Z</cp:lastPrinted>
  <dcterms:created xsi:type="dcterms:W3CDTF">2014-10-03T06:20:14Z</dcterms:created>
  <dcterms:modified xsi:type="dcterms:W3CDTF">2016-10-03T11:38:48Z</dcterms:modified>
</cp:coreProperties>
</file>