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2" r:id="rId2"/>
  </p:sldMasterIdLst>
  <p:notesMasterIdLst>
    <p:notesMasterId r:id="rId33"/>
  </p:notesMasterIdLst>
  <p:handoutMasterIdLst>
    <p:handoutMasterId r:id="rId34"/>
  </p:handoutMasterIdLst>
  <p:sldIdLst>
    <p:sldId id="258" r:id="rId3"/>
    <p:sldId id="607" r:id="rId4"/>
    <p:sldId id="457" r:id="rId5"/>
    <p:sldId id="479" r:id="rId6"/>
    <p:sldId id="419" r:id="rId7"/>
    <p:sldId id="590" r:id="rId8"/>
    <p:sldId id="608" r:id="rId9"/>
    <p:sldId id="609" r:id="rId10"/>
    <p:sldId id="610" r:id="rId11"/>
    <p:sldId id="583" r:id="rId12"/>
    <p:sldId id="587" r:id="rId13"/>
    <p:sldId id="588" r:id="rId14"/>
    <p:sldId id="647" r:id="rId15"/>
    <p:sldId id="589" r:id="rId16"/>
    <p:sldId id="434" r:id="rId17"/>
    <p:sldId id="510" r:id="rId18"/>
    <p:sldId id="646" r:id="rId19"/>
    <p:sldId id="549" r:id="rId20"/>
    <p:sldId id="514" r:id="rId21"/>
    <p:sldId id="550" r:id="rId22"/>
    <p:sldId id="551" r:id="rId23"/>
    <p:sldId id="530" r:id="rId24"/>
    <p:sldId id="531" r:id="rId25"/>
    <p:sldId id="526" r:id="rId26"/>
    <p:sldId id="584" r:id="rId27"/>
    <p:sldId id="600" r:id="rId28"/>
    <p:sldId id="601" r:id="rId29"/>
    <p:sldId id="645" r:id="rId30"/>
    <p:sldId id="602" r:id="rId31"/>
    <p:sldId id="603" r:id="rId3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25">
          <p15:clr>
            <a:srgbClr val="A4A3A4"/>
          </p15:clr>
        </p15:guide>
        <p15:guide id="2" pos="347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A9"/>
    <a:srgbClr val="3DA200"/>
    <a:srgbClr val="B3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0929" autoAdjust="0"/>
  </p:normalViewPr>
  <p:slideViewPr>
    <p:cSldViewPr>
      <p:cViewPr>
        <p:scale>
          <a:sx n="100" d="100"/>
          <a:sy n="100" d="100"/>
        </p:scale>
        <p:origin x="-222" y="-210"/>
      </p:cViewPr>
      <p:guideLst>
        <p:guide orient="horz" pos="1525"/>
        <p:guide pos="34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2814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v>Počet žádsotí</c:v>
          </c:tx>
          <c:dLbls>
            <c:dLbl>
              <c:idx val="0"/>
              <c:layout>
                <c:manualLayout>
                  <c:x val="-0.15277777777777779"/>
                  <c:y val="1.055790935849386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35-4807-9397-BA5B7C887781}"/>
                </c:ext>
              </c:extLst>
            </c:dLbl>
            <c:dLbl>
              <c:idx val="1"/>
              <c:layout>
                <c:manualLayout>
                  <c:x val="4.4444444444444446E-2"/>
                  <c:y val="-0.14077423612954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35-4807-9397-BA5B7C887781}"/>
                </c:ext>
              </c:extLst>
            </c:dLbl>
            <c:dLbl>
              <c:idx val="2"/>
              <c:layout>
                <c:manualLayout>
                  <c:x val="0.13888888888888878"/>
                  <c:y val="-0.120663630968178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35-4807-9397-BA5B7C887781}"/>
                </c:ext>
              </c:extLst>
            </c:dLbl>
            <c:dLbl>
              <c:idx val="3"/>
              <c:layout>
                <c:manualLayout>
                  <c:x val="0.13055555555555556"/>
                  <c:y val="0.136752115097268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35-4807-9397-BA5B7C887781}"/>
                </c:ext>
              </c:extLst>
            </c:dLbl>
            <c:dLbl>
              <c:idx val="4"/>
              <c:layout>
                <c:manualLayout>
                  <c:x val="4.1666666666666664E-2"/>
                  <c:y val="0.120663630968178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35-4807-9397-BA5B7C8877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C.1/C.2</c:v>
                </c:pt>
                <c:pt idx="3">
                  <c:v>C.3</c:v>
                </c:pt>
                <c:pt idx="4">
                  <c:v>C.4</c:v>
                </c:pt>
              </c:strCache>
            </c:strRef>
          </c:cat>
          <c:val>
            <c:numRef>
              <c:f>List1!$B$2:$B$6</c:f>
              <c:numCache>
                <c:formatCode>#,##0</c:formatCode>
                <c:ptCount val="5"/>
                <c:pt idx="0">
                  <c:v>3962</c:v>
                </c:pt>
                <c:pt idx="1">
                  <c:v>303</c:v>
                </c:pt>
                <c:pt idx="2">
                  <c:v>725</c:v>
                </c:pt>
                <c:pt idx="3">
                  <c:v>1736</c:v>
                </c:pt>
                <c:pt idx="4">
                  <c:v>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335-4807-9397-BA5B7C8877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2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v>Podpora</c:v>
          </c:tx>
          <c:dLbls>
            <c:dLbl>
              <c:idx val="0"/>
              <c:layout>
                <c:manualLayout>
                  <c:x val="-0.15277777777777779"/>
                  <c:y val="1.055790935849386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29-4A45-8034-50EBE1FFB851}"/>
                </c:ext>
              </c:extLst>
            </c:dLbl>
            <c:dLbl>
              <c:idx val="1"/>
              <c:layout>
                <c:manualLayout>
                  <c:x val="0.12777777777777777"/>
                  <c:y val="5.22875734195439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29-4A45-8034-50EBE1FFB851}"/>
                </c:ext>
              </c:extLst>
            </c:dLbl>
            <c:dLbl>
              <c:idx val="2"/>
              <c:layout>
                <c:manualLayout>
                  <c:x val="0.14722222222222223"/>
                  <c:y val="0.1689290833554497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29-4A45-8034-50EBE1FFB851}"/>
                </c:ext>
              </c:extLst>
            </c:dLbl>
            <c:dLbl>
              <c:idx val="3"/>
              <c:layout>
                <c:manualLayout>
                  <c:x val="0.05"/>
                  <c:y val="0.140774236129541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29-4A45-8034-50EBE1FFB851}"/>
                </c:ext>
              </c:extLst>
            </c:dLbl>
            <c:dLbl>
              <c:idx val="4"/>
              <c:layout>
                <c:manualLayout>
                  <c:x val="0"/>
                  <c:y val="0.118663655037564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29-4A45-8034-50EBE1FFB8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C.1/C.2</c:v>
                </c:pt>
                <c:pt idx="3">
                  <c:v>C.3</c:v>
                </c:pt>
                <c:pt idx="4">
                  <c:v>C.4</c:v>
                </c:pt>
              </c:strCache>
            </c:strRef>
          </c:cat>
          <c:val>
            <c:numRef>
              <c:f>List1!$C$2:$C$6</c:f>
              <c:numCache>
                <c:formatCode>#,##0</c:formatCode>
                <c:ptCount val="5"/>
                <c:pt idx="0">
                  <c:v>941059200</c:v>
                </c:pt>
                <c:pt idx="1">
                  <c:v>115965000</c:v>
                </c:pt>
                <c:pt idx="2">
                  <c:v>45816094</c:v>
                </c:pt>
                <c:pt idx="3">
                  <c:v>78150303</c:v>
                </c:pt>
                <c:pt idx="4">
                  <c:v>18700148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029-4A45-8034-50EBE1FFB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2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36BE6-78E2-4803-BA78-CC33E2D72512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5DAF1-4CFE-43E1-8A28-C0EF6A7F1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142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94EAA-3A60-471A-825E-C46F3CBF8F03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7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6B51A-2E60-4DFC-84F8-2995E054C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4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B51A-2E60-4DFC-84F8-2995E054CE1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04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B51A-2E60-4DFC-84F8-2995E054CE1F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986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62D2-062A-4DEC-BE41-C57FB8FEA82F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73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62D2-062A-4DEC-BE41-C57FB8FEA82F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13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62D2-062A-4DEC-BE41-C57FB8FEA82F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426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rgbClr val="0046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solidFill>
                <a:prstClr val="black"/>
              </a:solidFill>
            </a:endParaRPr>
          </a:p>
        </p:txBody>
      </p:sp>
      <p:pic>
        <p:nvPicPr>
          <p:cNvPr id="5" name="Picture 8" descr="Banner_FS_ERDF_RGB_3_horizo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90663"/>
            <a:ext cx="835342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1692275" y="5734050"/>
            <a:ext cx="7056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73767D"/>
                </a:solidFill>
                <a:latin typeface="JohnSans Text Pro" pitchFamily="50" charset="-18"/>
              </a:rPr>
              <a:t>Ministerstvo životního prostředí</a:t>
            </a:r>
            <a:r>
              <a:rPr lang="cs-CZ" sz="1200">
                <a:solidFill>
                  <a:srgbClr val="73767D"/>
                </a:solidFill>
                <a:latin typeface="JohnSans Text Pro" pitchFamily="50" charset="-18"/>
              </a:rPr>
              <a:t> </a:t>
            </a:r>
            <a:r>
              <a:rPr lang="cs-CZ" sz="800">
                <a:solidFill>
                  <a:srgbClr val="73767D"/>
                </a:solidFill>
                <a:latin typeface="Wingdings" pitchFamily="2" charset="2"/>
              </a:rPr>
              <a:t>n</a:t>
            </a:r>
            <a:r>
              <a:rPr lang="cs-CZ" sz="800">
                <a:solidFill>
                  <a:srgbClr val="73767D"/>
                </a:solidFill>
                <a:latin typeface="JohnSans Text Pro" pitchFamily="50" charset="-18"/>
              </a:rPr>
              <a:t>  </a:t>
            </a:r>
            <a:r>
              <a:rPr lang="cs-CZ" sz="1400">
                <a:solidFill>
                  <a:srgbClr val="73767D"/>
                </a:solidFill>
                <a:latin typeface="JohnSans Text Pro" pitchFamily="50" charset="-18"/>
              </a:rPr>
              <a:t>Státní fond životního prostředí ČR</a:t>
            </a:r>
            <a:endParaRPr lang="cs-CZ" sz="1400">
              <a:solidFill>
                <a:srgbClr val="0046AD"/>
              </a:solidFill>
              <a:latin typeface="JohnSans Text Pro" pitchFamily="50" charset="-18"/>
            </a:endParaRPr>
          </a:p>
          <a:p>
            <a:pPr eaLnBrk="1" hangingPunct="1">
              <a:defRPr/>
            </a:pPr>
            <a:r>
              <a:rPr lang="cs-CZ" sz="1400" b="1">
                <a:solidFill>
                  <a:srgbClr val="0046AD"/>
                </a:solidFill>
                <a:latin typeface="JohnSans Text Pro" pitchFamily="50" charset="-18"/>
              </a:rPr>
              <a:t>www.opzp.cz</a:t>
            </a:r>
            <a:r>
              <a:rPr lang="cs-CZ" sz="1200">
                <a:solidFill>
                  <a:srgbClr val="73767D"/>
                </a:solidFill>
                <a:latin typeface="JohnSans Text Pro" pitchFamily="50" charset="-18"/>
              </a:rPr>
              <a:t> </a:t>
            </a:r>
            <a:r>
              <a:rPr lang="cs-CZ" sz="800">
                <a:solidFill>
                  <a:srgbClr val="73767D"/>
                </a:solidFill>
                <a:latin typeface="Wingdings" pitchFamily="2" charset="2"/>
              </a:rPr>
              <a:t>n</a:t>
            </a:r>
            <a:r>
              <a:rPr lang="cs-CZ" sz="800">
                <a:solidFill>
                  <a:srgbClr val="73767D"/>
                </a:solidFill>
                <a:latin typeface="JohnSans Text Pro" pitchFamily="50" charset="-18"/>
              </a:rPr>
              <a:t>  </a:t>
            </a:r>
            <a:r>
              <a:rPr lang="cs-CZ" sz="1400" b="1">
                <a:solidFill>
                  <a:srgbClr val="3F9C35"/>
                </a:solidFill>
                <a:latin typeface="JohnSans Text Pro" pitchFamily="50" charset="-18"/>
              </a:rPr>
              <a:t>zelená linka 800 260 500</a:t>
            </a:r>
            <a:r>
              <a:rPr lang="cs-CZ" sz="1200">
                <a:solidFill>
                  <a:srgbClr val="73767D"/>
                </a:solidFill>
                <a:latin typeface="JohnSans Text Pro" pitchFamily="50" charset="-18"/>
              </a:rPr>
              <a:t> </a:t>
            </a:r>
            <a:r>
              <a:rPr lang="cs-CZ" sz="800">
                <a:solidFill>
                  <a:srgbClr val="73767D"/>
                </a:solidFill>
                <a:latin typeface="Wingdings" pitchFamily="2" charset="2"/>
              </a:rPr>
              <a:t>n</a:t>
            </a:r>
            <a:r>
              <a:rPr lang="cs-CZ" sz="800">
                <a:solidFill>
                  <a:srgbClr val="73767D"/>
                </a:solidFill>
                <a:latin typeface="JohnSans Text Pro" pitchFamily="50" charset="-18"/>
              </a:rPr>
              <a:t>  </a:t>
            </a:r>
            <a:r>
              <a:rPr lang="cs-CZ" sz="1400" b="1">
                <a:solidFill>
                  <a:srgbClr val="0046AD"/>
                </a:solidFill>
                <a:latin typeface="JohnSans Text Pro" pitchFamily="50" charset="-18"/>
              </a:rPr>
              <a:t>dotazy@sfzp.cz</a:t>
            </a: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7927975" y="0"/>
            <a:ext cx="1216025" cy="1216025"/>
          </a:xfrm>
          <a:prstGeom prst="rect">
            <a:avLst/>
          </a:prstGeom>
          <a:solidFill>
            <a:srgbClr val="3F9C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solidFill>
                <a:prstClr val="blac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5288" y="188913"/>
            <a:ext cx="7377112" cy="863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852738"/>
            <a:ext cx="8353425" cy="18002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245225"/>
            <a:ext cx="21955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9551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1A474-2C98-45D5-A324-17E8C8789D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283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2164D-D5C2-4788-96BF-652384C43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710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6F406-CA59-4787-A173-7F0F0FD3E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770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1600200"/>
            <a:ext cx="4208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40250" y="1600200"/>
            <a:ext cx="42084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2F727-4534-4EE6-AF95-05D812316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301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D49FC-41A2-4EEB-A159-7E33A29A7C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873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B4FFE-F7B2-4D50-AB86-B2FB7CC85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089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B71EE-2500-4FF0-B4EB-699E8AAB61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880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6EDD4-838B-4951-BF74-155B33814D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22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62D2-062A-4DEC-BE41-C57FB8FEA82F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5259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1B183-90E9-4930-9CEB-10B04DC9F8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893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A809-6952-47FF-82D4-B21E236CF3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735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7175" y="274638"/>
            <a:ext cx="2141538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79388" y="274638"/>
            <a:ext cx="6275387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E69C5-80A4-449A-8FA4-F91F8CD0C1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823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rgbClr val="0046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solidFill>
                <a:prstClr val="black"/>
              </a:solidFill>
            </a:endParaRPr>
          </a:p>
        </p:txBody>
      </p:sp>
      <p:pic>
        <p:nvPicPr>
          <p:cNvPr id="4" name="Picture 8" descr="Banner_FS_ERDF_RGB_3_horizo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90663"/>
            <a:ext cx="835342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692275" y="5734050"/>
            <a:ext cx="7056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prstClr val="black"/>
                </a:solidFill>
                <a:latin typeface="Arial Unicode MS" pitchFamily="34" charset="-128"/>
              </a:rPr>
              <a:t>Ministerstvo životního prostředí</a:t>
            </a:r>
            <a:r>
              <a:rPr lang="cs-CZ" sz="1200">
                <a:solidFill>
                  <a:prstClr val="black"/>
                </a:solidFill>
                <a:latin typeface="Arial Unicode MS" pitchFamily="34" charset="-128"/>
              </a:rPr>
              <a:t> </a:t>
            </a:r>
            <a:r>
              <a:rPr lang="cs-CZ" sz="800">
                <a:solidFill>
                  <a:prstClr val="black"/>
                </a:solidFill>
                <a:latin typeface="Wingdings" pitchFamily="2" charset="2"/>
              </a:rPr>
              <a:t>n</a:t>
            </a:r>
            <a:r>
              <a:rPr lang="cs-CZ" sz="800">
                <a:solidFill>
                  <a:prstClr val="black"/>
                </a:solidFill>
                <a:latin typeface="Arial Unicode MS" pitchFamily="34" charset="-128"/>
              </a:rPr>
              <a:t>  </a:t>
            </a:r>
            <a:r>
              <a:rPr lang="cs-CZ" sz="1400">
                <a:solidFill>
                  <a:prstClr val="black"/>
                </a:solidFill>
                <a:latin typeface="Arial Unicode MS" pitchFamily="34" charset="-128"/>
              </a:rPr>
              <a:t>Státní fond životního prostředí ČR</a:t>
            </a:r>
          </a:p>
          <a:p>
            <a:pPr eaLnBrk="1" hangingPunct="1">
              <a:defRPr/>
            </a:pPr>
            <a:r>
              <a:rPr lang="cs-CZ" sz="1400" b="1">
                <a:solidFill>
                  <a:srgbClr val="0046AD"/>
                </a:solidFill>
                <a:latin typeface="Arial Unicode MS" pitchFamily="34" charset="-128"/>
              </a:rPr>
              <a:t>www.opzp.cz</a:t>
            </a:r>
            <a:r>
              <a:rPr lang="cs-CZ" sz="1200">
                <a:solidFill>
                  <a:srgbClr val="73767D"/>
                </a:solidFill>
                <a:latin typeface="Arial Unicode MS" pitchFamily="34" charset="-128"/>
              </a:rPr>
              <a:t> </a:t>
            </a:r>
            <a:r>
              <a:rPr lang="cs-CZ" sz="800">
                <a:solidFill>
                  <a:prstClr val="black"/>
                </a:solidFill>
                <a:latin typeface="Wingdings" pitchFamily="2" charset="2"/>
              </a:rPr>
              <a:t>n</a:t>
            </a:r>
            <a:r>
              <a:rPr lang="cs-CZ" sz="800">
                <a:solidFill>
                  <a:srgbClr val="73767D"/>
                </a:solidFill>
                <a:latin typeface="Arial Unicode MS" pitchFamily="34" charset="-128"/>
              </a:rPr>
              <a:t>  </a:t>
            </a:r>
            <a:r>
              <a:rPr lang="cs-CZ" sz="1400" b="1">
                <a:solidFill>
                  <a:srgbClr val="3F9C35"/>
                </a:solidFill>
                <a:latin typeface="Arial Unicode MS" pitchFamily="34" charset="-128"/>
              </a:rPr>
              <a:t>zelená linka 800 260 500</a:t>
            </a:r>
            <a:r>
              <a:rPr lang="cs-CZ" sz="1200">
                <a:solidFill>
                  <a:srgbClr val="73767D"/>
                </a:solidFill>
                <a:latin typeface="Arial Unicode MS" pitchFamily="34" charset="-128"/>
              </a:rPr>
              <a:t> </a:t>
            </a:r>
            <a:r>
              <a:rPr lang="cs-CZ" sz="800">
                <a:solidFill>
                  <a:prstClr val="black"/>
                </a:solidFill>
                <a:latin typeface="Wingdings" pitchFamily="2" charset="2"/>
              </a:rPr>
              <a:t>n</a:t>
            </a:r>
            <a:r>
              <a:rPr lang="cs-CZ" sz="800">
                <a:solidFill>
                  <a:srgbClr val="73767D"/>
                </a:solidFill>
                <a:latin typeface="Arial Unicode MS" pitchFamily="34" charset="-128"/>
              </a:rPr>
              <a:t>  </a:t>
            </a:r>
            <a:r>
              <a:rPr lang="cs-CZ" sz="1400" b="1">
                <a:solidFill>
                  <a:srgbClr val="0046AD"/>
                </a:solidFill>
                <a:latin typeface="Arial Unicode MS" pitchFamily="34" charset="-128"/>
              </a:rPr>
              <a:t>dotazy@sfzp.cz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927975" y="0"/>
            <a:ext cx="1216025" cy="1216025"/>
          </a:xfrm>
          <a:prstGeom prst="rect">
            <a:avLst/>
          </a:prstGeom>
          <a:solidFill>
            <a:srgbClr val="3F9C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solidFill>
                <a:prstClr val="black"/>
              </a:solidFill>
            </a:endParaRPr>
          </a:p>
        </p:txBody>
      </p:sp>
      <p:pic>
        <p:nvPicPr>
          <p:cNvPr id="7" name="Obrázek 12" descr="Mozaika_prezentac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23"/>
          <a:stretch>
            <a:fillRect/>
          </a:stretch>
        </p:blipFill>
        <p:spPr bwMode="auto">
          <a:xfrm>
            <a:off x="0" y="0"/>
            <a:ext cx="792956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852738"/>
            <a:ext cx="8353425" cy="18002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245225"/>
            <a:ext cx="21955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9551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1146-D017-4D30-8341-E378A39A76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62D2-062A-4DEC-BE41-C57FB8FEA82F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28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62D2-062A-4DEC-BE41-C57FB8FEA82F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24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21317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852935"/>
            <a:ext cx="4040188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1317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041775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62D2-062A-4DEC-BE41-C57FB8FEA82F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95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62D2-062A-4DEC-BE41-C57FB8FEA82F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4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62D2-062A-4DEC-BE41-C57FB8FEA82F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42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51125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62D2-062A-4DEC-BE41-C57FB8FEA82F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22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62D2-062A-4DEC-BE41-C57FB8FEA82F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85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88000" y="126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568" y="2420938"/>
            <a:ext cx="7848872" cy="3705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E62D2-062A-4DEC-BE41-C57FB8FEA82F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50F47-9465-40D6-8E60-5BA15C0A02F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90" y="0"/>
            <a:ext cx="9144000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rgbClr val="0046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solidFill>
                <a:prstClr val="black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727233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00200"/>
            <a:ext cx="85693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73767D"/>
                </a:solidFill>
                <a:latin typeface="Arial" charset="0"/>
              </a:defRPr>
            </a:lvl1pPr>
          </a:lstStyle>
          <a:p>
            <a:pPr>
              <a:defRPr/>
            </a:pPr>
            <a:fld id="{75FF7201-C3EB-4C35-835B-32640E768B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081" name="Rectangle 9"/>
          <p:cNvSpPr>
            <a:spLocks noChangeArrowheads="1"/>
          </p:cNvSpPr>
          <p:nvPr userDrawn="1"/>
        </p:nvSpPr>
        <p:spPr bwMode="auto">
          <a:xfrm>
            <a:off x="7927975" y="0"/>
            <a:ext cx="1216025" cy="1216025"/>
          </a:xfrm>
          <a:prstGeom prst="rect">
            <a:avLst/>
          </a:prstGeom>
          <a:solidFill>
            <a:srgbClr val="3F9C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47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1" grpId="1" animBg="1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JohnSans Text Pro" pitchFamily="50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JohnSans Text Pro" pitchFamily="50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JohnSans Text Pro" pitchFamily="50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JohnSans Text Pro" pitchFamily="50" charset="-18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800" b="1">
          <a:solidFill>
            <a:srgbClr val="0046AD"/>
          </a:solidFill>
          <a:latin typeface="+mn-lt"/>
          <a:ea typeface="+mn-ea"/>
          <a:cs typeface="+mn-cs"/>
        </a:defRPr>
      </a:lvl1pPr>
      <a:lvl2pPr marL="825500" indent="-285750" algn="l" rtl="0" eaLnBrk="0" fontAlgn="base" hangingPunct="0">
        <a:spcBef>
          <a:spcPct val="20000"/>
        </a:spcBef>
        <a:spcAft>
          <a:spcPct val="0"/>
        </a:spcAft>
        <a:buClr>
          <a:srgbClr val="0046AD"/>
        </a:buClr>
        <a:buFont typeface="Wingdings" pitchFamily="2" charset="2"/>
        <a:buChar char="§"/>
        <a:defRPr sz="2800">
          <a:solidFill>
            <a:srgbClr val="73767D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lr>
          <a:srgbClr val="3F9C35"/>
        </a:buClr>
        <a:buFont typeface="Wingdings" pitchFamily="2" charset="2"/>
        <a:buChar char="§"/>
        <a:defRPr sz="2400">
          <a:solidFill>
            <a:srgbClr val="73767D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73767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JohnSans Text Pro" pitchFamily="50" charset="-18"/>
        <a:buChar char="–"/>
        <a:defRPr sz="2000">
          <a:solidFill>
            <a:srgbClr val="73767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JohnSans Text Pro" pitchFamily="50" charset="-18"/>
        <a:buChar char="–"/>
        <a:defRPr sz="2000">
          <a:solidFill>
            <a:srgbClr val="73767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JohnSans Text Pro" pitchFamily="50" charset="-18"/>
        <a:buChar char="–"/>
        <a:defRPr sz="2000">
          <a:solidFill>
            <a:srgbClr val="73767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JohnSans Text Pro" pitchFamily="50" charset="-18"/>
        <a:buChar char="–"/>
        <a:defRPr sz="2000">
          <a:solidFill>
            <a:srgbClr val="73767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JohnSans Text Pro" pitchFamily="50" charset="-18"/>
        <a:buChar char="–"/>
        <a:defRPr sz="2000">
          <a:solidFill>
            <a:srgbClr val="73767D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zelenausporam.cz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zelenausporam.cz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kalkulacka.novazelenausporam.cz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12776"/>
            <a:ext cx="5184576" cy="464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97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BYTOVÉ DOMY V PRAZE</a:t>
            </a:r>
            <a:b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aktuální nabídka podpory</a:t>
            </a:r>
          </a:p>
        </p:txBody>
      </p:sp>
      <p:sp>
        <p:nvSpPr>
          <p:cNvPr id="4" name="Zástupný symbol pro obsah 1"/>
          <p:cNvSpPr>
            <a:spLocks noGrp="1"/>
          </p:cNvSpPr>
          <p:nvPr>
            <p:ph type="subTitle" idx="1"/>
          </p:nvPr>
        </p:nvSpPr>
        <p:spPr>
          <a:xfrm>
            <a:off x="1187624" y="3284984"/>
            <a:ext cx="6768752" cy="2448272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Obecné podmínky</a:t>
            </a:r>
          </a:p>
          <a:p>
            <a:r>
              <a:rPr lang="cs-CZ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Oblast podpory A – Zateplování</a:t>
            </a:r>
          </a:p>
          <a:p>
            <a:r>
              <a:rPr lang="cs-CZ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Oblast podpory C – Zdroje energie</a:t>
            </a:r>
          </a:p>
        </p:txBody>
      </p:sp>
    </p:spTree>
    <p:extLst>
      <p:ext uri="{BB962C8B-B14F-4D97-AF65-F5344CB8AC3E}">
        <p14:creationId xmlns:p14="http://schemas.microsoft.com/office/powerpoint/2010/main" val="1661757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124744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BD – Obecné podmínky</a:t>
            </a: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65584" y="1916832"/>
            <a:ext cx="8770912" cy="4349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32000" lvl="0" indent="-432000">
              <a:lnSpc>
                <a:spcPts val="2600"/>
              </a:lnSpc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Podpora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pouze na území Hl. m. Prahy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 zbytek ČR pokrývá IROP.</a:t>
            </a:r>
          </a:p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Realizace opatření musí být prováděna </a:t>
            </a:r>
            <a:r>
              <a:rPr lang="cs-CZ" sz="18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dodavatelsky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 dodavatelem s příslušnými oprávněními a odbornou způsobilostí.</a:t>
            </a:r>
          </a:p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Datum způsobilosti výdajů: 2 roky zpětně 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před podáním žádosti, nejpozději však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1. 1. 2015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Při realizaci opatření musí být zajištěn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odborný technický dozor.</a:t>
            </a:r>
          </a:p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Podány mohou být pouze žádosti, u nichž činí vypočítaná podpora na navrhovaná opatření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nejméně 50 000 Kč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Možnost získat podporu na přípravu a realizaci projektu 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(projekt, </a:t>
            </a:r>
            <a:b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energetické hodnocení, odborný technický dozor)</a:t>
            </a:r>
          </a:p>
          <a:p>
            <a:pPr marL="889200" lvl="2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oblast podpory A … až 40 000 Kč</a:t>
            </a:r>
          </a:p>
          <a:p>
            <a:pPr marL="889200" lvl="2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oblast podpory C … až 15 000 Kč</a:t>
            </a:r>
          </a:p>
        </p:txBody>
      </p:sp>
    </p:spTree>
    <p:extLst>
      <p:ext uri="{BB962C8B-B14F-4D97-AF65-F5344CB8AC3E}">
        <p14:creationId xmlns:p14="http://schemas.microsoft.com/office/powerpoint/2010/main" val="2731629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1772816"/>
            <a:ext cx="8770912" cy="247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Tři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podoblasti podpory stanoveny od dílčích (A.0) po komplexní rekonstrukce (A.2) 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dle dosažených energetických parametrů </a:t>
            </a:r>
            <a:r>
              <a:rPr lang="cs-CZ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budovy.</a:t>
            </a:r>
          </a:p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Motivace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 komplexním rekonstrukcím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 čím vyšší úspora a dosažený energetický standard domu, tím vyšší </a:t>
            </a:r>
            <a:r>
              <a:rPr lang="cs-CZ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podpora – </a:t>
            </a:r>
            <a:r>
              <a:rPr lang="cs-CZ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dotace max. 30 %</a:t>
            </a:r>
            <a:r>
              <a:rPr lang="cs-CZ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cs-CZ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Vyšší podpora na opatření prováděná na památkově chráněných objektech.</a:t>
            </a:r>
          </a:p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Výše dotace určená na základě výměr zateplovaných / měněných </a:t>
            </a:r>
            <a:b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konstrukcí a podoblasti podpory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65584" y="1124744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BD – Oblast podpory A - Zateplování</a:t>
            </a: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77492"/>
              </p:ext>
            </p:extLst>
          </p:nvPr>
        </p:nvGraphicFramePr>
        <p:xfrm>
          <a:off x="784548" y="4356191"/>
          <a:ext cx="7560840" cy="229706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5147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9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7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881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Typ konstrukce</a:t>
                      </a:r>
                      <a:endParaRPr lang="cs-CZ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Podoblast podpory</a:t>
                      </a:r>
                      <a:endParaRPr lang="cs-CZ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62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A.0 a A.1</a:t>
                      </a:r>
                      <a:endParaRPr lang="cs-CZ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[Kč/m</a:t>
                      </a:r>
                      <a:r>
                        <a:rPr lang="cs-CZ" sz="1600" b="1" baseline="30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r>
                        <a:rPr lang="cs-CZ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endParaRPr lang="cs-CZ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A.2</a:t>
                      </a:r>
                      <a:endParaRPr lang="cs-CZ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[Kč/m</a:t>
                      </a:r>
                      <a:r>
                        <a:rPr lang="cs-CZ" sz="1600" b="1" baseline="30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r>
                        <a:rPr lang="cs-CZ" sz="16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endParaRPr lang="cs-CZ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Obvodové stěny a podlahy nad exteriérem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1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Střechy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1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Výplně otvorů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1 250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1 500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1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Podlahy na terénu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1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Stropy a ostatní konstrukce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629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124744"/>
            <a:ext cx="9418984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BD – Oblast podpory A - Zateplování</a:t>
            </a:r>
            <a:endParaRPr lang="cs-CZ" sz="28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50547"/>
              </p:ext>
            </p:extLst>
          </p:nvPr>
        </p:nvGraphicFramePr>
        <p:xfrm>
          <a:off x="395536" y="2204864"/>
          <a:ext cx="8208912" cy="4104456"/>
        </p:xfrm>
        <a:graphic>
          <a:graphicData uri="http://schemas.openxmlformats.org/drawingml/2006/table">
            <a:tbl>
              <a:tblPr/>
              <a:tblGrid>
                <a:gridCol w="2669780"/>
                <a:gridCol w="1362668"/>
                <a:gridCol w="1512168"/>
                <a:gridCol w="1440160"/>
                <a:gridCol w="1224136"/>
              </a:tblGrid>
              <a:tr h="569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Sledované technické parametry</a:t>
                      </a:r>
                      <a:endParaRPr lang="cs-CZ" sz="14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Označení      [Jednotky]</a:t>
                      </a:r>
                      <a:endParaRPr lang="cs-CZ" sz="1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A.0</a:t>
                      </a:r>
                      <a:endParaRPr lang="cs-CZ" sz="1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A.1</a:t>
                      </a:r>
                      <a:endParaRPr lang="cs-CZ" sz="14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A.2</a:t>
                      </a:r>
                      <a:endParaRPr lang="cs-CZ" sz="1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89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Měněné stavební prvky obálky budovy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U </a:t>
                      </a:r>
                      <a:r>
                        <a:rPr lang="en-US" sz="1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cs-CZ" sz="1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W.m</a:t>
                      </a:r>
                      <a:r>
                        <a:rPr lang="cs-CZ" sz="1400" baseline="30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-2</a:t>
                      </a:r>
                      <a:r>
                        <a:rPr lang="cs-CZ" sz="1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. K</a:t>
                      </a:r>
                      <a:r>
                        <a:rPr lang="cs-CZ" sz="1400" baseline="30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-1</a:t>
                      </a:r>
                      <a:r>
                        <a:rPr lang="en-US" sz="1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endParaRPr lang="cs-CZ" sz="14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≤ 0,95xU</a:t>
                      </a:r>
                      <a:r>
                        <a:rPr lang="cs-CZ" sz="1400" baseline="-25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rec</a:t>
                      </a:r>
                      <a:endParaRPr lang="cs-CZ" sz="14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dle požadavku ČSN 73 0540-2 </a:t>
                      </a:r>
                      <a:r>
                        <a:rPr lang="cs-CZ" sz="14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/>
                      </a:r>
                      <a:br>
                        <a:rPr lang="cs-CZ" sz="14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cs-CZ" sz="14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 </a:t>
                      </a:r>
                      <a:r>
                        <a:rPr lang="cs-CZ" sz="1400" dirty="0" err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vyhl</a:t>
                      </a:r>
                      <a:r>
                        <a:rPr lang="cs-CZ" sz="1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. č. 78/2013 Sb.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38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Dosažená klasifikační třída neobnovitelné primární energie E</a:t>
                      </a:r>
                      <a:r>
                        <a:rPr lang="cs-CZ" sz="1400" baseline="-25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pN,A </a:t>
                      </a:r>
                      <a:r>
                        <a:rPr lang="cs-CZ" sz="14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nebo celkové dodané energie E</a:t>
                      </a:r>
                      <a:r>
                        <a:rPr lang="cs-CZ" sz="1400" baseline="-250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P,A</a:t>
                      </a:r>
                      <a:endParaRPr lang="cs-CZ" sz="1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[─]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Bez požadavku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cs-CZ" sz="14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/>
                      </a:r>
                      <a:br>
                        <a:rPr lang="cs-CZ" sz="14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cs-CZ" sz="14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/>
                      </a:r>
                      <a:br>
                        <a:rPr lang="cs-CZ" sz="14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cs-CZ" sz="1400" i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</a:t>
                      </a:r>
                      <a:r>
                        <a:rPr lang="cs-CZ" sz="14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*</a:t>
                      </a:r>
                      <a:endParaRPr lang="cs-CZ" sz="14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</a:t>
                      </a:r>
                      <a:r>
                        <a:rPr lang="en-US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cs-CZ" sz="14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A-C *</a:t>
                      </a:r>
                      <a:endParaRPr lang="cs-CZ" sz="1400" i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7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Procentní snížení vypočtené měrné neobnovitelné primární energie </a:t>
                      </a:r>
                      <a:r>
                        <a:rPr lang="cs-CZ" sz="1400" dirty="0" err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r>
                        <a:rPr lang="cs-CZ" sz="1400" baseline="-25000" dirty="0" err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pN,A</a:t>
                      </a:r>
                      <a:r>
                        <a:rPr lang="cs-CZ" sz="1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nebo měrné celkové dodané energie E</a:t>
                      </a:r>
                      <a:r>
                        <a:rPr lang="cs-CZ" sz="1400" baseline="-250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P,A</a:t>
                      </a:r>
                      <a:r>
                        <a:rPr lang="cs-CZ" sz="14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oproti stavu před realizací opatření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[%]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≥ 20 % </a:t>
                      </a:r>
                      <a:endParaRPr lang="cs-CZ" sz="1400" b="1" dirty="0" smtClean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≥ 10 % *</a:t>
                      </a:r>
                      <a:endParaRPr lang="cs-CZ" sz="1400" i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≥ 30 </a:t>
                      </a:r>
                      <a:r>
                        <a:rPr lang="cs-CZ" sz="14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≥ 20 % *</a:t>
                      </a:r>
                      <a:endParaRPr lang="cs-CZ" sz="1400" i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≥ 40 </a:t>
                      </a:r>
                      <a:r>
                        <a:rPr lang="cs-CZ" sz="1400" b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≥ 30 % *</a:t>
                      </a:r>
                      <a:endParaRPr lang="cs-CZ" sz="1400" i="1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5584" y="1700808"/>
            <a:ext cx="49209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Požadované parametry v oblasti podpory A</a:t>
            </a:r>
            <a:endParaRPr kumimoji="0" lang="cs-CZ" alt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975076" y="6381328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 Platí pro památkově chráněné budovy.</a:t>
            </a:r>
            <a:endParaRPr lang="cs-CZ" sz="16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21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65584" y="1628939"/>
            <a:ext cx="8770912" cy="524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32000" lvl="1" indent="-43200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 vybraná opatření lze žádat samostatně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bez nutnosti současného zateplení.</a:t>
            </a:r>
          </a:p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Dotace max. 25 % 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(až 30 % pro kombinace se zateplením)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ze způsobilých výdajů. Určuje se dle počtu bytových jednotek, popř. parametrů zdroje.</a:t>
            </a:r>
          </a:p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Umožněna podpora vybraných opatření pouze pro část bytových jednotek.</a:t>
            </a:r>
          </a:p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Podporovány jsou:</a:t>
            </a:r>
          </a:p>
          <a:p>
            <a:pPr marL="889200" lvl="2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automatické kotle na biomasu – až 20 000 Kč/</a:t>
            </a:r>
            <a:r>
              <a:rPr lang="cs-CZ" sz="18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b.j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889200" lvl="2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elektrická tepelná čerpadla – až 25 000 Kč/</a:t>
            </a:r>
            <a:r>
              <a:rPr lang="cs-CZ" sz="18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b.j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889200" lvl="2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plynová tepelná </a:t>
            </a:r>
            <a:r>
              <a:rPr lang="cs-CZ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čerpadla 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až 20 000 Kč/</a:t>
            </a:r>
            <a:r>
              <a:rPr lang="cs-CZ" sz="18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b.j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889200" lvl="2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kombinovaná výroba elektřiny a tepla – až 25 000 Kč/</a:t>
            </a:r>
            <a:r>
              <a:rPr lang="cs-CZ" sz="18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b.j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889200" lvl="2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napojení na účinnou SZT – až 7 000 Kč/</a:t>
            </a:r>
            <a:r>
              <a:rPr lang="cs-CZ" sz="18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b.j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889200" lvl="2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instalace solárních termických systému na ohřev TV – až 7 500 Kč/</a:t>
            </a:r>
            <a:r>
              <a:rPr lang="cs-CZ" sz="18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b.j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889200" lvl="2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instalace </a:t>
            </a:r>
            <a:r>
              <a:rPr lang="cs-CZ" sz="18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fotovoltaických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systémů (max. 30 </a:t>
            </a:r>
            <a:r>
              <a:rPr lang="cs-CZ" sz="18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kWp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– až 12 500 Kč/</a:t>
            </a:r>
            <a:r>
              <a:rPr lang="cs-CZ" sz="18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kWp</a:t>
            </a:r>
            <a:endParaRPr lang="cs-CZ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89200" lvl="2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instalace systémů nuceného větrání se zpětným získáváním tepla z odpadního vzduchu – až 25 000 Kč/</a:t>
            </a:r>
            <a:r>
              <a:rPr lang="cs-CZ" sz="18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b.j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65584" y="1124744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BD – Oblast podpory C – Zdroje energie</a:t>
            </a: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926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Administrace žádosti a požadované dokumenty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6912768" cy="1752600"/>
          </a:xfrm>
        </p:spPr>
        <p:txBody>
          <a:bodyPr>
            <a:normAutofit/>
          </a:bodyPr>
          <a:lstStyle/>
          <a:p>
            <a:endPara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520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8032" y="1073721"/>
            <a:ext cx="860444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Administrace žádostí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269652" y="1700808"/>
            <a:ext cx="8641208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Jednotlivé kroky u typické žádosti</a:t>
            </a:r>
            <a:endParaRPr lang="cs-CZ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podání a doručení žádosti na Fond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kontrola úplnosti, formální správnosti a specifické přijatelnosti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akceptace žádosti</a:t>
            </a:r>
            <a:endParaRPr lang="cs-CZ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realizace opatření žadatelem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doložení dokončení realizace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vydání Registrace akce a rozhodnutí o poskytnutí podpory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výplata podpory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závěreční vyhodnocení akce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Rychlá administrace</a:t>
            </a:r>
          </a:p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pravidlo 3 týdnů – reakce Fondu do 3 týdnů</a:t>
            </a:r>
          </a:p>
          <a:p>
            <a:pPr marL="432000" lvl="1" indent="-4320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bezchybné žádosti podané po dokončení realizace mohou být vyplaceny již za 9 týdnů od podání žádosti</a:t>
            </a:r>
            <a:endParaRPr lang="en-US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67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8032" y="1073721"/>
            <a:ext cx="860444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Administrace žádostí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269652" y="1700808"/>
            <a:ext cx="86412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Podání žádosti</a:t>
            </a:r>
            <a:endParaRPr lang="cs-CZ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probíhá </a:t>
            </a: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elektronicky</a:t>
            </a: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na stránkách </a:t>
            </a: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www.novazelenausporam.cz</a:t>
            </a:r>
            <a:endParaRPr lang="cs-CZ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nejdříve je nutné provést </a:t>
            </a: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registraci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vyplníte formulář a </a:t>
            </a: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odešlete žádost 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odesláním žádosti dochází k </a:t>
            </a: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rezervaci příslušné výše finančních prostředků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 případě, že nedisponujete  elektronickým zařízením pro podání žádosti </a:t>
            </a: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je možné provést asistované podání žádosti na krajském pracovišti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doručte </a:t>
            </a:r>
            <a:r>
              <a:rPr lang="cs-CZ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žádost </a:t>
            </a: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 podporu včetně povinných příloh </a:t>
            </a: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 listinné podobě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 případě zjištěných nedostatků je žadatel obratem </a:t>
            </a: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vyzván k nápravě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je-li žádost po formální a věcné stránce v pořádku, je žadatel informován o </a:t>
            </a: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akceptaci žádosti</a:t>
            </a: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9177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052736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Administrace žádostí</a:t>
            </a: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8366" y="1658541"/>
            <a:ext cx="8770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Jaké dokumenty jsou požadované při podání žádosti?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Formulář žádosti o podporu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(originál) – </a:t>
            </a:r>
            <a:r>
              <a:rPr lang="pl-PL" sz="18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vytisknete si z informačního systému pro registraci žádosti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Odborný posudek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(originál) – projektová dokumentace a energetické hodnoceni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Krycí list technických parametrů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(originál)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pl-PL" sz="1800" u="sng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Případně další dokumenty (pokud jsou pro danou žádost relevantní):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Doklad o právní osobnosti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(subjektivitě) – </a:t>
            </a:r>
            <a:r>
              <a:rPr lang="pl-PL" sz="18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 kopie, předkládají jen právnické osoby a fyzické osoby podnikající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Plná moc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(originál) – </a:t>
            </a:r>
            <a:r>
              <a:rPr lang="pl-PL" sz="18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pouze tehdy, pokud chci být zastupován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Souhlasné prohlášení ostatních spoluvlastníků nemovitosti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(originál, </a:t>
            </a:r>
            <a:r>
              <a:rPr lang="pl-PL" sz="18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není nutné úřední ověření podpisů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</a:t>
            </a:r>
            <a:endParaRPr lang="pl-PL" sz="1800" i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Doklad o projednání stavebního záměru s příslušným orgánem památkové péče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l-PL" sz="18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(kopie, předkládá se pouze pokud je požádováno zvýhodnění)</a:t>
            </a:r>
          </a:p>
        </p:txBody>
      </p:sp>
    </p:spTree>
    <p:extLst>
      <p:ext uri="{BB962C8B-B14F-4D97-AF65-F5344CB8AC3E}">
        <p14:creationId xmlns:p14="http://schemas.microsoft.com/office/powerpoint/2010/main" val="1081444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8032" y="1268760"/>
            <a:ext cx="860444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Administrace žádostí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1272" y="2132856"/>
            <a:ext cx="86412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Doložení dokončení realizace - Závěrečné vyhodnocení žádosti.</a:t>
            </a:r>
            <a:endParaRPr lang="cs-CZ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 realizaci díla žadatel předloží dokumenty prokazující řádné dokončení realizace opatření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Fond provede kontrolu do 3 týdnů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 případě zjištěných nedostatku je žadatel obratem vyzván k nápravě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 odstranění nedostatků je žadateli poskytnuta přiměřená lhůta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b="1" dirty="0">
              <a:solidFill>
                <a:srgbClr val="3DA2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Výplata dotace</a:t>
            </a:r>
            <a:endParaRPr lang="cs-CZ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dotace je vyplacena na bankovní účet příjemce uvedený v žádosti</a:t>
            </a:r>
          </a:p>
          <a:p>
            <a:pPr marL="432000" lvl="0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dotace je vyplacena zpravidla do 3 týdnu od vydání Registrace akce a Rozhodnutí o poskytnutí dotace</a:t>
            </a:r>
          </a:p>
        </p:txBody>
      </p:sp>
    </p:spTree>
    <p:extLst>
      <p:ext uri="{BB962C8B-B14F-4D97-AF65-F5344CB8AC3E}">
        <p14:creationId xmlns:p14="http://schemas.microsoft.com/office/powerpoint/2010/main" val="209268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Nová zelená úsporám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8640960" cy="288032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Výroční konference k podpoře snižování energetické náročnosti bytových domů v ČR</a:t>
            </a:r>
            <a:endPara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7. 10. 2016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Praha</a:t>
            </a:r>
            <a:endPara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918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052736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Administrace žádostí</a:t>
            </a: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8366" y="1772816"/>
            <a:ext cx="87709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Dokumenty požadované k doložení dokončení realizace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Formulář „Dokumenty předkládané k vydání Registrace a rozhodnutí nebo Registrace a stanovení výdajů“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(originál)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Výpis z katastru nemovitostí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max. 90 dní starý (i kopie)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Soupis faktur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(originál, s podpisem žadatele)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Faktury za realizaci podporovaného opatření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včetně soupisu provedených prací – (kopie)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Potvrzení o úhradě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(i kopie). Akceptuje se i výpis z účtu a internetového bankovnictví nebo potvrzení dodavatele o přijetí platby.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pl-PL" sz="1800" u="sng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pl-PL" sz="1800" u="sng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Případně další dokumenty (pokud jsou pro danou žádost relevantní):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Doklad o projednání stavebního záměru s příslušným stavebním úřadem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(kopie, jen ve vyjmenovaných případech)</a:t>
            </a:r>
          </a:p>
        </p:txBody>
      </p:sp>
    </p:spTree>
    <p:extLst>
      <p:ext uri="{BB962C8B-B14F-4D97-AF65-F5344CB8AC3E}">
        <p14:creationId xmlns:p14="http://schemas.microsoft.com/office/powerpoint/2010/main" val="1139972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052736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Administrace žádostí</a:t>
            </a: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8366" y="1772816"/>
            <a:ext cx="877091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Dokumenty požadované k doložení dokončení realizace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Doklad o dokončení realizace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podle typu opatření, např. kolaudace, souhlas se zahájením užívání stavby, předávací protokoly pro oblast C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Závěrečná zpráva odborného technického dozoru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pl-PL" sz="18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pouze pro oblast A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Dokumenty k veřejné podpoře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pl-PL" sz="18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jen pokud je žádáno v řežimu VP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Dokumenty </a:t>
            </a: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prokazující soulad technických vlastností použitých materiálů a výrobků s podmínkami Programu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 kopie, </a:t>
            </a:r>
            <a:r>
              <a:rPr lang="pl-PL" sz="18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jen pokud nejsou v SVT</a:t>
            </a:r>
          </a:p>
        </p:txBody>
      </p:sp>
    </p:spTree>
    <p:extLst>
      <p:ext uri="{BB962C8B-B14F-4D97-AF65-F5344CB8AC3E}">
        <p14:creationId xmlns:p14="http://schemas.microsoft.com/office/powerpoint/2010/main" val="3130824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Doporučený postup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112768" cy="1584176"/>
          </a:xfrm>
        </p:spPr>
        <p:txBody>
          <a:bodyPr>
            <a:normAutofit/>
          </a:bodyPr>
          <a:lstStyle/>
          <a:p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Optimální postup</a:t>
            </a:r>
          </a:p>
          <a:p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Nejčastější chyby</a:t>
            </a:r>
          </a:p>
        </p:txBody>
      </p:sp>
    </p:spTree>
    <p:extLst>
      <p:ext uri="{BB962C8B-B14F-4D97-AF65-F5344CB8AC3E}">
        <p14:creationId xmlns:p14="http://schemas.microsoft.com/office/powerpoint/2010/main" val="261733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052736"/>
            <a:ext cx="8338864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Doporučení pro zdárné získání podpory bez zbytečných složitostí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8366" y="2060848"/>
            <a:ext cx="87709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Optimální postup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Seznamte se s podmínkami programu a konkrétní výzvy.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Najděte si projektanta a energetického specialistu, kteří vám zpracují odborný posudek.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Projednejte váš stavební záměr s příslušným stavebním úřadem.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 spoluprací s energetickým specialistou vyplňte krycí list technických parametrů.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Podejte elektronicky žádost a doručte na KP fondu žádost o podporu včetně povinných příloh v listinné podobě.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Zajistěte si odborný technický dozor </a:t>
            </a:r>
            <a:r>
              <a:rPr lang="pl-PL" sz="18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(povinně předkládaná závěrečná zpráva pro oblast A)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Zvolte si konkrétní materiály, výrobky a jejich dodavatele a zrealizujte opatření. Doporučeno oslovit více možných dodavatelů a vybrat si.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Předložte na KP fondu dokumenty k závěrečnému vyhodnocení žádosti.  </a:t>
            </a:r>
          </a:p>
        </p:txBody>
      </p:sp>
    </p:spTree>
    <p:extLst>
      <p:ext uri="{BB962C8B-B14F-4D97-AF65-F5344CB8AC3E}">
        <p14:creationId xmlns:p14="http://schemas.microsoft.com/office/powerpoint/2010/main" val="3182758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052736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 co si dát pozor ?</a:t>
            </a: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65584" y="1629966"/>
            <a:ext cx="8770912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Nejčastější chyby ?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nesplnění lhůt pro podání žádosti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nebo její doplnění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nepředložení všech poviných dokumentů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 SFŽP ČR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nesplnění podmínek programu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respektive dané výzvy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nesoulad technických parametrů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v projektové dokumentaci a energetickém hodnocení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špatný výpočet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dotovaných ploch konstrukcí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není řádně doloženo provedení všech opatření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dle projektové dokumentace, chybí faktury, doklady o zaplacení </a:t>
            </a:r>
            <a:r>
              <a:rPr lang="pl-PL" sz="18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(Pokud si tyto dokumenty od dodavatelů nevyžádáte, budete později těžko prokazovat oprávněnost případných reklamací. Seriózní dodavatel je poskytne automaticky.)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nedoloženy technické vlastnosti použitých výrobků </a:t>
            </a:r>
            <a:r>
              <a:rPr lang="pl-PL" sz="18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pl-PL" sz="1800" i="1" u="sng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Doporučujeme používat výrobky zapsané seznamu SVT</a:t>
            </a:r>
            <a:r>
              <a:rPr lang="pl-PL" sz="18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pak tato povinnost odpadá.)</a:t>
            </a:r>
          </a:p>
        </p:txBody>
      </p:sp>
    </p:spTree>
    <p:extLst>
      <p:ext uri="{BB962C8B-B14F-4D97-AF65-F5344CB8AC3E}">
        <p14:creationId xmlns:p14="http://schemas.microsoft.com/office/powerpoint/2010/main" val="3565508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052736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 co si dát pozor ?</a:t>
            </a: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65584" y="1772816"/>
            <a:ext cx="8770912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Nejčastější chyby ?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faktury vystaveny na jinou osobu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mají být na jméno žadatele nebo jiného </a:t>
            </a:r>
            <a:r>
              <a:rPr lang="pl-PL" sz="18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spoluvlastníka domu</a:t>
            </a:r>
            <a:endParaRPr lang="pl-PL" sz="18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bankovní účet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na který má být vyplacena dotace nepatří žadateli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pl-PL" sz="18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pl-PL" sz="18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Doporučení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pokud si nejste něčím jisti, nahlédněte do Závazných pokynů pro žadatele, zeptejte se na krajském pracovišti Fondu, popř. na bezplatné infolince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smluvně si zajistěte spolupráci zpracovatelů odborného posudku, zejména povinnost odstranit případné chyby včas</a:t>
            </a:r>
          </a:p>
        </p:txBody>
      </p:sp>
    </p:spTree>
    <p:extLst>
      <p:ext uri="{BB962C8B-B14F-4D97-AF65-F5344CB8AC3E}">
        <p14:creationId xmlns:p14="http://schemas.microsoft.com/office/powerpoint/2010/main" val="2848224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Podpora žadatelům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Informace</a:t>
            </a:r>
          </a:p>
          <a:p>
            <a:r>
              <a:rPr lang="cs-CZ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Online kalkulačka</a:t>
            </a:r>
            <a:endPara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Kontaktní místa</a:t>
            </a:r>
          </a:p>
        </p:txBody>
      </p:sp>
    </p:spTree>
    <p:extLst>
      <p:ext uri="{BB962C8B-B14F-4D97-AF65-F5344CB8AC3E}">
        <p14:creationId xmlns:p14="http://schemas.microsoft.com/office/powerpoint/2010/main" val="2911640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8032" y="1124744"/>
            <a:ext cx="860444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Informace pro žadatele a zpracovatele</a:t>
            </a:r>
          </a:p>
        </p:txBody>
      </p:sp>
      <p:sp>
        <p:nvSpPr>
          <p:cNvPr id="2" name="Obdélník 1"/>
          <p:cNvSpPr/>
          <p:nvPr/>
        </p:nvSpPr>
        <p:spPr>
          <a:xfrm>
            <a:off x="322590" y="1772816"/>
            <a:ext cx="8641208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WEB Programu: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www.novazelenausporam.cz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889200" lvl="1" indent="-43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elektronické podání žádostí, Závazné pokyny pro žadatele, Metodické pokyny, formuláře, seznam SVT, FAQ, aktuality, kalkulačka pro RD a BD</a:t>
            </a:r>
          </a:p>
          <a:p>
            <a:pPr marL="432000" lvl="0" indent="-432000">
              <a:spcBef>
                <a:spcPts val="18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Newsletter</a:t>
            </a:r>
            <a:endParaRPr lang="cs-CZ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Vždy aktuální informace na Váš e-mail (registrace na webu programu)</a:t>
            </a:r>
          </a:p>
          <a:p>
            <a:pPr marL="432000" lvl="0" indent="-432000">
              <a:spcBef>
                <a:spcPts val="18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Semináře pro laickou i odbornou veřejnost</a:t>
            </a:r>
          </a:p>
          <a:p>
            <a:pPr marL="889200" lvl="1" indent="-43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Cyklus seminářů napříč ČR, termíny jsou průběžně zveřejňovány na webu</a:t>
            </a:r>
          </a:p>
          <a:p>
            <a:pPr marL="432000" indent="-432000">
              <a:spcBef>
                <a:spcPts val="18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Zelená linka 800 260 500</a:t>
            </a:r>
          </a:p>
          <a:p>
            <a:pPr marL="889200" lvl="1" indent="-43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Zodpovězení obecných dotazů o programu</a:t>
            </a:r>
          </a:p>
        </p:txBody>
      </p:sp>
    </p:spTree>
    <p:extLst>
      <p:ext uri="{BB962C8B-B14F-4D97-AF65-F5344CB8AC3E}">
        <p14:creationId xmlns:p14="http://schemas.microsoft.com/office/powerpoint/2010/main" val="5328503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5584" y="1052736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Dosáhnete na dotace ?</a:t>
            </a: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8366" y="1772816"/>
            <a:ext cx="8770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Online kalkulačka NZÚ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vytvoření vlastní kalkulace dotace na vlastním </a:t>
            </a:r>
            <a:r>
              <a:rPr lang="pl-PL" sz="18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BD</a:t>
            </a:r>
            <a:endParaRPr lang="pl-PL" sz="18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vysoká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variabilita možných opatření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zjednodušené zadávání 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okamžitě orientační vyhodnocení splnění podmínek programu NZÚ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okamžitě výpočet výše dotace</a:t>
            </a: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zdarma a bez registrace na </a:t>
            </a:r>
            <a:r>
              <a:rPr lang="pl-PL" sz="1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http://kalkulacka.novazelenausporam.cz/</a:t>
            </a:r>
            <a:endParaRPr lang="pl-PL" sz="18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endParaRPr lang="pl-PL" sz="18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89200" lvl="1" indent="-43200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pl-PL" sz="18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Online kalkulačka nemůže nahradit odborný posudek vypracovaný energetickým specialistou, avšak může pomoci při předběžném posouzení a porovnávání variant při hledání optimálního řešení.</a:t>
            </a:r>
          </a:p>
        </p:txBody>
      </p:sp>
    </p:spTree>
    <p:extLst>
      <p:ext uri="{BB962C8B-B14F-4D97-AF65-F5344CB8AC3E}">
        <p14:creationId xmlns:p14="http://schemas.microsoft.com/office/powerpoint/2010/main" val="2881910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3528" y="1196752"/>
            <a:ext cx="8604448" cy="13681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 dotazy žadatelů a zpracovatelů odborných posudků jsou připraveni odpovídat specialisté </a:t>
            </a:r>
            <a:br>
              <a:rPr lang="cs-CZ" sz="28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28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 krajských pracovištích </a:t>
            </a: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2923197"/>
            <a:ext cx="813690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s-CZ" sz="1800" b="1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Krajské pracoviště pro žádosti na BD</a:t>
            </a:r>
            <a:endParaRPr lang="cs-CZ" sz="18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89200" lvl="1" indent="-4320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Olbrachtova 2006/9, Praha 4 (stanice metra „C“ – Budějovická)</a:t>
            </a:r>
            <a:endParaRPr lang="cs-CZ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cs-CZ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Konzultační hodiny</a:t>
            </a:r>
          </a:p>
          <a:p>
            <a:pPr marL="889200" lvl="1" indent="-4320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Pondělí	9:00 – 17:00 hodin</a:t>
            </a:r>
          </a:p>
          <a:p>
            <a:pPr marL="889200" lvl="1" indent="-4320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Středa	9:00 – 17:00 hodin</a:t>
            </a:r>
          </a:p>
          <a:p>
            <a:pPr marL="889200" lvl="1" indent="-4320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Pátek	9:00 – 12:00 hodin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063924"/>
            <a:ext cx="2122165" cy="1433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47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8032" y="1268760"/>
            <a:ext cx="860444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8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Program přednášky</a:t>
            </a:r>
          </a:p>
          <a:p>
            <a:pPr algn="l"/>
            <a:endParaRPr lang="cs-CZ" sz="48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3280" y="2091730"/>
            <a:ext cx="86412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 je program Nová zelená úsporám?</a:t>
            </a: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cs-CZ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Aktuální </a:t>
            </a: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nabídka podpory pro bytové domy v Praze</a:t>
            </a: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cs-CZ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Není </a:t>
            </a: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podání žádosti příliš složité? Jak mám postupovat a co vše budu potřebovat?</a:t>
            </a: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Kde mi poradí, kam se mohu obrátit?</a:t>
            </a: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cs-CZ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Diskuse a Vaše dotazy.</a:t>
            </a:r>
          </a:p>
        </p:txBody>
      </p:sp>
    </p:spTree>
    <p:extLst>
      <p:ext uri="{BB962C8B-B14F-4D97-AF65-F5344CB8AC3E}">
        <p14:creationId xmlns:p14="http://schemas.microsoft.com/office/powerpoint/2010/main" val="2471635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36042" y="5779566"/>
            <a:ext cx="7056438" cy="96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rPr>
              <a:t>Státní fond životního prostředí České republiky, Kaplanova 1931/1, 148 00 Praha 11,</a:t>
            </a:r>
          </a:p>
          <a:p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rPr>
              <a:t>korespondenční a kontaktní adresa: Olbrachtova 2006/9, 140 00  Praha 4,</a:t>
            </a:r>
            <a:b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rPr>
            </a:br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rPr>
              <a:t>tel.: +420 267 994 300, www.sfzp.cz</a:t>
            </a:r>
          </a:p>
          <a:p>
            <a:endParaRPr lang="cs-CZ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941168"/>
            <a:ext cx="2844165" cy="792099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829594" y="1985472"/>
            <a:ext cx="6630838" cy="23076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Děkuji za pozornost!</a:t>
            </a:r>
          </a:p>
          <a:p>
            <a:pPr algn="l"/>
            <a:r>
              <a:rPr lang="cs-CZ" sz="28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Ing. Jakub Hrbek</a:t>
            </a:r>
          </a:p>
          <a:p>
            <a:pPr algn="l"/>
            <a:endParaRPr lang="cs-CZ" sz="28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cs-CZ" sz="28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www.novazelenausporam.cz      </a:t>
            </a:r>
          </a:p>
          <a:p>
            <a:pPr algn="l"/>
            <a:r>
              <a:rPr lang="cs-CZ" sz="2800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Zelená linka</a:t>
            </a:r>
            <a:r>
              <a:rPr lang="cs-CZ" sz="28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: </a:t>
            </a:r>
            <a:r>
              <a:rPr lang="cs-CZ" sz="28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800 260 500     </a:t>
            </a:r>
          </a:p>
          <a:p>
            <a:pPr algn="l"/>
            <a:r>
              <a:rPr lang="cs-CZ" sz="2800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E-mail: </a:t>
            </a:r>
            <a:r>
              <a:rPr lang="cs-CZ" sz="28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jakub.hrbek@sfzp.cz</a:t>
            </a:r>
            <a:endParaRPr lang="cs-CZ" sz="2800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7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 je program</a:t>
            </a:r>
            <a:b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Nová zelená úsporám?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40760" cy="1415008"/>
          </a:xfrm>
        </p:spPr>
        <p:txBody>
          <a:bodyPr>
            <a:normAutofit/>
          </a:bodyPr>
          <a:lstStyle/>
          <a:p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Obecné informace</a:t>
            </a:r>
          </a:p>
          <a:p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Aktuální stav</a:t>
            </a:r>
          </a:p>
        </p:txBody>
      </p:sp>
    </p:spTree>
    <p:extLst>
      <p:ext uri="{BB962C8B-B14F-4D97-AF65-F5344CB8AC3E}">
        <p14:creationId xmlns:p14="http://schemas.microsoft.com/office/powerpoint/2010/main" val="28264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8366" y="1772816"/>
            <a:ext cx="877091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Cíle programu</a:t>
            </a:r>
            <a:endParaRPr lang="cs-CZ" sz="18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89200" lvl="1" indent="-4320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Úspora energie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v obytných domech a budovách veřejného sektoru,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snížení emisí skleníkových plynů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zvýšení podílu obnovitelných zdrojů energie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prostřednictvím podpory opatření vedoucích ke snížení energetické náročnosti staveb, výměně nevyhovujících zdrojů na vytápění a k podpoře využívání obnovitelných zdrojů energie.</a:t>
            </a:r>
          </a:p>
          <a:p>
            <a:pPr marL="889200" lvl="1" indent="-4320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Naplňování vnitrostátních cílů energetické účinnosti dle Směrnice 2012/27/EU.</a:t>
            </a:r>
          </a:p>
          <a:p>
            <a:pPr marL="432000" lvl="0" indent="-432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Zdroj financování </a:t>
            </a:r>
            <a:r>
              <a:rPr lang="cs-CZ" sz="18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(financování je prováděno prostřednictvím státního rozpočtu)</a:t>
            </a:r>
          </a:p>
          <a:p>
            <a:pPr marL="889200" lvl="1" indent="-4320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Podíl z výnosů z dražeb emisních povolenek EUA v souladu se zákonem </a:t>
            </a:r>
            <a:b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č. 383/2012 Sb., o podmínkách obchodování s povolenkami na emise skleníkových plynů.</a:t>
            </a:r>
          </a:p>
          <a:p>
            <a:pPr marL="889200" lvl="1" indent="-4320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Aktuálně odhadovaná celková alokace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cca 20 mld. Kč do roku 2020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8366" y="1124744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Obecné informace o Programu</a:t>
            </a: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6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8366" y="1124744"/>
            <a:ext cx="833886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Obecné informace o Programu</a:t>
            </a: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endParaRPr lang="cs-CZ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8366" y="1755194"/>
            <a:ext cx="888563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b="1" dirty="0">
                <a:solidFill>
                  <a:srgbClr val="3DA2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Segmenty podpory</a:t>
            </a:r>
          </a:p>
          <a:p>
            <a:pPr marL="432000" indent="-432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Rodinné domy (2014+)</a:t>
            </a:r>
          </a:p>
          <a:p>
            <a:pPr marL="712788" lvl="1" indent="-255588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Oblast podpory A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Snižování energetické náročnosti stávajících RD</a:t>
            </a:r>
          </a:p>
          <a:p>
            <a:pPr marL="712788" lvl="1" indent="-255588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Oblast podpory B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Výstavba RD s velmi nízkou energetickou náročností</a:t>
            </a:r>
          </a:p>
          <a:p>
            <a:pPr marL="712788" lvl="1" indent="-255588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Oblast podpory C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Efektivní využití zdrojů energie</a:t>
            </a:r>
          </a:p>
          <a:p>
            <a:pPr marL="432000" indent="-432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Bytové domy (2015+)</a:t>
            </a:r>
          </a:p>
          <a:p>
            <a:pPr marL="712788" lvl="1" indent="-255588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Oblast podpory A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Snižování energetické náročnosti stávajících BD</a:t>
            </a:r>
          </a:p>
          <a:p>
            <a:pPr marL="712788" lvl="1" indent="-255588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Oblast podpory B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Výstavba BD s velmi nízkou energetickou náročností</a:t>
            </a:r>
            <a:r>
              <a:rPr lang="cs-CZ" sz="18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(v přípravě)</a:t>
            </a:r>
            <a:endParaRPr lang="cs-CZ" sz="1800" b="1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12788" lvl="1" indent="-255588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Oblast podpory C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</a:t>
            </a:r>
            <a:r>
              <a:rPr lang="cs-CZ" sz="1800" spc="-3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Efektivní využití zdrojů energie</a:t>
            </a:r>
            <a:endParaRPr lang="cs-CZ" sz="1800" i="1" spc="-3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32000" indent="-432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Budovy veřejného sektoru</a:t>
            </a:r>
          </a:p>
          <a:p>
            <a:pPr marL="712788" lvl="1" indent="-255588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 přípravě – koordinace s OPŽP</a:t>
            </a:r>
          </a:p>
        </p:txBody>
      </p:sp>
    </p:spTree>
    <p:extLst>
      <p:ext uri="{BB962C8B-B14F-4D97-AF65-F5344CB8AC3E}">
        <p14:creationId xmlns:p14="http://schemas.microsoft.com/office/powerpoint/2010/main" val="253710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8032" y="1124744"/>
            <a:ext cx="860444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Aktuální stav</a:t>
            </a:r>
            <a:r>
              <a:rPr lang="en-US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 </a:t>
            </a:r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rodinné domy		1/2</a:t>
            </a:r>
            <a:endParaRPr lang="en-US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88032" y="1845012"/>
            <a:ext cx="8641208" cy="258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>
              <a:lnSpc>
                <a:spcPts val="2600"/>
              </a:lnSpc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 říjnu 2015 byla vyhlášena v pořadí 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výzva pro rodinné domy</a:t>
            </a:r>
            <a:endParaRPr lang="en-US" sz="18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89200" lvl="1" indent="-4320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Dlouhodobá výzva do roku 2021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finanční prostředky jsou průběžně doplňovány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 nových výnosů aukcí emisních povolenek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</a:t>
            </a:r>
          </a:p>
          <a:p>
            <a:pPr marL="889200" lvl="1" indent="-43200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Koordinace s tzv. „kotlíkovými dotacemi“ z Operačního programu životní prostředí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432000" lvl="1" indent="-432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Doposud bylo do Programu přijato více jak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</a:t>
            </a:r>
            <a:r>
              <a:rPr lang="en-US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100</a:t>
            </a:r>
            <a:r>
              <a:rPr lang="en-US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za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více jak </a:t>
            </a:r>
            <a:r>
              <a:rPr lang="en-US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cs-CZ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,1</a:t>
            </a:r>
            <a:r>
              <a:rPr lang="en-US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mld. Kč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cs-CZ" sz="18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32000" lvl="1" indent="-432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Očekávaná roční úspora energie na každou vloženou mld. Kč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825.5 TJ.</a:t>
            </a:r>
            <a:endParaRPr lang="en-US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7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8032" y="1124744"/>
            <a:ext cx="860444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Aktuální stav</a:t>
            </a:r>
            <a:r>
              <a:rPr lang="en-US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 </a:t>
            </a:r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rodinné domy 		2/2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3699" y="6454908"/>
            <a:ext cx="9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cs-CZ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 zateplení RD; </a:t>
            </a:r>
            <a:r>
              <a:rPr lang="cs-CZ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  <a:r>
              <a:rPr lang="cs-CZ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 nová výstavba; </a:t>
            </a:r>
            <a:r>
              <a:rPr lang="cs-CZ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C1/2</a:t>
            </a:r>
            <a:r>
              <a:rPr lang="cs-CZ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 výměna zdrojů tepla; </a:t>
            </a:r>
            <a:r>
              <a:rPr lang="cs-CZ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C3</a:t>
            </a:r>
            <a:r>
              <a:rPr lang="cs-CZ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 solární systémy; </a:t>
            </a:r>
            <a:r>
              <a:rPr lang="cs-CZ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C4</a:t>
            </a:r>
            <a:r>
              <a:rPr lang="cs-CZ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 větrání se ZZT</a:t>
            </a:r>
            <a:endParaRPr lang="cs-CZ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4355976" y="2492896"/>
            <a:ext cx="0" cy="3600400"/>
          </a:xfrm>
          <a:prstGeom prst="line">
            <a:avLst/>
          </a:prstGeom>
          <a:ln>
            <a:solidFill>
              <a:srgbClr val="B3D2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Graf 8"/>
          <p:cNvGraphicFramePr>
            <a:graphicFrameLocks/>
          </p:cNvGraphicFramePr>
          <p:nvPr>
            <p:extLst/>
          </p:nvPr>
        </p:nvGraphicFramePr>
        <p:xfrm>
          <a:off x="187286" y="2349935"/>
          <a:ext cx="396044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 9"/>
          <p:cNvGraphicFramePr>
            <a:graphicFrameLocks/>
          </p:cNvGraphicFramePr>
          <p:nvPr>
            <p:extLst/>
          </p:nvPr>
        </p:nvGraphicFramePr>
        <p:xfrm>
          <a:off x="4355976" y="2378497"/>
          <a:ext cx="45720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08858" y="191683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Počet žádostí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860032" y="191683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Výše podpory</a:t>
            </a:r>
          </a:p>
        </p:txBody>
      </p:sp>
    </p:spTree>
    <p:extLst>
      <p:ext uri="{BB962C8B-B14F-4D97-AF65-F5344CB8AC3E}">
        <p14:creationId xmlns:p14="http://schemas.microsoft.com/office/powerpoint/2010/main" val="205107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8032" y="1124744"/>
            <a:ext cx="860444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>
                <a:solidFill>
                  <a:srgbClr val="003AA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Aktuální stav – bytové domy	</a:t>
            </a:r>
            <a:endParaRPr lang="en-US" sz="3200" b="1" dirty="0">
              <a:solidFill>
                <a:srgbClr val="003AA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88032" y="1873662"/>
            <a:ext cx="8641208" cy="314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>
              <a:lnSpc>
                <a:spcPts val="2600"/>
              </a:lnSpc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 březnu 2016 byla vyhlášena v pořadí 2. výzva pro bytové domy v Praze</a:t>
            </a:r>
            <a:endParaRPr lang="en-US" sz="18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89200" lvl="1" indent="-432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Dlouhodobá výzva do roku 2021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finanční prostředky jsou průběžně doplňovány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 nových výnosů aukcí emisních povolenek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</a:t>
            </a:r>
            <a:endParaRPr lang="cs-CZ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89200" lvl="1" indent="-432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Podmínky výzvy koordinovány s IROP SC 2.5.</a:t>
            </a:r>
            <a:endParaRPr lang="en-US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32000" lvl="1" indent="-432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Doposud bylo do Programu přijato více jak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530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žádostí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za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cca </a:t>
            </a:r>
            <a:r>
              <a:rPr lang="cs-CZ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373</a:t>
            </a:r>
            <a:r>
              <a:rPr lang="en-US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mil. Kč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cs-CZ" sz="18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32000" lvl="1" indent="-432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Očekávaná roční úspora energie na každou vloženou mld. Kč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792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r>
              <a:rPr lang="en-US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TJ.</a:t>
            </a:r>
            <a:endParaRPr lang="cs-CZ" sz="18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32000" lvl="1" indent="-432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cs-CZ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Naprostá většina žádostí (více jak 94 %) směřuje do oblasti podpory A, tj. na zateplení a výměnu oken a dveří u stávajících bytových domů.</a:t>
            </a:r>
            <a:endParaRPr lang="en-US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557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Vlastní 14">
      <a:dk1>
        <a:sysClr val="windowText" lastClr="000000"/>
      </a:dk1>
      <a:lt1>
        <a:sysClr val="window" lastClr="FFFFFF"/>
      </a:lt1>
      <a:dk2>
        <a:srgbClr val="FFFF00"/>
      </a:dk2>
      <a:lt2>
        <a:srgbClr val="EEECE1"/>
      </a:lt2>
      <a:accent1>
        <a:srgbClr val="5DD3FF"/>
      </a:accent1>
      <a:accent2>
        <a:srgbClr val="0084B4"/>
      </a:accent2>
      <a:accent3>
        <a:srgbClr val="FF9900"/>
      </a:accent3>
      <a:accent4>
        <a:srgbClr val="FFFFCB"/>
      </a:accent4>
      <a:accent5>
        <a:srgbClr val="996600"/>
      </a:accent5>
      <a:accent6>
        <a:srgbClr val="92D050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12283</TotalTime>
  <Words>1919</Words>
  <Application>Microsoft Office PowerPoint</Application>
  <PresentationFormat>Předvádění na obrazovce (4:3)</PresentationFormat>
  <Paragraphs>273</Paragraphs>
  <Slides>30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2" baseType="lpstr">
      <vt:lpstr>Motiv systému Office</vt:lpstr>
      <vt:lpstr>Vlastní návrh</vt:lpstr>
      <vt:lpstr>Prezentace aplikace PowerPoint</vt:lpstr>
      <vt:lpstr>Nová zelená úsporám</vt:lpstr>
      <vt:lpstr>Prezentace aplikace PowerPoint</vt:lpstr>
      <vt:lpstr>Co je program Nová zelená úsporám?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BYTOVÉ DOMY V PRAZE aktuální nabídka podpory</vt:lpstr>
      <vt:lpstr>Prezentace aplikace PowerPoint</vt:lpstr>
      <vt:lpstr>Prezentace aplikace PowerPoint</vt:lpstr>
      <vt:lpstr>Prezentace aplikace PowerPoint</vt:lpstr>
      <vt:lpstr>Prezentace aplikace PowerPoint</vt:lpstr>
      <vt:lpstr>Administrace žádosti a požadované dokumenty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Doporučený postup</vt:lpstr>
      <vt:lpstr>Prezentace aplikace PowerPoint</vt:lpstr>
      <vt:lpstr>Prezentace aplikace PowerPoint</vt:lpstr>
      <vt:lpstr>Prezentace aplikace PowerPoint</vt:lpstr>
      <vt:lpstr>Podpora žadatelům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MZPCR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Jakub Hrbek</cp:lastModifiedBy>
  <cp:revision>766</cp:revision>
  <cp:lastPrinted>2015-04-09T06:26:56Z</cp:lastPrinted>
  <dcterms:created xsi:type="dcterms:W3CDTF">2008-09-16T12:32:17Z</dcterms:created>
  <dcterms:modified xsi:type="dcterms:W3CDTF">2016-10-06T12:33:59Z</dcterms:modified>
</cp:coreProperties>
</file>