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70" r:id="rId2"/>
  </p:sldMasterIdLst>
  <p:notesMasterIdLst>
    <p:notesMasterId r:id="rId60"/>
  </p:notesMasterIdLst>
  <p:handoutMasterIdLst>
    <p:handoutMasterId r:id="rId61"/>
  </p:handoutMasterIdLst>
  <p:sldIdLst>
    <p:sldId id="256" r:id="rId3"/>
    <p:sldId id="663" r:id="rId4"/>
    <p:sldId id="522" r:id="rId5"/>
    <p:sldId id="540" r:id="rId6"/>
    <p:sldId id="662" r:id="rId7"/>
    <p:sldId id="579" r:id="rId8"/>
    <p:sldId id="359" r:id="rId9"/>
    <p:sldId id="553" r:id="rId10"/>
    <p:sldId id="664" r:id="rId11"/>
    <p:sldId id="630" r:id="rId12"/>
    <p:sldId id="376" r:id="rId13"/>
    <p:sldId id="586" r:id="rId14"/>
    <p:sldId id="645" r:id="rId15"/>
    <p:sldId id="646" r:id="rId16"/>
    <p:sldId id="589" r:id="rId17"/>
    <p:sldId id="648" r:id="rId18"/>
    <p:sldId id="650" r:id="rId19"/>
    <p:sldId id="591" r:id="rId20"/>
    <p:sldId id="651" r:id="rId21"/>
    <p:sldId id="590" r:id="rId22"/>
    <p:sldId id="652" r:id="rId23"/>
    <p:sldId id="655" r:id="rId24"/>
    <p:sldId id="654" r:id="rId25"/>
    <p:sldId id="588" r:id="rId26"/>
    <p:sldId id="656" r:id="rId27"/>
    <p:sldId id="587" r:id="rId28"/>
    <p:sldId id="593" r:id="rId29"/>
    <p:sldId id="657" r:id="rId30"/>
    <p:sldId id="592" r:id="rId31"/>
    <p:sldId id="659" r:id="rId32"/>
    <p:sldId id="629" r:id="rId33"/>
    <p:sldId id="548" r:id="rId34"/>
    <p:sldId id="607" r:id="rId35"/>
    <p:sldId id="609" r:id="rId36"/>
    <p:sldId id="610" r:id="rId37"/>
    <p:sldId id="643" r:id="rId38"/>
    <p:sldId id="631" r:id="rId39"/>
    <p:sldId id="616" r:id="rId40"/>
    <p:sldId id="622" r:id="rId41"/>
    <p:sldId id="632" r:id="rId42"/>
    <p:sldId id="637" r:id="rId43"/>
    <p:sldId id="623" r:id="rId44"/>
    <p:sldId id="624" r:id="rId45"/>
    <p:sldId id="640" r:id="rId46"/>
    <p:sldId id="633" r:id="rId47"/>
    <p:sldId id="601" r:id="rId48"/>
    <p:sldId id="625" r:id="rId49"/>
    <p:sldId id="644" r:id="rId50"/>
    <p:sldId id="634" r:id="rId51"/>
    <p:sldId id="493" r:id="rId52"/>
    <p:sldId id="635" r:id="rId53"/>
    <p:sldId id="639" r:id="rId54"/>
    <p:sldId id="636" r:id="rId55"/>
    <p:sldId id="638" r:id="rId56"/>
    <p:sldId id="660" r:id="rId57"/>
    <p:sldId id="465" r:id="rId58"/>
    <p:sldId id="425" r:id="rId5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8740F15-4A73-4F7E-B714-B7C5C36ED5C9}">
          <p14:sldIdLst>
            <p14:sldId id="256"/>
            <p14:sldId id="663"/>
            <p14:sldId id="522"/>
            <p14:sldId id="540"/>
            <p14:sldId id="662"/>
            <p14:sldId id="579"/>
            <p14:sldId id="359"/>
            <p14:sldId id="553"/>
            <p14:sldId id="664"/>
            <p14:sldId id="630"/>
            <p14:sldId id="376"/>
            <p14:sldId id="586"/>
            <p14:sldId id="645"/>
            <p14:sldId id="646"/>
            <p14:sldId id="589"/>
            <p14:sldId id="648"/>
            <p14:sldId id="650"/>
            <p14:sldId id="591"/>
            <p14:sldId id="651"/>
            <p14:sldId id="590"/>
            <p14:sldId id="652"/>
            <p14:sldId id="655"/>
            <p14:sldId id="654"/>
            <p14:sldId id="588"/>
            <p14:sldId id="656"/>
            <p14:sldId id="587"/>
            <p14:sldId id="593"/>
            <p14:sldId id="657"/>
            <p14:sldId id="592"/>
            <p14:sldId id="659"/>
            <p14:sldId id="629"/>
            <p14:sldId id="548"/>
            <p14:sldId id="607"/>
            <p14:sldId id="609"/>
            <p14:sldId id="610"/>
            <p14:sldId id="643"/>
            <p14:sldId id="631"/>
            <p14:sldId id="616"/>
            <p14:sldId id="622"/>
            <p14:sldId id="632"/>
            <p14:sldId id="637"/>
            <p14:sldId id="623"/>
            <p14:sldId id="624"/>
            <p14:sldId id="640"/>
            <p14:sldId id="633"/>
          </p14:sldIdLst>
        </p14:section>
        <p14:section name="Oddíl bez názvu" id="{B3B6E308-DD70-46CB-9739-5710986363ED}">
          <p14:sldIdLst>
            <p14:sldId id="601"/>
            <p14:sldId id="625"/>
            <p14:sldId id="644"/>
            <p14:sldId id="634"/>
            <p14:sldId id="493"/>
            <p14:sldId id="635"/>
            <p14:sldId id="639"/>
            <p14:sldId id="636"/>
            <p14:sldId id="638"/>
            <p14:sldId id="660"/>
            <p14:sldId id="465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al Rostislav" initials="MR" lastIdx="14" clrIdx="0"/>
  <p:cmAuthor id="2" name="Fišerová Martina" initials="FM" lastIdx="1" clrIdx="1"/>
  <p:cmAuthor id="3" name="Jan Heřmánek" initials="J.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164194"/>
    <a:srgbClr val="EA2E7A"/>
    <a:srgbClr val="80377C"/>
    <a:srgbClr val="D60B52"/>
    <a:srgbClr val="FFCC00"/>
    <a:srgbClr val="2F9638"/>
    <a:srgbClr val="ED8B55"/>
    <a:srgbClr val="F8D2BD"/>
    <a:srgbClr val="1D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47374" autoAdjust="0"/>
  </p:normalViewPr>
  <p:slideViewPr>
    <p:cSldViewPr snapToGrid="0">
      <p:cViewPr varScale="1">
        <p:scale>
          <a:sx n="61" d="100"/>
          <a:sy n="61" d="100"/>
        </p:scale>
        <p:origin x="26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1ACA5-6214-491D-9E5B-C33560DF32CE}" type="doc">
      <dgm:prSet loTypeId="urn:microsoft.com/office/officeart/2005/8/layout/b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cs-CZ"/>
        </a:p>
      </dgm:t>
    </dgm:pt>
    <dgm:pt modelId="{91D1866E-9CC2-4AEE-BEA3-BB4D0276C5E5}">
      <dgm:prSet phldrT="[Text]" custT="1"/>
      <dgm:spPr/>
      <dgm:t>
        <a:bodyPr/>
        <a:lstStyle/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Modifikace výzvy na předkládání Programových rámců OP</a:t>
          </a: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MMR - ORP</a:t>
          </a:r>
        </a:p>
      </dgm:t>
    </dgm:pt>
    <dgm:pt modelId="{BC972F56-B054-4AB8-A3F9-49BF4BBBCD80}" type="parTrans" cxnId="{1901154D-0F26-46CA-A0E1-4B35F46AF209}">
      <dgm:prSet/>
      <dgm:spPr/>
      <dgm:t>
        <a:bodyPr/>
        <a:lstStyle/>
        <a:p>
          <a:endParaRPr lang="cs-CZ"/>
        </a:p>
      </dgm:t>
    </dgm:pt>
    <dgm:pt modelId="{B80801C7-5382-4731-87DB-744233D0D72F}" type="sibTrans" cxnId="{1901154D-0F26-46CA-A0E1-4B35F46AF209}">
      <dgm:prSet/>
      <dgm:spPr/>
      <dgm:t>
        <a:bodyPr/>
        <a:lstStyle/>
        <a:p>
          <a:endParaRPr lang="cs-CZ"/>
        </a:p>
      </dgm:t>
    </dgm:pt>
    <dgm:pt modelId="{2B9355EA-1258-4445-A096-15A9D07F757B}">
      <dgm:prSet phldrT="[Text]" custT="1"/>
      <dgm:spPr/>
      <dgm:t>
        <a:bodyPr/>
        <a:lstStyle/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Zaregistrování žádosti </a:t>
          </a:r>
          <a:br>
            <a:rPr lang="cs-CZ" sz="1400" b="1" dirty="0">
              <a:solidFill>
                <a:schemeClr val="tx2">
                  <a:lumMod val="50000"/>
                </a:schemeClr>
              </a:solidFill>
            </a:rPr>
          </a:br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o podporu </a:t>
          </a:r>
          <a:r>
            <a:rPr lang="cs-CZ" sz="1400" b="1" dirty="0" err="1">
              <a:solidFill>
                <a:schemeClr val="tx2">
                  <a:lumMod val="50000"/>
                </a:schemeClr>
              </a:solidFill>
            </a:rPr>
            <a:t>ISg</a:t>
          </a:r>
          <a:endParaRPr lang="cs-CZ" sz="1400" b="1" dirty="0">
            <a:solidFill>
              <a:schemeClr val="tx2">
                <a:lumMod val="50000"/>
              </a:schemeClr>
            </a:solidFill>
          </a:endParaRP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MAS</a:t>
          </a:r>
        </a:p>
      </dgm:t>
    </dgm:pt>
    <dgm:pt modelId="{EA19CF83-212C-4765-915B-EDE0B30E2B07}" type="parTrans" cxnId="{A4B842F3-6751-49A1-AF78-DC7325CB6E19}">
      <dgm:prSet/>
      <dgm:spPr/>
      <dgm:t>
        <a:bodyPr/>
        <a:lstStyle/>
        <a:p>
          <a:endParaRPr lang="cs-CZ"/>
        </a:p>
      </dgm:t>
    </dgm:pt>
    <dgm:pt modelId="{6BD8B818-DF10-411A-A4D2-425490126339}" type="sibTrans" cxnId="{A4B842F3-6751-49A1-AF78-DC7325CB6E19}">
      <dgm:prSet/>
      <dgm:spPr/>
      <dgm:t>
        <a:bodyPr/>
        <a:lstStyle/>
        <a:p>
          <a:endParaRPr lang="cs-CZ"/>
        </a:p>
      </dgm:t>
    </dgm:pt>
    <dgm:pt modelId="{06BCECB9-E7B5-467C-AEE5-8E1A0EC1B577}">
      <dgm:prSet phldrT="[Text]" custT="1"/>
      <dgm:spPr/>
      <dgm:t>
        <a:bodyPr/>
        <a:lstStyle/>
        <a:p>
          <a:endParaRPr lang="cs-CZ" sz="1400" b="1" dirty="0">
            <a:solidFill>
              <a:schemeClr val="tx2">
                <a:lumMod val="50000"/>
              </a:schemeClr>
            </a:solidFill>
          </a:endParaRPr>
        </a:p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Hodnocení programového rámce OP</a:t>
          </a: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kontrola formálních náležitostí a přijatelnosti</a:t>
          </a: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ŘO IROP - interní hodnotitelé</a:t>
          </a:r>
        </a:p>
        <a:p>
          <a:endParaRPr lang="cs-CZ" sz="1100" dirty="0"/>
        </a:p>
      </dgm:t>
    </dgm:pt>
    <dgm:pt modelId="{E85A13EB-BABB-41A4-90F4-CCD180325134}" type="parTrans" cxnId="{804CD918-AEBD-427D-9006-D4E03425B0E8}">
      <dgm:prSet/>
      <dgm:spPr/>
      <dgm:t>
        <a:bodyPr/>
        <a:lstStyle/>
        <a:p>
          <a:endParaRPr lang="cs-CZ"/>
        </a:p>
      </dgm:t>
    </dgm:pt>
    <dgm:pt modelId="{FEA392B8-409E-453C-B1E1-1C73F31855D5}" type="sibTrans" cxnId="{804CD918-AEBD-427D-9006-D4E03425B0E8}">
      <dgm:prSet/>
      <dgm:spPr/>
      <dgm:t>
        <a:bodyPr/>
        <a:lstStyle/>
        <a:p>
          <a:endParaRPr lang="cs-CZ"/>
        </a:p>
      </dgm:t>
    </dgm:pt>
    <dgm:pt modelId="{FDF15C60-B98C-4CA8-A938-ABAC0E2A9A8C}">
      <dgm:prSet phldrT="[Text]" custT="1"/>
      <dgm:spPr/>
      <dgm:t>
        <a:bodyPr/>
        <a:lstStyle/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Schválení/zamítnutí PR IROP</a:t>
          </a: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ŘO IROP </a:t>
          </a:r>
        </a:p>
      </dgm:t>
    </dgm:pt>
    <dgm:pt modelId="{8EFF5010-1DDE-44CE-913A-EAC568137DD4}" type="parTrans" cxnId="{126EF6A5-7C3F-4675-84DF-3E2991943B5A}">
      <dgm:prSet/>
      <dgm:spPr/>
      <dgm:t>
        <a:bodyPr/>
        <a:lstStyle/>
        <a:p>
          <a:endParaRPr lang="cs-CZ"/>
        </a:p>
      </dgm:t>
    </dgm:pt>
    <dgm:pt modelId="{9679F195-3DBE-4790-B442-1DB0FEC2FC52}" type="sibTrans" cxnId="{126EF6A5-7C3F-4675-84DF-3E2991943B5A}">
      <dgm:prSet/>
      <dgm:spPr/>
      <dgm:t>
        <a:bodyPr/>
        <a:lstStyle/>
        <a:p>
          <a:endParaRPr lang="cs-CZ"/>
        </a:p>
      </dgm:t>
    </dgm:pt>
    <dgm:pt modelId="{3C042497-D15F-491B-972A-1B5AB4644812}">
      <dgm:prSet phldrT="[Text]" custT="1"/>
      <dgm:spPr/>
      <dgm:t>
        <a:bodyPr/>
        <a:lstStyle/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Vydání Akceptačního dopisu </a:t>
          </a:r>
        </a:p>
        <a:p>
          <a:r>
            <a:rPr lang="cs-CZ" sz="1100" dirty="0">
              <a:solidFill>
                <a:schemeClr val="tx2">
                  <a:lumMod val="50000"/>
                </a:schemeClr>
              </a:solidFill>
            </a:rPr>
            <a:t>ŘO IROP</a:t>
          </a:r>
        </a:p>
      </dgm:t>
    </dgm:pt>
    <dgm:pt modelId="{1AB5324E-96E3-45C8-A0FD-5A9D90E1D271}" type="parTrans" cxnId="{497578FC-6B92-4EBC-B42F-0CFF8398D923}">
      <dgm:prSet/>
      <dgm:spPr/>
      <dgm:t>
        <a:bodyPr/>
        <a:lstStyle/>
        <a:p>
          <a:endParaRPr lang="cs-CZ"/>
        </a:p>
      </dgm:t>
    </dgm:pt>
    <dgm:pt modelId="{58831660-5023-4C64-9115-164200CFEAAB}" type="sibTrans" cxnId="{497578FC-6B92-4EBC-B42F-0CFF8398D923}">
      <dgm:prSet/>
      <dgm:spPr/>
      <dgm:t>
        <a:bodyPr/>
        <a:lstStyle/>
        <a:p>
          <a:endParaRPr lang="cs-CZ"/>
        </a:p>
      </dgm:t>
    </dgm:pt>
    <dgm:pt modelId="{76E96739-537D-4354-99CB-4A7109BD607D}">
      <dgm:prSet custT="1"/>
      <dgm:spPr/>
      <dgm:t>
        <a:bodyPr/>
        <a:lstStyle/>
        <a:p>
          <a:r>
            <a:rPr lang="cs-CZ" sz="1400" b="1" dirty="0">
              <a:solidFill>
                <a:schemeClr val="tx2">
                  <a:lumMod val="50000"/>
                </a:schemeClr>
              </a:solidFill>
            </a:rPr>
            <a:t>Realizace programového rámce IROP</a:t>
          </a:r>
        </a:p>
        <a:p>
          <a:r>
            <a:rPr lang="cs-CZ" sz="1100" b="0" dirty="0">
              <a:solidFill>
                <a:schemeClr val="tx2">
                  <a:lumMod val="50000"/>
                </a:schemeClr>
              </a:solidFill>
            </a:rPr>
            <a:t>MAS</a:t>
          </a:r>
        </a:p>
      </dgm:t>
    </dgm:pt>
    <dgm:pt modelId="{2D572861-553E-4B45-973D-52E78F4AFFA3}" type="parTrans" cxnId="{E505516A-2803-46E5-973B-310DDF7328DB}">
      <dgm:prSet/>
      <dgm:spPr/>
      <dgm:t>
        <a:bodyPr/>
        <a:lstStyle/>
        <a:p>
          <a:endParaRPr lang="cs-CZ"/>
        </a:p>
      </dgm:t>
    </dgm:pt>
    <dgm:pt modelId="{7D55FE11-1918-48D6-BB14-B1D1AB42F5B6}" type="sibTrans" cxnId="{E505516A-2803-46E5-973B-310DDF7328DB}">
      <dgm:prSet/>
      <dgm:spPr/>
      <dgm:t>
        <a:bodyPr/>
        <a:lstStyle/>
        <a:p>
          <a:endParaRPr lang="cs-CZ"/>
        </a:p>
      </dgm:t>
    </dgm:pt>
    <dgm:pt modelId="{553D0BE7-71F6-414F-9C6E-B68A82FD7D17}" type="pres">
      <dgm:prSet presAssocID="{62C1ACA5-6214-491D-9E5B-C33560DF32CE}" presName="Name0" presStyleCnt="0">
        <dgm:presLayoutVars>
          <dgm:dir/>
          <dgm:resizeHandles val="exact"/>
        </dgm:presLayoutVars>
      </dgm:prSet>
      <dgm:spPr/>
    </dgm:pt>
    <dgm:pt modelId="{601B6904-BA67-4594-8229-E845280CDC73}" type="pres">
      <dgm:prSet presAssocID="{91D1866E-9CC2-4AEE-BEA3-BB4D0276C5E5}" presName="node" presStyleLbl="node1" presStyleIdx="0" presStyleCnt="6" custLinFactNeighborY="978">
        <dgm:presLayoutVars>
          <dgm:bulletEnabled val="1"/>
        </dgm:presLayoutVars>
      </dgm:prSet>
      <dgm:spPr/>
    </dgm:pt>
    <dgm:pt modelId="{EBC2EB36-BC61-44B3-A6FF-E9EEFB294606}" type="pres">
      <dgm:prSet presAssocID="{B80801C7-5382-4731-87DB-744233D0D72F}" presName="sibTrans" presStyleLbl="sibTrans1D1" presStyleIdx="0" presStyleCnt="5"/>
      <dgm:spPr/>
    </dgm:pt>
    <dgm:pt modelId="{9DCCF190-1D72-48CE-9A94-8571368A43E1}" type="pres">
      <dgm:prSet presAssocID="{B80801C7-5382-4731-87DB-744233D0D72F}" presName="connectorText" presStyleLbl="sibTrans1D1" presStyleIdx="0" presStyleCnt="5"/>
      <dgm:spPr/>
    </dgm:pt>
    <dgm:pt modelId="{719D9117-89B5-40F3-89CA-2AD2432BD67D}" type="pres">
      <dgm:prSet presAssocID="{2B9355EA-1258-4445-A096-15A9D07F757B}" presName="node" presStyleLbl="node1" presStyleIdx="1" presStyleCnt="6" custLinFactNeighborX="38995" custLinFactNeighborY="-1625">
        <dgm:presLayoutVars>
          <dgm:bulletEnabled val="1"/>
        </dgm:presLayoutVars>
      </dgm:prSet>
      <dgm:spPr/>
    </dgm:pt>
    <dgm:pt modelId="{BBE28A26-3F22-451C-B59F-0589BE89B816}" type="pres">
      <dgm:prSet presAssocID="{6BD8B818-DF10-411A-A4D2-425490126339}" presName="sibTrans" presStyleLbl="sibTrans1D1" presStyleIdx="1" presStyleCnt="5"/>
      <dgm:spPr/>
    </dgm:pt>
    <dgm:pt modelId="{B5AC57A3-AA4D-40A6-BDDF-00C69955D223}" type="pres">
      <dgm:prSet presAssocID="{6BD8B818-DF10-411A-A4D2-425490126339}" presName="connectorText" presStyleLbl="sibTrans1D1" presStyleIdx="1" presStyleCnt="5"/>
      <dgm:spPr/>
    </dgm:pt>
    <dgm:pt modelId="{3CF064F9-7CCC-4763-B5DC-78511B9D52B0}" type="pres">
      <dgm:prSet presAssocID="{06BCECB9-E7B5-467C-AEE5-8E1A0EC1B577}" presName="node" presStyleLbl="node1" presStyleIdx="2" presStyleCnt="6" custLinFactNeighborX="-7431">
        <dgm:presLayoutVars>
          <dgm:bulletEnabled val="1"/>
        </dgm:presLayoutVars>
      </dgm:prSet>
      <dgm:spPr/>
    </dgm:pt>
    <dgm:pt modelId="{98ABE408-2298-416E-A5A2-8EAB8041AC0E}" type="pres">
      <dgm:prSet presAssocID="{FEA392B8-409E-453C-B1E1-1C73F31855D5}" presName="sibTrans" presStyleLbl="sibTrans1D1" presStyleIdx="2" presStyleCnt="5"/>
      <dgm:spPr/>
    </dgm:pt>
    <dgm:pt modelId="{AAF265F9-C4F6-417E-960F-CBC307E929E2}" type="pres">
      <dgm:prSet presAssocID="{FEA392B8-409E-453C-B1E1-1C73F31855D5}" presName="connectorText" presStyleLbl="sibTrans1D1" presStyleIdx="2" presStyleCnt="5"/>
      <dgm:spPr/>
    </dgm:pt>
    <dgm:pt modelId="{206C58A4-C50F-4EDD-93B8-9B0705C6857B}" type="pres">
      <dgm:prSet presAssocID="{FDF15C60-B98C-4CA8-A938-ABAC0E2A9A8C}" presName="node" presStyleLbl="node1" presStyleIdx="3" presStyleCnt="6">
        <dgm:presLayoutVars>
          <dgm:bulletEnabled val="1"/>
        </dgm:presLayoutVars>
      </dgm:prSet>
      <dgm:spPr/>
    </dgm:pt>
    <dgm:pt modelId="{7E4A0E9D-836F-4845-AA52-9B22CF878706}" type="pres">
      <dgm:prSet presAssocID="{9679F195-3DBE-4790-B442-1DB0FEC2FC52}" presName="sibTrans" presStyleLbl="sibTrans1D1" presStyleIdx="3" presStyleCnt="5"/>
      <dgm:spPr/>
    </dgm:pt>
    <dgm:pt modelId="{12014421-BEBC-4F16-8354-D1360249264E}" type="pres">
      <dgm:prSet presAssocID="{9679F195-3DBE-4790-B442-1DB0FEC2FC52}" presName="connectorText" presStyleLbl="sibTrans1D1" presStyleIdx="3" presStyleCnt="5"/>
      <dgm:spPr/>
    </dgm:pt>
    <dgm:pt modelId="{B3A889FF-8266-4089-882D-CCC2BA1515C5}" type="pres">
      <dgm:prSet presAssocID="{3C042497-D15F-491B-972A-1B5AB4644812}" presName="node" presStyleLbl="node1" presStyleIdx="4" presStyleCnt="6">
        <dgm:presLayoutVars>
          <dgm:bulletEnabled val="1"/>
        </dgm:presLayoutVars>
      </dgm:prSet>
      <dgm:spPr/>
    </dgm:pt>
    <dgm:pt modelId="{E6CB29AD-484E-45BC-BBA8-DDDB3D79529A}" type="pres">
      <dgm:prSet presAssocID="{58831660-5023-4C64-9115-164200CFEAAB}" presName="sibTrans" presStyleLbl="sibTrans1D1" presStyleIdx="4" presStyleCnt="5"/>
      <dgm:spPr/>
    </dgm:pt>
    <dgm:pt modelId="{92327AD5-554E-4D16-A783-9797EC0E95C0}" type="pres">
      <dgm:prSet presAssocID="{58831660-5023-4C64-9115-164200CFEAAB}" presName="connectorText" presStyleLbl="sibTrans1D1" presStyleIdx="4" presStyleCnt="5"/>
      <dgm:spPr/>
    </dgm:pt>
    <dgm:pt modelId="{B2477175-CA10-460B-8FBC-4A745F78B5E0}" type="pres">
      <dgm:prSet presAssocID="{76E96739-537D-4354-99CB-4A7109BD607D}" presName="node" presStyleLbl="node1" presStyleIdx="5" presStyleCnt="6">
        <dgm:presLayoutVars>
          <dgm:bulletEnabled val="1"/>
        </dgm:presLayoutVars>
      </dgm:prSet>
      <dgm:spPr/>
    </dgm:pt>
  </dgm:ptLst>
  <dgm:cxnLst>
    <dgm:cxn modelId="{5AD01903-D9F7-4828-9631-5FC84E81938C}" type="presOf" srcId="{91D1866E-9CC2-4AEE-BEA3-BB4D0276C5E5}" destId="{601B6904-BA67-4594-8229-E845280CDC73}" srcOrd="0" destOrd="0" presId="urn:microsoft.com/office/officeart/2005/8/layout/bProcess3"/>
    <dgm:cxn modelId="{71133D14-5B33-42A6-A535-E1BA5178D319}" type="presOf" srcId="{9679F195-3DBE-4790-B442-1DB0FEC2FC52}" destId="{7E4A0E9D-836F-4845-AA52-9B22CF878706}" srcOrd="0" destOrd="0" presId="urn:microsoft.com/office/officeart/2005/8/layout/bProcess3"/>
    <dgm:cxn modelId="{35C48C18-ECA2-45F2-9289-858A8767590B}" type="presOf" srcId="{58831660-5023-4C64-9115-164200CFEAAB}" destId="{92327AD5-554E-4D16-A783-9797EC0E95C0}" srcOrd="1" destOrd="0" presId="urn:microsoft.com/office/officeart/2005/8/layout/bProcess3"/>
    <dgm:cxn modelId="{804CD918-AEBD-427D-9006-D4E03425B0E8}" srcId="{62C1ACA5-6214-491D-9E5B-C33560DF32CE}" destId="{06BCECB9-E7B5-467C-AEE5-8E1A0EC1B577}" srcOrd="2" destOrd="0" parTransId="{E85A13EB-BABB-41A4-90F4-CCD180325134}" sibTransId="{FEA392B8-409E-453C-B1E1-1C73F31855D5}"/>
    <dgm:cxn modelId="{D8DA4319-2513-4E1A-9D76-18BC235BC9F5}" type="presOf" srcId="{FEA392B8-409E-453C-B1E1-1C73F31855D5}" destId="{98ABE408-2298-416E-A5A2-8EAB8041AC0E}" srcOrd="0" destOrd="0" presId="urn:microsoft.com/office/officeart/2005/8/layout/bProcess3"/>
    <dgm:cxn modelId="{BA2C5069-1EFA-4209-814A-01C7EC662F23}" type="presOf" srcId="{FDF15C60-B98C-4CA8-A938-ABAC0E2A9A8C}" destId="{206C58A4-C50F-4EDD-93B8-9B0705C6857B}" srcOrd="0" destOrd="0" presId="urn:microsoft.com/office/officeart/2005/8/layout/bProcess3"/>
    <dgm:cxn modelId="{E505516A-2803-46E5-973B-310DDF7328DB}" srcId="{62C1ACA5-6214-491D-9E5B-C33560DF32CE}" destId="{76E96739-537D-4354-99CB-4A7109BD607D}" srcOrd="5" destOrd="0" parTransId="{2D572861-553E-4B45-973D-52E78F4AFFA3}" sibTransId="{7D55FE11-1918-48D6-BB14-B1D1AB42F5B6}"/>
    <dgm:cxn modelId="{1901154D-0F26-46CA-A0E1-4B35F46AF209}" srcId="{62C1ACA5-6214-491D-9E5B-C33560DF32CE}" destId="{91D1866E-9CC2-4AEE-BEA3-BB4D0276C5E5}" srcOrd="0" destOrd="0" parTransId="{BC972F56-B054-4AB8-A3F9-49BF4BBBCD80}" sibTransId="{B80801C7-5382-4731-87DB-744233D0D72F}"/>
    <dgm:cxn modelId="{181EB450-4AE1-4312-B4CE-3299F0C123A6}" type="presOf" srcId="{06BCECB9-E7B5-467C-AEE5-8E1A0EC1B577}" destId="{3CF064F9-7CCC-4763-B5DC-78511B9D52B0}" srcOrd="0" destOrd="0" presId="urn:microsoft.com/office/officeart/2005/8/layout/bProcess3"/>
    <dgm:cxn modelId="{56FAF35A-DF43-4877-B054-2D9421D943F9}" type="presOf" srcId="{2B9355EA-1258-4445-A096-15A9D07F757B}" destId="{719D9117-89B5-40F3-89CA-2AD2432BD67D}" srcOrd="0" destOrd="0" presId="urn:microsoft.com/office/officeart/2005/8/layout/bProcess3"/>
    <dgm:cxn modelId="{D861D481-A112-403F-B242-68B87BD05808}" type="presOf" srcId="{3C042497-D15F-491B-972A-1B5AB4644812}" destId="{B3A889FF-8266-4089-882D-CCC2BA1515C5}" srcOrd="0" destOrd="0" presId="urn:microsoft.com/office/officeart/2005/8/layout/bProcess3"/>
    <dgm:cxn modelId="{3F322983-3860-4DAB-946F-016CED7D4D45}" type="presOf" srcId="{B80801C7-5382-4731-87DB-744233D0D72F}" destId="{EBC2EB36-BC61-44B3-A6FF-E9EEFB294606}" srcOrd="0" destOrd="0" presId="urn:microsoft.com/office/officeart/2005/8/layout/bProcess3"/>
    <dgm:cxn modelId="{9BB8A59E-C7C9-409E-B4FB-9DA6632013E6}" type="presOf" srcId="{9679F195-3DBE-4790-B442-1DB0FEC2FC52}" destId="{12014421-BEBC-4F16-8354-D1360249264E}" srcOrd="1" destOrd="0" presId="urn:microsoft.com/office/officeart/2005/8/layout/bProcess3"/>
    <dgm:cxn modelId="{126EF6A5-7C3F-4675-84DF-3E2991943B5A}" srcId="{62C1ACA5-6214-491D-9E5B-C33560DF32CE}" destId="{FDF15C60-B98C-4CA8-A938-ABAC0E2A9A8C}" srcOrd="3" destOrd="0" parTransId="{8EFF5010-1DDE-44CE-913A-EAC568137DD4}" sibTransId="{9679F195-3DBE-4790-B442-1DB0FEC2FC52}"/>
    <dgm:cxn modelId="{23D9DEA8-DA26-49D6-B593-0525175CD51B}" type="presOf" srcId="{6BD8B818-DF10-411A-A4D2-425490126339}" destId="{B5AC57A3-AA4D-40A6-BDDF-00C69955D223}" srcOrd="1" destOrd="0" presId="urn:microsoft.com/office/officeart/2005/8/layout/bProcess3"/>
    <dgm:cxn modelId="{0EC9A7AC-9D9E-495C-8E67-9632086E0BC8}" type="presOf" srcId="{76E96739-537D-4354-99CB-4A7109BD607D}" destId="{B2477175-CA10-460B-8FBC-4A745F78B5E0}" srcOrd="0" destOrd="0" presId="urn:microsoft.com/office/officeart/2005/8/layout/bProcess3"/>
    <dgm:cxn modelId="{0C3D0FAF-6762-4B2B-9CCC-CB38EA14E3D2}" type="presOf" srcId="{62C1ACA5-6214-491D-9E5B-C33560DF32CE}" destId="{553D0BE7-71F6-414F-9C6E-B68A82FD7D17}" srcOrd="0" destOrd="0" presId="urn:microsoft.com/office/officeart/2005/8/layout/bProcess3"/>
    <dgm:cxn modelId="{FC9C6BBE-00C4-4C6C-A74B-D49FA4A36F6B}" type="presOf" srcId="{FEA392B8-409E-453C-B1E1-1C73F31855D5}" destId="{AAF265F9-C4F6-417E-960F-CBC307E929E2}" srcOrd="1" destOrd="0" presId="urn:microsoft.com/office/officeart/2005/8/layout/bProcess3"/>
    <dgm:cxn modelId="{FBCF52C3-C024-466E-9414-9D4E0A4F858B}" type="presOf" srcId="{B80801C7-5382-4731-87DB-744233D0D72F}" destId="{9DCCF190-1D72-48CE-9A94-8571368A43E1}" srcOrd="1" destOrd="0" presId="urn:microsoft.com/office/officeart/2005/8/layout/bProcess3"/>
    <dgm:cxn modelId="{97FE1AD1-2943-46C4-9F30-5E62D610D704}" type="presOf" srcId="{58831660-5023-4C64-9115-164200CFEAAB}" destId="{E6CB29AD-484E-45BC-BBA8-DDDB3D79529A}" srcOrd="0" destOrd="0" presId="urn:microsoft.com/office/officeart/2005/8/layout/bProcess3"/>
    <dgm:cxn modelId="{B3EF31E0-3BBD-48E7-8611-581491CAC2A2}" type="presOf" srcId="{6BD8B818-DF10-411A-A4D2-425490126339}" destId="{BBE28A26-3F22-451C-B59F-0589BE89B816}" srcOrd="0" destOrd="0" presId="urn:microsoft.com/office/officeart/2005/8/layout/bProcess3"/>
    <dgm:cxn modelId="{A4B842F3-6751-49A1-AF78-DC7325CB6E19}" srcId="{62C1ACA5-6214-491D-9E5B-C33560DF32CE}" destId="{2B9355EA-1258-4445-A096-15A9D07F757B}" srcOrd="1" destOrd="0" parTransId="{EA19CF83-212C-4765-915B-EDE0B30E2B07}" sibTransId="{6BD8B818-DF10-411A-A4D2-425490126339}"/>
    <dgm:cxn modelId="{497578FC-6B92-4EBC-B42F-0CFF8398D923}" srcId="{62C1ACA5-6214-491D-9E5B-C33560DF32CE}" destId="{3C042497-D15F-491B-972A-1B5AB4644812}" srcOrd="4" destOrd="0" parTransId="{1AB5324E-96E3-45C8-A0FD-5A9D90E1D271}" sibTransId="{58831660-5023-4C64-9115-164200CFEAAB}"/>
    <dgm:cxn modelId="{B1AEE90B-3B6D-454A-B958-E3BD457124D3}" type="presParOf" srcId="{553D0BE7-71F6-414F-9C6E-B68A82FD7D17}" destId="{601B6904-BA67-4594-8229-E845280CDC73}" srcOrd="0" destOrd="0" presId="urn:microsoft.com/office/officeart/2005/8/layout/bProcess3"/>
    <dgm:cxn modelId="{309DF435-25DE-4703-A3B3-41C774432E8C}" type="presParOf" srcId="{553D0BE7-71F6-414F-9C6E-B68A82FD7D17}" destId="{EBC2EB36-BC61-44B3-A6FF-E9EEFB294606}" srcOrd="1" destOrd="0" presId="urn:microsoft.com/office/officeart/2005/8/layout/bProcess3"/>
    <dgm:cxn modelId="{EC6AACAB-ECD2-46B8-82E3-B08996351736}" type="presParOf" srcId="{EBC2EB36-BC61-44B3-A6FF-E9EEFB294606}" destId="{9DCCF190-1D72-48CE-9A94-8571368A43E1}" srcOrd="0" destOrd="0" presId="urn:microsoft.com/office/officeart/2005/8/layout/bProcess3"/>
    <dgm:cxn modelId="{430936F1-EC14-46AB-B6AB-A5EBCFF8D39A}" type="presParOf" srcId="{553D0BE7-71F6-414F-9C6E-B68A82FD7D17}" destId="{719D9117-89B5-40F3-89CA-2AD2432BD67D}" srcOrd="2" destOrd="0" presId="urn:microsoft.com/office/officeart/2005/8/layout/bProcess3"/>
    <dgm:cxn modelId="{0D69BDE6-2A91-4DA3-9205-2875EA397864}" type="presParOf" srcId="{553D0BE7-71F6-414F-9C6E-B68A82FD7D17}" destId="{BBE28A26-3F22-451C-B59F-0589BE89B816}" srcOrd="3" destOrd="0" presId="urn:microsoft.com/office/officeart/2005/8/layout/bProcess3"/>
    <dgm:cxn modelId="{53897C20-A9E6-4CF0-953C-7C81363E07DF}" type="presParOf" srcId="{BBE28A26-3F22-451C-B59F-0589BE89B816}" destId="{B5AC57A3-AA4D-40A6-BDDF-00C69955D223}" srcOrd="0" destOrd="0" presId="urn:microsoft.com/office/officeart/2005/8/layout/bProcess3"/>
    <dgm:cxn modelId="{509B683A-E47A-4572-85E9-1E6D9DF2D171}" type="presParOf" srcId="{553D0BE7-71F6-414F-9C6E-B68A82FD7D17}" destId="{3CF064F9-7CCC-4763-B5DC-78511B9D52B0}" srcOrd="4" destOrd="0" presId="urn:microsoft.com/office/officeart/2005/8/layout/bProcess3"/>
    <dgm:cxn modelId="{58D263F4-A784-4D04-BC08-136C8A336BA1}" type="presParOf" srcId="{553D0BE7-71F6-414F-9C6E-B68A82FD7D17}" destId="{98ABE408-2298-416E-A5A2-8EAB8041AC0E}" srcOrd="5" destOrd="0" presId="urn:microsoft.com/office/officeart/2005/8/layout/bProcess3"/>
    <dgm:cxn modelId="{C3D1C985-47BA-41C1-B821-994395718987}" type="presParOf" srcId="{98ABE408-2298-416E-A5A2-8EAB8041AC0E}" destId="{AAF265F9-C4F6-417E-960F-CBC307E929E2}" srcOrd="0" destOrd="0" presId="urn:microsoft.com/office/officeart/2005/8/layout/bProcess3"/>
    <dgm:cxn modelId="{A9840069-F5AF-4645-B843-861AB15848C4}" type="presParOf" srcId="{553D0BE7-71F6-414F-9C6E-B68A82FD7D17}" destId="{206C58A4-C50F-4EDD-93B8-9B0705C6857B}" srcOrd="6" destOrd="0" presId="urn:microsoft.com/office/officeart/2005/8/layout/bProcess3"/>
    <dgm:cxn modelId="{30AA9D2E-D3B6-4346-8B29-0F3E61550A30}" type="presParOf" srcId="{553D0BE7-71F6-414F-9C6E-B68A82FD7D17}" destId="{7E4A0E9D-836F-4845-AA52-9B22CF878706}" srcOrd="7" destOrd="0" presId="urn:microsoft.com/office/officeart/2005/8/layout/bProcess3"/>
    <dgm:cxn modelId="{46C2C474-B563-4556-A349-4714936E171C}" type="presParOf" srcId="{7E4A0E9D-836F-4845-AA52-9B22CF878706}" destId="{12014421-BEBC-4F16-8354-D1360249264E}" srcOrd="0" destOrd="0" presId="urn:microsoft.com/office/officeart/2005/8/layout/bProcess3"/>
    <dgm:cxn modelId="{BB244DC7-68A9-48D9-B78A-F38EE71B967D}" type="presParOf" srcId="{553D0BE7-71F6-414F-9C6E-B68A82FD7D17}" destId="{B3A889FF-8266-4089-882D-CCC2BA1515C5}" srcOrd="8" destOrd="0" presId="urn:microsoft.com/office/officeart/2005/8/layout/bProcess3"/>
    <dgm:cxn modelId="{D9044AD5-9358-4585-BDE9-3D333DCBB0FE}" type="presParOf" srcId="{553D0BE7-71F6-414F-9C6E-B68A82FD7D17}" destId="{E6CB29AD-484E-45BC-BBA8-DDDB3D79529A}" srcOrd="9" destOrd="0" presId="urn:microsoft.com/office/officeart/2005/8/layout/bProcess3"/>
    <dgm:cxn modelId="{C65DAEF2-B45E-4411-A5D3-7B7F27EFA467}" type="presParOf" srcId="{E6CB29AD-484E-45BC-BBA8-DDDB3D79529A}" destId="{92327AD5-554E-4D16-A783-9797EC0E95C0}" srcOrd="0" destOrd="0" presId="urn:microsoft.com/office/officeart/2005/8/layout/bProcess3"/>
    <dgm:cxn modelId="{224B2326-E68B-4F4C-A0A0-3337BCF60983}" type="presParOf" srcId="{553D0BE7-71F6-414F-9C6E-B68A82FD7D17}" destId="{B2477175-CA10-460B-8FBC-4A745F78B5E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4C2A0-FE51-495F-A89F-3595834D372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BFBAE09-243F-4E68-B328-797FFBAD00C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gm:t>
    </dgm:pt>
    <dgm:pt modelId="{FEB9A5FE-0B25-43F3-8E04-6F1D79DFC633}" type="parTrans" cxnId="{61A9335B-EE55-47FA-BCA0-1338715E2E1B}">
      <dgm:prSet/>
      <dgm:spPr/>
      <dgm:t>
        <a:bodyPr/>
        <a:lstStyle/>
        <a:p>
          <a:endParaRPr lang="cs-CZ"/>
        </a:p>
      </dgm:t>
    </dgm:pt>
    <dgm:pt modelId="{DBAA563D-D7FB-49F2-900D-A986FB6E96A9}" type="sibTrans" cxnId="{61A9335B-EE55-47FA-BCA0-1338715E2E1B}">
      <dgm:prSet/>
      <dgm:spPr/>
      <dgm:t>
        <a:bodyPr/>
        <a:lstStyle/>
        <a:p>
          <a:endParaRPr lang="cs-CZ"/>
        </a:p>
      </dgm:t>
    </dgm:pt>
    <dgm:pt modelId="{0682EF0E-039F-4098-8BC3-7DF7CE797564}">
      <dgm:prSet phldrT="[Text]"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Předložení projektového záměru na MAS</a:t>
          </a:r>
        </a:p>
      </dgm:t>
    </dgm:pt>
    <dgm:pt modelId="{6F948989-C7F1-4AED-882A-3A347458871B}" type="parTrans" cxnId="{82949175-D903-4AC7-97E6-7BCB5AE02FF5}">
      <dgm:prSet/>
      <dgm:spPr/>
      <dgm:t>
        <a:bodyPr/>
        <a:lstStyle/>
        <a:p>
          <a:endParaRPr lang="cs-CZ"/>
        </a:p>
      </dgm:t>
    </dgm:pt>
    <dgm:pt modelId="{0F0D97D9-BAC3-4ED8-AA54-45DE32AC6F9C}" type="sibTrans" cxnId="{82949175-D903-4AC7-97E6-7BCB5AE02FF5}">
      <dgm:prSet/>
      <dgm:spPr/>
      <dgm:t>
        <a:bodyPr/>
        <a:lstStyle/>
        <a:p>
          <a:endParaRPr lang="cs-CZ"/>
        </a:p>
      </dgm:t>
    </dgm:pt>
    <dgm:pt modelId="{3232478E-E8A8-41AA-AEF9-5CBAB22FF67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Projednání souboru projektových záměrů na Výběrovém orgánu MAS</a:t>
          </a:r>
        </a:p>
      </dgm:t>
    </dgm:pt>
    <dgm:pt modelId="{CB711EB5-5BF5-4C71-A97A-E375E264B815}" type="parTrans" cxnId="{3C9B4086-6DDD-4B00-AAB5-AC70ECCABDEF}">
      <dgm:prSet/>
      <dgm:spPr/>
      <dgm:t>
        <a:bodyPr/>
        <a:lstStyle/>
        <a:p>
          <a:endParaRPr lang="cs-CZ"/>
        </a:p>
      </dgm:t>
    </dgm:pt>
    <dgm:pt modelId="{B65B3BB0-E4B6-4FAC-8F43-A1B924C96AED}" type="sibTrans" cxnId="{3C9B4086-6DDD-4B00-AAB5-AC70ECCABDEF}">
      <dgm:prSet/>
      <dgm:spPr/>
      <dgm:t>
        <a:bodyPr/>
        <a:lstStyle/>
        <a:p>
          <a:endParaRPr lang="cs-CZ"/>
        </a:p>
      </dgm:t>
    </dgm:pt>
    <dgm:pt modelId="{3509CD3F-9FE1-412A-82B3-620C7DBBAD33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Předložení</a:t>
          </a:r>
          <a:r>
            <a:rPr lang="cs-CZ" baseline="0" dirty="0">
              <a:solidFill>
                <a:srgbClr val="FF0000"/>
              </a:solidFill>
            </a:rPr>
            <a:t> souboru projektových záměru Výběrovým orgánem MAS na Rozhodovací orgán MAS</a:t>
          </a:r>
          <a:endParaRPr lang="cs-CZ" dirty="0">
            <a:solidFill>
              <a:srgbClr val="FF0000"/>
            </a:solidFill>
          </a:endParaRPr>
        </a:p>
      </dgm:t>
    </dgm:pt>
    <dgm:pt modelId="{C01811C5-0189-4D42-8561-7298F2D6FC5E}" type="parTrans" cxnId="{AA78E40E-1693-463B-B193-975EA7268904}">
      <dgm:prSet/>
      <dgm:spPr/>
      <dgm:t>
        <a:bodyPr/>
        <a:lstStyle/>
        <a:p>
          <a:endParaRPr lang="cs-CZ"/>
        </a:p>
      </dgm:t>
    </dgm:pt>
    <dgm:pt modelId="{6F2D2A14-191E-4477-B10F-5463A61172E9}" type="sibTrans" cxnId="{AA78E40E-1693-463B-B193-975EA7268904}">
      <dgm:prSet/>
      <dgm:spPr/>
      <dgm:t>
        <a:bodyPr/>
        <a:lstStyle/>
        <a:p>
          <a:endParaRPr lang="cs-CZ"/>
        </a:p>
      </dgm:t>
    </dgm:pt>
    <dgm:pt modelId="{2C3EE1A3-7263-4893-AF14-E4711F27A955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Rozhodovací orgán MAS vydá vyjádření o souladu/nesouladu projektového záměru s PR IROP.*</a:t>
          </a:r>
        </a:p>
      </dgm:t>
    </dgm:pt>
    <dgm:pt modelId="{21688D0E-E76D-49E7-B2BE-ACA27223DD99}" type="parTrans" cxnId="{B857E1EA-B8FB-4B1D-9297-D283A963EC1C}">
      <dgm:prSet/>
      <dgm:spPr/>
      <dgm:t>
        <a:bodyPr/>
        <a:lstStyle/>
        <a:p>
          <a:endParaRPr lang="cs-CZ"/>
        </a:p>
      </dgm:t>
    </dgm:pt>
    <dgm:pt modelId="{55199979-2484-4B11-BF90-D9B5C123D51B}" type="sibTrans" cxnId="{B857E1EA-B8FB-4B1D-9297-D283A963EC1C}">
      <dgm:prSet/>
      <dgm:spPr/>
      <dgm:t>
        <a:bodyPr/>
        <a:lstStyle/>
        <a:p>
          <a:endParaRPr lang="cs-CZ"/>
        </a:p>
      </dgm:t>
    </dgm:pt>
    <dgm:pt modelId="{A7BF857F-3466-4759-A4AE-6877914006D8}">
      <dgm:prSet phldrT="[Text]"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Předložení žádosti o podporu do MS 21+ žadatelem do výzvy ŘO IROP</a:t>
          </a:r>
        </a:p>
      </dgm:t>
    </dgm:pt>
    <dgm:pt modelId="{29F293F7-39F3-46CF-97AD-386C773975DD}" type="parTrans" cxnId="{0C611ECC-BCE1-4B4F-9FD2-EFB4CF6927CB}">
      <dgm:prSet/>
      <dgm:spPr/>
      <dgm:t>
        <a:bodyPr/>
        <a:lstStyle/>
        <a:p>
          <a:endParaRPr lang="cs-CZ"/>
        </a:p>
      </dgm:t>
    </dgm:pt>
    <dgm:pt modelId="{B932046D-FB48-4BF7-8E75-1932E45B30EE}" type="sibTrans" cxnId="{0C611ECC-BCE1-4B4F-9FD2-EFB4CF6927CB}">
      <dgm:prSet/>
      <dgm:spPr/>
      <dgm:t>
        <a:bodyPr/>
        <a:lstStyle/>
        <a:p>
          <a:endParaRPr lang="cs-CZ"/>
        </a:p>
      </dgm:t>
    </dgm:pt>
    <dgm:pt modelId="{674226FD-7861-49CB-BD70-911558161455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Hodnocení </a:t>
          </a:r>
          <a:r>
            <a:rPr lang="cs-CZ" dirty="0" err="1">
              <a:solidFill>
                <a:schemeClr val="accent1"/>
              </a:solidFill>
            </a:rPr>
            <a:t>ŽoP</a:t>
          </a:r>
          <a:r>
            <a:rPr lang="cs-CZ" dirty="0">
              <a:solidFill>
                <a:schemeClr val="accent1"/>
              </a:solidFill>
            </a:rPr>
            <a:t> na Centru pro regionální rozvoj</a:t>
          </a:r>
        </a:p>
      </dgm:t>
    </dgm:pt>
    <dgm:pt modelId="{85325AF2-DC77-4C3C-A189-633CD05553C0}" type="parTrans" cxnId="{46BD54A3-A938-4A81-BCA0-EEE3B08DE244}">
      <dgm:prSet/>
      <dgm:spPr/>
      <dgm:t>
        <a:bodyPr/>
        <a:lstStyle/>
        <a:p>
          <a:endParaRPr lang="cs-CZ"/>
        </a:p>
      </dgm:t>
    </dgm:pt>
    <dgm:pt modelId="{3490E3FC-0171-4527-88BF-3B0D6EEEBE11}" type="sibTrans" cxnId="{46BD54A3-A938-4A81-BCA0-EEE3B08DE244}">
      <dgm:prSet/>
      <dgm:spPr/>
      <dgm:t>
        <a:bodyPr/>
        <a:lstStyle/>
        <a:p>
          <a:endParaRPr lang="cs-CZ"/>
        </a:p>
      </dgm:t>
    </dgm:pt>
    <dgm:pt modelId="{2CE374F4-CB0F-4B4A-964C-1CE35348454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Vytvoření souboru projektových záměrů, který splnil/nesplnil kritéria MAS pro výběr na Rozhodovací orgán MAS</a:t>
          </a:r>
        </a:p>
      </dgm:t>
    </dgm:pt>
    <dgm:pt modelId="{EBE052A5-09DE-430A-B159-ECB965AD468A}" type="sibTrans" cxnId="{FA1DC6F0-6D8D-4C5D-90C0-01C8D56FD5B6}">
      <dgm:prSet/>
      <dgm:spPr/>
      <dgm:t>
        <a:bodyPr/>
        <a:lstStyle/>
        <a:p>
          <a:endParaRPr lang="cs-CZ"/>
        </a:p>
      </dgm:t>
    </dgm:pt>
    <dgm:pt modelId="{BDB8C896-65A1-4EE1-803F-8B13D6A9A3CE}" type="parTrans" cxnId="{FA1DC6F0-6D8D-4C5D-90C0-01C8D56FD5B6}">
      <dgm:prSet/>
      <dgm:spPr/>
      <dgm:t>
        <a:bodyPr/>
        <a:lstStyle/>
        <a:p>
          <a:endParaRPr lang="cs-CZ"/>
        </a:p>
      </dgm:t>
    </dgm:pt>
    <dgm:pt modelId="{8D8EECA1-7D9A-4B4C-B59F-E3386C12BA30}">
      <dgm:prSet phldrT="[Text]"/>
      <dgm:spPr/>
      <dgm:t>
        <a:bodyPr/>
        <a:lstStyle/>
        <a:p>
          <a:r>
            <a:rPr lang="cs-CZ" dirty="0"/>
            <a:t>Vydání právního aktu žadateli Řídicím orgánem IROP</a:t>
          </a:r>
        </a:p>
      </dgm:t>
    </dgm:pt>
    <dgm:pt modelId="{C931A928-FFD2-486B-B363-E6CDEE327FD1}" type="sibTrans" cxnId="{FD0E6368-C04C-43E3-95AF-603CF74CCAEA}">
      <dgm:prSet/>
      <dgm:spPr/>
      <dgm:t>
        <a:bodyPr/>
        <a:lstStyle/>
        <a:p>
          <a:endParaRPr lang="cs-CZ"/>
        </a:p>
      </dgm:t>
    </dgm:pt>
    <dgm:pt modelId="{8A2555E9-46FC-4295-BA11-30EE6B331668}" type="parTrans" cxnId="{FD0E6368-C04C-43E3-95AF-603CF74CCAEA}">
      <dgm:prSet/>
      <dgm:spPr/>
      <dgm:t>
        <a:bodyPr/>
        <a:lstStyle/>
        <a:p>
          <a:endParaRPr lang="cs-CZ"/>
        </a:p>
      </dgm:t>
    </dgm:pt>
    <dgm:pt modelId="{20B30F8E-DCB6-4BFD-BE2D-79588062E473}" type="pres">
      <dgm:prSet presAssocID="{4CC4C2A0-FE51-495F-A89F-3595834D3721}" presName="Name0" presStyleCnt="0">
        <dgm:presLayoutVars>
          <dgm:dir/>
          <dgm:resizeHandles/>
        </dgm:presLayoutVars>
      </dgm:prSet>
      <dgm:spPr/>
    </dgm:pt>
    <dgm:pt modelId="{A4BF2C92-AA3A-4610-B74F-D4A690E8271D}" type="pres">
      <dgm:prSet presAssocID="{FBFBAE09-243F-4E68-B328-797FFBAD00CE}" presName="compNode" presStyleCnt="0"/>
      <dgm:spPr/>
    </dgm:pt>
    <dgm:pt modelId="{E0D136B7-E7E2-4584-81A0-F347E9D67443}" type="pres">
      <dgm:prSet presAssocID="{FBFBAE09-243F-4E68-B328-797FFBAD00CE}" presName="dummyConnPt" presStyleCnt="0"/>
      <dgm:spPr/>
    </dgm:pt>
    <dgm:pt modelId="{E6506AC0-4E7D-42A4-99E4-73F3D7E116D4}" type="pres">
      <dgm:prSet presAssocID="{FBFBAE09-243F-4E68-B328-797FFBAD00CE}" presName="node" presStyleLbl="node1" presStyleIdx="0" presStyleCnt="9">
        <dgm:presLayoutVars>
          <dgm:bulletEnabled val="1"/>
        </dgm:presLayoutVars>
      </dgm:prSet>
      <dgm:spPr/>
    </dgm:pt>
    <dgm:pt modelId="{990F3D88-6828-4DF6-87A1-0436C26112A4}" type="pres">
      <dgm:prSet presAssocID="{DBAA563D-D7FB-49F2-900D-A986FB6E96A9}" presName="sibTrans" presStyleLbl="bgSibTrans2D1" presStyleIdx="0" presStyleCnt="8"/>
      <dgm:spPr/>
    </dgm:pt>
    <dgm:pt modelId="{1CCD71BD-818E-4FAA-8AA0-F2491A5D9830}" type="pres">
      <dgm:prSet presAssocID="{0682EF0E-039F-4098-8BC3-7DF7CE797564}" presName="compNode" presStyleCnt="0"/>
      <dgm:spPr/>
    </dgm:pt>
    <dgm:pt modelId="{3CADA911-1C05-44ED-998E-85F99E91DBEE}" type="pres">
      <dgm:prSet presAssocID="{0682EF0E-039F-4098-8BC3-7DF7CE797564}" presName="dummyConnPt" presStyleCnt="0"/>
      <dgm:spPr/>
    </dgm:pt>
    <dgm:pt modelId="{3031E3DF-272E-4ED1-B8FF-83C647A7A841}" type="pres">
      <dgm:prSet presAssocID="{0682EF0E-039F-4098-8BC3-7DF7CE797564}" presName="node" presStyleLbl="node1" presStyleIdx="1" presStyleCnt="9">
        <dgm:presLayoutVars>
          <dgm:bulletEnabled val="1"/>
        </dgm:presLayoutVars>
      </dgm:prSet>
      <dgm:spPr/>
    </dgm:pt>
    <dgm:pt modelId="{E71B1544-358F-45CA-B5E8-A62888486DAC}" type="pres">
      <dgm:prSet presAssocID="{0F0D97D9-BAC3-4ED8-AA54-45DE32AC6F9C}" presName="sibTrans" presStyleLbl="bgSibTrans2D1" presStyleIdx="1" presStyleCnt="8"/>
      <dgm:spPr/>
    </dgm:pt>
    <dgm:pt modelId="{852522F5-CAD7-436A-BE9D-805F95173B03}" type="pres">
      <dgm:prSet presAssocID="{3232478E-E8A8-41AA-AEF9-5CBAB22FF67F}" presName="compNode" presStyleCnt="0"/>
      <dgm:spPr/>
    </dgm:pt>
    <dgm:pt modelId="{5FB14382-9C1F-45B7-826D-7BFE57D57912}" type="pres">
      <dgm:prSet presAssocID="{3232478E-E8A8-41AA-AEF9-5CBAB22FF67F}" presName="dummyConnPt" presStyleCnt="0"/>
      <dgm:spPr/>
    </dgm:pt>
    <dgm:pt modelId="{5393EF5A-4643-43FE-B18E-501FC0573E52}" type="pres">
      <dgm:prSet presAssocID="{3232478E-E8A8-41AA-AEF9-5CBAB22FF67F}" presName="node" presStyleLbl="node1" presStyleIdx="2" presStyleCnt="9">
        <dgm:presLayoutVars>
          <dgm:bulletEnabled val="1"/>
        </dgm:presLayoutVars>
      </dgm:prSet>
      <dgm:spPr/>
    </dgm:pt>
    <dgm:pt modelId="{EB8460DD-8555-4256-9EEA-4F9EE74CF88E}" type="pres">
      <dgm:prSet presAssocID="{B65B3BB0-E4B6-4FAC-8F43-A1B924C96AED}" presName="sibTrans" presStyleLbl="bgSibTrans2D1" presStyleIdx="2" presStyleCnt="8"/>
      <dgm:spPr/>
    </dgm:pt>
    <dgm:pt modelId="{0AB36199-D9CA-4A51-8517-F24FF3AD19E0}" type="pres">
      <dgm:prSet presAssocID="{3509CD3F-9FE1-412A-82B3-620C7DBBAD33}" presName="compNode" presStyleCnt="0"/>
      <dgm:spPr/>
    </dgm:pt>
    <dgm:pt modelId="{A8007BB9-56FD-477A-8A98-50B49A686C4D}" type="pres">
      <dgm:prSet presAssocID="{3509CD3F-9FE1-412A-82B3-620C7DBBAD33}" presName="dummyConnPt" presStyleCnt="0"/>
      <dgm:spPr/>
    </dgm:pt>
    <dgm:pt modelId="{1780956C-AB2B-4054-8C3A-947000803ACA}" type="pres">
      <dgm:prSet presAssocID="{3509CD3F-9FE1-412A-82B3-620C7DBBAD33}" presName="node" presStyleLbl="node1" presStyleIdx="3" presStyleCnt="9">
        <dgm:presLayoutVars>
          <dgm:bulletEnabled val="1"/>
        </dgm:presLayoutVars>
      </dgm:prSet>
      <dgm:spPr/>
    </dgm:pt>
    <dgm:pt modelId="{FEC7A940-EC46-493F-9CF1-0913D5684898}" type="pres">
      <dgm:prSet presAssocID="{6F2D2A14-191E-4477-B10F-5463A61172E9}" presName="sibTrans" presStyleLbl="bgSibTrans2D1" presStyleIdx="3" presStyleCnt="8"/>
      <dgm:spPr/>
    </dgm:pt>
    <dgm:pt modelId="{0781CE20-FC4A-4CE4-8847-594B4B54FBBE}" type="pres">
      <dgm:prSet presAssocID="{2CE374F4-CB0F-4B4A-964C-1CE353484544}" presName="compNode" presStyleCnt="0"/>
      <dgm:spPr/>
    </dgm:pt>
    <dgm:pt modelId="{D5DC96A0-9B69-4AC4-A378-5D5F92EF00AA}" type="pres">
      <dgm:prSet presAssocID="{2CE374F4-CB0F-4B4A-964C-1CE353484544}" presName="dummyConnPt" presStyleCnt="0"/>
      <dgm:spPr/>
    </dgm:pt>
    <dgm:pt modelId="{8BA974B0-CC9D-4BCB-81FC-8C9C3C5DC89B}" type="pres">
      <dgm:prSet presAssocID="{2CE374F4-CB0F-4B4A-964C-1CE353484544}" presName="node" presStyleLbl="node1" presStyleIdx="4" presStyleCnt="9">
        <dgm:presLayoutVars>
          <dgm:bulletEnabled val="1"/>
        </dgm:presLayoutVars>
      </dgm:prSet>
      <dgm:spPr/>
    </dgm:pt>
    <dgm:pt modelId="{728B3DE6-2E43-4EA0-A873-DF72F236151C}" type="pres">
      <dgm:prSet presAssocID="{EBE052A5-09DE-430A-B159-ECB965AD468A}" presName="sibTrans" presStyleLbl="bgSibTrans2D1" presStyleIdx="4" presStyleCnt="8"/>
      <dgm:spPr/>
    </dgm:pt>
    <dgm:pt modelId="{D05372EF-F9D2-43D1-A0EF-76D9613906C4}" type="pres">
      <dgm:prSet presAssocID="{2C3EE1A3-7263-4893-AF14-E4711F27A955}" presName="compNode" presStyleCnt="0"/>
      <dgm:spPr/>
    </dgm:pt>
    <dgm:pt modelId="{7FBC4BA2-E901-4CA3-8256-D685BBE8CB5A}" type="pres">
      <dgm:prSet presAssocID="{2C3EE1A3-7263-4893-AF14-E4711F27A955}" presName="dummyConnPt" presStyleCnt="0"/>
      <dgm:spPr/>
    </dgm:pt>
    <dgm:pt modelId="{329F8BB3-C216-4BF1-AF22-F0B53649B29C}" type="pres">
      <dgm:prSet presAssocID="{2C3EE1A3-7263-4893-AF14-E4711F27A955}" presName="node" presStyleLbl="node1" presStyleIdx="5" presStyleCnt="9">
        <dgm:presLayoutVars>
          <dgm:bulletEnabled val="1"/>
        </dgm:presLayoutVars>
      </dgm:prSet>
      <dgm:spPr/>
    </dgm:pt>
    <dgm:pt modelId="{FC1EB565-68FE-4CA9-9C29-534975845CE6}" type="pres">
      <dgm:prSet presAssocID="{55199979-2484-4B11-BF90-D9B5C123D51B}" presName="sibTrans" presStyleLbl="bgSibTrans2D1" presStyleIdx="5" presStyleCnt="8"/>
      <dgm:spPr/>
    </dgm:pt>
    <dgm:pt modelId="{86A88123-613B-4791-8733-F7B7FF22F882}" type="pres">
      <dgm:prSet presAssocID="{A7BF857F-3466-4759-A4AE-6877914006D8}" presName="compNode" presStyleCnt="0"/>
      <dgm:spPr/>
    </dgm:pt>
    <dgm:pt modelId="{72E8E3D8-22AC-40E1-ADD1-B38E69896F43}" type="pres">
      <dgm:prSet presAssocID="{A7BF857F-3466-4759-A4AE-6877914006D8}" presName="dummyConnPt" presStyleCnt="0"/>
      <dgm:spPr/>
    </dgm:pt>
    <dgm:pt modelId="{B6EB1331-E6A9-40BE-B6C5-BE1124AC10EE}" type="pres">
      <dgm:prSet presAssocID="{A7BF857F-3466-4759-A4AE-6877914006D8}" presName="node" presStyleLbl="node1" presStyleIdx="6" presStyleCnt="9">
        <dgm:presLayoutVars>
          <dgm:bulletEnabled val="1"/>
        </dgm:presLayoutVars>
      </dgm:prSet>
      <dgm:spPr/>
    </dgm:pt>
    <dgm:pt modelId="{C8FCC71F-C5E0-43D3-AF19-A1DE8586F9D6}" type="pres">
      <dgm:prSet presAssocID="{B932046D-FB48-4BF7-8E75-1932E45B30EE}" presName="sibTrans" presStyleLbl="bgSibTrans2D1" presStyleIdx="6" presStyleCnt="8" custAng="140350" custLinFactNeighborX="4517" custLinFactNeighborY="-8974"/>
      <dgm:spPr/>
    </dgm:pt>
    <dgm:pt modelId="{24EC73CB-482D-40BD-A992-CFAE9F29910B}" type="pres">
      <dgm:prSet presAssocID="{674226FD-7861-49CB-BD70-911558161455}" presName="compNode" presStyleCnt="0"/>
      <dgm:spPr/>
    </dgm:pt>
    <dgm:pt modelId="{05F151E1-A4BA-4B10-8BEA-25F72A7CE8DA}" type="pres">
      <dgm:prSet presAssocID="{674226FD-7861-49CB-BD70-911558161455}" presName="dummyConnPt" presStyleCnt="0"/>
      <dgm:spPr/>
    </dgm:pt>
    <dgm:pt modelId="{672FAC0C-540C-434E-BDCF-3C66D3DFC1AE}" type="pres">
      <dgm:prSet presAssocID="{674226FD-7861-49CB-BD70-911558161455}" presName="node" presStyleLbl="node1" presStyleIdx="7" presStyleCnt="9" custLinFactNeighborX="6448" custLinFactNeighborY="9400">
        <dgm:presLayoutVars>
          <dgm:bulletEnabled val="1"/>
        </dgm:presLayoutVars>
      </dgm:prSet>
      <dgm:spPr/>
    </dgm:pt>
    <dgm:pt modelId="{2F19EBC0-7B85-4514-9E4C-0DDD0F7B26BC}" type="pres">
      <dgm:prSet presAssocID="{3490E3FC-0171-4527-88BF-3B0D6EEEBE11}" presName="sibTrans" presStyleLbl="bgSibTrans2D1" presStyleIdx="7" presStyleCnt="8" custLinFactNeighborX="2994" custLinFactNeighborY="6037"/>
      <dgm:spPr/>
    </dgm:pt>
    <dgm:pt modelId="{73D22698-53F9-480A-8AB6-A9E7B92FD30C}" type="pres">
      <dgm:prSet presAssocID="{8D8EECA1-7D9A-4B4C-B59F-E3386C12BA30}" presName="compNode" presStyleCnt="0"/>
      <dgm:spPr/>
    </dgm:pt>
    <dgm:pt modelId="{9F57A351-FDB9-4412-AFD3-953CEB3A539D}" type="pres">
      <dgm:prSet presAssocID="{8D8EECA1-7D9A-4B4C-B59F-E3386C12BA30}" presName="dummyConnPt" presStyleCnt="0"/>
      <dgm:spPr/>
    </dgm:pt>
    <dgm:pt modelId="{A34EC346-1408-4EF0-98BD-6EB338F8E880}" type="pres">
      <dgm:prSet presAssocID="{8D8EECA1-7D9A-4B4C-B59F-E3386C12BA30}" presName="node" presStyleLbl="node1" presStyleIdx="8" presStyleCnt="9" custLinFactNeighborX="4899" custLinFactNeighborY="39587">
        <dgm:presLayoutVars>
          <dgm:bulletEnabled val="1"/>
        </dgm:presLayoutVars>
      </dgm:prSet>
      <dgm:spPr/>
    </dgm:pt>
  </dgm:ptLst>
  <dgm:cxnLst>
    <dgm:cxn modelId="{AA78E40E-1693-463B-B193-975EA7268904}" srcId="{4CC4C2A0-FE51-495F-A89F-3595834D3721}" destId="{3509CD3F-9FE1-412A-82B3-620C7DBBAD33}" srcOrd="3" destOrd="0" parTransId="{C01811C5-0189-4D42-8561-7298F2D6FC5E}" sibTransId="{6F2D2A14-191E-4477-B10F-5463A61172E9}"/>
    <dgm:cxn modelId="{B6D2D21A-5107-40D6-B07C-CE4F19685F3E}" type="presOf" srcId="{0F0D97D9-BAC3-4ED8-AA54-45DE32AC6F9C}" destId="{E71B1544-358F-45CA-B5E8-A62888486DAC}" srcOrd="0" destOrd="0" presId="urn:microsoft.com/office/officeart/2005/8/layout/bProcess4"/>
    <dgm:cxn modelId="{3D25F024-6E06-4415-99A5-D0953CE2E3B0}" type="presOf" srcId="{B932046D-FB48-4BF7-8E75-1932E45B30EE}" destId="{C8FCC71F-C5E0-43D3-AF19-A1DE8586F9D6}" srcOrd="0" destOrd="0" presId="urn:microsoft.com/office/officeart/2005/8/layout/bProcess4"/>
    <dgm:cxn modelId="{2278C227-5395-40A8-A72A-30BC5E0DEB0F}" type="presOf" srcId="{8D8EECA1-7D9A-4B4C-B59F-E3386C12BA30}" destId="{A34EC346-1408-4EF0-98BD-6EB338F8E880}" srcOrd="0" destOrd="0" presId="urn:microsoft.com/office/officeart/2005/8/layout/bProcess4"/>
    <dgm:cxn modelId="{C5521F30-6310-44D4-BDEE-D63477E62B4D}" type="presOf" srcId="{3232478E-E8A8-41AA-AEF9-5CBAB22FF67F}" destId="{5393EF5A-4643-43FE-B18E-501FC0573E52}" srcOrd="0" destOrd="0" presId="urn:microsoft.com/office/officeart/2005/8/layout/bProcess4"/>
    <dgm:cxn modelId="{EF68E333-34F3-43A5-9E84-48997AF27DD3}" type="presOf" srcId="{3509CD3F-9FE1-412A-82B3-620C7DBBAD33}" destId="{1780956C-AB2B-4054-8C3A-947000803ACA}" srcOrd="0" destOrd="0" presId="urn:microsoft.com/office/officeart/2005/8/layout/bProcess4"/>
    <dgm:cxn modelId="{7E132737-C416-4877-8D0B-2EA736C0D66A}" type="presOf" srcId="{6F2D2A14-191E-4477-B10F-5463A61172E9}" destId="{FEC7A940-EC46-493F-9CF1-0913D5684898}" srcOrd="0" destOrd="0" presId="urn:microsoft.com/office/officeart/2005/8/layout/bProcess4"/>
    <dgm:cxn modelId="{61A9335B-EE55-47FA-BCA0-1338715E2E1B}" srcId="{4CC4C2A0-FE51-495F-A89F-3595834D3721}" destId="{FBFBAE09-243F-4E68-B328-797FFBAD00CE}" srcOrd="0" destOrd="0" parTransId="{FEB9A5FE-0B25-43F3-8E04-6F1D79DFC633}" sibTransId="{DBAA563D-D7FB-49F2-900D-A986FB6E96A9}"/>
    <dgm:cxn modelId="{FD0E6368-C04C-43E3-95AF-603CF74CCAEA}" srcId="{4CC4C2A0-FE51-495F-A89F-3595834D3721}" destId="{8D8EECA1-7D9A-4B4C-B59F-E3386C12BA30}" srcOrd="8" destOrd="0" parTransId="{8A2555E9-46FC-4295-BA11-30EE6B331668}" sibTransId="{C931A928-FFD2-486B-B363-E6CDEE327FD1}"/>
    <dgm:cxn modelId="{FE88086D-D7FA-44E7-9295-11F6EDA42FD4}" type="presOf" srcId="{DBAA563D-D7FB-49F2-900D-A986FB6E96A9}" destId="{990F3D88-6828-4DF6-87A1-0436C26112A4}" srcOrd="0" destOrd="0" presId="urn:microsoft.com/office/officeart/2005/8/layout/bProcess4"/>
    <dgm:cxn modelId="{0CA38F6E-8196-43F4-95E1-99E3017E4072}" type="presOf" srcId="{0682EF0E-039F-4098-8BC3-7DF7CE797564}" destId="{3031E3DF-272E-4ED1-B8FF-83C647A7A841}" srcOrd="0" destOrd="0" presId="urn:microsoft.com/office/officeart/2005/8/layout/bProcess4"/>
    <dgm:cxn modelId="{FCBA7170-C283-48EB-A34A-9D46E403DA6E}" type="presOf" srcId="{674226FD-7861-49CB-BD70-911558161455}" destId="{672FAC0C-540C-434E-BDCF-3C66D3DFC1AE}" srcOrd="0" destOrd="0" presId="urn:microsoft.com/office/officeart/2005/8/layout/bProcess4"/>
    <dgm:cxn modelId="{82949175-D903-4AC7-97E6-7BCB5AE02FF5}" srcId="{4CC4C2A0-FE51-495F-A89F-3595834D3721}" destId="{0682EF0E-039F-4098-8BC3-7DF7CE797564}" srcOrd="1" destOrd="0" parTransId="{6F948989-C7F1-4AED-882A-3A347458871B}" sibTransId="{0F0D97D9-BAC3-4ED8-AA54-45DE32AC6F9C}"/>
    <dgm:cxn modelId="{6B192879-12D2-4A72-8346-F4F220F99AB0}" type="presOf" srcId="{A7BF857F-3466-4759-A4AE-6877914006D8}" destId="{B6EB1331-E6A9-40BE-B6C5-BE1124AC10EE}" srcOrd="0" destOrd="0" presId="urn:microsoft.com/office/officeart/2005/8/layout/bProcess4"/>
    <dgm:cxn modelId="{A685CC7B-5F4D-4F6D-8840-998D6FDE56EA}" type="presOf" srcId="{FBFBAE09-243F-4E68-B328-797FFBAD00CE}" destId="{E6506AC0-4E7D-42A4-99E4-73F3D7E116D4}" srcOrd="0" destOrd="0" presId="urn:microsoft.com/office/officeart/2005/8/layout/bProcess4"/>
    <dgm:cxn modelId="{3C9B4086-6DDD-4B00-AAB5-AC70ECCABDEF}" srcId="{4CC4C2A0-FE51-495F-A89F-3595834D3721}" destId="{3232478E-E8A8-41AA-AEF9-5CBAB22FF67F}" srcOrd="2" destOrd="0" parTransId="{CB711EB5-5BF5-4C71-A97A-E375E264B815}" sibTransId="{B65B3BB0-E4B6-4FAC-8F43-A1B924C96AED}"/>
    <dgm:cxn modelId="{5C1AF991-B754-4413-BF7D-66B827887322}" type="presOf" srcId="{4CC4C2A0-FE51-495F-A89F-3595834D3721}" destId="{20B30F8E-DCB6-4BFD-BE2D-79588062E473}" srcOrd="0" destOrd="0" presId="urn:microsoft.com/office/officeart/2005/8/layout/bProcess4"/>
    <dgm:cxn modelId="{46BD54A3-A938-4A81-BCA0-EEE3B08DE244}" srcId="{4CC4C2A0-FE51-495F-A89F-3595834D3721}" destId="{674226FD-7861-49CB-BD70-911558161455}" srcOrd="7" destOrd="0" parTransId="{85325AF2-DC77-4C3C-A189-633CD05553C0}" sibTransId="{3490E3FC-0171-4527-88BF-3B0D6EEEBE11}"/>
    <dgm:cxn modelId="{C03E1BBE-C3F5-4383-87E6-D85677F64563}" type="presOf" srcId="{2C3EE1A3-7263-4893-AF14-E4711F27A955}" destId="{329F8BB3-C216-4BF1-AF22-F0B53649B29C}" srcOrd="0" destOrd="0" presId="urn:microsoft.com/office/officeart/2005/8/layout/bProcess4"/>
    <dgm:cxn modelId="{0C611ECC-BCE1-4B4F-9FD2-EFB4CF6927CB}" srcId="{4CC4C2A0-FE51-495F-A89F-3595834D3721}" destId="{A7BF857F-3466-4759-A4AE-6877914006D8}" srcOrd="6" destOrd="0" parTransId="{29F293F7-39F3-46CF-97AD-386C773975DD}" sibTransId="{B932046D-FB48-4BF7-8E75-1932E45B30EE}"/>
    <dgm:cxn modelId="{D00214CE-5F7F-4A04-88B9-EC9B22F3FB42}" type="presOf" srcId="{2CE374F4-CB0F-4B4A-964C-1CE353484544}" destId="{8BA974B0-CC9D-4BCB-81FC-8C9C3C5DC89B}" srcOrd="0" destOrd="0" presId="urn:microsoft.com/office/officeart/2005/8/layout/bProcess4"/>
    <dgm:cxn modelId="{0333B0CF-D814-42F5-94EA-2C6AD9E0FD31}" type="presOf" srcId="{B65B3BB0-E4B6-4FAC-8F43-A1B924C96AED}" destId="{EB8460DD-8555-4256-9EEA-4F9EE74CF88E}" srcOrd="0" destOrd="0" presId="urn:microsoft.com/office/officeart/2005/8/layout/bProcess4"/>
    <dgm:cxn modelId="{7C60ADD2-BA29-44B7-8AC5-236CA724C993}" type="presOf" srcId="{EBE052A5-09DE-430A-B159-ECB965AD468A}" destId="{728B3DE6-2E43-4EA0-A873-DF72F236151C}" srcOrd="0" destOrd="0" presId="urn:microsoft.com/office/officeart/2005/8/layout/bProcess4"/>
    <dgm:cxn modelId="{4E5FE2E0-F5C9-4E0D-8FD2-B7436CF14054}" type="presOf" srcId="{3490E3FC-0171-4527-88BF-3B0D6EEEBE11}" destId="{2F19EBC0-7B85-4514-9E4C-0DDD0F7B26BC}" srcOrd="0" destOrd="0" presId="urn:microsoft.com/office/officeart/2005/8/layout/bProcess4"/>
    <dgm:cxn modelId="{B857E1EA-B8FB-4B1D-9297-D283A963EC1C}" srcId="{4CC4C2A0-FE51-495F-A89F-3595834D3721}" destId="{2C3EE1A3-7263-4893-AF14-E4711F27A955}" srcOrd="5" destOrd="0" parTransId="{21688D0E-E76D-49E7-B2BE-ACA27223DD99}" sibTransId="{55199979-2484-4B11-BF90-D9B5C123D51B}"/>
    <dgm:cxn modelId="{FA1DC6F0-6D8D-4C5D-90C0-01C8D56FD5B6}" srcId="{4CC4C2A0-FE51-495F-A89F-3595834D3721}" destId="{2CE374F4-CB0F-4B4A-964C-1CE353484544}" srcOrd="4" destOrd="0" parTransId="{BDB8C896-65A1-4EE1-803F-8B13D6A9A3CE}" sibTransId="{EBE052A5-09DE-430A-B159-ECB965AD468A}"/>
    <dgm:cxn modelId="{366031F5-0CE0-461A-97DB-AC24A68E8F0C}" type="presOf" srcId="{55199979-2484-4B11-BF90-D9B5C123D51B}" destId="{FC1EB565-68FE-4CA9-9C29-534975845CE6}" srcOrd="0" destOrd="0" presId="urn:microsoft.com/office/officeart/2005/8/layout/bProcess4"/>
    <dgm:cxn modelId="{467FA84F-0A27-4EB5-B609-10EBD763EF0B}" type="presParOf" srcId="{20B30F8E-DCB6-4BFD-BE2D-79588062E473}" destId="{A4BF2C92-AA3A-4610-B74F-D4A690E8271D}" srcOrd="0" destOrd="0" presId="urn:microsoft.com/office/officeart/2005/8/layout/bProcess4"/>
    <dgm:cxn modelId="{503B99E1-3308-4F50-8281-C11547B7AFF9}" type="presParOf" srcId="{A4BF2C92-AA3A-4610-B74F-D4A690E8271D}" destId="{E0D136B7-E7E2-4584-81A0-F347E9D67443}" srcOrd="0" destOrd="0" presId="urn:microsoft.com/office/officeart/2005/8/layout/bProcess4"/>
    <dgm:cxn modelId="{66EE2734-1AE0-45EC-A89E-EE65E8DF9493}" type="presParOf" srcId="{A4BF2C92-AA3A-4610-B74F-D4A690E8271D}" destId="{E6506AC0-4E7D-42A4-99E4-73F3D7E116D4}" srcOrd="1" destOrd="0" presId="urn:microsoft.com/office/officeart/2005/8/layout/bProcess4"/>
    <dgm:cxn modelId="{132EF550-5E5F-4AEE-AAAE-DB433D83892A}" type="presParOf" srcId="{20B30F8E-DCB6-4BFD-BE2D-79588062E473}" destId="{990F3D88-6828-4DF6-87A1-0436C26112A4}" srcOrd="1" destOrd="0" presId="urn:microsoft.com/office/officeart/2005/8/layout/bProcess4"/>
    <dgm:cxn modelId="{5C623041-1636-4EAA-8EF7-686F7910B657}" type="presParOf" srcId="{20B30F8E-DCB6-4BFD-BE2D-79588062E473}" destId="{1CCD71BD-818E-4FAA-8AA0-F2491A5D9830}" srcOrd="2" destOrd="0" presId="urn:microsoft.com/office/officeart/2005/8/layout/bProcess4"/>
    <dgm:cxn modelId="{88A379FB-68F6-4B79-90DD-3ABAB546152F}" type="presParOf" srcId="{1CCD71BD-818E-4FAA-8AA0-F2491A5D9830}" destId="{3CADA911-1C05-44ED-998E-85F99E91DBEE}" srcOrd="0" destOrd="0" presId="urn:microsoft.com/office/officeart/2005/8/layout/bProcess4"/>
    <dgm:cxn modelId="{BAC72F53-3485-4328-BC70-ED7053BA417A}" type="presParOf" srcId="{1CCD71BD-818E-4FAA-8AA0-F2491A5D9830}" destId="{3031E3DF-272E-4ED1-B8FF-83C647A7A841}" srcOrd="1" destOrd="0" presId="urn:microsoft.com/office/officeart/2005/8/layout/bProcess4"/>
    <dgm:cxn modelId="{2D022E7B-17AA-4BD5-915C-813BA0DEF126}" type="presParOf" srcId="{20B30F8E-DCB6-4BFD-BE2D-79588062E473}" destId="{E71B1544-358F-45CA-B5E8-A62888486DAC}" srcOrd="3" destOrd="0" presId="urn:microsoft.com/office/officeart/2005/8/layout/bProcess4"/>
    <dgm:cxn modelId="{CC561F23-0906-46DC-AE39-2E27811B41F9}" type="presParOf" srcId="{20B30F8E-DCB6-4BFD-BE2D-79588062E473}" destId="{852522F5-CAD7-436A-BE9D-805F95173B03}" srcOrd="4" destOrd="0" presId="urn:microsoft.com/office/officeart/2005/8/layout/bProcess4"/>
    <dgm:cxn modelId="{07910DD9-0409-4631-8B94-66D9E4A81061}" type="presParOf" srcId="{852522F5-CAD7-436A-BE9D-805F95173B03}" destId="{5FB14382-9C1F-45B7-826D-7BFE57D57912}" srcOrd="0" destOrd="0" presId="urn:microsoft.com/office/officeart/2005/8/layout/bProcess4"/>
    <dgm:cxn modelId="{0E3D14C9-7F4C-498C-AD45-18497953B4E1}" type="presParOf" srcId="{852522F5-CAD7-436A-BE9D-805F95173B03}" destId="{5393EF5A-4643-43FE-B18E-501FC0573E52}" srcOrd="1" destOrd="0" presId="urn:microsoft.com/office/officeart/2005/8/layout/bProcess4"/>
    <dgm:cxn modelId="{FCC6527F-442C-47EC-BC6C-911916B5402B}" type="presParOf" srcId="{20B30F8E-DCB6-4BFD-BE2D-79588062E473}" destId="{EB8460DD-8555-4256-9EEA-4F9EE74CF88E}" srcOrd="5" destOrd="0" presId="urn:microsoft.com/office/officeart/2005/8/layout/bProcess4"/>
    <dgm:cxn modelId="{EB045AD0-BDBF-431B-8084-A716A0968D65}" type="presParOf" srcId="{20B30F8E-DCB6-4BFD-BE2D-79588062E473}" destId="{0AB36199-D9CA-4A51-8517-F24FF3AD19E0}" srcOrd="6" destOrd="0" presId="urn:microsoft.com/office/officeart/2005/8/layout/bProcess4"/>
    <dgm:cxn modelId="{8C6E5C2D-3610-42B3-89FB-45FAECE1794B}" type="presParOf" srcId="{0AB36199-D9CA-4A51-8517-F24FF3AD19E0}" destId="{A8007BB9-56FD-477A-8A98-50B49A686C4D}" srcOrd="0" destOrd="0" presId="urn:microsoft.com/office/officeart/2005/8/layout/bProcess4"/>
    <dgm:cxn modelId="{9B82D087-FFD8-4D75-867E-D3FE2B67EC9C}" type="presParOf" srcId="{0AB36199-D9CA-4A51-8517-F24FF3AD19E0}" destId="{1780956C-AB2B-4054-8C3A-947000803ACA}" srcOrd="1" destOrd="0" presId="urn:microsoft.com/office/officeart/2005/8/layout/bProcess4"/>
    <dgm:cxn modelId="{74E460B8-4D3B-4294-BCA1-CB8EFC22E0D4}" type="presParOf" srcId="{20B30F8E-DCB6-4BFD-BE2D-79588062E473}" destId="{FEC7A940-EC46-493F-9CF1-0913D5684898}" srcOrd="7" destOrd="0" presId="urn:microsoft.com/office/officeart/2005/8/layout/bProcess4"/>
    <dgm:cxn modelId="{91A3B2B0-984C-461B-95F1-CC36AC99FD50}" type="presParOf" srcId="{20B30F8E-DCB6-4BFD-BE2D-79588062E473}" destId="{0781CE20-FC4A-4CE4-8847-594B4B54FBBE}" srcOrd="8" destOrd="0" presId="urn:microsoft.com/office/officeart/2005/8/layout/bProcess4"/>
    <dgm:cxn modelId="{3102C0FF-B36C-452F-81C6-185B645AE78A}" type="presParOf" srcId="{0781CE20-FC4A-4CE4-8847-594B4B54FBBE}" destId="{D5DC96A0-9B69-4AC4-A378-5D5F92EF00AA}" srcOrd="0" destOrd="0" presId="urn:microsoft.com/office/officeart/2005/8/layout/bProcess4"/>
    <dgm:cxn modelId="{0F73135E-FA8A-4C8C-8E74-3CDD7CA752EE}" type="presParOf" srcId="{0781CE20-FC4A-4CE4-8847-594B4B54FBBE}" destId="{8BA974B0-CC9D-4BCB-81FC-8C9C3C5DC89B}" srcOrd="1" destOrd="0" presId="urn:microsoft.com/office/officeart/2005/8/layout/bProcess4"/>
    <dgm:cxn modelId="{ACACE7C5-9712-484C-81B6-ADB968C49029}" type="presParOf" srcId="{20B30F8E-DCB6-4BFD-BE2D-79588062E473}" destId="{728B3DE6-2E43-4EA0-A873-DF72F236151C}" srcOrd="9" destOrd="0" presId="urn:microsoft.com/office/officeart/2005/8/layout/bProcess4"/>
    <dgm:cxn modelId="{A47AF7BE-2101-4F4E-ACD5-E0E11E52E117}" type="presParOf" srcId="{20B30F8E-DCB6-4BFD-BE2D-79588062E473}" destId="{D05372EF-F9D2-43D1-A0EF-76D9613906C4}" srcOrd="10" destOrd="0" presId="urn:microsoft.com/office/officeart/2005/8/layout/bProcess4"/>
    <dgm:cxn modelId="{C5BC99B0-BFB4-4BCB-AE30-17998B72A400}" type="presParOf" srcId="{D05372EF-F9D2-43D1-A0EF-76D9613906C4}" destId="{7FBC4BA2-E901-4CA3-8256-D685BBE8CB5A}" srcOrd="0" destOrd="0" presId="urn:microsoft.com/office/officeart/2005/8/layout/bProcess4"/>
    <dgm:cxn modelId="{82285728-532E-47CC-A953-49FD4483C174}" type="presParOf" srcId="{D05372EF-F9D2-43D1-A0EF-76D9613906C4}" destId="{329F8BB3-C216-4BF1-AF22-F0B53649B29C}" srcOrd="1" destOrd="0" presId="urn:microsoft.com/office/officeart/2005/8/layout/bProcess4"/>
    <dgm:cxn modelId="{F11666C2-2B5F-4130-B3BF-B63690268F00}" type="presParOf" srcId="{20B30F8E-DCB6-4BFD-BE2D-79588062E473}" destId="{FC1EB565-68FE-4CA9-9C29-534975845CE6}" srcOrd="11" destOrd="0" presId="urn:microsoft.com/office/officeart/2005/8/layout/bProcess4"/>
    <dgm:cxn modelId="{F178310B-ACA7-43DC-A814-3073E0E99545}" type="presParOf" srcId="{20B30F8E-DCB6-4BFD-BE2D-79588062E473}" destId="{86A88123-613B-4791-8733-F7B7FF22F882}" srcOrd="12" destOrd="0" presId="urn:microsoft.com/office/officeart/2005/8/layout/bProcess4"/>
    <dgm:cxn modelId="{E58629F6-EB8E-41FE-B085-6F324E420C76}" type="presParOf" srcId="{86A88123-613B-4791-8733-F7B7FF22F882}" destId="{72E8E3D8-22AC-40E1-ADD1-B38E69896F43}" srcOrd="0" destOrd="0" presId="urn:microsoft.com/office/officeart/2005/8/layout/bProcess4"/>
    <dgm:cxn modelId="{900F940B-9E1E-464E-B8D5-95DA370E8BCA}" type="presParOf" srcId="{86A88123-613B-4791-8733-F7B7FF22F882}" destId="{B6EB1331-E6A9-40BE-B6C5-BE1124AC10EE}" srcOrd="1" destOrd="0" presId="urn:microsoft.com/office/officeart/2005/8/layout/bProcess4"/>
    <dgm:cxn modelId="{C8CF73F6-4BF5-4EAC-AB28-1C1D61884A80}" type="presParOf" srcId="{20B30F8E-DCB6-4BFD-BE2D-79588062E473}" destId="{C8FCC71F-C5E0-43D3-AF19-A1DE8586F9D6}" srcOrd="13" destOrd="0" presId="urn:microsoft.com/office/officeart/2005/8/layout/bProcess4"/>
    <dgm:cxn modelId="{DBB84530-486A-4CAF-BCE9-533010CC1B7C}" type="presParOf" srcId="{20B30F8E-DCB6-4BFD-BE2D-79588062E473}" destId="{24EC73CB-482D-40BD-A992-CFAE9F29910B}" srcOrd="14" destOrd="0" presId="urn:microsoft.com/office/officeart/2005/8/layout/bProcess4"/>
    <dgm:cxn modelId="{802E4FAE-CBC8-44FD-BDB6-CB490A944A6F}" type="presParOf" srcId="{24EC73CB-482D-40BD-A992-CFAE9F29910B}" destId="{05F151E1-A4BA-4B10-8BEA-25F72A7CE8DA}" srcOrd="0" destOrd="0" presId="urn:microsoft.com/office/officeart/2005/8/layout/bProcess4"/>
    <dgm:cxn modelId="{01CC498F-1B7A-429C-8E20-5E2EF98C385B}" type="presParOf" srcId="{24EC73CB-482D-40BD-A992-CFAE9F29910B}" destId="{672FAC0C-540C-434E-BDCF-3C66D3DFC1AE}" srcOrd="1" destOrd="0" presId="urn:microsoft.com/office/officeart/2005/8/layout/bProcess4"/>
    <dgm:cxn modelId="{FB056321-B151-4259-9E7D-C008E8307DCD}" type="presParOf" srcId="{20B30F8E-DCB6-4BFD-BE2D-79588062E473}" destId="{2F19EBC0-7B85-4514-9E4C-0DDD0F7B26BC}" srcOrd="15" destOrd="0" presId="urn:microsoft.com/office/officeart/2005/8/layout/bProcess4"/>
    <dgm:cxn modelId="{369382D1-9D4D-47E8-95A4-65C0305E89D1}" type="presParOf" srcId="{20B30F8E-DCB6-4BFD-BE2D-79588062E473}" destId="{73D22698-53F9-480A-8AB6-A9E7B92FD30C}" srcOrd="16" destOrd="0" presId="urn:microsoft.com/office/officeart/2005/8/layout/bProcess4"/>
    <dgm:cxn modelId="{BD40263A-48D1-4115-828E-D4C222E052ED}" type="presParOf" srcId="{73D22698-53F9-480A-8AB6-A9E7B92FD30C}" destId="{9F57A351-FDB9-4412-AFD3-953CEB3A539D}" srcOrd="0" destOrd="0" presId="urn:microsoft.com/office/officeart/2005/8/layout/bProcess4"/>
    <dgm:cxn modelId="{08A188BE-0803-4696-9000-514FD63CCDE1}" type="presParOf" srcId="{73D22698-53F9-480A-8AB6-A9E7B92FD30C}" destId="{A34EC346-1408-4EF0-98BD-6EB338F8E8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2EB36-BC61-44B3-A6FF-E9EEFB294606}">
      <dsp:nvSpPr>
        <dsp:cNvPr id="0" name=""/>
        <dsp:cNvSpPr/>
      </dsp:nvSpPr>
      <dsp:spPr>
        <a:xfrm>
          <a:off x="2961527" y="635677"/>
          <a:ext cx="1183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3883"/>
              </a:moveTo>
              <a:lnTo>
                <a:pt x="609003" y="63883"/>
              </a:lnTo>
              <a:lnTo>
                <a:pt x="609003" y="45720"/>
              </a:lnTo>
              <a:lnTo>
                <a:pt x="1183807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23067" y="678783"/>
        <a:ext cx="60727" cy="5229"/>
      </dsp:txXfrm>
    </dsp:sp>
    <dsp:sp modelId="{601B6904-BA67-4594-8229-E845280CDC73}">
      <dsp:nvSpPr>
        <dsp:cNvPr id="0" name=""/>
        <dsp:cNvSpPr/>
      </dsp:nvSpPr>
      <dsp:spPr>
        <a:xfrm>
          <a:off x="692002" y="18163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Modifikace výzvy na předkládání Programových rámců OP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MMR - ORP</a:t>
          </a:r>
        </a:p>
      </dsp:txBody>
      <dsp:txXfrm>
        <a:off x="692002" y="18163"/>
        <a:ext cx="2271325" cy="1362795"/>
      </dsp:txXfrm>
    </dsp:sp>
    <dsp:sp modelId="{BBE28A26-3F22-451C-B59F-0589BE89B816}">
      <dsp:nvSpPr>
        <dsp:cNvPr id="0" name=""/>
        <dsp:cNvSpPr/>
      </dsp:nvSpPr>
      <dsp:spPr>
        <a:xfrm>
          <a:off x="1658882" y="1360995"/>
          <a:ext cx="3654514" cy="496639"/>
        </a:xfrm>
        <a:custGeom>
          <a:avLst/>
          <a:gdLst/>
          <a:ahLst/>
          <a:cxnLst/>
          <a:rect l="0" t="0" r="0" b="0"/>
          <a:pathLst>
            <a:path>
              <a:moveTo>
                <a:pt x="3654514" y="0"/>
              </a:moveTo>
              <a:lnTo>
                <a:pt x="3654514" y="265419"/>
              </a:lnTo>
              <a:lnTo>
                <a:pt x="0" y="265419"/>
              </a:lnTo>
              <a:lnTo>
                <a:pt x="0" y="49663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93831" y="1606700"/>
        <a:ext cx="184617" cy="5229"/>
      </dsp:txXfrm>
    </dsp:sp>
    <dsp:sp modelId="{719D9117-89B5-40F3-89CA-2AD2432BD67D}">
      <dsp:nvSpPr>
        <dsp:cNvPr id="0" name=""/>
        <dsp:cNvSpPr/>
      </dsp:nvSpPr>
      <dsp:spPr>
        <a:xfrm>
          <a:off x="4177734" y="0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Zaregistrování žádosti </a:t>
          </a:r>
          <a:br>
            <a:rPr lang="cs-CZ" sz="1400" b="1" kern="1200" dirty="0">
              <a:solidFill>
                <a:schemeClr val="tx2">
                  <a:lumMod val="50000"/>
                </a:schemeClr>
              </a:solidFill>
            </a:rPr>
          </a:b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o podporu </a:t>
          </a:r>
          <a:r>
            <a:rPr lang="cs-CZ" sz="1400" b="1" kern="1200" dirty="0" err="1">
              <a:solidFill>
                <a:schemeClr val="tx2">
                  <a:lumMod val="50000"/>
                </a:schemeClr>
              </a:solidFill>
            </a:rPr>
            <a:t>ISg</a:t>
          </a:r>
          <a:endParaRPr lang="cs-CZ" sz="14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MAS</a:t>
          </a:r>
        </a:p>
      </dsp:txBody>
      <dsp:txXfrm>
        <a:off x="4177734" y="0"/>
        <a:ext cx="2271325" cy="1362795"/>
      </dsp:txXfrm>
    </dsp:sp>
    <dsp:sp modelId="{98ABE408-2298-416E-A5A2-8EAB8041AC0E}">
      <dsp:nvSpPr>
        <dsp:cNvPr id="0" name=""/>
        <dsp:cNvSpPr/>
      </dsp:nvSpPr>
      <dsp:spPr>
        <a:xfrm>
          <a:off x="2792745" y="2525712"/>
          <a:ext cx="660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0587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5759" y="2568817"/>
        <a:ext cx="34559" cy="5229"/>
      </dsp:txXfrm>
    </dsp:sp>
    <dsp:sp modelId="{3CF064F9-7CCC-4763-B5DC-78511B9D52B0}">
      <dsp:nvSpPr>
        <dsp:cNvPr id="0" name=""/>
        <dsp:cNvSpPr/>
      </dsp:nvSpPr>
      <dsp:spPr>
        <a:xfrm>
          <a:off x="523220" y="1890034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 dirty="0">
            <a:solidFill>
              <a:schemeClr val="tx2">
                <a:lumMod val="50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Hodnocení programového rámce OP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kontrola formálních náležitostí a přijatelnosti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ŘO IROP - interní hodnotitelé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523220" y="1890034"/>
        <a:ext cx="2271325" cy="1362795"/>
      </dsp:txXfrm>
    </dsp:sp>
    <dsp:sp modelId="{7E4A0E9D-836F-4845-AA52-9B22CF878706}">
      <dsp:nvSpPr>
        <dsp:cNvPr id="0" name=""/>
        <dsp:cNvSpPr/>
      </dsp:nvSpPr>
      <dsp:spPr>
        <a:xfrm>
          <a:off x="1827664" y="3251030"/>
          <a:ext cx="2793730" cy="491804"/>
        </a:xfrm>
        <a:custGeom>
          <a:avLst/>
          <a:gdLst/>
          <a:ahLst/>
          <a:cxnLst/>
          <a:rect l="0" t="0" r="0" b="0"/>
          <a:pathLst>
            <a:path>
              <a:moveTo>
                <a:pt x="2793730" y="0"/>
              </a:moveTo>
              <a:lnTo>
                <a:pt x="2793730" y="263002"/>
              </a:lnTo>
              <a:lnTo>
                <a:pt x="0" y="263002"/>
              </a:lnTo>
              <a:lnTo>
                <a:pt x="0" y="49180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53476" y="3494317"/>
        <a:ext cx="142107" cy="5229"/>
      </dsp:txXfrm>
    </dsp:sp>
    <dsp:sp modelId="{206C58A4-C50F-4EDD-93B8-9B0705C6857B}">
      <dsp:nvSpPr>
        <dsp:cNvPr id="0" name=""/>
        <dsp:cNvSpPr/>
      </dsp:nvSpPr>
      <dsp:spPr>
        <a:xfrm>
          <a:off x="3485732" y="1890034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Schválení/zamítnutí PR IROP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ŘO IROP </a:t>
          </a:r>
        </a:p>
      </dsp:txBody>
      <dsp:txXfrm>
        <a:off x="3485732" y="1890034"/>
        <a:ext cx="2271325" cy="1362795"/>
      </dsp:txXfrm>
    </dsp:sp>
    <dsp:sp modelId="{E6CB29AD-484E-45BC-BBA8-DDDB3D79529A}">
      <dsp:nvSpPr>
        <dsp:cNvPr id="0" name=""/>
        <dsp:cNvSpPr/>
      </dsp:nvSpPr>
      <dsp:spPr>
        <a:xfrm>
          <a:off x="2961527" y="4410912"/>
          <a:ext cx="491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80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4369" y="4454017"/>
        <a:ext cx="26120" cy="5229"/>
      </dsp:txXfrm>
    </dsp:sp>
    <dsp:sp modelId="{B3A889FF-8266-4089-882D-CCC2BA1515C5}">
      <dsp:nvSpPr>
        <dsp:cNvPr id="0" name=""/>
        <dsp:cNvSpPr/>
      </dsp:nvSpPr>
      <dsp:spPr>
        <a:xfrm>
          <a:off x="692002" y="3775234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Vydání Akceptačního dopisu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>
                  <a:lumMod val="50000"/>
                </a:schemeClr>
              </a:solidFill>
            </a:rPr>
            <a:t>ŘO IROP</a:t>
          </a:r>
        </a:p>
      </dsp:txBody>
      <dsp:txXfrm>
        <a:off x="692002" y="3775234"/>
        <a:ext cx="2271325" cy="1362795"/>
      </dsp:txXfrm>
    </dsp:sp>
    <dsp:sp modelId="{B2477175-CA10-460B-8FBC-4A745F78B5E0}">
      <dsp:nvSpPr>
        <dsp:cNvPr id="0" name=""/>
        <dsp:cNvSpPr/>
      </dsp:nvSpPr>
      <dsp:spPr>
        <a:xfrm>
          <a:off x="3485732" y="3775234"/>
          <a:ext cx="2271325" cy="1362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2">
                  <a:lumMod val="50000"/>
                </a:schemeClr>
              </a:solidFill>
            </a:rPr>
            <a:t>Realizace programového rámce IROP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>
              <a:solidFill>
                <a:schemeClr val="tx2">
                  <a:lumMod val="50000"/>
                </a:schemeClr>
              </a:solidFill>
            </a:rPr>
            <a:t>MAS</a:t>
          </a:r>
        </a:p>
      </dsp:txBody>
      <dsp:txXfrm>
        <a:off x="3485732" y="3775234"/>
        <a:ext cx="2271325" cy="1362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F3D88-6828-4DF6-87A1-0436C26112A4}">
      <dsp:nvSpPr>
        <dsp:cNvPr id="0" name=""/>
        <dsp:cNvSpPr/>
      </dsp:nvSpPr>
      <dsp:spPr>
        <a:xfrm rot="5400000">
          <a:off x="-275487" y="974642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6AC0-4E7D-42A4-99E4-73F3D7E116D4}">
      <dsp:nvSpPr>
        <dsp:cNvPr id="0" name=""/>
        <dsp:cNvSpPr/>
      </dsp:nvSpPr>
      <dsp:spPr>
        <a:xfrm>
          <a:off x="71818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sp:txBody>
      <dsp:txXfrm>
        <a:off x="107663" y="36781"/>
        <a:ext cx="1968057" cy="1152158"/>
      </dsp:txXfrm>
    </dsp:sp>
    <dsp:sp modelId="{E71B1544-358F-45CA-B5E8-A62888486DAC}">
      <dsp:nvSpPr>
        <dsp:cNvPr id="0" name=""/>
        <dsp:cNvSpPr/>
      </dsp:nvSpPr>
      <dsp:spPr>
        <a:xfrm rot="5400000">
          <a:off x="-275487" y="2504453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1E3DF-272E-4ED1-B8FF-83C647A7A841}">
      <dsp:nvSpPr>
        <dsp:cNvPr id="0" name=""/>
        <dsp:cNvSpPr/>
      </dsp:nvSpPr>
      <dsp:spPr>
        <a:xfrm>
          <a:off x="71818" y="1530747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00B050"/>
              </a:solidFill>
            </a:rPr>
            <a:t>Předložení projektového záměru na MAS</a:t>
          </a:r>
        </a:p>
      </dsp:txBody>
      <dsp:txXfrm>
        <a:off x="107663" y="1566592"/>
        <a:ext cx="1968057" cy="1152158"/>
      </dsp:txXfrm>
    </dsp:sp>
    <dsp:sp modelId="{EB8460DD-8555-4256-9EEA-4F9EE74CF88E}">
      <dsp:nvSpPr>
        <dsp:cNvPr id="0" name=""/>
        <dsp:cNvSpPr/>
      </dsp:nvSpPr>
      <dsp:spPr>
        <a:xfrm>
          <a:off x="489418" y="3269358"/>
          <a:ext cx="2703214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EF5A-4643-43FE-B18E-501FC0573E52}">
      <dsp:nvSpPr>
        <dsp:cNvPr id="0" name=""/>
        <dsp:cNvSpPr/>
      </dsp:nvSpPr>
      <dsp:spPr>
        <a:xfrm>
          <a:off x="71818" y="3060558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0000"/>
              </a:solidFill>
            </a:rPr>
            <a:t>Projednání souboru projektových záměrů na Výběrovém orgánu MAS</a:t>
          </a:r>
        </a:p>
      </dsp:txBody>
      <dsp:txXfrm>
        <a:off x="107663" y="3096403"/>
        <a:ext cx="1968057" cy="1152158"/>
      </dsp:txXfrm>
    </dsp:sp>
    <dsp:sp modelId="{FEC7A940-EC46-493F-9CF1-0913D5684898}">
      <dsp:nvSpPr>
        <dsp:cNvPr id="0" name=""/>
        <dsp:cNvSpPr/>
      </dsp:nvSpPr>
      <dsp:spPr>
        <a:xfrm rot="16200000">
          <a:off x="2437377" y="2504453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956C-AB2B-4054-8C3A-947000803ACA}">
      <dsp:nvSpPr>
        <dsp:cNvPr id="0" name=""/>
        <dsp:cNvSpPr/>
      </dsp:nvSpPr>
      <dsp:spPr>
        <a:xfrm>
          <a:off x="2784683" y="3060558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0000"/>
              </a:solidFill>
            </a:rPr>
            <a:t>Předložení</a:t>
          </a:r>
          <a:r>
            <a:rPr lang="cs-CZ" sz="1300" kern="1200" baseline="0" dirty="0">
              <a:solidFill>
                <a:srgbClr val="FF0000"/>
              </a:solidFill>
            </a:rPr>
            <a:t> souboru projektových záměru Výběrovým orgánem MAS na Rozhodovací orgán MAS</a:t>
          </a:r>
          <a:endParaRPr lang="cs-CZ" sz="1300" kern="1200" dirty="0">
            <a:solidFill>
              <a:srgbClr val="FF0000"/>
            </a:solidFill>
          </a:endParaRPr>
        </a:p>
      </dsp:txBody>
      <dsp:txXfrm>
        <a:off x="2820528" y="3096403"/>
        <a:ext cx="1968057" cy="1152158"/>
      </dsp:txXfrm>
    </dsp:sp>
    <dsp:sp modelId="{728B3DE6-2E43-4EA0-A873-DF72F236151C}">
      <dsp:nvSpPr>
        <dsp:cNvPr id="0" name=""/>
        <dsp:cNvSpPr/>
      </dsp:nvSpPr>
      <dsp:spPr>
        <a:xfrm rot="16200000">
          <a:off x="2437377" y="974642"/>
          <a:ext cx="1520160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74B0-CC9D-4BCB-81FC-8C9C3C5DC89B}">
      <dsp:nvSpPr>
        <dsp:cNvPr id="0" name=""/>
        <dsp:cNvSpPr/>
      </dsp:nvSpPr>
      <dsp:spPr>
        <a:xfrm>
          <a:off x="2784683" y="1530747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0000"/>
              </a:solidFill>
            </a:rPr>
            <a:t>Vytvoření souboru projektových záměrů, který splnil/nesplnil kritéria MAS pro výběr na Rozhodovací orgán MAS</a:t>
          </a:r>
        </a:p>
      </dsp:txBody>
      <dsp:txXfrm>
        <a:off x="2820528" y="1566592"/>
        <a:ext cx="1968057" cy="1152158"/>
      </dsp:txXfrm>
    </dsp:sp>
    <dsp:sp modelId="{FC1EB565-68FE-4CA9-9C29-534975845CE6}">
      <dsp:nvSpPr>
        <dsp:cNvPr id="0" name=""/>
        <dsp:cNvSpPr/>
      </dsp:nvSpPr>
      <dsp:spPr>
        <a:xfrm>
          <a:off x="3202283" y="209736"/>
          <a:ext cx="2703214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8BB3-C216-4BF1-AF22-F0B53649B29C}">
      <dsp:nvSpPr>
        <dsp:cNvPr id="0" name=""/>
        <dsp:cNvSpPr/>
      </dsp:nvSpPr>
      <dsp:spPr>
        <a:xfrm>
          <a:off x="2784683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FF0000"/>
              </a:solidFill>
            </a:rPr>
            <a:t>Rozhodovací orgán MAS vydá vyjádření o souladu/nesouladu projektového záměru s PR IROP.*</a:t>
          </a:r>
        </a:p>
      </dsp:txBody>
      <dsp:txXfrm>
        <a:off x="2820528" y="36781"/>
        <a:ext cx="1968057" cy="1152158"/>
      </dsp:txXfrm>
    </dsp:sp>
    <dsp:sp modelId="{C8FCC71F-C5E0-43D3-AF19-A1DE8586F9D6}">
      <dsp:nvSpPr>
        <dsp:cNvPr id="0" name=""/>
        <dsp:cNvSpPr/>
      </dsp:nvSpPr>
      <dsp:spPr>
        <a:xfrm rot="5400000">
          <a:off x="5197263" y="1018101"/>
          <a:ext cx="1641395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1331-E6A9-40BE-B6C5-BE1124AC10EE}">
      <dsp:nvSpPr>
        <dsp:cNvPr id="0" name=""/>
        <dsp:cNvSpPr/>
      </dsp:nvSpPr>
      <dsp:spPr>
        <a:xfrm>
          <a:off x="5497547" y="936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rgbClr val="00B050"/>
              </a:solidFill>
            </a:rPr>
            <a:t>Předložení žádosti o podporu do MS 21+ žadatelem do výzvy ŘO IROP</a:t>
          </a:r>
        </a:p>
      </dsp:txBody>
      <dsp:txXfrm>
        <a:off x="5533392" y="36781"/>
        <a:ext cx="1968057" cy="1152158"/>
      </dsp:txXfrm>
    </dsp:sp>
    <dsp:sp modelId="{2F19EBC0-7B85-4514-9E4C-0DDD0F7B26BC}">
      <dsp:nvSpPr>
        <dsp:cNvPr id="0" name=""/>
        <dsp:cNvSpPr/>
      </dsp:nvSpPr>
      <dsp:spPr>
        <a:xfrm rot="5400000">
          <a:off x="5321210" y="2573524"/>
          <a:ext cx="1406055" cy="1835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AC0C-540C-434E-BDCF-3C66D3DFC1AE}">
      <dsp:nvSpPr>
        <dsp:cNvPr id="0" name=""/>
        <dsp:cNvSpPr/>
      </dsp:nvSpPr>
      <dsp:spPr>
        <a:xfrm>
          <a:off x="5569366" y="1645789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accent1"/>
              </a:solidFill>
            </a:rPr>
            <a:t>Hodnocení </a:t>
          </a:r>
          <a:r>
            <a:rPr lang="cs-CZ" sz="1300" kern="1200" dirty="0" err="1">
              <a:solidFill>
                <a:schemeClr val="accent1"/>
              </a:solidFill>
            </a:rPr>
            <a:t>ŽoP</a:t>
          </a:r>
          <a:r>
            <a:rPr lang="cs-CZ" sz="1300" kern="1200" dirty="0">
              <a:solidFill>
                <a:schemeClr val="accent1"/>
              </a:solidFill>
            </a:rPr>
            <a:t> na Centru pro regionální rozvoj</a:t>
          </a:r>
        </a:p>
      </dsp:txBody>
      <dsp:txXfrm>
        <a:off x="5605211" y="1681634"/>
        <a:ext cx="1968057" cy="1152158"/>
      </dsp:txXfrm>
    </dsp:sp>
    <dsp:sp modelId="{A34EC346-1408-4EF0-98BD-6EB338F8E880}">
      <dsp:nvSpPr>
        <dsp:cNvPr id="0" name=""/>
        <dsp:cNvSpPr/>
      </dsp:nvSpPr>
      <dsp:spPr>
        <a:xfrm>
          <a:off x="5569366" y="3061495"/>
          <a:ext cx="2039747" cy="1223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Vydání právního aktu žadateli Řídicím orgánem IROP</a:t>
          </a:r>
        </a:p>
      </dsp:txBody>
      <dsp:txXfrm>
        <a:off x="5605211" y="3097340"/>
        <a:ext cx="1968057" cy="115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2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4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7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85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69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5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00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66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6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592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261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36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8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63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130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832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54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>
                <a:solidFill>
                  <a:srgbClr val="FF0000"/>
                </a:solidFill>
              </a:rPr>
              <a:t>*V případě nesouladu může být projektový záměr předán k dopracování a předložen na dalším jednání odpovídajícího orgánu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0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Využívat pro konzultaci projektových záměrů/projektů před podáním žádosti o podporu konzultační servis – žadatel se obrací přímo na CRR.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27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84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 ve výši 15 % bez ohledu na typ příjemce v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i="0" kern="1200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 ve výši 0 % bez ohledu na typ příjemce v MRR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9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8A3C-3B05-48C5-9A81-9ECA945227A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29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6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37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0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6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5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63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10.03.2022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31356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6407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3641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859732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164560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45354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9478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48672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55739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90659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24706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67376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10.03.2022</a:t>
            </a:fld>
            <a:endParaRPr lang="cs-CZ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6535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6359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808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Úvodní sním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7979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420525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9645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10303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33688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09803C-109F-484A-83D6-FFACFBED6390}" type="datetimeFigureOut">
              <a:rPr lang="cs-CZ" smtClean="0"/>
              <a:pPr/>
              <a:t>10.03.2022</a:t>
            </a:fld>
            <a:endParaRPr lang="cs-CZ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1EF0B5-C7E7-4D35-8DA3-8FBF269A8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8" r:id="rId1"/>
    <p:sldLayoutId id="2147483864" r:id="rId2"/>
    <p:sldLayoutId id="2147483866" r:id="rId3"/>
    <p:sldLayoutId id="2147483867" r:id="rId4"/>
    <p:sldLayoutId id="2147483868" r:id="rId5"/>
    <p:sldLayoutId id="2147483869" r:id="rId6"/>
  </p:sldLayoutIdLst>
  <p:transition spd="slow">
    <p:push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715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programy-podpory/irop-2021-202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irop.mmr.cz/cs/zadatele-a-prijemci/kalendar-akci/akce-a-vyzvy-ro-irop/seminar-ro-irop-pro-mas-k-pr-irop-2021-2027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zadatele-a-prijemci/kalendar-akci/akce-a-vyzvy-ro-irop/seminar-ro-irop-pro-mas-k-pr-irop-2021-202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zadatele-a-prijemci/kalendar-akci/akce-a-vyzvy-ro-irop/seminar-ro-irop-pro-mas-k-pr-irop-2021-2027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zadatele-a-prijemci/kalendar-akci/akce-a-vyzvy-ro-irop/seminar-ro-irop-pro-mas-k-pr-irop-2021-2027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zadatele-a-prijemci/kalendar-akci/akce-a-vyzvy-ro-irop/seminar-ro-irop-pro-mas-k-pr-irop-2021-202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zadatele-a-prijemci/kalendar-akci/akce-a-vyzvy-ro-irop/seminar-ro-irop-pro-mas-k-pr-irop-2021-2027" TargetMode="Externa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zadatele-a-prijemci/kalendar-akci/akce-a-vyzvy-ro-irop/seminar-ro-irop-pro-mas-k-pr-irop-2021-2027" TargetMode="Externa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mmr.cz/cs/zadatele-a-prijemci/kalendar-akci/akce-a-vyzvy-ro-irop/seminar-ro-irop-pro-mas-k-pr-irop-2021-2027" TargetMode="Externa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s://www.irop.mmr.cz/c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hyperlink" Target="http://www.irop.mmr.cz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hyperlink" Target="https://ks.crr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cs-CZ" sz="3200" b="1" kern="1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KOMUNITNĚ VEDENÝ MÍSTNÍ ROZVOJ   V IROP 2021 - 2027</a:t>
            </a:r>
            <a:endParaRPr sz="3200" dirty="0"/>
          </a:p>
        </p:txBody>
      </p:sp>
      <p:sp>
        <p:nvSpPr>
          <p:cNvPr id="109" name="Google Shape;109;p15"/>
          <p:cNvSpPr txBox="1"/>
          <p:nvPr/>
        </p:nvSpPr>
        <p:spPr>
          <a:xfrm>
            <a:off x="4240170" y="5226702"/>
            <a:ext cx="452044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9. 3. 2022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Ing. Lenka Kriegischová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Ing. Kateřina Skálová 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4D221-8971-421A-997C-EBF31E7E6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461244"/>
          </a:xfrm>
        </p:spPr>
        <p:txBody>
          <a:bodyPr/>
          <a:lstStyle/>
          <a:p>
            <a:r>
              <a:rPr lang="cs-CZ" b="1" dirty="0"/>
              <a:t>AKTIVITY V IROP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D91C28-9291-4DAE-970B-BF4983D95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971" y="3141548"/>
            <a:ext cx="6974058" cy="131001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SPECIFICKÝ CÍL 5.1  </a:t>
            </a:r>
          </a:p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Komunitně vedený místní rozvoj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917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6" y="136942"/>
            <a:ext cx="813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</a:t>
            </a:r>
            <a:b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obdobím 2014 - 2020</a:t>
            </a:r>
            <a:endParaRPr lang="cs-CZ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7" y="737106"/>
            <a:ext cx="7899344" cy="767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1D70B8"/>
              </a:buClr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914400" lvl="2">
              <a:buClr>
                <a:srgbClr val="1D70B8"/>
              </a:buClr>
            </a:pP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centra (Společná zemědělská politika)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531587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182" y="195706"/>
            <a:ext cx="7886700" cy="1325563"/>
          </a:xfrm>
        </p:spPr>
        <p:txBody>
          <a:bodyPr/>
          <a:lstStyle/>
          <a:p>
            <a:r>
              <a:rPr lang="cs-CZ" sz="3600" dirty="0">
                <a:solidFill>
                  <a:srgbClr val="EC6608"/>
                </a:solidFill>
              </a:rPr>
              <a:t>DOPRAVA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87594" y="1253330"/>
            <a:ext cx="7886700" cy="486988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cs-CZ" sz="1800" b="1" dirty="0">
                <a:solidFill>
                  <a:srgbClr val="EC6608"/>
                </a:solidFill>
              </a:rPr>
              <a:t>Infrastruktura pro bezpečnou nemotorovou dopravu</a:t>
            </a:r>
            <a:endParaRPr lang="cs-CZ" sz="1800" dirty="0">
              <a:solidFill>
                <a:srgbClr val="EC660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Přestavba nehodové křižovatky s bezpečnými koridory pro pěší a cyklisty</a:t>
            </a:r>
          </a:p>
          <a:p>
            <a:pPr lvl="1"/>
            <a:endParaRPr lang="cs-CZ" sz="1600" dirty="0"/>
          </a:p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r>
              <a:rPr lang="cs-CZ" sz="1800" b="1" dirty="0">
                <a:solidFill>
                  <a:srgbClr val="EC6608"/>
                </a:solidFill>
              </a:rPr>
              <a:t>Infrastruktura pro cyklistickou dopravu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Cyklostezka mezi 2 obcemi/městy, mobiliář u existující cyklostezky</a:t>
            </a:r>
          </a:p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r>
              <a:rPr lang="cs-CZ" sz="1800" dirty="0">
                <a:solidFill>
                  <a:srgbClr val="EC6608"/>
                </a:solidFill>
              </a:rPr>
              <a:t>KLÍČOVÝ PARAMETR</a:t>
            </a:r>
          </a:p>
          <a:p>
            <a:pPr marL="285750" lvl="1" indent="-285750">
              <a:lnSpc>
                <a:spcPct val="150000"/>
              </a:lnSpc>
              <a:spcBef>
                <a:spcPts val="1000"/>
              </a:spcBef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 obci do 40 tisíc obyvatel = Karta souladu projektu s principy udržitelné mobility</a:t>
            </a:r>
          </a:p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315E63-7CDC-2846-9815-DA8AF85839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118" y="1253331"/>
            <a:ext cx="535876" cy="5358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pic>
        <p:nvPicPr>
          <p:cNvPr id="6" name="Grafický objekt 3" descr="Projížďka na kole">
            <a:extLst>
              <a:ext uri="{FF2B5EF4-FFF2-40B4-BE49-F238E27FC236}">
                <a16:creationId xmlns:a16="http://schemas.microsoft.com/office/drawing/2014/main" id="{BE88E5E2-E34C-479F-9A2E-2ED11E19F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7" y="3052052"/>
            <a:ext cx="438262" cy="4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096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C5736-A9BC-4197-81EF-16BCDD6D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C6608"/>
                </a:solidFill>
              </a:rPr>
              <a:t>NÁVRH KRITÉRIÍ PRO HODNOCENÍ </a:t>
            </a:r>
            <a:r>
              <a:rPr lang="cs-CZ" dirty="0" err="1">
                <a:solidFill>
                  <a:srgbClr val="EC6608"/>
                </a:solidFill>
              </a:rPr>
              <a:t>ŽoP</a:t>
            </a:r>
            <a:endParaRPr lang="cs-CZ" dirty="0">
              <a:solidFill>
                <a:srgbClr val="EC6608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C8C9A6-DFA2-425D-A129-61C627CB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17411"/>
            <a:ext cx="7886700" cy="4351338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Pracovní verze </a:t>
            </a:r>
          </a:p>
          <a:p>
            <a:pPr marL="133350" indent="0">
              <a:buNone/>
            </a:pPr>
            <a:r>
              <a:rPr lang="cs-CZ" dirty="0">
                <a:solidFill>
                  <a:srgbClr val="EC6608"/>
                </a:solidFill>
              </a:rPr>
              <a:t>Pro všechny aktivity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Minimálně 70 % stavebního a demoličního odpadu z projektu bude opětovně použito.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cs-CZ" sz="1600" b="1" dirty="0">
                <a:solidFill>
                  <a:srgbClr val="EC6608"/>
                </a:solidFill>
              </a:rPr>
              <a:t>Infrastruktura pro bezpečnou nemotorovou dopravu</a:t>
            </a:r>
            <a:endParaRPr lang="cs-CZ" sz="1600" dirty="0">
              <a:solidFill>
                <a:srgbClr val="EC6608"/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Projektem výstavby, modernizace nebo rekonstrukce komunikace pro pěší v trase nebo v křížení pozemní komunikace s vysokou intenzitou dopravy je dotčena pozemní komunikace s intenzitou motorové dopravy přesahující 500 vozidel za den.</a:t>
            </a:r>
          </a:p>
          <a:p>
            <a:pPr marL="13335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0244745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3831F9-AE2F-48BD-AE0D-3288D9FD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1000"/>
              </a:spcBef>
              <a:buNone/>
            </a:pPr>
            <a:r>
              <a:rPr lang="cs-CZ" sz="1800" b="1" dirty="0">
                <a:solidFill>
                  <a:srgbClr val="EC6608"/>
                </a:solidFill>
              </a:rPr>
              <a:t>Infrastruktura pro cyklistickou dopravu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Vyhrazená komunikace pro cyklisty, která je předmětem projektu: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svádí cyklistický provoz z pozemní komunikace s intenzitou motorové dopravy vyšší než 1500 vozidel/den,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nebo je navržena k zajištění obsluhy území jedné či více obcí s celkem více než 250 obsazenými pracovními místy,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nebo je navržena k zajištění obsluhy území jedné či více obcí s celkem více než 2000 obyvateli,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nebo se přímo napojuje alespoň na jednu stávající vyhrazenou komunikaci pro cyklisty.</a:t>
            </a:r>
          </a:p>
          <a:p>
            <a:pPr algn="just"/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Projektem realizace doprovodné cyklistické infrastruktury při vyhrazené komunikaci pro cyklisty s vysokou intenzitou dopravy je dotčena stávající vyhrazená komunikace pro cyklisty s intenzitou cyklistické dopravy přesahující 220 cyklistů v běžný pracovní den.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1555283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4883"/>
            <a:ext cx="7886700" cy="1325563"/>
          </a:xfrm>
        </p:spPr>
        <p:txBody>
          <a:bodyPr/>
          <a:lstStyle/>
          <a:p>
            <a:r>
              <a:rPr lang="cs-CZ" sz="3600" dirty="0">
                <a:solidFill>
                  <a:srgbClr val="2F9638"/>
                </a:solidFill>
              </a:rPr>
              <a:t>VEŘEJNÉ PROSTRASTVÍ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019801"/>
            <a:ext cx="7374373" cy="4372439"/>
          </a:xfrm>
        </p:spPr>
        <p:txBody>
          <a:bodyPr/>
          <a:lstStyle/>
          <a:p>
            <a:pPr marL="590550" lvl="1" indent="0" algn="just">
              <a:buNone/>
            </a:pPr>
            <a:r>
              <a:rPr lang="cs-CZ" sz="1800" b="1" dirty="0">
                <a:solidFill>
                  <a:srgbClr val="2F9638"/>
                </a:solidFill>
              </a:rPr>
              <a:t>Zelená infrastruktura ve veřejném prostranství měst a obcí</a:t>
            </a:r>
            <a:endParaRPr lang="cs-CZ" sz="1800" dirty="0">
              <a:solidFill>
                <a:srgbClr val="2F9638"/>
              </a:solidFill>
            </a:endParaRPr>
          </a:p>
          <a:p>
            <a:pPr marL="590550" lvl="1" indent="0" algn="just">
              <a:buNone/>
            </a:pPr>
            <a:endParaRPr lang="cs-CZ" sz="1600" u="sng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náměstí vč. výměny nevhodného povrchu za povrch umožňující vsakování vody, výsadby stromů, lampy veřejného osvětlení s prvky SMART řešení</a:t>
            </a:r>
          </a:p>
          <a:p>
            <a:pPr marL="590550" lvl="1" indent="0" algn="just">
              <a:buNone/>
            </a:pPr>
            <a:endParaRPr lang="cs-CZ" sz="1600" b="1" dirty="0">
              <a:solidFill>
                <a:srgbClr val="2F9638"/>
              </a:solidFill>
            </a:endParaRPr>
          </a:p>
          <a:p>
            <a:pPr marL="590550" lvl="1" indent="0" algn="just">
              <a:buNone/>
            </a:pPr>
            <a:r>
              <a:rPr lang="cs-CZ" sz="1800" dirty="0">
                <a:solidFill>
                  <a:srgbClr val="2F9638"/>
                </a:solidFill>
              </a:rPr>
              <a:t>KLÍČOVÝ PARAMETR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ucelené (komplexní) projekty veřejných prostranství zaměřené na zelenou infrastrukturu (modrou i zelenou složku), veřejnou a technickou infrastrukturu a související opatření v řešeném území nezbytná pro rozvoj a zlepšení kvality ekosystémových služeb měst a obcí;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modernizace stávajících veřejných prostranství;</a:t>
            </a:r>
          </a:p>
          <a:p>
            <a:pPr lvl="1"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úprava nevyužívaných ploch.</a:t>
            </a:r>
          </a:p>
          <a:p>
            <a:pPr marL="133350" indent="0" algn="just">
              <a:buNone/>
            </a:pPr>
            <a:r>
              <a:rPr lang="cs-CZ" sz="1800" dirty="0">
                <a:solidFill>
                  <a:srgbClr val="FF0000"/>
                </a:solidFill>
              </a:rPr>
              <a:t>Z IROP nebudou podporovány projekty izolovaně řešící pouze vegetaci nebo srážkovou vodu (doména OPŽP) </a:t>
            </a:r>
          </a:p>
          <a:p>
            <a:pPr marL="590550" lvl="1" indent="0">
              <a:buNone/>
            </a:pPr>
            <a:endParaRPr lang="cs-CZ" b="1" dirty="0">
              <a:solidFill>
                <a:srgbClr val="2F9638"/>
              </a:solidFill>
            </a:endParaRPr>
          </a:p>
        </p:txBody>
      </p:sp>
      <p:pic>
        <p:nvPicPr>
          <p:cNvPr id="4" name="Grafický objekt 3" descr="Les">
            <a:extLst>
              <a:ext uri="{FF2B5EF4-FFF2-40B4-BE49-F238E27FC236}">
                <a16:creationId xmlns:a16="http://schemas.microsoft.com/office/drawing/2014/main" id="{DA100A2C-3130-48D5-9287-CF73BDF9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783" y="1032415"/>
            <a:ext cx="440194" cy="4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306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09983-9D99-433F-AEDB-8310417B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F9638"/>
                </a:solidFill>
              </a:rPr>
              <a:t>NÁVRH KRITÉRIÍ PRO HODNOCENÍ </a:t>
            </a:r>
            <a:r>
              <a:rPr lang="cs-CZ" dirty="0" err="1">
                <a:solidFill>
                  <a:srgbClr val="2F9638"/>
                </a:solidFill>
              </a:rPr>
              <a:t>ŽoP</a:t>
            </a:r>
            <a:r>
              <a:rPr lang="cs-CZ" dirty="0">
                <a:solidFill>
                  <a:srgbClr val="2F9638"/>
                </a:solidFill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ACEB9A-095A-4782-B027-A0F22F58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85235"/>
            <a:ext cx="7886700" cy="4351338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Pracovní verze</a:t>
            </a:r>
          </a:p>
          <a:p>
            <a:pPr marL="133350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 řešené území je zpracován alespoň jeden z následujících dokumentů: 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územní studie veřejného prostranství registrovaná v Evidenci územně plánovací činnosti (EÚPČ);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regulační plán;</a:t>
            </a:r>
          </a:p>
          <a:p>
            <a:pPr lvl="1"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architektonická nebo urbanistická soutěž uspořádaná v souladu se soutěžním řádem České komory architektů (ČKA)</a:t>
            </a:r>
          </a:p>
          <a:p>
            <a:pPr marL="590550" lvl="1" indent="0" algn="just">
              <a:buNone/>
            </a:pP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a realizace projektu je plánována v řešeném území v souladu s daným dokumentem. </a:t>
            </a:r>
          </a:p>
        </p:txBody>
      </p:sp>
    </p:spTree>
    <p:extLst>
      <p:ext uri="{BB962C8B-B14F-4D97-AF65-F5344CB8AC3E}">
        <p14:creationId xmlns:p14="http://schemas.microsoft.com/office/powerpoint/2010/main" val="1359725427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11D8E-805D-41AE-8D06-4E729D22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666297"/>
            <a:ext cx="7878536" cy="5407932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vznikl na základě participace s občany.</a:t>
            </a:r>
          </a:p>
          <a:p>
            <a:pPr algn="just"/>
            <a:endParaRPr lang="cs-CZ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řeší problematiku hospodaření se srážkovou vodou prostřednictvím zasakování nebo retencí a regulací odtoku v dešťové kanalizaci. Srážková voda z řešeného území realizace projektu není svedena do jednotné stokové sítě.</a:t>
            </a:r>
          </a:p>
          <a:p>
            <a:pPr algn="just"/>
            <a:endParaRPr lang="cs-CZ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Dopravní infrastruktura, s výjimkou vyhrazených komunikací pro pěší, na kterou jsou vyčleněny způsobilé výdaje projektu, zaujímá maximálně 40 % rozlohy veřejného prostranství, které je předmětem realizace projektu.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9954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cs-CZ" sz="3600" dirty="0">
                <a:solidFill>
                  <a:srgbClr val="164194"/>
                </a:solidFill>
              </a:rPr>
              <a:t>HASIČI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863269"/>
            <a:ext cx="7886700" cy="5406902"/>
          </a:xfrm>
        </p:spPr>
        <p:txBody>
          <a:bodyPr/>
          <a:lstStyle/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Podpora jednotek sboru dobrovolných hasičů kategorie jednotek požární ochrany II, III a V</a:t>
            </a: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Zbrojnice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Rekonstrukce hasičské zbrojnice</a:t>
            </a:r>
            <a:endParaRPr lang="cs-CZ" sz="1800" u="sng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Technika 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Souprava prostředků pro odstraňování spadlých stromů, cisterna na pitnou vodu  </a:t>
            </a:r>
          </a:p>
          <a:p>
            <a:pPr marL="590550" lvl="1" indent="0" algn="just">
              <a:buNone/>
            </a:pPr>
            <a:endParaRPr lang="cs-CZ" sz="1800" b="1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2000" b="1" dirty="0">
                <a:solidFill>
                  <a:srgbClr val="164194"/>
                </a:solidFill>
              </a:rPr>
              <a:t>Umělé zdroje požární vody</a:t>
            </a:r>
          </a:p>
          <a:p>
            <a:pPr marL="590550" lvl="1" indent="0" algn="just"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Revitalizace požární vodní nádrže, nová požární vodní nádrž</a:t>
            </a:r>
          </a:p>
          <a:p>
            <a:pPr marL="590550" lvl="1" indent="0" algn="just">
              <a:buNone/>
            </a:pPr>
            <a:endParaRPr lang="cs-CZ" sz="2000" dirty="0">
              <a:solidFill>
                <a:srgbClr val="164194"/>
              </a:solidFill>
            </a:endParaRPr>
          </a:p>
          <a:p>
            <a:pPr marL="590550" lvl="1" indent="0" algn="just">
              <a:buNone/>
            </a:pPr>
            <a:r>
              <a:rPr lang="cs-CZ" sz="1600" dirty="0">
                <a:solidFill>
                  <a:srgbClr val="164194"/>
                </a:solidFill>
              </a:rPr>
              <a:t>KLÍČOVÉ PARAMETRY</a:t>
            </a:r>
          </a:p>
          <a:p>
            <a:pPr lvl="1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Souhlasné stanovisko Hasičského záchranného sboru ČR</a:t>
            </a:r>
          </a:p>
          <a:p>
            <a:pPr lvl="1" algn="just"/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Normativ vybavení pro výkon činností HZS ČR a jednotek SDH obcí </a:t>
            </a:r>
          </a:p>
          <a:p>
            <a:pPr marL="590550" lvl="1" indent="0"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Grafický objekt 16" descr="Hasič">
            <a:extLst>
              <a:ext uri="{FF2B5EF4-FFF2-40B4-BE49-F238E27FC236}">
                <a16:creationId xmlns:a16="http://schemas.microsoft.com/office/drawing/2014/main" id="{91534A87-D882-4940-A50B-79D08A50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934" y="863269"/>
            <a:ext cx="434543" cy="4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853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74486-2313-47A4-8499-24D9D195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82"/>
            <a:ext cx="78867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164194"/>
                </a:solidFill>
              </a:rPr>
              <a:t>NÁVRH KRITÉRIÍ PRO HODNOCENÍ </a:t>
            </a:r>
            <a:r>
              <a:rPr lang="cs-CZ" dirty="0" err="1">
                <a:solidFill>
                  <a:srgbClr val="164194"/>
                </a:solidFill>
              </a:rPr>
              <a:t>ŽoP</a:t>
            </a:r>
            <a:endParaRPr lang="cs-CZ" dirty="0">
              <a:solidFill>
                <a:srgbClr val="164194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E1FD32-C7E4-4767-933D-56D8DF6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956945"/>
            <a:ext cx="7886700" cy="4351338"/>
          </a:xfrm>
        </p:spPr>
        <p:txBody>
          <a:bodyPr/>
          <a:lstStyle/>
          <a:p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Pracovní verze 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Požární stanice/zbrojnice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Norma ČSN 73 5710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133350" indent="0">
              <a:buNone/>
            </a:pPr>
            <a:endParaRPr lang="cs-CZ" sz="1600" dirty="0"/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Materiálně technické vybavení </a:t>
            </a:r>
          </a:p>
          <a:p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Existence normativu </a:t>
            </a:r>
          </a:p>
          <a:p>
            <a:pPr marL="133350" indent="0"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např. cisterna na pitnou vodu, osvětlovací souprava, ruční radiostanice na frekvenci požární ochrany (souprava 3 až 6 ks), Souprava prostředků pro odstraňování spadlých stromů (motorová pila, kladkostroj, výsuvné žebříky, lana apod.) ponorné čerpadlo apod. </a:t>
            </a:r>
          </a:p>
          <a:p>
            <a:pPr marL="133350" indent="0">
              <a:buNone/>
            </a:pPr>
            <a:endParaRPr lang="cs-CZ" sz="1600" dirty="0"/>
          </a:p>
          <a:p>
            <a:pPr marL="133350" indent="0">
              <a:buNone/>
            </a:pPr>
            <a:r>
              <a:rPr lang="cs-CZ" sz="1600" dirty="0">
                <a:solidFill>
                  <a:srgbClr val="164194"/>
                </a:solidFill>
              </a:rPr>
              <a:t>Umělé zdroje požární vody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Norma ČSN 75 2411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Umělý zdroj je ve vlastnictví obce/města</a:t>
            </a:r>
          </a:p>
          <a:p>
            <a:pPr marL="1333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65224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0001"/>
            <a:ext cx="7886700" cy="83269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/>
              <a:t>Základní pravidla on-line jednání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508760"/>
            <a:ext cx="7943851" cy="4526279"/>
          </a:xfrm>
        </p:spPr>
        <p:txBody>
          <a:bodyPr>
            <a:normAutofit fontScale="92500" lnSpcReduction="10000"/>
          </a:bodyPr>
          <a:lstStyle/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nehovoříte, vypněte si mikrofon i video (redukce šumu a nároků na datový tok)</a:t>
            </a:r>
          </a:p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 sluchátka, případně s mikrofonem pro lepší srozumitelnost a redukci šumu</a:t>
            </a:r>
          </a:p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Využívejte možnost "hlásit se„ (ikona ručičky), když se chcete na něco zeptat, okomentovat, případně se přihlaste v chatu</a:t>
            </a:r>
          </a:p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Technický koordinátor videokonference může vypínat mikrofon, pokud zapomenete </a:t>
            </a:r>
          </a:p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videokonference bude promítána prezentace, kterou dostanete následně k dispozici </a:t>
            </a:r>
          </a:p>
          <a:p>
            <a:pPr indent="-457200" fontAlgn="ctr">
              <a:buAutoNum type="arabicPeriod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bude nahráván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cs-CZ" sz="16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9253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510" y="-259059"/>
            <a:ext cx="7886700" cy="1325563"/>
          </a:xfrm>
        </p:spPr>
        <p:txBody>
          <a:bodyPr/>
          <a:lstStyle/>
          <a:p>
            <a:r>
              <a:rPr lang="cs-CZ" dirty="0">
                <a:solidFill>
                  <a:srgbClr val="FFCC00"/>
                </a:solidFill>
              </a:rPr>
              <a:t>VZDĚLÁVÁNÍ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1500" y="653499"/>
            <a:ext cx="7886700" cy="5242627"/>
          </a:xfrm>
        </p:spPr>
        <p:txBody>
          <a:bodyPr/>
          <a:lstStyle/>
          <a:p>
            <a:pPr marL="590550" lvl="1" indent="0" algn="just">
              <a:lnSpc>
                <a:spcPct val="100000"/>
              </a:lnSpc>
              <a:buNone/>
            </a:pPr>
            <a:r>
              <a:rPr lang="cs-CZ" sz="1800" b="1" dirty="0">
                <a:solidFill>
                  <a:srgbClr val="FFCC00"/>
                </a:solidFill>
              </a:rPr>
              <a:t>Infrastruktura mateřských škol a zařízení péče o děti typu dětské skupiny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Rekonstrukce mateřské školky takovým způsobem, aby nemusela fungovat na základě výjimky krajské hygienické stanice, přístavba nebo novostavba mateřské školy</a:t>
            </a:r>
          </a:p>
          <a:p>
            <a:pPr marL="590550" lvl="1" indent="0" algn="just">
              <a:lnSpc>
                <a:spcPct val="150000"/>
              </a:lnSpc>
              <a:buNone/>
            </a:pPr>
            <a:endParaRPr lang="cs-CZ" b="1" dirty="0">
              <a:solidFill>
                <a:srgbClr val="FFCC00"/>
              </a:solidFill>
            </a:endParaRPr>
          </a:p>
          <a:p>
            <a:pPr marL="590550" lvl="1" indent="0" algn="just">
              <a:lnSpc>
                <a:spcPct val="100000"/>
              </a:lnSpc>
              <a:buNone/>
            </a:pPr>
            <a:r>
              <a:rPr lang="cs-CZ" sz="1800" b="1" dirty="0">
                <a:solidFill>
                  <a:srgbClr val="FFCC00"/>
                </a:solidFill>
              </a:rPr>
              <a:t>Infrastruktura základních škol ve vazbě na odborné učebny a rekonstrukce učeben neúplných škol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Přístavba ZŠ – učebna fyziky a chemie; modernizace prostor školní družiny, rozvod a zabezpečení internetu v budově školy, sportovní hřiště</a:t>
            </a:r>
          </a:p>
          <a:p>
            <a:pPr marL="59055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Definice: Neúplná škola je základní škola, která nemá všechny ročníky. Jedná se o všechny školy prvostupňové (včetně malotřídek) bez ohledu na počet ročníků a školy, které na 2. stupni nemají všechny ročníky.</a:t>
            </a:r>
          </a:p>
          <a:p>
            <a:pPr marL="59055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>
              <a:solidFill>
                <a:srgbClr val="FFCC00"/>
              </a:solidFill>
            </a:endParaRPr>
          </a:p>
          <a:p>
            <a:pPr marL="590550" lvl="1" indent="0" algn="just">
              <a:lnSpc>
                <a:spcPct val="100000"/>
              </a:lnSpc>
              <a:buNone/>
            </a:pPr>
            <a:r>
              <a:rPr lang="cs-CZ" sz="1600" b="1" dirty="0">
                <a:solidFill>
                  <a:srgbClr val="FFCC00"/>
                </a:solidFill>
              </a:rPr>
              <a:t>KLÍČOVÝ PARAMETR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Soulad s akčním plánem rozvoje vzdělávání</a:t>
            </a:r>
          </a:p>
          <a:p>
            <a:pPr marL="590550" lvl="1" indent="0">
              <a:buNone/>
            </a:pP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4" name="Grafický objekt 3" descr="Děti">
            <a:extLst>
              <a:ext uri="{FF2B5EF4-FFF2-40B4-BE49-F238E27FC236}">
                <a16:creationId xmlns:a16="http://schemas.microsoft.com/office/drawing/2014/main" id="{E4761FA9-67D0-4687-B9F4-69E273BA0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00" y="712526"/>
            <a:ext cx="480288" cy="544478"/>
          </a:xfrm>
          <a:prstGeom prst="rect">
            <a:avLst/>
          </a:prstGeom>
        </p:spPr>
      </p:pic>
      <p:pic>
        <p:nvPicPr>
          <p:cNvPr id="5" name="Grafický objekt 4" descr="Třída">
            <a:extLst>
              <a:ext uri="{FF2B5EF4-FFF2-40B4-BE49-F238E27FC236}">
                <a16:creationId xmlns:a16="http://schemas.microsoft.com/office/drawing/2014/main" id="{9CA07D6E-298D-4879-A32D-CB394129B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644" y="2975496"/>
            <a:ext cx="480288" cy="4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1860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346DA-82F2-4AC7-BD1B-9534B3A7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C00"/>
                </a:solidFill>
              </a:rPr>
              <a:t>NÁVRH KRITÉRIÍ PRO HODNOCENÍ </a:t>
            </a:r>
            <a:r>
              <a:rPr lang="cs-CZ" dirty="0" err="1">
                <a:solidFill>
                  <a:srgbClr val="FFCC00"/>
                </a:solidFill>
              </a:rPr>
              <a:t>ŽoP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3197B1-91A2-4B6C-932A-40372598E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r>
              <a:rPr lang="cs-CZ" dirty="0"/>
              <a:t>Pracovní verze</a:t>
            </a:r>
          </a:p>
          <a:p>
            <a:pPr marL="133350" indent="0">
              <a:buNone/>
            </a:pPr>
            <a:r>
              <a:rPr lang="cs-CZ" b="1" dirty="0">
                <a:solidFill>
                  <a:srgbClr val="FFCC00"/>
                </a:solidFill>
              </a:rPr>
              <a:t>MŠ, dětské skupiny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Předmětem realizace projektu je navýšení stávající kapacity dětské skupiny minimálně o 10 míst nebo je předmětem realizace projektu vznik nové dětské skupiny s kapacitou minimálně 13 míst.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Předmětem realizace projektu je navýšení stávající kapacity mateřské školy minimálně o 10 míst nebo je předmětem realizace projektu vznik nové mateřské školy s kapacitou minimálně 13 míst.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 projektu na navýšení kapacity mateřské školy nebo vznik nové mateřské školy je 15 - 30 % nově vzniklé kapacity určeno pro děti do 3 let věku. 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 projektu na navýšení kapacity dětské skupiny nebo vznik nové dětské skupiny je min. 15 % nově vzniklé kapacity určeno pro děti do 3 let věku.</a:t>
            </a:r>
          </a:p>
        </p:txBody>
      </p:sp>
    </p:spTree>
    <p:extLst>
      <p:ext uri="{BB962C8B-B14F-4D97-AF65-F5344CB8AC3E}">
        <p14:creationId xmlns:p14="http://schemas.microsoft.com/office/powerpoint/2010/main" val="566584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7355E2-C676-4DAE-BF53-61FFBC09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75557"/>
            <a:ext cx="7886700" cy="5801406"/>
          </a:xfrm>
        </p:spPr>
        <p:txBody>
          <a:bodyPr/>
          <a:lstStyle/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Učebny, výukové prostory (denní místnost, místnost pro spánek), jídelna, kabinety, šatny a hygienická zařízení podpořené z IROP jsou bezbariérově dostupné.</a:t>
            </a:r>
            <a:r>
              <a:rPr lang="cs-CZ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Základním požadavkem je bezbariérová toaleta a umožnění volného pohybu osob na vozíku od vstupu do budovy po vstup do prostor podpořených z IROP.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Žadatel typu NNO, církev či církevní organizace minimálně 2 roky bezprostředně před podáním žádosti o podporu nepřetržitě vykonává veřejně prospěšnou činnost v oblasti vzdělávání, školení a osvěty.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Žadatel typu školská právnická osoba či ostatní právnické osoby, vykonávající činnost škol a školských zařízení, je zapsán v Rejstříku škol a školských zařízení a</a:t>
            </a:r>
            <a:r>
              <a:rPr lang="cs-CZ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datum zahájení činnosti je minimálně 2 roky bezprostředně před podáním žádosti o podporu.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3696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E0C86-4A59-4902-BFDA-56A1582D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15282"/>
            <a:ext cx="7943850" cy="5407932"/>
          </a:xfrm>
        </p:spPr>
        <p:txBody>
          <a:bodyPr/>
          <a:lstStyle/>
          <a:p>
            <a:pPr marL="133350" indent="0">
              <a:buNone/>
            </a:pPr>
            <a:r>
              <a:rPr lang="cs-CZ" sz="1600" b="1" dirty="0">
                <a:solidFill>
                  <a:srgbClr val="FFCC00"/>
                </a:solidFill>
              </a:rPr>
              <a:t>Základní školy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Projekt zaměřený na rekonstrukci učeben neúplných škol je realizován v neúplné škole.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Žadatel typu NNO, církev či církevní organizace minimálně 2 roky bezprostředně před podáním žádosti o podporu nepřetržitě vykonává veřejně prospěšnou činnost v oblasti vzdělávání, školení a osvěty.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Žadatel typu školská právnická osoba či ostatní právnické osoby, vykonávající činnost škol a školských zařízení, je zapsán v Rejstříku škol a školských zařízení a</a:t>
            </a:r>
            <a:r>
              <a:rPr lang="cs-CZ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datum zahájení činnosti je minimálně 2 roky bezprostředně před podáním žádosti o podporu.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Učebny, výukové prostory, kabinety, šatny a hygienická zařízení, školní poradenská pracoviště, družiny, školní kluby a zázemí pro komunitní aktivity podpořené z IROP jsou bezbariérově dostupné.</a:t>
            </a:r>
            <a:r>
              <a:rPr lang="cs-CZ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Základním požadavkem je bezbariérová toaleta a umožnění volného pohybu osob na vozíku od vstupu do budovy po vstup do prostor podpořených z IROP.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63513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60B52"/>
                </a:solidFill>
              </a:rPr>
              <a:t>SOCIÁLNÍ SLUŽBY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627505"/>
            <a:ext cx="7886700" cy="4351338"/>
          </a:xfrm>
        </p:spPr>
        <p:txBody>
          <a:bodyPr/>
          <a:lstStyle/>
          <a:p>
            <a:pPr marL="590550" lvl="1" indent="0">
              <a:buNone/>
            </a:pPr>
            <a:r>
              <a:rPr lang="cs-CZ" sz="1800" b="1" dirty="0">
                <a:solidFill>
                  <a:srgbClr val="EA2E7A"/>
                </a:solidFill>
              </a:rPr>
              <a:t>Infrastruktura pro sociální služby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sociálních služeb poskytovaných podle zákona </a:t>
            </a:r>
          </a:p>
          <a:p>
            <a:pPr marL="590550" lvl="1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č. 108/2006 Sb.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Příklad:  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Nákup automobilů pro terénní sociální služby</a:t>
            </a: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EA2E7A"/>
              </a:solidFill>
            </a:endParaRPr>
          </a:p>
          <a:p>
            <a:pPr marL="590550" lvl="1" indent="0" algn="just">
              <a:buNone/>
            </a:pPr>
            <a:r>
              <a:rPr lang="cs-CZ" sz="1800" dirty="0">
                <a:solidFill>
                  <a:srgbClr val="EA2E7A"/>
                </a:solidFill>
              </a:rPr>
              <a:t>KLÍČOVÝ PARAMETR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Projekt pobytové sociální služby je v souladu s materiálně technickým standardem MPSV (důraz na princip „independent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living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“)</a:t>
            </a:r>
          </a:p>
          <a:p>
            <a:pPr lvl="1">
              <a:lnSpc>
                <a:spcPct val="150000"/>
              </a:lnSpc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Grafický objekt 5" descr="Univerzální přístup">
            <a:extLst>
              <a:ext uri="{FF2B5EF4-FFF2-40B4-BE49-F238E27FC236}">
                <a16:creationId xmlns:a16="http://schemas.microsoft.com/office/drawing/2014/main" id="{F5E377BB-9C44-4F6A-9A10-83D42D2AE0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481603"/>
            <a:ext cx="555332" cy="5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0123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66901-10DF-4A87-BFED-389319FA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60B52"/>
                </a:solidFill>
              </a:rPr>
              <a:t>NÁVRH KRITÉRIÍ PRO HODNOCENÍ </a:t>
            </a:r>
            <a:r>
              <a:rPr lang="cs-CZ" dirty="0" err="1">
                <a:solidFill>
                  <a:srgbClr val="D60B52"/>
                </a:solidFill>
              </a:rPr>
              <a:t>ŽoP</a:t>
            </a:r>
            <a:endParaRPr lang="cs-CZ" dirty="0">
              <a:solidFill>
                <a:srgbClr val="D60B5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74AED9-7E0C-42D2-B301-2C75E21BE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Pracovní verze</a:t>
            </a:r>
          </a:p>
          <a:p>
            <a:pPr marL="133350" indent="0" algn="just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K projektu bylo doloženo souhlasné stanovisko subjektu, který vydal Strategický plán sociálního začleňování nebo Plán sociálního začleňování nebo komunitní plán nebo krajský střednědobý plán rozvoje sociálních služeb; </a:t>
            </a:r>
            <a:br>
              <a:rPr lang="cs-CZ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 případě sociálních služeb nadregionálního nebo celostátního charakteru, které jsou financovány podle § 104, odst. 3, písm. a) zákona č. 108/2006 Sb., o sociálních službách, ve znění pozdějších předpisů (dále jen „zákon o sociálních službách“), bylo doloženo souhlasné stanovisko s Národní strategií rozvoje sociálních služeb 2016-2025. </a:t>
            </a:r>
          </a:p>
        </p:txBody>
      </p:sp>
    </p:spTree>
    <p:extLst>
      <p:ext uri="{BB962C8B-B14F-4D97-AF65-F5344CB8AC3E}">
        <p14:creationId xmlns:p14="http://schemas.microsoft.com/office/powerpoint/2010/main" val="3938408895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7427"/>
            <a:ext cx="7886700" cy="1325563"/>
          </a:xfrm>
        </p:spPr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KULTURA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03691"/>
            <a:ext cx="7886700" cy="4890764"/>
          </a:xfrm>
        </p:spPr>
        <p:txBody>
          <a:bodyPr/>
          <a:lstStyle/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kulturních památek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 revitalizace kulturních památek, expozice, depozitáře, technické zázemí, návštěvnická centra, edukační centra, restaurování, vybavení pro konzervaci a restaurování, evidence a dokumentace mobiliárních fondů</a:t>
            </a:r>
          </a:p>
          <a:p>
            <a:pPr marL="590550" lvl="1" indent="0" algn="just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endParaRPr lang="cs-CZ" sz="1600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a vybavení městských a obecních muzeí</a:t>
            </a:r>
          </a:p>
          <a:p>
            <a:pPr marL="590400" lvl="1" indent="0" algn="just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 revitalizace muzeí, expozice, depozitáře, technické zázemí, návštěvnická centra, edukační centra, restaurování, vybavení pro konzervaci a restaurování, evidence a dokumentace muzejních sbírek</a:t>
            </a:r>
          </a:p>
          <a:p>
            <a:pPr marL="590550" lvl="1" indent="0" algn="just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 algn="just">
              <a:buNone/>
            </a:pPr>
            <a:r>
              <a:rPr lang="cs-CZ" sz="1600" dirty="0">
                <a:solidFill>
                  <a:srgbClr val="80377C"/>
                </a:solidFill>
              </a:rPr>
              <a:t>KLÍČOVÉ PARAMETRY</a:t>
            </a:r>
          </a:p>
          <a:p>
            <a:pPr marL="742950" lvl="1" indent="-285750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Památka musí být po realizaci projektu zpřístupněna veřejnosti</a:t>
            </a:r>
          </a:p>
          <a:p>
            <a:pPr marL="742950" lvl="1" indent="-285750" algn="just">
              <a:lnSpc>
                <a:spcPct val="10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Památka je zapsána v Ústředním seznamu kulturních památek ČR pouze jako kulturní památka</a:t>
            </a: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</p:txBody>
      </p:sp>
      <p:pic>
        <p:nvPicPr>
          <p:cNvPr id="4" name="Grafický objekt 3" descr="Scéna na hradě">
            <a:extLst>
              <a:ext uri="{FF2B5EF4-FFF2-40B4-BE49-F238E27FC236}">
                <a16:creationId xmlns:a16="http://schemas.microsoft.com/office/drawing/2014/main" id="{E26047D6-52D5-4C2D-8033-5467EE33D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858" y="1103691"/>
            <a:ext cx="481940" cy="481940"/>
          </a:xfrm>
          <a:prstGeom prst="rect">
            <a:avLst/>
          </a:prstGeom>
        </p:spPr>
      </p:pic>
      <p:pic>
        <p:nvPicPr>
          <p:cNvPr id="5" name="Grafický objekt 4" descr="Banka">
            <a:extLst>
              <a:ext uri="{FF2B5EF4-FFF2-40B4-BE49-F238E27FC236}">
                <a16:creationId xmlns:a16="http://schemas.microsoft.com/office/drawing/2014/main" id="{F2797961-4AC1-4E57-A4CE-9B1554B35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593" y="3162860"/>
            <a:ext cx="389205" cy="3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1451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KULTURA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4767" y="1690689"/>
            <a:ext cx="7886700" cy="4351338"/>
          </a:xfrm>
        </p:spPr>
        <p:txBody>
          <a:bodyPr/>
          <a:lstStyle/>
          <a:p>
            <a:pPr marL="590400" indent="0">
              <a:buNone/>
            </a:pPr>
            <a:r>
              <a:rPr lang="cs-CZ" sz="1600" b="1" dirty="0">
                <a:solidFill>
                  <a:srgbClr val="80377C"/>
                </a:solidFill>
              </a:rPr>
              <a:t>Rekonstrukce a vybavení obecních profesionálních knihoven</a:t>
            </a:r>
          </a:p>
          <a:p>
            <a:pPr marL="590400" lvl="1" indent="0">
              <a:lnSpc>
                <a:spcPct val="150000"/>
              </a:lnSpc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590400" lvl="1" indent="0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výstavba, rekonstrukce knihoven, návštěvnické a technické zázemí, zařízení pro digitalizaci a aplikační software, technické vybavení knihoven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  <a:p>
            <a:pPr marL="590400" lvl="1" indent="0">
              <a:lnSpc>
                <a:spcPct val="150000"/>
              </a:lnSpc>
              <a:buNone/>
            </a:pPr>
            <a:r>
              <a:rPr lang="cs-CZ" sz="1400" dirty="0">
                <a:solidFill>
                  <a:schemeClr val="tx2">
                    <a:lumMod val="50000"/>
                  </a:schemeClr>
                </a:solidFill>
              </a:rPr>
              <a:t>Definice: Profesionální knihovna je základní knihovna provozovaná příslušným orgánem obce s pracovním úvazkem knihovníka vyšším než 15 hodin týdně.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  <a:p>
            <a:pPr marL="590400" lvl="1" indent="0">
              <a:lnSpc>
                <a:spcPct val="150000"/>
              </a:lnSpc>
              <a:buNone/>
            </a:pPr>
            <a:r>
              <a:rPr lang="cs-CZ" sz="1400" dirty="0">
                <a:solidFill>
                  <a:srgbClr val="80377C"/>
                </a:solidFill>
              </a:rPr>
              <a:t>KLÍČOVÝ PARAMETR</a:t>
            </a:r>
          </a:p>
          <a:p>
            <a:pPr marL="742950" lvl="1" indent="-285750">
              <a:lnSpc>
                <a:spcPct val="150000"/>
              </a:lnSpc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Seznam profesionálních knihoven (NK) </a:t>
            </a:r>
            <a:br>
              <a:rPr lang="cs-CZ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600" u="sng" kern="1200" dirty="0">
                <a:solidFill>
                  <a:schemeClr val="tx1"/>
                </a:solidFill>
                <a:hlinkClick r:id="rId3"/>
              </a:rPr>
              <a:t>https://ipk.nkp.cz/programy-podpory/irop-2021-2027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Grafický objekt 5" descr="Knihy">
            <a:extLst>
              <a:ext uri="{FF2B5EF4-FFF2-40B4-BE49-F238E27FC236}">
                <a16:creationId xmlns:a16="http://schemas.microsoft.com/office/drawing/2014/main" id="{46FB2080-5BE8-4594-BFBC-472ABBF14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681" y="1690689"/>
            <a:ext cx="400660" cy="4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2500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8A69B-D540-4B98-83C2-149D985C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NÁVRH KRITÉRIÍ PRO HODNOCENÍ </a:t>
            </a:r>
            <a:r>
              <a:rPr lang="cs-CZ" dirty="0" err="1">
                <a:solidFill>
                  <a:srgbClr val="80377C"/>
                </a:solidFill>
              </a:rPr>
              <a:t>ŽoP</a:t>
            </a:r>
            <a:endParaRPr lang="cs-CZ" dirty="0">
              <a:solidFill>
                <a:srgbClr val="80377C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7CC21D-DAE5-4B78-A150-75B43569A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600" dirty="0"/>
              <a:t>Pracovní verze</a:t>
            </a:r>
          </a:p>
          <a:p>
            <a:pPr marL="133350" indent="0" algn="just">
              <a:buNone/>
            </a:pPr>
            <a:endParaRPr lang="cs-CZ" sz="1600" b="1" dirty="0">
              <a:solidFill>
                <a:srgbClr val="80377C"/>
              </a:solidFill>
            </a:endParaRPr>
          </a:p>
          <a:p>
            <a:pPr marL="133350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kulturních památek</a:t>
            </a:r>
            <a:endParaRPr lang="cs-CZ" sz="1600" dirty="0"/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Výstupy projektu jsou bezbariérově přístupné.</a:t>
            </a:r>
          </a:p>
          <a:p>
            <a:pPr marL="133350" indent="0" algn="just">
              <a:buNone/>
            </a:pP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 algn="just">
              <a:buNone/>
            </a:pPr>
            <a:r>
              <a:rPr lang="cs-CZ" sz="1600" b="1" dirty="0">
                <a:solidFill>
                  <a:srgbClr val="80377C"/>
                </a:solidFill>
              </a:rPr>
              <a:t>Revitalizace a vybavení městských a obecních muzeí</a:t>
            </a:r>
          </a:p>
          <a:p>
            <a:pPr algn="just"/>
            <a:r>
              <a:rPr lang="cs-CZ" sz="1600" b="1" i="1" dirty="0">
                <a:solidFill>
                  <a:schemeClr val="tx2">
                    <a:lumMod val="50000"/>
                  </a:schemeClr>
                </a:solidFill>
              </a:rPr>
              <a:t>Výstupy projektu jsou bezbariérově přístupné.</a:t>
            </a:r>
          </a:p>
          <a:p>
            <a:pPr marL="133350" indent="0" algn="just">
              <a:buNone/>
            </a:pPr>
            <a:endParaRPr lang="cs-CZ" sz="16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r>
              <a:rPr lang="cs-CZ" sz="1600" b="1" dirty="0">
                <a:solidFill>
                  <a:srgbClr val="80377C"/>
                </a:solidFill>
              </a:rPr>
              <a:t>Rekonstrukce a vybavení obecních profesionálních knihoven</a:t>
            </a: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Výstupy projektu jsou bezbariérově přístupné.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(vždy musí být splněna bezbariérovost)</a:t>
            </a:r>
          </a:p>
          <a:p>
            <a:pPr marL="133350" indent="0">
              <a:buNone/>
            </a:pP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endParaRPr lang="cs-CZ" b="1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527800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CESTOVNÍ RUCH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0550" lvl="1" indent="0">
              <a:buNone/>
            </a:pPr>
            <a:r>
              <a:rPr lang="cs-CZ" sz="1600" b="1" dirty="0">
                <a:solidFill>
                  <a:srgbClr val="80377C"/>
                </a:solidFill>
              </a:rPr>
              <a:t>Veřejná infrastruktura udržitelného cestovního ruchu</a:t>
            </a: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  <a:p>
            <a:pPr marL="590550" lvl="1" indent="0">
              <a:buNone/>
            </a:pPr>
            <a:r>
              <a:rPr lang="cs-CZ" sz="1600" u="sng" dirty="0">
                <a:solidFill>
                  <a:schemeClr val="tx2">
                    <a:lumMod val="50000"/>
                  </a:schemeClr>
                </a:solidFill>
              </a:rPr>
              <a:t>Příklady:  </a:t>
            </a:r>
          </a:p>
          <a:p>
            <a:pPr marL="590550" lvl="1" indent="0" algn="just">
              <a:lnSpc>
                <a:spcPct val="150000"/>
              </a:lnSpc>
              <a:buNone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budování a revitalizace doprovodné infrastruktury cestovního ruchu (např. odpočívadla, parkoviště, sociální zařízení, veřejná infrastruktura pro vodáckou a vodní turistiku / rekreační plavbu), budování páteřních, regionálních a lokálních turistických tras a revitalizace sítě značení, propojená a otevřená řešení návštěvnického provozu a navigačních systémů měst a obcí, rekonstrukce stávajících a budování nových turistických informačních center</a:t>
            </a:r>
          </a:p>
          <a:p>
            <a:pPr marL="590550" lvl="1" indent="0">
              <a:lnSpc>
                <a:spcPct val="150000"/>
              </a:lnSpc>
              <a:buNone/>
            </a:pPr>
            <a:endParaRPr lang="cs-CZ" sz="14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>
              <a:buNone/>
            </a:pPr>
            <a:endParaRPr lang="cs-CZ" b="1" dirty="0">
              <a:solidFill>
                <a:srgbClr val="80377C"/>
              </a:solidFill>
            </a:endParaRPr>
          </a:p>
        </p:txBody>
      </p:sp>
      <p:pic>
        <p:nvPicPr>
          <p:cNvPr id="4" name="Grafický objekt 6" descr="Túra">
            <a:extLst>
              <a:ext uri="{FF2B5EF4-FFF2-40B4-BE49-F238E27FC236}">
                <a16:creationId xmlns:a16="http://schemas.microsoft.com/office/drawing/2014/main" id="{230F08D2-2AF6-498F-989A-7E6F8E66F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502" y="1763517"/>
            <a:ext cx="386442" cy="3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867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0001"/>
            <a:ext cx="7886700" cy="83269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600" dirty="0"/>
              <a:t>Obsah prezentace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508760"/>
            <a:ext cx="7943851" cy="45262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aktivity v CLLD 2021 – 2027</a:t>
            </a:r>
          </a:p>
          <a:p>
            <a:pPr marL="0" indent="0"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alokace mezi PR IROP</a:t>
            </a:r>
          </a:p>
          <a:p>
            <a:pPr marL="0" indent="0"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programového rámce IROP</a:t>
            </a:r>
          </a:p>
          <a:p>
            <a:pPr marL="0" indent="0"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Šablona Programového rámce IROP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 CLLD v IROP</a:t>
            </a:r>
          </a:p>
          <a:p>
            <a:pPr marL="0" indent="0"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Šablony projektového záměru IROP</a:t>
            </a: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Vyjádření MAS o souladu/nesouladu projektového záměru se strategií CLLD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Clr>
                <a:srgbClr val="1D70B8"/>
              </a:buClr>
              <a:buNone/>
            </a:pPr>
            <a:endParaRPr lang="cs-CZ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cs-CZ" sz="16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7485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91189-E1A7-49A6-A5DD-6FFED6EA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80377C"/>
                </a:solidFill>
              </a:rPr>
              <a:t>NÁVRH KRITÉRIÍ PRO HODNOCENÍ </a:t>
            </a:r>
            <a:r>
              <a:rPr lang="cs-CZ" dirty="0" err="1">
                <a:solidFill>
                  <a:srgbClr val="80377C"/>
                </a:solidFill>
              </a:rPr>
              <a:t>ŽoP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1C7A46-B147-4D09-BFBC-9671A02E9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Pracovní verze</a:t>
            </a:r>
            <a:endParaRPr lang="cs-CZ" b="1" dirty="0"/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Výstupy projektu návštěvnické infrastruktury ve zvláště chráněných územích jsou pouze doplňkově zaměřeny na interpretaci daného území s přírodními fenomény nebo na předmět ochrany daných území.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Parkoviště u destinace cestovního ruchu je navázáno na existující nebo novou značenou turistickou trasu nebo existující naučnou stezku.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Vytvořená doprovodná infrastruktura je v bezprostřední blízkosti tras a atraktivit cestovního ruchu.</a:t>
            </a: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Projekt zajišťuje v rámci terénních dispozic a dalších podmínek přístupnost návštěvnické infrastruktury pro co nejširší skupiny obyvatel.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V případě vybudování/vyznačení nových značených turistických tras a </a:t>
            </a:r>
            <a:r>
              <a:rPr lang="cs-CZ" b="1" i="1" dirty="0" err="1">
                <a:solidFill>
                  <a:schemeClr val="tx2">
                    <a:lumMod val="50000"/>
                  </a:schemeClr>
                </a:solidFill>
              </a:rPr>
              <a:t>přetrasování</a:t>
            </a:r>
            <a:r>
              <a:rPr lang="cs-CZ" b="1" i="1" dirty="0">
                <a:solidFill>
                  <a:schemeClr val="tx2">
                    <a:lumMod val="50000"/>
                  </a:schemeClr>
                </a:solidFill>
              </a:rPr>
              <a:t> značených turistických tras spolupracuje žadatel s Klubem českých turistů.</a:t>
            </a:r>
            <a:endParaRPr lang="cs-CZ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8242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8FE02-1F2A-4886-B572-389DF211A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67756"/>
            <a:ext cx="7772400" cy="1461244"/>
          </a:xfrm>
        </p:spPr>
        <p:txBody>
          <a:bodyPr/>
          <a:lstStyle/>
          <a:p>
            <a:r>
              <a:rPr lang="cs-CZ" b="1" dirty="0"/>
              <a:t>ALOKACE CLLD V IROP</a:t>
            </a:r>
          </a:p>
        </p:txBody>
      </p:sp>
    </p:spTree>
    <p:extLst>
      <p:ext uri="{BB962C8B-B14F-4D97-AF65-F5344CB8AC3E}">
        <p14:creationId xmlns:p14="http://schemas.microsoft.com/office/powerpoint/2010/main" val="2735240014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1677285" y="5242796"/>
            <a:ext cx="578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lvl="2" indent="0" algn="ctr">
              <a:buClr>
                <a:srgbClr val="1D70B8"/>
              </a:buClr>
              <a:buNone/>
            </a:pPr>
            <a:r>
              <a:rPr lang="cs-CZ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Došlo k přepočtu alokace kurzem 24,5 Kč/EUR.</a:t>
            </a:r>
            <a:endParaRPr lang="cs-CZ" sz="16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lvl="2" indent="0" algn="ctr">
              <a:buClr>
                <a:srgbClr val="1D70B8"/>
              </a:buClr>
              <a:buNone/>
            </a:pPr>
            <a:r>
              <a:rPr lang="cs-CZ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alokace mezi jednotlivé MAS v gesci NS MAS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8E63665-B7ED-4E62-841A-0AF488AB8012}"/>
              </a:ext>
            </a:extLst>
          </p:cNvPr>
          <p:cNvSpPr txBox="1">
            <a:spLocks/>
          </p:cNvSpPr>
          <p:nvPr/>
        </p:nvSpPr>
        <p:spPr>
          <a:xfrm>
            <a:off x="815340" y="373380"/>
            <a:ext cx="7772400" cy="72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dirty="0"/>
              <a:t>Alokace SC 5.1 v IROP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6FFE2F-D08A-457D-89F6-C137414A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13" y="1252026"/>
            <a:ext cx="8401374" cy="39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0848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2223" y="2670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28650" y="471658"/>
            <a:ext cx="7886700" cy="46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b="1" dirty="0"/>
              <a:t>Rozdělení alokace MAS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45AC698-7276-492D-9F66-8B3AEFE7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8" y="832978"/>
            <a:ext cx="8692144" cy="45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6717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Finanční plán při předkládání </a:t>
            </a:r>
            <a:r>
              <a:rPr lang="cs-CZ" sz="3600" dirty="0" err="1"/>
              <a:t>ŽoP</a:t>
            </a:r>
            <a:r>
              <a:rPr lang="cs-CZ" sz="3600" dirty="0"/>
              <a:t> </a:t>
            </a:r>
            <a:r>
              <a:rPr lang="cs-CZ" sz="3600" dirty="0" err="1"/>
              <a:t>ISg</a:t>
            </a:r>
            <a:r>
              <a:rPr lang="cs-CZ" sz="3600" dirty="0"/>
              <a:t> ve výši 70 % celkové alokace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CAF7E58-C80E-44C8-8975-98AF8FFC6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11165"/>
              </p:ext>
            </p:extLst>
          </p:nvPr>
        </p:nvGraphicFramePr>
        <p:xfrm>
          <a:off x="523435" y="1589345"/>
          <a:ext cx="8097129" cy="4009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963">
                  <a:extLst>
                    <a:ext uri="{9D8B030D-6E8A-4147-A177-3AD203B41FA5}">
                      <a16:colId xmlns:a16="http://schemas.microsoft.com/office/drawing/2014/main" val="360064629"/>
                    </a:ext>
                  </a:extLst>
                </a:gridCol>
                <a:gridCol w="2177526">
                  <a:extLst>
                    <a:ext uri="{9D8B030D-6E8A-4147-A177-3AD203B41FA5}">
                      <a16:colId xmlns:a16="http://schemas.microsoft.com/office/drawing/2014/main" val="563464465"/>
                    </a:ext>
                  </a:extLst>
                </a:gridCol>
                <a:gridCol w="1494528">
                  <a:extLst>
                    <a:ext uri="{9D8B030D-6E8A-4147-A177-3AD203B41FA5}">
                      <a16:colId xmlns:a16="http://schemas.microsoft.com/office/drawing/2014/main" val="520623015"/>
                    </a:ext>
                  </a:extLst>
                </a:gridCol>
                <a:gridCol w="3265112">
                  <a:extLst>
                    <a:ext uri="{9D8B030D-6E8A-4147-A177-3AD203B41FA5}">
                      <a16:colId xmlns:a16="http://schemas.microsoft.com/office/drawing/2014/main" val="1013998070"/>
                    </a:ext>
                  </a:extLst>
                </a:gridCol>
              </a:tblGrid>
              <a:tr h="992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Podíl objemu alokace EFRR SC 5.1 za rok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Roky kumulativně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Podíl objemu alokace EFRR SC 5.1 kumulativně v letech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5738185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2668471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2021-2022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59354820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2021-2023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1605274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2021-2024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8307865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24,40 %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2021-2025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24,40 %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28007"/>
                  </a:ext>
                </a:extLst>
              </a:tr>
              <a:tr h="502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75,60 %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2021-2026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732177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92DEC29E-3C33-4F0C-920F-5147D0828DD3}"/>
              </a:ext>
            </a:extLst>
          </p:cNvPr>
          <p:cNvSpPr/>
          <p:nvPr/>
        </p:nvSpPr>
        <p:spPr>
          <a:xfrm>
            <a:off x="523435" y="5739312"/>
            <a:ext cx="5722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800" dirty="0"/>
              <a:t>Finanční milník pro rok 2025 (k 30. 6. 2025)</a:t>
            </a:r>
          </a:p>
        </p:txBody>
      </p:sp>
    </p:spTree>
    <p:extLst>
      <p:ext uri="{BB962C8B-B14F-4D97-AF65-F5344CB8AC3E}">
        <p14:creationId xmlns:p14="http://schemas.microsoft.com/office/powerpoint/2010/main" val="2645380104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Finanční plán po změně PR IROP </a:t>
            </a:r>
            <a:br>
              <a:rPr lang="cs-CZ" sz="3600" dirty="0"/>
            </a:br>
            <a:r>
              <a:rPr lang="cs-CZ" sz="3600" dirty="0"/>
              <a:t>v roce 2026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4544C0E-31AF-4CBB-9397-FFFA0777C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7416"/>
              </p:ext>
            </p:extLst>
          </p:nvPr>
        </p:nvGraphicFramePr>
        <p:xfrm>
          <a:off x="312969" y="1910443"/>
          <a:ext cx="8518062" cy="3468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041">
                  <a:extLst>
                    <a:ext uri="{9D8B030D-6E8A-4147-A177-3AD203B41FA5}">
                      <a16:colId xmlns:a16="http://schemas.microsoft.com/office/drawing/2014/main" val="1846666227"/>
                    </a:ext>
                  </a:extLst>
                </a:gridCol>
                <a:gridCol w="2537975">
                  <a:extLst>
                    <a:ext uri="{9D8B030D-6E8A-4147-A177-3AD203B41FA5}">
                      <a16:colId xmlns:a16="http://schemas.microsoft.com/office/drawing/2014/main" val="2719196031"/>
                    </a:ext>
                  </a:extLst>
                </a:gridCol>
                <a:gridCol w="1479729">
                  <a:extLst>
                    <a:ext uri="{9D8B030D-6E8A-4147-A177-3AD203B41FA5}">
                      <a16:colId xmlns:a16="http://schemas.microsoft.com/office/drawing/2014/main" val="194157242"/>
                    </a:ext>
                  </a:extLst>
                </a:gridCol>
                <a:gridCol w="3279317">
                  <a:extLst>
                    <a:ext uri="{9D8B030D-6E8A-4147-A177-3AD203B41FA5}">
                      <a16:colId xmlns:a16="http://schemas.microsoft.com/office/drawing/2014/main" val="1635649724"/>
                    </a:ext>
                  </a:extLst>
                </a:gridCol>
              </a:tblGrid>
              <a:tr h="124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Podíl objemu alokace EFRR SC 5.1 za rok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Roky kumulativně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Podíl objemu alokace EFRR SC 5.1 kumulativně v letech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6853057"/>
                  </a:ext>
                </a:extLst>
              </a:tr>
              <a:tr h="544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17,36 %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2021-2026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34,44 %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0363043"/>
                  </a:ext>
                </a:extLst>
              </a:tr>
              <a:tr h="55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17,64 %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2021-2027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52,08 %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806072"/>
                  </a:ext>
                </a:extLst>
              </a:tr>
              <a:tr h="56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17,92 %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2021-2028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6883972"/>
                  </a:ext>
                </a:extLst>
              </a:tr>
              <a:tr h="568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2029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30,00 %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2021-2029</a:t>
                      </a:r>
                      <a:endParaRPr lang="cs-CZ" sz="18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100,00 %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824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67749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E7563-42A2-4740-8C95-67631C4D5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10022"/>
            <a:ext cx="7772400" cy="1461244"/>
          </a:xfrm>
        </p:spPr>
        <p:txBody>
          <a:bodyPr/>
          <a:lstStyle/>
          <a:p>
            <a:r>
              <a:rPr lang="cs-CZ" b="1" dirty="0">
                <a:solidFill>
                  <a:srgbClr val="EA2E7A"/>
                </a:solidFill>
              </a:rPr>
              <a:t>PŘESTÁVKA</a:t>
            </a:r>
            <a:endParaRPr lang="cs-CZ" dirty="0">
              <a:solidFill>
                <a:srgbClr val="EA2E7A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B7E09E-58F0-4CAD-A69B-8A05776E8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78513"/>
            <a:ext cx="6858000" cy="940443"/>
          </a:xfrm>
        </p:spPr>
        <p:txBody>
          <a:bodyPr/>
          <a:lstStyle/>
          <a:p>
            <a:r>
              <a:rPr lang="cs-CZ" dirty="0"/>
              <a:t>10 minut</a:t>
            </a:r>
          </a:p>
        </p:txBody>
      </p:sp>
    </p:spTree>
    <p:extLst>
      <p:ext uri="{BB962C8B-B14F-4D97-AF65-F5344CB8AC3E}">
        <p14:creationId xmlns:p14="http://schemas.microsoft.com/office/powerpoint/2010/main" val="3130199947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67338-AEE9-44BB-8F10-C8FE6935E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HODNOCENÍ PR IROP 2021 - 2027</a:t>
            </a:r>
          </a:p>
        </p:txBody>
      </p:sp>
    </p:spTree>
    <p:extLst>
      <p:ext uri="{BB962C8B-B14F-4D97-AF65-F5344CB8AC3E}">
        <p14:creationId xmlns:p14="http://schemas.microsoft.com/office/powerpoint/2010/main" val="3537296318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2684702"/>
              </p:ext>
            </p:extLst>
          </p:nvPr>
        </p:nvGraphicFramePr>
        <p:xfrm>
          <a:off x="1414780" y="427355"/>
          <a:ext cx="6449060" cy="514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60799" y="5781801"/>
            <a:ext cx="620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MAS: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8"/>
              </a:rPr>
              <a:t>Vzor Akceptačního dopisu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9671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C3928-47F3-4FB5-AA43-A67C38F9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algn="ctr"/>
            <a:r>
              <a:rPr lang="cs-CZ" sz="4800" dirty="0"/>
              <a:t>Lhůty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CE3A1FD-5661-4098-8AFB-981A33AB6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43841"/>
              </p:ext>
            </p:extLst>
          </p:nvPr>
        </p:nvGraphicFramePr>
        <p:xfrm>
          <a:off x="471267" y="1095913"/>
          <a:ext cx="8201466" cy="407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822">
                  <a:extLst>
                    <a:ext uri="{9D8B030D-6E8A-4147-A177-3AD203B41FA5}">
                      <a16:colId xmlns:a16="http://schemas.microsoft.com/office/drawing/2014/main" val="728742388"/>
                    </a:ext>
                  </a:extLst>
                </a:gridCol>
                <a:gridCol w="2576733">
                  <a:extLst>
                    <a:ext uri="{9D8B030D-6E8A-4147-A177-3AD203B41FA5}">
                      <a16:colId xmlns:a16="http://schemas.microsoft.com/office/drawing/2014/main" val="4092861111"/>
                    </a:ext>
                  </a:extLst>
                </a:gridCol>
                <a:gridCol w="2890911">
                  <a:extLst>
                    <a:ext uri="{9D8B030D-6E8A-4147-A177-3AD203B41FA5}">
                      <a16:colId xmlns:a16="http://schemas.microsoft.com/office/drawing/2014/main" val="1146525149"/>
                    </a:ext>
                  </a:extLst>
                </a:gridCol>
              </a:tblGrid>
              <a:tr h="5036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ČINNOST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ŘO IROP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233649"/>
                  </a:ext>
                </a:extLst>
              </a:tr>
              <a:tr h="55353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PODÁNÍ ŽÁDOSTI O PODPORU ISG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Lhůta bude uvedena v modifikované výzvě MMR - ORP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755798"/>
                  </a:ext>
                </a:extLst>
              </a:tr>
              <a:tr h="42574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HODNOCENÍ PR IROP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 30 PD pro každé kolo hodnocení (4 kola)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994335"/>
                  </a:ext>
                </a:extLst>
              </a:tr>
              <a:tr h="38632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ÚPRAVA PR IROP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do10 PD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 doručení depeše MAS*</a:t>
                      </a:r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6332222"/>
                  </a:ext>
                </a:extLst>
              </a:tr>
              <a:tr h="503654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ŽÁDOST O PRODLOUŽENÍ LHŮTY PRO ÚPRAVU </a:t>
                      </a:r>
                      <a:r>
                        <a:rPr lang="cs-CZ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ŽoP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Nejpozději 3 PD před uplynutí řádné lhůty pro úpravu </a:t>
                      </a:r>
                      <a:r>
                        <a:rPr lang="cs-CZ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ŽoP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ISg (depeše)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006589"/>
                  </a:ext>
                </a:extLst>
              </a:tr>
              <a:tr h="46253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VYJÁDŘENÍ K ŽÁDOSTI O PRODLOUŽENÍ LHŮTY PRO ÚPRAVU </a:t>
                      </a:r>
                      <a:r>
                        <a:rPr lang="cs-CZ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ŽoP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Před</a:t>
                      </a:r>
                      <a:r>
                        <a:rPr lang="cs-CZ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uplynutím lhůty pro úpravu </a:t>
                      </a:r>
                      <a:r>
                        <a:rPr lang="cs-CZ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ŽoP</a:t>
                      </a:r>
                      <a:r>
                        <a:rPr lang="cs-CZ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ISg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(prodloužení o 10 PD)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916700"/>
                  </a:ext>
                </a:extLst>
              </a:tr>
              <a:tr h="307044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VYDÁNÍ AKCEPTAČNÍHO DOPISU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do 10 PD od schválení </a:t>
                      </a:r>
                      <a:r>
                        <a:rPr lang="cs-CZ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ŽoP</a:t>
                      </a:r>
                      <a:r>
                        <a:rPr lang="cs-CZ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ISg 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686559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140C315-2FC8-4E7B-B493-223DFE9461F5}"/>
              </a:ext>
            </a:extLst>
          </p:cNvPr>
          <p:cNvSpPr txBox="1"/>
          <p:nvPr/>
        </p:nvSpPr>
        <p:spPr>
          <a:xfrm>
            <a:off x="549958" y="5270054"/>
            <a:ext cx="804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</a:t>
            </a:r>
            <a:r>
              <a:rPr lang="cs-CZ" sz="1600" dirty="0">
                <a:solidFill>
                  <a:srgbClr val="FF0000"/>
                </a:solidFill>
              </a:rPr>
              <a:t> případě, že MAS nepožádá o prodloužení lhůty nebo neprovede požadované úpravy </a:t>
            </a:r>
            <a:r>
              <a:rPr lang="cs-CZ" sz="1600" dirty="0" err="1">
                <a:solidFill>
                  <a:srgbClr val="FF0000"/>
                </a:solidFill>
              </a:rPr>
              <a:t>ŽoP</a:t>
            </a:r>
            <a:r>
              <a:rPr lang="cs-CZ" sz="1600" dirty="0">
                <a:solidFill>
                  <a:srgbClr val="FF0000"/>
                </a:solidFill>
              </a:rPr>
              <a:t> ISg do stanoveného termínu, je odeslána 2. resp. 3. výzva k úpravě. V případě, že MAS nereaguje ani na 3. výzvu, je </a:t>
            </a:r>
            <a:r>
              <a:rPr lang="cs-CZ" sz="1600" dirty="0" err="1">
                <a:solidFill>
                  <a:srgbClr val="FF0000"/>
                </a:solidFill>
              </a:rPr>
              <a:t>ŽoP</a:t>
            </a:r>
            <a:r>
              <a:rPr lang="cs-CZ" sz="1600" dirty="0">
                <a:solidFill>
                  <a:srgbClr val="FF0000"/>
                </a:solidFill>
              </a:rPr>
              <a:t> ISg zamítnuta.</a:t>
            </a:r>
          </a:p>
        </p:txBody>
      </p:sp>
    </p:spTree>
    <p:extLst>
      <p:ext uri="{BB962C8B-B14F-4D97-AF65-F5344CB8AC3E}">
        <p14:creationId xmlns:p14="http://schemas.microsoft.com/office/powerpoint/2010/main" val="263013666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7788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CLLD v IROP 2014-2020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906997"/>
            <a:ext cx="7994845" cy="5156178"/>
          </a:xfrm>
        </p:spPr>
        <p:txBody>
          <a:bodyPr numCol="1">
            <a:noAutofit/>
          </a:bodyPr>
          <a:lstStyle/>
          <a:p>
            <a:pPr marL="133350" indent="0" algn="just">
              <a:buClr>
                <a:srgbClr val="1D70B8"/>
              </a:buClr>
              <a:buNone/>
            </a:pPr>
            <a:endParaRPr lang="cs-C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výzvy vyhlášeny do 15. 11.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vyhlášeno 2 033 výzev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zaregistrováno 4 589 projektů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výzvy ŘO ukončeny pro příjem žádostí </a:t>
            </a:r>
            <a:b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31. 12.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žádostí do 15. 12. 2021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308 výzev bez jediného předloženého projektu</a:t>
            </a:r>
          </a:p>
          <a:p>
            <a:pPr>
              <a:buClr>
                <a:srgbClr val="1D70B8"/>
              </a:buClr>
            </a:pPr>
            <a:r>
              <a:rPr lang="cs-CZ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679 s jedním předloženým projektem</a:t>
            </a:r>
          </a:p>
          <a:p>
            <a:pPr marL="133350" indent="0">
              <a:buClr>
                <a:srgbClr val="1D70B8"/>
              </a:buClr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01893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E082F-4A75-4906-BB92-748879D2F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8688"/>
            <a:ext cx="7772400" cy="1461244"/>
          </a:xfrm>
        </p:spPr>
        <p:txBody>
          <a:bodyPr/>
          <a:lstStyle/>
          <a:p>
            <a:r>
              <a:rPr lang="cs-CZ" b="1" dirty="0"/>
              <a:t>KONTROLNÍ LIST </a:t>
            </a:r>
            <a:br>
              <a:rPr lang="cs-CZ" b="1" dirty="0"/>
            </a:br>
            <a:r>
              <a:rPr lang="cs-CZ" b="1" dirty="0"/>
              <a:t>K HODNOCENÍ PR IROP</a:t>
            </a:r>
          </a:p>
        </p:txBody>
      </p:sp>
    </p:spTree>
    <p:extLst>
      <p:ext uri="{BB962C8B-B14F-4D97-AF65-F5344CB8AC3E}">
        <p14:creationId xmlns:p14="http://schemas.microsoft.com/office/powerpoint/2010/main" val="1661318737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5E00B-0C41-479A-A8FB-162C2762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Kontrolní list k hodnocení PR IROP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FDAA8-E3AB-4A44-970B-DBF0323F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92351"/>
            <a:ext cx="7886700" cy="4665549"/>
          </a:xfrm>
        </p:spPr>
        <p:txBody>
          <a:bodyPr/>
          <a:lstStyle/>
          <a:p>
            <a:pPr algn="just"/>
            <a:r>
              <a:rPr lang="cs-CZ" sz="1800" u="sng" dirty="0">
                <a:solidFill>
                  <a:schemeClr val="tx2">
                    <a:lumMod val="50000"/>
                  </a:schemeClr>
                </a:solidFill>
              </a:rPr>
              <a:t>Obsahuje: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kritérium MS2021+, kritéria pro hodnocení PR IROP hodnoticí komisí, pojmy a zkratky.</a:t>
            </a:r>
          </a:p>
          <a:p>
            <a:pPr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Pro každé kolo hodnocení vzniká nový kontrolní list.</a:t>
            </a:r>
          </a:p>
          <a:p>
            <a:pPr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Vyplňují ho členové hodnoticí komise.</a:t>
            </a:r>
          </a:p>
          <a:p>
            <a:pPr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Zápis z jednání hodnoticí komise.</a:t>
            </a:r>
          </a:p>
          <a:p>
            <a:pPr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Referenční dokument pro zadání výsledku hodnocení u  kritéria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 MS2021+.</a:t>
            </a:r>
          </a:p>
          <a:p>
            <a:pPr algn="just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Výstup pro MAS podle kterého upraví PR IROP.</a:t>
            </a:r>
          </a:p>
          <a:p>
            <a:pPr marL="133350" indent="0" algn="just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133350" indent="0" algn="just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MAS: </a:t>
            </a:r>
            <a:r>
              <a:rPr lang="cs-CZ" sz="1800" dirty="0">
                <a:solidFill>
                  <a:srgbClr val="EC6608"/>
                </a:solidFill>
                <a:hlinkClick r:id="rId3"/>
              </a:rPr>
              <a:t>Kritéria pro hodnocení PR IROP</a:t>
            </a:r>
            <a:endParaRPr lang="cs-CZ" sz="1800" dirty="0">
              <a:solidFill>
                <a:srgbClr val="EC66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08631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B01A2-7573-45D4-9BB1-8F98D2423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PROGRAMOVÝ RÁMEC IROP</a:t>
            </a:r>
          </a:p>
        </p:txBody>
      </p:sp>
    </p:spTree>
    <p:extLst>
      <p:ext uri="{BB962C8B-B14F-4D97-AF65-F5344CB8AC3E}">
        <p14:creationId xmlns:p14="http://schemas.microsoft.com/office/powerpoint/2010/main" val="1070235207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14FC0-D988-448D-9B20-4623F1AF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192"/>
            <a:ext cx="7886700" cy="1325563"/>
          </a:xfrm>
        </p:spPr>
        <p:txBody>
          <a:bodyPr/>
          <a:lstStyle/>
          <a:p>
            <a:pPr algn="ctr"/>
            <a:r>
              <a:rPr lang="cs-CZ" sz="3600" dirty="0"/>
              <a:t>STRUKTURA </a:t>
            </a:r>
            <a:r>
              <a:rPr lang="cs-CZ" sz="3600" dirty="0" err="1"/>
              <a:t>ŽoP</a:t>
            </a:r>
            <a:r>
              <a:rPr lang="cs-CZ" sz="3600" dirty="0"/>
              <a:t> ISg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5E1870-0941-4972-9942-C4BB49CCC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8755"/>
            <a:ext cx="7886700" cy="4351338"/>
          </a:xfrm>
        </p:spPr>
        <p:txBody>
          <a:bodyPr/>
          <a:lstStyle/>
          <a:p>
            <a:pPr marL="13335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Datové položky v MS 2021+</a:t>
            </a:r>
          </a:p>
          <a:p>
            <a:pPr marL="133350" indent="0">
              <a:buNone/>
            </a:pPr>
            <a:endParaRPr lang="cs-CZ" sz="1800" dirty="0">
              <a:solidFill>
                <a:srgbClr val="0070C0"/>
              </a:solidFill>
            </a:endParaRPr>
          </a:p>
          <a:p>
            <a:pPr marL="13335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Přílohy </a:t>
            </a:r>
            <a:r>
              <a:rPr lang="cs-CZ" sz="1800" dirty="0" err="1">
                <a:solidFill>
                  <a:srgbClr val="0070C0"/>
                </a:solidFill>
              </a:rPr>
              <a:t>ŽoP</a:t>
            </a:r>
            <a:r>
              <a:rPr lang="cs-CZ" sz="1800" dirty="0">
                <a:solidFill>
                  <a:srgbClr val="0070C0"/>
                </a:solidFill>
              </a:rPr>
              <a:t> ISg 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TEXTOVÁ ČÁST PR IROP (viz šablona PR IROP)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Se skládá z titulního listu a alespoň z jednoho opatření PR IROP.</a:t>
            </a:r>
          </a:p>
          <a:p>
            <a:pPr marL="590550" lvl="1" indent="0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PLNÁ MOC/POVĚŘENÍ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ŽoP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Isg</a:t>
            </a:r>
            <a:endParaRPr lang="cs-CZ" sz="18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 :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Vzor plné moci/pověření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13335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13335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Příručka pro zadání </a:t>
            </a:r>
            <a:r>
              <a:rPr lang="cs-CZ" sz="1800" dirty="0" err="1">
                <a:solidFill>
                  <a:srgbClr val="FF0000"/>
                </a:solidFill>
              </a:rPr>
              <a:t>ŽoP</a:t>
            </a:r>
            <a:r>
              <a:rPr lang="cs-CZ" sz="1800" dirty="0">
                <a:solidFill>
                  <a:srgbClr val="FF0000"/>
                </a:solidFill>
              </a:rPr>
              <a:t> ISg do MS2021+ je v gesci MMR – ORP. </a:t>
            </a:r>
          </a:p>
          <a:p>
            <a:pPr marL="13335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3551789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533DC-7951-4B1F-836B-718EEABA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cs-CZ" sz="3600" dirty="0"/>
              <a:t>STRUKTURA </a:t>
            </a:r>
            <a:r>
              <a:rPr lang="cs-CZ" sz="3600" dirty="0" err="1"/>
              <a:t>ŽoP</a:t>
            </a:r>
            <a:r>
              <a:rPr lang="cs-CZ" sz="3600" dirty="0"/>
              <a:t> ISg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2D350B-58BF-40DE-9D98-427410552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600258"/>
            <a:ext cx="8107136" cy="5223782"/>
          </a:xfrm>
        </p:spPr>
        <p:txBody>
          <a:bodyPr/>
          <a:lstStyle/>
          <a:p>
            <a:pPr marL="13335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MS 2021+</a:t>
            </a:r>
          </a:p>
          <a:p>
            <a:pPr marL="133350" indent="0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FINANČNÍ PLÁN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Vyplňuje MAS pouze v MS2021+.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Finanční plán MAS vyplňuje podle opatření PR IROP .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Finanční milník pro rok 2025 (k 30. 6. 2025).</a:t>
            </a:r>
          </a:p>
          <a:p>
            <a:pPr lvl="1"/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Dokumenty pro MAS: </a:t>
            </a:r>
          </a:p>
          <a:p>
            <a:pPr marL="590550" lvl="1" indent="0">
              <a:buNone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Finanční plán programového rámce IROP</a:t>
            </a:r>
          </a:p>
          <a:p>
            <a:pPr marL="590550" lvl="1" indent="0">
              <a:buNone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Kontrolní tabulka pro finanční plány SCLLD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590550" lvl="1" indent="0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13335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PLÁN INDIKÁTORŮ 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Vybírá indikátory dle vybraných OPATŘENÍ/aktivit v OPATŘENÍ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 IROP.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Výchozí a cílové hodnoty indikátorů doplňuje MAS pouze do MS2021+.</a:t>
            </a:r>
          </a:p>
          <a:p>
            <a:pPr marL="13335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MAS bude poskytnuta Matice indikátorů s definicemi, co se započítává do cílových hodnot indikátorů. </a:t>
            </a:r>
          </a:p>
          <a:p>
            <a:pPr marL="590550" lvl="1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889818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8A798-ACD2-42DB-8351-061184ABC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67756"/>
            <a:ext cx="7772400" cy="1461244"/>
          </a:xfrm>
        </p:spPr>
        <p:txBody>
          <a:bodyPr/>
          <a:lstStyle/>
          <a:p>
            <a:r>
              <a:rPr lang="cs-CZ" b="1" dirty="0"/>
              <a:t>ŠABLONA PR IROP</a:t>
            </a:r>
          </a:p>
        </p:txBody>
      </p:sp>
    </p:spTree>
    <p:extLst>
      <p:ext uri="{BB962C8B-B14F-4D97-AF65-F5344CB8AC3E}">
        <p14:creationId xmlns:p14="http://schemas.microsoft.com/office/powerpoint/2010/main" val="949047791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8369"/>
            <a:ext cx="7886700" cy="1325563"/>
          </a:xfrm>
        </p:spPr>
        <p:txBody>
          <a:bodyPr/>
          <a:lstStyle/>
          <a:p>
            <a:pPr algn="ctr"/>
            <a:r>
              <a:rPr lang="cs-CZ" sz="4000" dirty="0"/>
              <a:t>Šablona</a:t>
            </a:r>
            <a:r>
              <a:rPr lang="cs-CZ" sz="3600" dirty="0"/>
              <a:t> PR IROP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marL="47625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Pokyny pro vyplnění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ŽoP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ISg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(obecné informace, návod pro vyplnění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ŽoP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ISg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, finančního plánu a plánu indikátorů v MS2021+) </a:t>
            </a:r>
          </a:p>
          <a:p>
            <a:pPr marL="47625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Pokyny pro vytvoření PR IROP (obecné informace, návod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na vyplnění Textové části PR IROP)</a:t>
            </a:r>
          </a:p>
          <a:p>
            <a:pPr marL="47625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 IROP </a:t>
            </a:r>
          </a:p>
          <a:p>
            <a:pPr lvl="1">
              <a:lnSpc>
                <a:spcPct val="100000"/>
              </a:lnSpc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z titulního listu (Název SCLLD, Název MAS, webové stránky MAS)</a:t>
            </a:r>
          </a:p>
          <a:p>
            <a:pPr lvl="1">
              <a:lnSpc>
                <a:spcPct val="100000"/>
              </a:lnSpc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z jednotlivých opatření PR IROP (doprava, veřejné prostranství, hasiči, vzdělávání, sociální služby, kultura, cestovní ruch)</a:t>
            </a:r>
          </a:p>
          <a:p>
            <a:pPr marL="1047750" lvl="2" indent="0">
              <a:buNone/>
            </a:pPr>
            <a:endParaRPr lang="cs-CZ" sz="1800" dirty="0"/>
          </a:p>
          <a:p>
            <a:pPr marL="13335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MAS pouze upravuje PR IROP, vybírá opatření PR IROP a upravuje části v opatření dle Pokynů pro vytvoření PR IROP. </a:t>
            </a:r>
          </a:p>
          <a:p>
            <a:pPr marL="104775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138419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927D7-D64E-4DB5-B49B-53D024F2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25551"/>
          </a:xfrm>
        </p:spPr>
        <p:txBody>
          <a:bodyPr/>
          <a:lstStyle/>
          <a:p>
            <a:pPr algn="ctr"/>
            <a:r>
              <a:rPr lang="cs-CZ" dirty="0"/>
              <a:t>PŘÍKLAD K TEXTOVÉ ČÁSTI PR IROP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47C849-8A66-4454-92C1-9CAB89AE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59955"/>
            <a:ext cx="7886700" cy="5724665"/>
          </a:xfrm>
        </p:spPr>
        <p:txBody>
          <a:bodyPr/>
          <a:lstStyle/>
          <a:p>
            <a:pPr marL="133350" indent="0">
              <a:buNone/>
            </a:pPr>
            <a:r>
              <a:rPr lang="cs-CZ" sz="1400" i="1" dirty="0"/>
              <a:t>MAS ŘÁHOLEC z.s  identifikovala z analýzy potřeb území a z priorit stanovených ve SWOT ANALÝZE tyto potřeby:</a:t>
            </a:r>
          </a:p>
          <a:p>
            <a:r>
              <a:rPr lang="cs-CZ" sz="1400" i="1" dirty="0"/>
              <a:t>Zlepšit dostupnost do zaměstnaní a do škol</a:t>
            </a:r>
          </a:p>
          <a:p>
            <a:r>
              <a:rPr lang="cs-CZ" sz="1400" i="1" dirty="0"/>
              <a:t>Zvýšit kvalitu vzdělávání mládeže</a:t>
            </a:r>
          </a:p>
          <a:p>
            <a:r>
              <a:rPr lang="cs-CZ" sz="1400" i="1" dirty="0"/>
              <a:t>Umožnit dožití starších občanů ve svém domově</a:t>
            </a:r>
          </a:p>
          <a:p>
            <a:r>
              <a:rPr lang="cs-CZ" sz="1400" i="1" dirty="0"/>
              <a:t>Udržení místních tradic a pospolitosti obyvatel v území</a:t>
            </a:r>
          </a:p>
          <a:p>
            <a:pPr marL="133350" indent="0">
              <a:buNone/>
            </a:pPr>
            <a:r>
              <a:rPr lang="cs-CZ" sz="1400" i="1" dirty="0"/>
              <a:t>MAS dle vzorce NS MAS ČR má k dispozici alokaci do roku </a:t>
            </a:r>
            <a:r>
              <a:rPr lang="cs-CZ" sz="1400" b="1" i="1" dirty="0"/>
              <a:t>2026 ve výši 20 mil. Kč </a:t>
            </a:r>
            <a:r>
              <a:rPr lang="cs-CZ" sz="1400" i="1" dirty="0"/>
              <a:t>(CZV) </a:t>
            </a:r>
          </a:p>
          <a:p>
            <a:pPr marL="133350" indent="0">
              <a:buNone/>
            </a:pPr>
            <a:r>
              <a:rPr lang="cs-CZ" sz="1400" i="1" dirty="0"/>
              <a:t>Z analýzy absorpční kapacit území a vzhledem k alokaci pro MAS </a:t>
            </a:r>
            <a:br>
              <a:rPr lang="cs-CZ" sz="1400" i="1" dirty="0"/>
            </a:br>
            <a:r>
              <a:rPr lang="cs-CZ" sz="1400" i="1" dirty="0"/>
              <a:t>se rozhodla podporu směřovat do oblasti. </a:t>
            </a:r>
          </a:p>
          <a:p>
            <a:pPr marL="133350" indent="0">
              <a:buNone/>
            </a:pPr>
            <a:r>
              <a:rPr lang="cs-CZ" sz="1400" i="1" dirty="0"/>
              <a:t>Název strategie CLLD: Všude dobře, doma nejlíp.</a:t>
            </a:r>
          </a:p>
          <a:p>
            <a:r>
              <a:rPr lang="cs-CZ" sz="1400" i="1" dirty="0"/>
              <a:t>Vzdělávat mládež</a:t>
            </a:r>
          </a:p>
          <a:p>
            <a:r>
              <a:rPr lang="cs-CZ" sz="1400" i="1" dirty="0"/>
              <a:t>Zaměřit se na ambulantní a terénní sociální služby v území</a:t>
            </a:r>
          </a:p>
          <a:p>
            <a:r>
              <a:rPr lang="cs-CZ" sz="1400" i="1" dirty="0"/>
              <a:t>Podpořit významnou kulturní památku v území, kde se konají pro obyvatelstvo výstavy, přednášky a jiné události s územím spjaté. </a:t>
            </a:r>
          </a:p>
          <a:p>
            <a:pPr marL="133350" indent="0">
              <a:buNone/>
            </a:pPr>
            <a:endParaRPr lang="cs-CZ" sz="1400" i="1" dirty="0"/>
          </a:p>
          <a:p>
            <a:pPr marL="133350" indent="0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MAS: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Šablona PR IROP – pracovní verze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133350" indent="0">
              <a:buNone/>
            </a:pP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804806337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A2910-CB4F-42F7-96B8-0C2E83202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10022"/>
            <a:ext cx="7772400" cy="1461244"/>
          </a:xfrm>
        </p:spPr>
        <p:txBody>
          <a:bodyPr/>
          <a:lstStyle/>
          <a:p>
            <a:r>
              <a:rPr lang="cs-CZ" b="1" dirty="0">
                <a:solidFill>
                  <a:srgbClr val="EA2E7A"/>
                </a:solidFill>
              </a:rPr>
              <a:t>PŘESTÁVKA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2C2AAF-3278-43CC-8F3D-27EFCD321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13199"/>
            <a:ext cx="6858000" cy="940443"/>
          </a:xfrm>
        </p:spPr>
        <p:txBody>
          <a:bodyPr/>
          <a:lstStyle/>
          <a:p>
            <a:r>
              <a:rPr lang="cs-CZ" dirty="0"/>
              <a:t>10 minut</a:t>
            </a:r>
          </a:p>
        </p:txBody>
      </p:sp>
    </p:spTree>
    <p:extLst>
      <p:ext uri="{BB962C8B-B14F-4D97-AF65-F5344CB8AC3E}">
        <p14:creationId xmlns:p14="http://schemas.microsoft.com/office/powerpoint/2010/main" val="742633204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9CEB6-4589-4D41-B726-8692FCBD2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IMPLEMENTACE CLLD  IROP</a:t>
            </a:r>
          </a:p>
        </p:txBody>
      </p:sp>
    </p:spTree>
    <p:extLst>
      <p:ext uri="{BB962C8B-B14F-4D97-AF65-F5344CB8AC3E}">
        <p14:creationId xmlns:p14="http://schemas.microsoft.com/office/powerpoint/2010/main" val="349386311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439"/>
            <a:ext cx="7886700" cy="125319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1D70B8"/>
                </a:solidFill>
                <a:ea typeface="+mn-ea"/>
              </a:rPr>
              <a:t>Harmonogram přípravy IROP 2021-2027 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79342"/>
              </p:ext>
            </p:extLst>
          </p:nvPr>
        </p:nvGraphicFramePr>
        <p:xfrm>
          <a:off x="493939" y="762185"/>
          <a:ext cx="8156122" cy="534263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887561">
                  <a:extLst>
                    <a:ext uri="{9D8B030D-6E8A-4147-A177-3AD203B41FA5}">
                      <a16:colId xmlns:a16="http://schemas.microsoft.com/office/drawing/2014/main" val="35161689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36766155"/>
                    </a:ext>
                  </a:extLst>
                </a:gridCol>
                <a:gridCol w="2261961">
                  <a:extLst>
                    <a:ext uri="{9D8B030D-6E8A-4147-A177-3AD203B41FA5}">
                      <a16:colId xmlns:a16="http://schemas.microsoft.com/office/drawing/2014/main" val="2959381974"/>
                    </a:ext>
                  </a:extLst>
                </a:gridCol>
              </a:tblGrid>
              <a:tr h="6541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Úkol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Termín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Garant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8355515"/>
                  </a:ext>
                </a:extLst>
              </a:tr>
              <a:tr h="520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Vydání SEA hodnocení 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25. 10. 2021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MŽP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46126695"/>
                  </a:ext>
                </a:extLst>
              </a:tr>
              <a:tr h="510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Schválení PD IROP vládou 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5. 11. 2021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Vláda/ŘO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615432"/>
                  </a:ext>
                </a:extLst>
              </a:tr>
              <a:tr h="48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 jednání Monitorovacího výboru IROP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17. 12. 2021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795165"/>
                  </a:ext>
                </a:extLst>
              </a:tr>
              <a:tr h="49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Oficiální odeslání PD IROP na EK  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začátek formálního vyjednávání s EK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19. 1. 2022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ŘO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929886"/>
                  </a:ext>
                </a:extLst>
              </a:tr>
              <a:tr h="54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Oficiální připomínky EK k PD IROP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únor-duben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2200677"/>
                  </a:ext>
                </a:extLst>
              </a:tr>
              <a:tr h="532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Rozhodnutí EK o schválení PD IROP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květen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33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jednání MV IROP 2021-2027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(schválení kritérií)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květen/červen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 IROP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31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PRVNÍ VÝZVY IROP PRO IND PROJEKTY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2. čtvrtletí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3998655"/>
                  </a:ext>
                </a:extLst>
              </a:tr>
              <a:tr h="532316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PRVNÍ VÝZVY IROP PRO IN PROJEKTY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kern="1200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2. polovina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ŘO IROP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20852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687004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14164" y="494988"/>
            <a:ext cx="789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Projektové záměry MAS v IROP 2021 - 2027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392693"/>
              </p:ext>
            </p:extLst>
          </p:nvPr>
        </p:nvGraphicFramePr>
        <p:xfrm>
          <a:off x="759279" y="1331685"/>
          <a:ext cx="7609114" cy="428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043940" y="5798820"/>
            <a:ext cx="43205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dirty="0">
                <a:solidFill>
                  <a:srgbClr val="FF0000"/>
                </a:solidFill>
              </a:rPr>
              <a:t>Červená – činnost MAS</a:t>
            </a:r>
            <a:r>
              <a:rPr lang="cs-CZ" sz="700" dirty="0"/>
              <a:t>, </a:t>
            </a:r>
            <a:r>
              <a:rPr lang="cs-CZ" sz="700" dirty="0">
                <a:solidFill>
                  <a:srgbClr val="00B050"/>
                </a:solidFill>
              </a:rPr>
              <a:t>zelená – činnost žadatele</a:t>
            </a:r>
            <a:r>
              <a:rPr lang="cs-CZ" sz="700" dirty="0"/>
              <a:t>, </a:t>
            </a:r>
            <a:r>
              <a:rPr lang="cs-CZ" sz="700" dirty="0">
                <a:solidFill>
                  <a:srgbClr val="0070C0"/>
                </a:solidFill>
              </a:rPr>
              <a:t>modrá - činnost Centra</a:t>
            </a:r>
            <a:r>
              <a:rPr lang="cs-CZ" sz="700" dirty="0"/>
              <a:t>, černá – činnost ŘO IROP </a:t>
            </a:r>
          </a:p>
        </p:txBody>
      </p:sp>
    </p:spTree>
    <p:extLst>
      <p:ext uri="{BB962C8B-B14F-4D97-AF65-F5344CB8AC3E}">
        <p14:creationId xmlns:p14="http://schemas.microsoft.com/office/powerpoint/2010/main" val="525728940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C7019-29A4-49CF-B0E8-F588F9E38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696902"/>
            <a:ext cx="7919357" cy="1238284"/>
          </a:xfrm>
        </p:spPr>
        <p:txBody>
          <a:bodyPr/>
          <a:lstStyle/>
          <a:p>
            <a:r>
              <a:rPr lang="cs-CZ" b="1" dirty="0"/>
              <a:t>NÁVRH ŠABLONY PROJEKTOVÉHO ZÁMĚRU</a:t>
            </a:r>
          </a:p>
        </p:txBody>
      </p:sp>
    </p:spTree>
    <p:extLst>
      <p:ext uri="{BB962C8B-B14F-4D97-AF65-F5344CB8AC3E}">
        <p14:creationId xmlns:p14="http://schemas.microsoft.com/office/powerpoint/2010/main" val="2858992667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A9E41-155D-40C1-A533-8F1E69B7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34498"/>
            <a:ext cx="8515350" cy="1460499"/>
          </a:xfrm>
        </p:spPr>
        <p:txBody>
          <a:bodyPr/>
          <a:lstStyle/>
          <a:p>
            <a:r>
              <a:rPr lang="cs-CZ" sz="3600" dirty="0"/>
              <a:t>ŠABLONA PROJEKTOVÉHO ZÁMĚRU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2A2063-6E4F-45FE-A8BA-44466354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918869"/>
          </a:xfrm>
        </p:spPr>
        <p:txBody>
          <a:bodyPr/>
          <a:lstStyle/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Pracovní verze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Šablona projektového záměru slouží MAS jako vzor, který obsahuje minimální informace o projektovém záměru, předloženého do výzvy MAS. 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MAS  si může Šablonu projektového záměru rozšířit o další údaje potřebné k posouzení souladu projektového záměru se strategií CLLD. 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Projektový záměr je konkrétní představa o projektu, který bude předkladatel podávat do výzvy MAS. 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Dvoustránkový dokument obsahující základní informace o projektu</a:t>
            </a:r>
          </a:p>
          <a:p>
            <a:pPr lvl="1"/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Žadatel projektu, cíle projektu, zdroje financování, způsob realizace projektu, časový harmonogram realizace projektu, předpokládané výstupy projektu. </a:t>
            </a:r>
          </a:p>
          <a:p>
            <a:pPr marL="590550" lvl="1" indent="0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marL="590550" lvl="1" indent="0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MAS: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Vzor šablony projektového záměru 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44630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C7EA6B-C32C-4F2C-92DF-44D4FB491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57" y="2367643"/>
            <a:ext cx="8392886" cy="1436914"/>
          </a:xfrm>
        </p:spPr>
        <p:txBody>
          <a:bodyPr/>
          <a:lstStyle/>
          <a:p>
            <a:r>
              <a:rPr lang="cs-CZ" sz="4400" b="1" dirty="0"/>
              <a:t>NÁVRH VYJÁDŘENÍ MAS </a:t>
            </a:r>
            <a:br>
              <a:rPr lang="cs-CZ" sz="4400" b="1" dirty="0"/>
            </a:br>
            <a:r>
              <a:rPr lang="cs-CZ" sz="4400" b="1" dirty="0"/>
              <a:t>K PROJEKTOVÉMU ZÁMĚRU</a:t>
            </a:r>
          </a:p>
        </p:txBody>
      </p:sp>
    </p:spTree>
    <p:extLst>
      <p:ext uri="{BB962C8B-B14F-4D97-AF65-F5344CB8AC3E}">
        <p14:creationId xmlns:p14="http://schemas.microsoft.com/office/powerpoint/2010/main" val="2360911672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9AC39-0F90-44AD-A3E9-C5FA403C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VYJÁDŘENÍ MAS O SOULADU/NESOULADU PROJEKTOVÉHO ZÁMĚRU SE STRATEGIÍ CLLD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D1A535-3C2F-4049-B11C-F6AAE3C5D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Pracovní verze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Povinný vzor uvedený v pravidlech pro žadatele a příjemce</a:t>
            </a:r>
          </a:p>
          <a:p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 případě souhlasného vyjádření MAS se jedná o povinnou přílohu žádosti o podporu ve SC 5.1</a:t>
            </a:r>
          </a:p>
          <a:p>
            <a:pPr marL="133350" indent="0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133350" indent="0">
              <a:buNone/>
            </a:pPr>
            <a:endParaRPr lang="cs-CZ" sz="1800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pPr marL="133350" indent="0"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Dokument pro MAS: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Vyjádření MAS o souladu/nesouladu projektového záměru se strategií CLLD</a:t>
            </a:r>
            <a:endParaRPr lang="cs-CZ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85276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B131C-2349-4C7B-98BF-3DF800F8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42"/>
            <a:ext cx="7886700" cy="1325563"/>
          </a:xfrm>
        </p:spPr>
        <p:txBody>
          <a:bodyPr/>
          <a:lstStyle/>
          <a:p>
            <a:pPr algn="ctr"/>
            <a:r>
              <a:rPr lang="cs-CZ" sz="3600" dirty="0"/>
              <a:t>DOKUMENTY PRO MAS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6F20F-582F-40C4-A58C-EF6B6499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30" y="1086484"/>
            <a:ext cx="8141970" cy="4933315"/>
          </a:xfrm>
        </p:spPr>
        <p:txBody>
          <a:bodyPr/>
          <a:lstStyle/>
          <a:p>
            <a:pPr marL="133350" indent="0">
              <a:buNone/>
            </a:pPr>
            <a:r>
              <a:rPr lang="cs-CZ" sz="1800" u="sng" dirty="0">
                <a:hlinkClick r:id="rId2"/>
              </a:rPr>
              <a:t>https://irop.mmr.cz/cs/zadatele-a-prijemci/kalendar-akci/akce-a-vyzvy-ro-irop/seminar-ro-irop-pro-mas-k-pr-irop-2021-2027</a:t>
            </a:r>
            <a:endParaRPr lang="cs-CZ" sz="1800" dirty="0"/>
          </a:p>
          <a:p>
            <a:r>
              <a:rPr lang="cs-CZ" sz="2000" dirty="0" err="1">
                <a:solidFill>
                  <a:schemeClr val="tx2">
                    <a:lumMod val="50000"/>
                  </a:schemeClr>
                </a:solidFill>
              </a:rPr>
              <a:t>Powerpoint</a:t>
            </a:r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 - prezentace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Finanční plán programového rámce IROP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Kontrolní tabulka pro finanční plány strategie CLLD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Vzor plné moci/pověření 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Kontrolní list k hodnocení PR IROP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Šablona PR IROP – pracovní verze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Vzor šablony projektového záměru – pracovní verze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Vzor vyjádření MAS o souladu/nesouladu projektového záměru se strategií CLLD</a:t>
            </a: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Vzor akceptačního dopisu </a:t>
            </a:r>
          </a:p>
        </p:txBody>
      </p:sp>
    </p:spTree>
    <p:extLst>
      <p:ext uri="{BB962C8B-B14F-4D97-AF65-F5344CB8AC3E}">
        <p14:creationId xmlns:p14="http://schemas.microsoft.com/office/powerpoint/2010/main" val="1093405516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93293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519771" y="1094884"/>
            <a:ext cx="6023146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INSPIROVAT SE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KONZULTOVAT</a:t>
            </a:r>
          </a:p>
          <a:p>
            <a:pPr lvl="1">
              <a:lnSpc>
                <a:spcPct val="25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NEČEKAT</a:t>
            </a: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7" name="Grafický objekt 6" descr="Chat">
            <a:extLst>
              <a:ext uri="{FF2B5EF4-FFF2-40B4-BE49-F238E27FC236}">
                <a16:creationId xmlns:a16="http://schemas.microsoft.com/office/drawing/2014/main" id="{BA3276EC-A9C9-4A6E-B843-2C98081DB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474" y="2863847"/>
            <a:ext cx="647615" cy="647615"/>
          </a:xfrm>
          <a:prstGeom prst="rect">
            <a:avLst/>
          </a:prstGeom>
        </p:spPr>
      </p:pic>
      <p:pic>
        <p:nvPicPr>
          <p:cNvPr id="9" name="Grafický objekt 8" descr="Běh">
            <a:extLst>
              <a:ext uri="{FF2B5EF4-FFF2-40B4-BE49-F238E27FC236}">
                <a16:creationId xmlns:a16="http://schemas.microsoft.com/office/drawing/2014/main" id="{F6C38FD5-ECDA-4450-8452-DC0667094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6373" y="3751471"/>
            <a:ext cx="647615" cy="647615"/>
          </a:xfrm>
          <a:prstGeom prst="rect">
            <a:avLst/>
          </a:prstGeom>
        </p:spPr>
      </p:pic>
      <p:pic>
        <p:nvPicPr>
          <p:cNvPr id="11" name="Grafický objekt 10" descr="Skupinová pracovní debata">
            <a:extLst>
              <a:ext uri="{FF2B5EF4-FFF2-40B4-BE49-F238E27FC236}">
                <a16:creationId xmlns:a16="http://schemas.microsoft.com/office/drawing/2014/main" id="{DC8D8876-8527-4A59-BCD2-2E7647741B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6775" y="1806626"/>
            <a:ext cx="817213" cy="8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1954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567454"/>
            <a:ext cx="69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IROP 2021 - 2027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367796" y="1512089"/>
            <a:ext cx="6070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www.irop.mmr.cz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KONZULTAČNÍ SERVIS IROP </a:t>
            </a: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r>
              <a:rPr lang="cs-CZ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https://ks.crr.cz/</a:t>
            </a: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300000"/>
              </a:lnSpc>
              <a:buClr>
                <a:srgbClr val="1D70B8"/>
              </a:buClr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3" name="Grafický objekt 2" descr="E-mail">
            <a:extLst>
              <a:ext uri="{FF2B5EF4-FFF2-40B4-BE49-F238E27FC236}">
                <a16:creationId xmlns:a16="http://schemas.microsoft.com/office/drawing/2014/main" id="{301360EB-A5E0-442A-AAA0-386A667B9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183" y="4136871"/>
            <a:ext cx="678689" cy="599036"/>
          </a:xfrm>
          <a:prstGeom prst="rect">
            <a:avLst/>
          </a:prstGeom>
        </p:spPr>
      </p:pic>
      <p:pic>
        <p:nvPicPr>
          <p:cNvPr id="7" name="Grafický objekt 6" descr="Internet">
            <a:extLst>
              <a:ext uri="{FF2B5EF4-FFF2-40B4-BE49-F238E27FC236}">
                <a16:creationId xmlns:a16="http://schemas.microsoft.com/office/drawing/2014/main" id="{65D276EE-AFC9-4942-BD49-0571F66A88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8676" y="1965592"/>
            <a:ext cx="723961" cy="7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063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115314" y="443539"/>
            <a:ext cx="691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priorit IROP 2021-2027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227014" y="1125040"/>
            <a:ext cx="7899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52648"/>
              </p:ext>
            </p:extLst>
          </p:nvPr>
        </p:nvGraphicFramePr>
        <p:xfrm>
          <a:off x="782782" y="1632871"/>
          <a:ext cx="7578436" cy="396426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27871">
                  <a:extLst>
                    <a:ext uri="{9D8B030D-6E8A-4147-A177-3AD203B41FA5}">
                      <a16:colId xmlns:a16="http://schemas.microsoft.com/office/drawing/2014/main" val="3421724118"/>
                    </a:ext>
                  </a:extLst>
                </a:gridCol>
                <a:gridCol w="4596828">
                  <a:extLst>
                    <a:ext uri="{9D8B030D-6E8A-4147-A177-3AD203B41FA5}">
                      <a16:colId xmlns:a16="http://schemas.microsoft.com/office/drawing/2014/main" val="1891220431"/>
                    </a:ext>
                  </a:extLst>
                </a:gridCol>
                <a:gridCol w="1553737">
                  <a:extLst>
                    <a:ext uri="{9D8B030D-6E8A-4147-A177-3AD203B41FA5}">
                      <a16:colId xmlns:a16="http://schemas.microsoft.com/office/drawing/2014/main" val="934482360"/>
                    </a:ext>
                  </a:extLst>
                </a:gridCol>
              </a:tblGrid>
              <a:tr h="48088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priority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 politiky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3492234"/>
                  </a:ext>
                </a:extLst>
              </a:tr>
              <a:tr h="490262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výkonu veřejné správy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0386708"/>
                  </a:ext>
                </a:extLst>
              </a:tr>
              <a:tr h="626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lvl="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8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Zelená infrastruktura měst a obcí a ochrana obyvatelstva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9141711"/>
                  </a:ext>
                </a:extLst>
              </a:tr>
              <a:tr h="474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Rozvoj</a:t>
                      </a:r>
                      <a:r>
                        <a:rPr lang="cs-CZ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dopravní infrastruktury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9384018"/>
                  </a:ext>
                </a:extLst>
              </a:tr>
              <a:tr h="875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Zlepšení kvality a dostupnosti</a:t>
                      </a:r>
                      <a:r>
                        <a:rPr lang="cs-CZ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sociálních </a:t>
                      </a:r>
                      <a:br>
                        <a:rPr lang="cs-CZ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zdravotních služeb a vzdělávací infrastruktury a rozvoj kulturního dědictví</a:t>
                      </a:r>
                      <a:endParaRPr lang="cs-CZ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15753029"/>
                  </a:ext>
                </a:extLst>
              </a:tr>
              <a:tr h="482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 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 vedený místní rozvoj</a:t>
                      </a:r>
                      <a:endParaRPr lang="cs-CZ" sz="1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7591362"/>
                  </a:ext>
                </a:extLst>
              </a:tr>
              <a:tr h="482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Priorita</a:t>
                      </a:r>
                      <a:r>
                        <a:rPr lang="cs-CZ" sz="1800" b="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cs-CZ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cap="non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Rozvoj městské mobility</a:t>
                      </a:r>
                      <a:endParaRPr lang="cs-CZ" sz="1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7322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3119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047" y="263347"/>
            <a:ext cx="7848728" cy="924835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Nové míry spolufinancování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5478" y="1481117"/>
            <a:ext cx="7933043" cy="4198323"/>
          </a:xfrm>
          <a:prstGeom prst="rect">
            <a:avLst/>
          </a:prstGeom>
        </p:spPr>
        <p:txBody>
          <a:bodyPr anchor="ctr"/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650" lvl="1" indent="-274865" defTabSz="879569">
              <a:spcBef>
                <a:spcPts val="429"/>
              </a:spcBef>
            </a:pPr>
            <a:endParaRPr lang="cs-CZ" sz="18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86948"/>
              </p:ext>
            </p:extLst>
          </p:nvPr>
        </p:nvGraphicFramePr>
        <p:xfrm>
          <a:off x="521732" y="1188182"/>
          <a:ext cx="7933043" cy="47648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940829">
                  <a:extLst>
                    <a:ext uri="{9D8B030D-6E8A-4147-A177-3AD203B41FA5}">
                      <a16:colId xmlns:a16="http://schemas.microsoft.com/office/drawing/2014/main" val="1732113649"/>
                    </a:ext>
                  </a:extLst>
                </a:gridCol>
                <a:gridCol w="1273870">
                  <a:extLst>
                    <a:ext uri="{9D8B030D-6E8A-4147-A177-3AD203B41FA5}">
                      <a16:colId xmlns:a16="http://schemas.microsoft.com/office/drawing/2014/main" val="3044555941"/>
                    </a:ext>
                  </a:extLst>
                </a:gridCol>
                <a:gridCol w="1359172">
                  <a:extLst>
                    <a:ext uri="{9D8B030D-6E8A-4147-A177-3AD203B41FA5}">
                      <a16:colId xmlns:a16="http://schemas.microsoft.com/office/drawing/2014/main" val="2746508836"/>
                    </a:ext>
                  </a:extLst>
                </a:gridCol>
                <a:gridCol w="1359172">
                  <a:extLst>
                    <a:ext uri="{9D8B030D-6E8A-4147-A177-3AD203B41FA5}">
                      <a16:colId xmlns:a16="http://schemas.microsoft.com/office/drawing/2014/main" val="772832585"/>
                    </a:ext>
                  </a:extLst>
                </a:gridCol>
              </a:tblGrid>
              <a:tr h="12082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regionů /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Spolufinancování EU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2014 - 2020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– 2027</a:t>
                      </a:r>
                      <a:b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(individuální</a:t>
                      </a:r>
                      <a:r>
                        <a:rPr lang="cs-CZ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projekty)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– 2027 CLLD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8744598"/>
                  </a:ext>
                </a:extLst>
              </a:tr>
              <a:tr h="6305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Více rozvinuté regiony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cs-CZ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endParaRPr lang="cs-CZ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3591275"/>
                  </a:ext>
                </a:extLst>
              </a:tr>
              <a:tr h="1148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 (nové)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Čechy – Středočeský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Jihozápad – Plzeňský, Jihočeský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Jihovýchod – Jihomoravský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kraj, Kraj Vysočina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</a:t>
                      </a:r>
                      <a:r>
                        <a:rPr lang="pt-BR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6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70 %</a:t>
                      </a:r>
                    </a:p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4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(původní návrh EK 55 %)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80 %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2263031"/>
                  </a:ext>
                </a:extLst>
              </a:tr>
              <a:tr h="16391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Severozápad – Ústecký a Karlovarský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Severovýchod – Pardubický, 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a </a:t>
                      </a: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  <a:r>
                        <a:rPr lang="cs-CZ" sz="16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kraj</a:t>
                      </a:r>
                      <a:b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Moravskoslezsko – Moravskoslezský kraj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 Morava – Olomoucký a Zlínský kraj</a:t>
                      </a:r>
                      <a:endParaRPr lang="cs-CZ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779" marR="39779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cs-CZ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 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85 % </a:t>
                      </a:r>
                    </a:p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4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(původní návrh EK 70 %)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6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95 %</a:t>
                      </a:r>
                    </a:p>
                  </a:txBody>
                  <a:tcPr marL="39779" marR="3977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1153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67285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S na pomezí regionu &#10;Přechodový region &#10;Méně rozvinutý region &#10;Podralsko &#10;Vladař &#10;vod &#10;vlíčkův &#10;vský &#10;a &#10;trov &#10;k 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522615"/>
            <a:ext cx="8550728" cy="620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4"/>
          <p:cNvSpPr txBox="1">
            <a:spLocks/>
          </p:cNvSpPr>
          <p:nvPr/>
        </p:nvSpPr>
        <p:spPr>
          <a:xfrm>
            <a:off x="726621" y="153749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1D71B8"/>
              </a:buClr>
              <a:buSzPts val="2800"/>
            </a:pPr>
            <a:r>
              <a:rPr lang="cs-CZ" sz="2800" b="1" dirty="0">
                <a:solidFill>
                  <a:srgbClr val="1D71B8"/>
                </a:solidFill>
              </a:rPr>
              <a:t>Komunitně vedený místní rozvoj </a:t>
            </a:r>
          </a:p>
        </p:txBody>
      </p:sp>
    </p:spTree>
    <p:extLst>
      <p:ext uri="{BB962C8B-B14F-4D97-AF65-F5344CB8AC3E}">
        <p14:creationId xmlns:p14="http://schemas.microsoft.com/office/powerpoint/2010/main" val="255646825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Integrované nástroje 2021-2027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296" y="833663"/>
            <a:ext cx="7907390" cy="5392966"/>
          </a:xfrm>
        </p:spPr>
        <p:txBody>
          <a:bodyPr numCol="1">
            <a:noAutofit/>
          </a:bodyPr>
          <a:lstStyle/>
          <a:p>
            <a:pPr marL="133350" indent="0">
              <a:buClr>
                <a:srgbClr val="1D70B8"/>
              </a:buClr>
              <a:buNone/>
            </a:pPr>
            <a:endParaRPr lang="cs-CZ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30 % alokace v IROP na integrované nástroje (z celkové alokace na PR a MRR bez TP)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 22 %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7,22 %</a:t>
            </a:r>
          </a:p>
          <a:p>
            <a:pPr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Skoro polovina alokace </a:t>
            </a:r>
            <a:r>
              <a:rPr lang="cs-CZ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IROPu</a:t>
            </a: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rezervovaná a jistá pro vybraná území/nástroje (z celkové alokace IROP pro všechny KR, včetně TP)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 = 20,81 %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CLLD = 6,8 %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 = 16 %</a:t>
            </a:r>
          </a:p>
          <a:p>
            <a:pPr lvl="1"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tedy 43,61 %</a:t>
            </a:r>
          </a:p>
          <a:p>
            <a:pPr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Vymezením aktivit a dalšími nástroji maximálně eliminovat případné překryvy mezi nástroji územní dimenze a individuálními projekty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Strategické projekty typu 1 a 2 u ITI nemohou být podpořeny v individuálních výzvách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Strategické projekty typu 3 (tzv. síťové projekty) – celá aktivita nemůže být podpořena v individuálních výzvách pro danou A/MO</a:t>
            </a:r>
          </a:p>
          <a:p>
            <a:pPr lvl="1">
              <a:buClr>
                <a:srgbClr val="1D70B8"/>
              </a:buClr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Odlišné zaměření některých aktivit u CLLD (SC 5.1)</a:t>
            </a:r>
          </a:p>
          <a:p>
            <a:pPr lvl="2">
              <a:buClr>
                <a:srgbClr val="1D70B8"/>
              </a:buClr>
            </a:pPr>
            <a:endParaRPr lang="cs-CZ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9915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EC69BA5B-1698-428E-A18F-7AF7B46584E1}" vid="{47076DAF-E50A-417E-BD01-38E541662260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6939</TotalTime>
  <Words>2931</Words>
  <Application>Microsoft Office PowerPoint</Application>
  <PresentationFormat>Předvádění na obrazovce (4:3)</PresentationFormat>
  <Paragraphs>560</Paragraphs>
  <Slides>57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2" baseType="lpstr">
      <vt:lpstr>Arial</vt:lpstr>
      <vt:lpstr>Calibri</vt:lpstr>
      <vt:lpstr>Wingdings</vt:lpstr>
      <vt:lpstr>Motiv1</vt:lpstr>
      <vt:lpstr>Motiv Office</vt:lpstr>
      <vt:lpstr>KOMUNITNĚ VEDENÝ MÍSTNÍ ROZVOJ   V IROP 2021 - 2027</vt:lpstr>
      <vt:lpstr>Základní pravidla on-line jednání</vt:lpstr>
      <vt:lpstr>Obsah prezentace</vt:lpstr>
      <vt:lpstr>CLLD v IROP 2014-2020</vt:lpstr>
      <vt:lpstr>Harmonogram přípravy IROP 2021-2027  </vt:lpstr>
      <vt:lpstr>Prezentace aplikace PowerPoint</vt:lpstr>
      <vt:lpstr>Nové míry spolufinancování</vt:lpstr>
      <vt:lpstr>Prezentace aplikace PowerPoint</vt:lpstr>
      <vt:lpstr>Integrované nástroje 2021-2027</vt:lpstr>
      <vt:lpstr>AKTIVITY V IROP</vt:lpstr>
      <vt:lpstr>Prezentace aplikace PowerPoint</vt:lpstr>
      <vt:lpstr>DOPRAVA</vt:lpstr>
      <vt:lpstr>NÁVRH KRITÉRIÍ PRO HODNOCENÍ ŽoP</vt:lpstr>
      <vt:lpstr>Prezentace aplikace PowerPoint</vt:lpstr>
      <vt:lpstr>VEŘEJNÉ PROSTRASTVÍ</vt:lpstr>
      <vt:lpstr>NÁVRH KRITÉRIÍ PRO HODNOCENÍ ŽoP </vt:lpstr>
      <vt:lpstr>Prezentace aplikace PowerPoint</vt:lpstr>
      <vt:lpstr>HASIČI</vt:lpstr>
      <vt:lpstr>NÁVRH KRITÉRIÍ PRO HODNOCENÍ ŽoP</vt:lpstr>
      <vt:lpstr>VZDĚLÁVÁNÍ</vt:lpstr>
      <vt:lpstr>NÁVRH KRITÉRIÍ PRO HODNOCENÍ ŽoP</vt:lpstr>
      <vt:lpstr>Prezentace aplikace PowerPoint</vt:lpstr>
      <vt:lpstr>Prezentace aplikace PowerPoint</vt:lpstr>
      <vt:lpstr>SOCIÁLNÍ SLUŽBY</vt:lpstr>
      <vt:lpstr>NÁVRH KRITÉRIÍ PRO HODNOCENÍ ŽoP</vt:lpstr>
      <vt:lpstr>KULTURA</vt:lpstr>
      <vt:lpstr>KULTURA</vt:lpstr>
      <vt:lpstr>NÁVRH KRITÉRIÍ PRO HODNOCENÍ ŽoP</vt:lpstr>
      <vt:lpstr>CESTOVNÍ RUCH</vt:lpstr>
      <vt:lpstr>NÁVRH KRITÉRIÍ PRO HODNOCENÍ ŽoP</vt:lpstr>
      <vt:lpstr>ALOKACE CLLD V IROP</vt:lpstr>
      <vt:lpstr>Prezentace aplikace PowerPoint</vt:lpstr>
      <vt:lpstr>Prezentace aplikace PowerPoint</vt:lpstr>
      <vt:lpstr>Finanční plán při předkládání ŽoP ISg ve výši 70 % celkové alokace</vt:lpstr>
      <vt:lpstr>Finanční plán po změně PR IROP  v roce 2026</vt:lpstr>
      <vt:lpstr>PŘESTÁVKA</vt:lpstr>
      <vt:lpstr>HODNOCENÍ PR IROP 2021 - 2027</vt:lpstr>
      <vt:lpstr>Prezentace aplikace PowerPoint</vt:lpstr>
      <vt:lpstr>Lhůty </vt:lpstr>
      <vt:lpstr>KONTROLNÍ LIST  K HODNOCENÍ PR IROP</vt:lpstr>
      <vt:lpstr>Kontrolní list k hodnocení PR IROP</vt:lpstr>
      <vt:lpstr>PROGRAMOVÝ RÁMEC IROP</vt:lpstr>
      <vt:lpstr>STRUKTURA ŽoP ISg</vt:lpstr>
      <vt:lpstr>STRUKTURA ŽoP ISg</vt:lpstr>
      <vt:lpstr>ŠABLONA PR IROP</vt:lpstr>
      <vt:lpstr>Šablona PR IROP</vt:lpstr>
      <vt:lpstr>PŘÍKLAD K TEXTOVÉ ČÁSTI PR IROP</vt:lpstr>
      <vt:lpstr>PŘESTÁVKA</vt:lpstr>
      <vt:lpstr>IMPLEMENTACE CLLD  IROP</vt:lpstr>
      <vt:lpstr>Prezentace aplikace PowerPoint</vt:lpstr>
      <vt:lpstr>NÁVRH ŠABLONY PROJEKTOVÉHO ZÁMĚRU</vt:lpstr>
      <vt:lpstr>ŠABLONA PROJEKTOVÉHO ZÁMĚRU</vt:lpstr>
      <vt:lpstr>NÁVRH VYJÁDŘENÍ MAS  K PROJEKTOVÉMU ZÁMĚRU</vt:lpstr>
      <vt:lpstr>VYJÁDŘENÍ MAS O SOULADU/NESOULADU PROJEKTOVÉHO ZÁMĚRU SE STRATEGIÍ CLLD</vt:lpstr>
      <vt:lpstr>DOKUMENTY PRO MAS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návrhu  IROP 2021-2027</dc:title>
  <dc:creator>Jana Doležalová</dc:creator>
  <cp:lastModifiedBy>Kriegischová Lenka</cp:lastModifiedBy>
  <cp:revision>431</cp:revision>
  <cp:lastPrinted>2020-08-31T07:49:39Z</cp:lastPrinted>
  <dcterms:created xsi:type="dcterms:W3CDTF">2020-03-04T11:03:47Z</dcterms:created>
  <dcterms:modified xsi:type="dcterms:W3CDTF">2022-03-10T08:07:27Z</dcterms:modified>
</cp:coreProperties>
</file>